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24"/>
  </p:notesMasterIdLst>
  <p:handoutMasterIdLst>
    <p:handoutMasterId r:id="rId25"/>
  </p:handoutMasterIdLst>
  <p:sldIdLst>
    <p:sldId id="352" r:id="rId2"/>
    <p:sldId id="355" r:id="rId3"/>
    <p:sldId id="354" r:id="rId4"/>
    <p:sldId id="325" r:id="rId5"/>
    <p:sldId id="327" r:id="rId6"/>
    <p:sldId id="333" r:id="rId7"/>
    <p:sldId id="334" r:id="rId8"/>
    <p:sldId id="356" r:id="rId9"/>
    <p:sldId id="357" r:id="rId10"/>
    <p:sldId id="358" r:id="rId11"/>
    <p:sldId id="335" r:id="rId12"/>
    <p:sldId id="359" r:id="rId13"/>
    <p:sldId id="340" r:id="rId14"/>
    <p:sldId id="360" r:id="rId15"/>
    <p:sldId id="361" r:id="rId16"/>
    <p:sldId id="343" r:id="rId17"/>
    <p:sldId id="362" r:id="rId18"/>
    <p:sldId id="363" r:id="rId19"/>
    <p:sldId id="364" r:id="rId20"/>
    <p:sldId id="353" r:id="rId21"/>
    <p:sldId id="351" r:id="rId22"/>
    <p:sldId id="365" r:id="rId2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5040"/>
    <a:srgbClr val="6638B6"/>
    <a:srgbClr val="F1B300"/>
    <a:srgbClr val="EA7600"/>
    <a:srgbClr val="EB7611"/>
    <a:srgbClr val="F49A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99"/>
    <p:restoredTop sz="86393"/>
  </p:normalViewPr>
  <p:slideViewPr>
    <p:cSldViewPr snapToGrid="0" snapToObjects="1">
      <p:cViewPr varScale="1">
        <p:scale>
          <a:sx n="57" d="100"/>
          <a:sy n="57" d="100"/>
        </p:scale>
        <p:origin x="1320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67" d="100"/>
          <a:sy n="167" d="100"/>
        </p:scale>
        <p:origin x="460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45BD0-FC48-9142-8620-11770AA31A29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F7F13-D03C-5746-9478-CA3979653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47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87D60-EAA1-044F-BA99-D61CF8C4CBDA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EAC13-331C-7147-BBA7-9AC70BFB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170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EAC13-331C-7147-BBA7-9AC70BFB023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320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EAC13-331C-7147-BBA7-9AC70BFB023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167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EAC13-331C-7147-BBA7-9AC70BFB023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184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martArt Placeholder 5"/>
          <p:cNvSpPr>
            <a:spLocks noGrp="1"/>
          </p:cNvSpPr>
          <p:nvPr>
            <p:ph type="dgm" sz="quarter" idx="10"/>
          </p:nvPr>
        </p:nvSpPr>
        <p:spPr>
          <a:xfrm>
            <a:off x="0" y="1089025"/>
            <a:ext cx="9144000" cy="5861965"/>
          </a:xfrm>
          <a:solidFill>
            <a:srgbClr val="6638B6"/>
          </a:solidFill>
        </p:spPr>
        <p:txBody>
          <a:bodyPr/>
          <a:lstStyle/>
          <a:p>
            <a:r>
              <a:rPr lang="en-US"/>
              <a:t>Click icon to add SmartArt graphic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57200" y="1585918"/>
            <a:ext cx="8229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2866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5359"/>
            <a:ext cx="8229600" cy="907707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3BD6-2C8F-D149-B09B-1BFC7D3A1234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88CE5-F2EA-7A47-9AF2-47078FDEDD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580065" y="1933065"/>
            <a:ext cx="3106737" cy="380416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4"/>
          </p:nvPr>
        </p:nvSpPr>
        <p:spPr>
          <a:xfrm>
            <a:off x="457200" y="1933065"/>
            <a:ext cx="5029200" cy="380416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811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272771"/>
          </a:xfrm>
          <a:prstGeom prst="rect">
            <a:avLst/>
          </a:prstGeom>
        </p:spPr>
        <p:txBody>
          <a:bodyPr/>
          <a:lstStyle/>
          <a:p>
            <a:r>
              <a:rPr lang="et-EE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35768"/>
            <a:ext cx="77724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3BD6-2C8F-D149-B09B-1BFC7D3A1234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88CE5-F2EA-7A47-9AF2-47078FDED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3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272771"/>
          </a:xfrm>
          <a:prstGeom prst="rect">
            <a:avLst/>
          </a:prstGeom>
        </p:spPr>
        <p:txBody>
          <a:bodyPr/>
          <a:lstStyle/>
          <a:p>
            <a:r>
              <a:rPr lang="et-EE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35768"/>
            <a:ext cx="77724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3BD6-2C8F-D149-B09B-1BFC7D3A1234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88CE5-F2EA-7A47-9AF2-47078FDEDD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75485"/>
            <a:ext cx="8229600" cy="8451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>
                <a:solidFill>
                  <a:srgbClr val="6638B6"/>
                </a:solidFill>
              </a:defRPr>
            </a:lvl1pPr>
          </a:lstStyle>
          <a:p>
            <a:r>
              <a:rPr lang="et-E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0649"/>
            <a:ext cx="8229600" cy="410551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3BD6-2C8F-D149-B09B-1BFC7D3A1234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88CE5-F2EA-7A47-9AF2-47078FDED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417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001486"/>
            <a:ext cx="9144000" cy="5856514"/>
          </a:xfrm>
        </p:spPr>
        <p:txBody>
          <a:bodyPr/>
          <a:lstStyle/>
          <a:p>
            <a:pPr marL="342891" marR="0" lvl="0" indent="-342891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885" y="42150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346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userDrawn="1">
          <p15:clr>
            <a:srgbClr val="FBAE40"/>
          </p15:clr>
        </p15:guide>
        <p15:guide id="4" orient="horz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7335"/>
            <a:ext cx="8229600" cy="91961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52105"/>
            <a:ext cx="4038600" cy="33673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52105"/>
            <a:ext cx="4038600" cy="33673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3BD6-2C8F-D149-B09B-1BFC7D3A1234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88CE5-F2EA-7A47-9AF2-47078FDED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58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5337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3BD6-2C8F-D149-B09B-1BFC7D3A1234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88CE5-F2EA-7A47-9AF2-47078FDEDD0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2201342"/>
            <a:ext cx="8229600" cy="305435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292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57148"/>
            <a:ext cx="5562600" cy="477952"/>
          </a:xfrm>
          <a:prstGeom prst="rect">
            <a:avLst/>
          </a:prstGeo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t-E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2"/>
            <a:ext cx="5111750" cy="4691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3BD6-2C8F-D149-B09B-1BFC7D3A1234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88CE5-F2EA-7A47-9AF2-47078FDED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19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solidFill>
                  <a:srgbClr val="6638B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57943"/>
            <a:ext cx="5486400" cy="3769632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3BD6-2C8F-D149-B09B-1BFC7D3A1234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88CE5-F2EA-7A47-9AF2-47078FDED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71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4797"/>
            <a:ext cx="8229600" cy="38113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C3BD6-2C8F-D149-B09B-1BFC7D3A1234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88CE5-F2EA-7A47-9AF2-47078FDEDD0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989234"/>
            <a:ext cx="8229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0334171" y="3048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6431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3" r:id="rId2"/>
    <p:sldLayoutId id="2147483675" r:id="rId3"/>
    <p:sldLayoutId id="2147483664" r:id="rId4"/>
    <p:sldLayoutId id="2147483665" r:id="rId5"/>
    <p:sldLayoutId id="2147483666" r:id="rId6"/>
    <p:sldLayoutId id="2147483668" r:id="rId7"/>
    <p:sldLayoutId id="2147483670" r:id="rId8"/>
    <p:sldLayoutId id="2147483671" r:id="rId9"/>
    <p:sldLayoutId id="2147483674" r:id="rId10"/>
  </p:sldLayoutIdLst>
  <p:txStyles>
    <p:titleStyle>
      <a:lvl1pPr algn="l" defTabSz="457189" rtl="0" eaLnBrk="1" latinLnBrk="0" hangingPunct="1">
        <a:spcBef>
          <a:spcPct val="0"/>
        </a:spcBef>
        <a:buNone/>
        <a:defRPr sz="4400" kern="1200">
          <a:solidFill>
            <a:srgbClr val="6638B6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research/participants/data/ref/h2020/wp/2014_2015/annexes/h2020-wp1415-annex-g-trl_en.pdf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research/participants/data/ref/h2020/wp/2014_2015/annexes/h2020-wp1415-annex-g-trl_en.pdf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growth/sectors/raw-materials/specific-interest/critical_e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ec.europa.eu/growth/tools-databases/eip-raw-materials/en/content/european-innovation-partnership-eip-raw-materials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ulle.napa@etag.ee" TargetMode="External"/><Relationship Id="rId2" Type="http://schemas.openxmlformats.org/officeDocument/2006/relationships/hyperlink" Target="https://cordis.europa.eu/projects/result_en?q=programme/code%3D'H2020'%20AND%20contenttype%3D'project'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easme/en/2017-information-day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ps-care.eu/" TargetMode="External"/><Relationship Id="rId2" Type="http://schemas.openxmlformats.org/officeDocument/2006/relationships/hyperlink" Target="mailto:ulle.napa@etag.ee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research/participants/portal/desktop/en/experts/index.html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programmes/horizon2020/h2020-sections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99" y="7683"/>
            <a:ext cx="9168000" cy="6876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87580" y="2670134"/>
            <a:ext cx="5666586" cy="1440069"/>
          </a:xfrm>
        </p:spPr>
        <p:txBody>
          <a:bodyPr anchor="b" anchorCtr="0">
            <a:noAutofit/>
          </a:bodyPr>
          <a:lstStyle/>
          <a:p>
            <a:pPr>
              <a:lnSpc>
                <a:spcPts val="2400"/>
              </a:lnSpc>
            </a:pPr>
            <a:r>
              <a:rPr lang="et-EE" sz="2800" b="1" dirty="0"/>
              <a:t>„Kliimameetmed, keskkond, ressursitõhusus ja toorained“</a:t>
            </a:r>
            <a:endParaRPr lang="en-US" sz="2800" cap="none" dirty="0"/>
          </a:p>
        </p:txBody>
      </p:sp>
      <p:sp>
        <p:nvSpPr>
          <p:cNvPr id="17" name="Oval 16"/>
          <p:cNvSpPr/>
          <p:nvPr/>
        </p:nvSpPr>
        <p:spPr>
          <a:xfrm>
            <a:off x="4033520" y="2842733"/>
            <a:ext cx="333931" cy="333931"/>
          </a:xfrm>
          <a:prstGeom prst="ellipse">
            <a:avLst/>
          </a:prstGeom>
          <a:solidFill>
            <a:srgbClr val="6638B6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147107" y="4854272"/>
            <a:ext cx="163069" cy="163069"/>
          </a:xfrm>
          <a:prstGeom prst="ellipse">
            <a:avLst/>
          </a:prstGeom>
          <a:solidFill>
            <a:srgbClr val="6638B6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771983" y="5939221"/>
            <a:ext cx="245897" cy="245897"/>
          </a:xfrm>
          <a:prstGeom prst="ellipse">
            <a:avLst/>
          </a:prstGeom>
          <a:solidFill>
            <a:srgbClr val="6638B6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2"/>
          <p:cNvSpPr txBox="1">
            <a:spLocks/>
          </p:cNvSpPr>
          <p:nvPr/>
        </p:nvSpPr>
        <p:spPr>
          <a:xfrm>
            <a:off x="3305559" y="4966893"/>
            <a:ext cx="3483567" cy="7997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4000" b="0" kern="1200" cap="all">
                <a:solidFill>
                  <a:srgbClr val="6638B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400"/>
              </a:lnSpc>
            </a:pPr>
            <a:r>
              <a:rPr lang="et-EE" sz="2300" cap="none" dirty="0"/>
              <a:t>Ülle Napa</a:t>
            </a:r>
          </a:p>
          <a:p>
            <a:pPr>
              <a:lnSpc>
                <a:spcPts val="2400"/>
              </a:lnSpc>
            </a:pPr>
            <a:r>
              <a:rPr lang="et-EE" sz="2300" cap="none" dirty="0"/>
              <a:t>SA Eesti Teadusagentuur</a:t>
            </a:r>
          </a:p>
          <a:p>
            <a:pPr>
              <a:lnSpc>
                <a:spcPts val="2400"/>
              </a:lnSpc>
            </a:pPr>
            <a:r>
              <a:rPr lang="et-EE" sz="2300" cap="none" dirty="0"/>
              <a:t>www.etag.ee</a:t>
            </a:r>
            <a:endParaRPr lang="en-US" sz="2300" cap="none" dirty="0"/>
          </a:p>
        </p:txBody>
      </p:sp>
      <p:sp>
        <p:nvSpPr>
          <p:cNvPr id="31" name="Title 2"/>
          <p:cNvSpPr txBox="1">
            <a:spLocks/>
          </p:cNvSpPr>
          <p:nvPr/>
        </p:nvSpPr>
        <p:spPr>
          <a:xfrm>
            <a:off x="7017880" y="6085423"/>
            <a:ext cx="3483567" cy="7997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4000" b="0" kern="1200" cap="all">
                <a:solidFill>
                  <a:srgbClr val="6638B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400"/>
              </a:lnSpc>
            </a:pPr>
            <a:r>
              <a:rPr lang="et-EE" sz="1800" cap="none" dirty="0"/>
              <a:t>02.05.2</a:t>
            </a:r>
            <a:r>
              <a:rPr lang="en-US" sz="1800" cap="none" dirty="0"/>
              <a:t>0</a:t>
            </a:r>
            <a:r>
              <a:rPr lang="et-EE" sz="1800" cap="none" dirty="0"/>
              <a:t>18 Tallinn</a:t>
            </a:r>
          </a:p>
          <a:p>
            <a:pPr>
              <a:lnSpc>
                <a:spcPts val="2400"/>
              </a:lnSpc>
            </a:pPr>
            <a:r>
              <a:rPr lang="et-EE" sz="1800" cap="none" dirty="0"/>
              <a:t>03.05.2018 Tartu</a:t>
            </a:r>
            <a:endParaRPr lang="en-US" sz="1800" cap="non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48" y="291083"/>
            <a:ext cx="1325880" cy="52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615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1" y="1175485"/>
            <a:ext cx="8639174" cy="845163"/>
          </a:xfrm>
        </p:spPr>
        <p:txBody>
          <a:bodyPr>
            <a:normAutofit fontScale="90000"/>
          </a:bodyPr>
          <a:lstStyle/>
          <a:p>
            <a:r>
              <a:rPr lang="et-EE" dirty="0"/>
              <a:t>2019 a taotlusvoorude teemad 1. fookusteema all: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t-EE" sz="2400" b="1" spc="-10" dirty="0" err="1">
                <a:solidFill>
                  <a:srgbClr val="34677D"/>
                </a:solidFill>
                <a:latin typeface="Verdana"/>
                <a:cs typeface="Verdana"/>
              </a:rPr>
              <a:t>Cryosphere</a:t>
            </a:r>
            <a:r>
              <a:rPr lang="et-EE" sz="2400" b="1" spc="-10" dirty="0">
                <a:solidFill>
                  <a:schemeClr val="accent1"/>
                </a:solidFill>
                <a:latin typeface="Verdana"/>
                <a:cs typeface="Verdana"/>
              </a:rPr>
              <a:t>/</a:t>
            </a:r>
            <a:r>
              <a:rPr lang="et-EE" sz="2400" b="1" spc="-10" dirty="0" err="1">
                <a:solidFill>
                  <a:schemeClr val="accent1"/>
                </a:solidFill>
                <a:latin typeface="Verdana"/>
                <a:cs typeface="Verdana"/>
              </a:rPr>
              <a:t>Krüosfäär</a:t>
            </a:r>
            <a:endParaRPr lang="en-US" sz="2400" dirty="0">
              <a:solidFill>
                <a:schemeClr val="accent1"/>
              </a:solidFill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en-US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 marR="76200">
              <a:buClr>
                <a:srgbClr val="CD5A56"/>
              </a:buClr>
              <a:buSzPct val="118750"/>
              <a:tabLst>
                <a:tab pos="194310" algn="l"/>
              </a:tabLst>
            </a:pPr>
            <a:r>
              <a:rPr lang="en-US" b="1" spc="-5" dirty="0">
                <a:solidFill>
                  <a:srgbClr val="2525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LC-CLA-0</a:t>
            </a:r>
            <a:r>
              <a:rPr lang="et-EE" b="1" spc="-5" dirty="0">
                <a:solidFill>
                  <a:srgbClr val="2525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  <a:r>
              <a:rPr lang="en-US" b="1" spc="-5" dirty="0">
                <a:solidFill>
                  <a:srgbClr val="2525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-201</a:t>
            </a:r>
            <a:r>
              <a:rPr lang="et-EE" b="1" spc="-5" dirty="0">
                <a:solidFill>
                  <a:srgbClr val="2525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  <a:r>
              <a:rPr lang="en-US" b="1" spc="-5" dirty="0">
                <a:solidFill>
                  <a:srgbClr val="2525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t-EE" b="1" spc="-10" dirty="0" err="1">
                <a:solidFill>
                  <a:srgbClr val="2525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t-EE" b="1" spc="-10" dirty="0">
                <a:solidFill>
                  <a:srgbClr val="2525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t-EE" b="1" spc="-10" dirty="0" err="1">
                <a:solidFill>
                  <a:srgbClr val="2525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changing</a:t>
            </a:r>
            <a:r>
              <a:rPr lang="et-EE" b="1" spc="-10" dirty="0">
                <a:solidFill>
                  <a:srgbClr val="2525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t-EE" b="1" spc="-10" dirty="0" err="1">
                <a:solidFill>
                  <a:srgbClr val="2525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cryosphere</a:t>
            </a:r>
            <a:r>
              <a:rPr lang="et-EE" b="1" spc="-10" dirty="0">
                <a:solidFill>
                  <a:srgbClr val="2525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t-EE" b="1" spc="-10" dirty="0" err="1">
                <a:solidFill>
                  <a:srgbClr val="2525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uncertainities</a:t>
            </a:r>
            <a:r>
              <a:rPr lang="et-EE" b="1" spc="-10" dirty="0">
                <a:solidFill>
                  <a:srgbClr val="2525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t-EE" b="1" spc="-10" dirty="0" err="1">
                <a:solidFill>
                  <a:srgbClr val="2525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risks</a:t>
            </a:r>
            <a:r>
              <a:rPr lang="et-EE" b="1" spc="-10" dirty="0">
                <a:solidFill>
                  <a:srgbClr val="2525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t-EE" b="1" spc="-10" dirty="0" err="1">
                <a:solidFill>
                  <a:srgbClr val="2525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opportunities</a:t>
            </a:r>
            <a:r>
              <a:rPr lang="et-EE" b="1" spc="-10" dirty="0">
                <a:solidFill>
                  <a:srgbClr val="2525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(RIA)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4350" indent="-514350">
              <a:buAutoNum type="alphaLcParenR"/>
            </a:pPr>
            <a:r>
              <a:rPr lang="et-EE" spc="-1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Mereveetaseme </a:t>
            </a:r>
            <a:r>
              <a:rPr lang="et-E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muutused (RIA)</a:t>
            </a:r>
          </a:p>
          <a:p>
            <a:pPr marL="514350" indent="-514350">
              <a:buAutoNum type="alphaLcParenR"/>
            </a:pPr>
            <a:r>
              <a:rPr lang="et-E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Muutused Arktika </a:t>
            </a:r>
            <a:r>
              <a:rPr lang="et-EE" spc="-1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bioloogilises</a:t>
            </a:r>
            <a:r>
              <a:rPr lang="et-E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t-EE" spc="-1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mitmekesisuses </a:t>
            </a:r>
            <a:r>
              <a:rPr lang="et-EE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(RIA)</a:t>
            </a:r>
          </a:p>
          <a:p>
            <a:pPr marL="514350" indent="-514350">
              <a:buAutoNum type="alphaLcParenR"/>
            </a:pPr>
            <a:r>
              <a:rPr lang="et-EE" spc="-1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Jätkusuutlik</a:t>
            </a:r>
            <a:r>
              <a:rPr lang="et-E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t-EE" spc="-1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majandustegevus</a:t>
            </a:r>
            <a:r>
              <a:rPr lang="et-E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Arktikas (RIA)</a:t>
            </a:r>
          </a:p>
          <a:p>
            <a:pPr marL="514350" indent="-514350">
              <a:buAutoNum type="alphaLcParenR"/>
            </a:pPr>
            <a:r>
              <a:rPr lang="et-E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</a:t>
            </a:r>
            <a:r>
              <a:rPr lang="et-EE" spc="-1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Arktika</a:t>
            </a:r>
            <a:r>
              <a:rPr lang="et-E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t-EE" spc="-1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standardid</a:t>
            </a:r>
            <a:r>
              <a:rPr lang="et-E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 (CSA) – raamistik, mis määrab/soovitab kuidas disainida, ehitada, hoida käigus jne teenuseid/tehnoloogiaid Arktikas </a:t>
            </a:r>
          </a:p>
          <a:p>
            <a:pPr marL="514350" indent="-514350">
              <a:buAutoNum type="alphaLcParenR"/>
            </a:pPr>
            <a:endParaRPr lang="et-EE" sz="2800" dirty="0"/>
          </a:p>
        </p:txBody>
      </p:sp>
    </p:spTree>
    <p:extLst>
      <p:ext uri="{BB962C8B-B14F-4D97-AF65-F5344CB8AC3E}">
        <p14:creationId xmlns:p14="http://schemas.microsoft.com/office/powerpoint/2010/main" val="91711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5485"/>
            <a:ext cx="8229600" cy="1339115"/>
          </a:xfrm>
        </p:spPr>
        <p:txBody>
          <a:bodyPr>
            <a:normAutofit fontScale="90000"/>
          </a:bodyPr>
          <a:lstStyle/>
          <a:p>
            <a:pPr marL="309880" marR="749935">
              <a:lnSpc>
                <a:spcPct val="100000"/>
              </a:lnSpc>
              <a:spcBef>
                <a:spcPts val="985"/>
              </a:spcBef>
            </a:pPr>
            <a:r>
              <a:rPr lang="et-EE" spc="-10" dirty="0">
                <a:solidFill>
                  <a:srgbClr val="252525"/>
                </a:solidFill>
                <a:latin typeface="Verdana"/>
                <a:cs typeface="Verdana"/>
              </a:rPr>
              <a:t>2. </a:t>
            </a:r>
            <a:r>
              <a:rPr lang="en-US" spc="-10" dirty="0">
                <a:solidFill>
                  <a:srgbClr val="252525"/>
                </a:solidFill>
                <a:latin typeface="Verdana"/>
                <a:cs typeface="Verdana"/>
              </a:rPr>
              <a:t>"Greening </a:t>
            </a:r>
            <a:r>
              <a:rPr lang="en-US" spc="-5" dirty="0">
                <a:solidFill>
                  <a:srgbClr val="252525"/>
                </a:solidFill>
                <a:latin typeface="Verdana"/>
                <a:cs typeface="Verdana"/>
              </a:rPr>
              <a:t>the economy </a:t>
            </a:r>
            <a:r>
              <a:rPr lang="en-US" spc="-10" dirty="0">
                <a:solidFill>
                  <a:srgbClr val="252525"/>
                </a:solidFill>
                <a:latin typeface="Verdana"/>
                <a:cs typeface="Verdana"/>
              </a:rPr>
              <a:t>in line with </a:t>
            </a:r>
            <a:r>
              <a:rPr lang="en-US" spc="-5" dirty="0">
                <a:solidFill>
                  <a:srgbClr val="252525"/>
                </a:solidFill>
                <a:latin typeface="Verdana"/>
                <a:cs typeface="Verdana"/>
              </a:rPr>
              <a:t>the </a:t>
            </a:r>
            <a:r>
              <a:rPr lang="en-US" b="1" spc="-5" dirty="0">
                <a:solidFill>
                  <a:srgbClr val="252525"/>
                </a:solidFill>
                <a:latin typeface="Verdana"/>
                <a:cs typeface="Verdana"/>
              </a:rPr>
              <a:t>Sustainable </a:t>
            </a:r>
            <a:r>
              <a:rPr lang="en-US" b="1" spc="-10" dirty="0">
                <a:solidFill>
                  <a:srgbClr val="252525"/>
                </a:solidFill>
                <a:latin typeface="Verdana"/>
                <a:cs typeface="Verdana"/>
              </a:rPr>
              <a:t>Development  Goals</a:t>
            </a:r>
            <a:r>
              <a:rPr lang="en-US" b="1" spc="5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lang="en-US" b="1" spc="-10" dirty="0">
                <a:solidFill>
                  <a:srgbClr val="252525"/>
                </a:solidFill>
                <a:latin typeface="Verdana"/>
                <a:cs typeface="Verdana"/>
              </a:rPr>
              <a:t>(SDGs)</a:t>
            </a:r>
            <a:r>
              <a:rPr lang="en-US" spc="-10" dirty="0">
                <a:solidFill>
                  <a:srgbClr val="252525"/>
                </a:solidFill>
                <a:latin typeface="Verdana"/>
                <a:cs typeface="Verdana"/>
              </a:rPr>
              <a:t>"</a:t>
            </a:r>
            <a:endParaRPr lang="en-US" dirty="0">
              <a:latin typeface="Verdana"/>
              <a:cs typeface="Verdan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19425"/>
            <a:ext cx="8229600" cy="3106739"/>
          </a:xfrm>
        </p:spPr>
        <p:txBody>
          <a:bodyPr/>
          <a:lstStyle/>
          <a:p>
            <a:r>
              <a:rPr lang="et-EE" u="sng" dirty="0"/>
              <a:t>Märksõnad:</a:t>
            </a:r>
          </a:p>
          <a:p>
            <a:r>
              <a:rPr lang="et-EE" dirty="0"/>
              <a:t>Ringmajandus</a:t>
            </a:r>
          </a:p>
          <a:p>
            <a:r>
              <a:rPr lang="et-EE" dirty="0"/>
              <a:t>Maavarad</a:t>
            </a:r>
          </a:p>
          <a:p>
            <a:r>
              <a:rPr lang="et-EE" dirty="0"/>
              <a:t>Vesi</a:t>
            </a:r>
          </a:p>
          <a:p>
            <a:r>
              <a:rPr lang="et-EE" dirty="0"/>
              <a:t>Innovaatilised ja jätkusuutlikud linnad</a:t>
            </a:r>
          </a:p>
          <a:p>
            <a:r>
              <a:rPr lang="et-EE" dirty="0"/>
              <a:t>Kultuuriväärtused</a:t>
            </a:r>
          </a:p>
          <a:p>
            <a:endParaRPr lang="et-EE" u="sng" dirty="0"/>
          </a:p>
          <a:p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9173" y="3176689"/>
            <a:ext cx="2804403" cy="279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34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0692"/>
            <a:ext cx="8506918" cy="845163"/>
          </a:xfrm>
        </p:spPr>
        <p:txBody>
          <a:bodyPr>
            <a:normAutofit fontScale="90000"/>
          </a:bodyPr>
          <a:lstStyle/>
          <a:p>
            <a:r>
              <a:rPr lang="et-EE" dirty="0"/>
              <a:t>2019 a taotlusvoorude teemad 2. fookusteema all: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5855"/>
            <a:ext cx="8626839" cy="4979758"/>
          </a:xfrm>
        </p:spPr>
        <p:txBody>
          <a:bodyPr>
            <a:normAutofit fontScale="85000" lnSpcReduction="20000"/>
          </a:bodyPr>
          <a:lstStyle/>
          <a:p>
            <a:pPr marL="84455" marR="400050">
              <a:lnSpc>
                <a:spcPct val="150000"/>
              </a:lnSpc>
              <a:spcBef>
                <a:spcPts val="985"/>
              </a:spcBef>
              <a:buClr>
                <a:srgbClr val="CD5A56"/>
              </a:buClr>
              <a:buSzPct val="118750"/>
              <a:tabLst>
                <a:tab pos="266065" algn="l"/>
              </a:tabLst>
            </a:pPr>
            <a:r>
              <a:rPr lang="en-US" sz="2800" b="1" spc="-10" dirty="0">
                <a:solidFill>
                  <a:srgbClr val="34677D"/>
                </a:solidFill>
                <a:latin typeface="Verdana"/>
                <a:cs typeface="Verdana"/>
              </a:rPr>
              <a:t>Connecting economic </a:t>
            </a:r>
            <a:r>
              <a:rPr lang="en-US" sz="2800" b="1" spc="-5" dirty="0">
                <a:solidFill>
                  <a:srgbClr val="34677D"/>
                </a:solidFill>
                <a:latin typeface="Verdana"/>
                <a:cs typeface="Verdana"/>
              </a:rPr>
              <a:t>and </a:t>
            </a:r>
            <a:r>
              <a:rPr lang="en-US" sz="2800" b="1" spc="-10" dirty="0">
                <a:solidFill>
                  <a:srgbClr val="34677D"/>
                </a:solidFill>
                <a:latin typeface="Verdana"/>
                <a:cs typeface="Verdana"/>
              </a:rPr>
              <a:t>environmental gains </a:t>
            </a:r>
            <a:r>
              <a:rPr lang="en-US" sz="2800" b="1" spc="-5" dirty="0">
                <a:solidFill>
                  <a:srgbClr val="34677D"/>
                </a:solidFill>
                <a:latin typeface="Verdana"/>
                <a:cs typeface="Verdana"/>
              </a:rPr>
              <a:t>- the </a:t>
            </a:r>
            <a:r>
              <a:rPr lang="en-US" sz="2800" b="1" spc="-10" dirty="0">
                <a:solidFill>
                  <a:srgbClr val="34677D"/>
                </a:solidFill>
                <a:latin typeface="Verdana"/>
                <a:cs typeface="Verdana"/>
              </a:rPr>
              <a:t>circular economy</a:t>
            </a:r>
            <a:r>
              <a:rPr lang="et-EE" sz="2800" b="1" spc="-10" dirty="0">
                <a:solidFill>
                  <a:schemeClr val="accent2"/>
                </a:solidFill>
                <a:latin typeface="Verdana"/>
                <a:cs typeface="Verdana"/>
              </a:rPr>
              <a:t>/Ringmajandus</a:t>
            </a:r>
            <a:r>
              <a:rPr lang="en-US" sz="2800" b="1" spc="-10" dirty="0">
                <a:solidFill>
                  <a:schemeClr val="accent2"/>
                </a:solidFill>
                <a:latin typeface="Verdana"/>
                <a:cs typeface="Verdana"/>
              </a:rPr>
              <a:t>:</a:t>
            </a:r>
            <a:endParaRPr lang="et-EE" sz="2800" b="1" spc="-10" dirty="0">
              <a:solidFill>
                <a:schemeClr val="accent2"/>
              </a:solidFill>
              <a:latin typeface="Verdana"/>
              <a:cs typeface="Verdana"/>
            </a:endParaRPr>
          </a:p>
          <a:p>
            <a:pPr marL="84455" marR="400050">
              <a:lnSpc>
                <a:spcPct val="150000"/>
              </a:lnSpc>
              <a:spcBef>
                <a:spcPts val="985"/>
              </a:spcBef>
              <a:buClr>
                <a:srgbClr val="CD5A56"/>
              </a:buClr>
              <a:buSzPct val="118750"/>
              <a:tabLst>
                <a:tab pos="266065" algn="l"/>
              </a:tabLst>
            </a:pPr>
            <a:endParaRPr lang="en-US" sz="2600" dirty="0">
              <a:latin typeface="Verdana"/>
              <a:cs typeface="Verdana"/>
            </a:endParaRPr>
          </a:p>
          <a:p>
            <a:pPr marL="84455" marR="5080">
              <a:lnSpc>
                <a:spcPct val="150100"/>
              </a:lnSpc>
              <a:spcBef>
                <a:spcPts val="980"/>
              </a:spcBef>
              <a:buClr>
                <a:srgbClr val="C20016"/>
              </a:buClr>
              <a:tabLst>
                <a:tab pos="351155" algn="l"/>
                <a:tab pos="351790" algn="l"/>
              </a:tabLst>
            </a:pPr>
            <a:r>
              <a:rPr lang="en-US" sz="2600" b="1" spc="-5" dirty="0">
                <a:solidFill>
                  <a:srgbClr val="252525"/>
                </a:solidFill>
                <a:latin typeface="Verdana"/>
                <a:cs typeface="Verdana"/>
              </a:rPr>
              <a:t>CE-SC5-0</a:t>
            </a:r>
            <a:r>
              <a:rPr lang="et-EE" sz="2600" b="1" spc="-5" dirty="0">
                <a:solidFill>
                  <a:srgbClr val="252525"/>
                </a:solidFill>
                <a:latin typeface="Verdana"/>
                <a:cs typeface="Verdana"/>
              </a:rPr>
              <a:t>4</a:t>
            </a:r>
            <a:r>
              <a:rPr lang="en-US" sz="2600" b="1" spc="-5" dirty="0">
                <a:solidFill>
                  <a:srgbClr val="252525"/>
                </a:solidFill>
                <a:latin typeface="Verdana"/>
                <a:cs typeface="Verdana"/>
              </a:rPr>
              <a:t>-201</a:t>
            </a:r>
            <a:r>
              <a:rPr lang="et-EE" sz="2600" b="1" spc="-5" dirty="0">
                <a:solidFill>
                  <a:srgbClr val="252525"/>
                </a:solidFill>
                <a:latin typeface="Verdana"/>
                <a:cs typeface="Verdana"/>
              </a:rPr>
              <a:t>9</a:t>
            </a:r>
            <a:r>
              <a:rPr lang="en-US" sz="2600" b="1" spc="-5" dirty="0">
                <a:solidFill>
                  <a:srgbClr val="252525"/>
                </a:solidFill>
                <a:latin typeface="Verdana"/>
                <a:cs typeface="Verdana"/>
              </a:rPr>
              <a:t>:</a:t>
            </a:r>
            <a:r>
              <a:rPr lang="et-EE" sz="2600" b="1" spc="-5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lang="et-EE" sz="2600" b="1" spc="-5" dirty="0" err="1">
                <a:solidFill>
                  <a:srgbClr val="252525"/>
                </a:solidFill>
                <a:latin typeface="Verdana"/>
                <a:cs typeface="Verdana"/>
              </a:rPr>
              <a:t>Building</a:t>
            </a:r>
            <a:r>
              <a:rPr lang="et-EE" sz="2600" b="1" spc="-5" dirty="0">
                <a:solidFill>
                  <a:srgbClr val="252525"/>
                </a:solidFill>
                <a:latin typeface="Verdana"/>
                <a:cs typeface="Verdana"/>
              </a:rPr>
              <a:t> a </a:t>
            </a:r>
            <a:r>
              <a:rPr lang="et-EE" sz="2600" b="1" spc="-5" dirty="0" err="1">
                <a:solidFill>
                  <a:srgbClr val="252525"/>
                </a:solidFill>
                <a:latin typeface="Verdana"/>
                <a:cs typeface="Verdana"/>
              </a:rPr>
              <a:t>water-smart</a:t>
            </a:r>
            <a:r>
              <a:rPr lang="et-EE" sz="2600" b="1" spc="-5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lang="et-EE" sz="2600" b="1" spc="-5" dirty="0" err="1">
                <a:solidFill>
                  <a:srgbClr val="252525"/>
                </a:solidFill>
                <a:latin typeface="Verdana"/>
                <a:cs typeface="Verdana"/>
              </a:rPr>
              <a:t>economy</a:t>
            </a:r>
            <a:r>
              <a:rPr lang="et-EE" sz="2600" b="1" spc="-5" dirty="0">
                <a:solidFill>
                  <a:srgbClr val="252525"/>
                </a:solidFill>
                <a:latin typeface="Verdana"/>
                <a:cs typeface="Verdana"/>
              </a:rPr>
              <a:t> and </a:t>
            </a:r>
            <a:r>
              <a:rPr lang="et-EE" sz="2600" b="1" spc="-5" dirty="0" err="1">
                <a:solidFill>
                  <a:srgbClr val="252525"/>
                </a:solidFill>
                <a:latin typeface="Verdana"/>
                <a:cs typeface="Verdana"/>
              </a:rPr>
              <a:t>society</a:t>
            </a:r>
            <a:r>
              <a:rPr lang="et-EE" sz="2600" b="1" spc="-5" dirty="0">
                <a:solidFill>
                  <a:srgbClr val="252525"/>
                </a:solidFill>
                <a:latin typeface="Verdana"/>
                <a:cs typeface="Verdana"/>
              </a:rPr>
              <a:t> (IA)</a:t>
            </a:r>
          </a:p>
          <a:p>
            <a:pPr marL="84455" marR="5080">
              <a:lnSpc>
                <a:spcPct val="120000"/>
              </a:lnSpc>
              <a:spcBef>
                <a:spcPts val="980"/>
              </a:spcBef>
              <a:buClr>
                <a:srgbClr val="C20016"/>
              </a:buClr>
              <a:tabLst>
                <a:tab pos="351155" algn="l"/>
                <a:tab pos="351790" algn="l"/>
              </a:tabLst>
            </a:pPr>
            <a:r>
              <a:rPr lang="et-EE" sz="2600" spc="-10" dirty="0">
                <a:solidFill>
                  <a:srgbClr val="252525"/>
                </a:solidFill>
                <a:latin typeface="Verdana"/>
                <a:cs typeface="Verdana"/>
              </a:rPr>
              <a:t>Erinevate </a:t>
            </a:r>
            <a:r>
              <a:rPr lang="et-EE" sz="2600" spc="-10" dirty="0">
                <a:solidFill>
                  <a:schemeClr val="accent2"/>
                </a:solidFill>
                <a:latin typeface="Verdana"/>
                <a:cs typeface="Verdana"/>
              </a:rPr>
              <a:t>vee allikate maksimaalne ärakasutamine</a:t>
            </a:r>
            <a:r>
              <a:rPr lang="et-EE" sz="2600" spc="-10" dirty="0">
                <a:solidFill>
                  <a:srgbClr val="252525"/>
                </a:solidFill>
                <a:latin typeface="Verdana"/>
                <a:cs typeface="Verdana"/>
              </a:rPr>
              <a:t> ja majandamine ringmajanduse põhimõtetel</a:t>
            </a:r>
          </a:p>
          <a:p>
            <a:pPr marL="541655" marR="5080" indent="-457200">
              <a:lnSpc>
                <a:spcPct val="120000"/>
              </a:lnSpc>
              <a:spcBef>
                <a:spcPts val="980"/>
              </a:spcBef>
              <a:buClr>
                <a:srgbClr val="C20016"/>
              </a:buClr>
              <a:buAutoNum type="alphaLcParenR"/>
              <a:tabLst>
                <a:tab pos="351155" algn="l"/>
                <a:tab pos="351790" algn="l"/>
              </a:tabLst>
            </a:pPr>
            <a:r>
              <a:rPr lang="et-EE" sz="2600" spc="-10" dirty="0">
                <a:solidFill>
                  <a:schemeClr val="accent2"/>
                </a:solidFill>
                <a:latin typeface="Verdana"/>
                <a:cs typeface="Verdana"/>
              </a:rPr>
              <a:t>Sümbioos veevarustuse ja tööstuse vahel</a:t>
            </a:r>
          </a:p>
          <a:p>
            <a:pPr marL="541655" marR="5080" indent="-457200">
              <a:lnSpc>
                <a:spcPct val="120000"/>
              </a:lnSpc>
              <a:spcBef>
                <a:spcPts val="980"/>
              </a:spcBef>
              <a:buClr>
                <a:srgbClr val="C20016"/>
              </a:buClr>
              <a:buAutoNum type="alphaLcParenR"/>
              <a:tabLst>
                <a:tab pos="351155" algn="l"/>
                <a:tab pos="351790" algn="l"/>
              </a:tabLst>
            </a:pPr>
            <a:r>
              <a:rPr lang="et-EE" sz="2600" spc="-10" dirty="0">
                <a:solidFill>
                  <a:schemeClr val="accent2"/>
                </a:solidFill>
                <a:latin typeface="Verdana"/>
                <a:cs typeface="Verdana"/>
              </a:rPr>
              <a:t>Innovaatiliste lahenduste </a:t>
            </a:r>
            <a:r>
              <a:rPr lang="et-EE" sz="2600" spc="-10" dirty="0">
                <a:solidFill>
                  <a:srgbClr val="252525"/>
                </a:solidFill>
                <a:latin typeface="Verdana"/>
                <a:cs typeface="Verdana"/>
              </a:rPr>
              <a:t>laiahaardeline </a:t>
            </a:r>
            <a:r>
              <a:rPr lang="et-EE" sz="2600" spc="-10" dirty="0">
                <a:solidFill>
                  <a:schemeClr val="accent2"/>
                </a:solidFill>
                <a:latin typeface="Verdana"/>
                <a:cs typeface="Verdana"/>
              </a:rPr>
              <a:t>katsetamine</a:t>
            </a:r>
            <a:r>
              <a:rPr lang="et-EE" sz="2600" spc="-10" dirty="0">
                <a:solidFill>
                  <a:srgbClr val="252525"/>
                </a:solidFill>
                <a:latin typeface="Verdana"/>
                <a:cs typeface="Verdana"/>
              </a:rPr>
              <a:t> elulises keskkonnas (</a:t>
            </a:r>
            <a:r>
              <a:rPr lang="et-EE" sz="2600" spc="-10" dirty="0">
                <a:solidFill>
                  <a:srgbClr val="252525"/>
                </a:solidFill>
                <a:latin typeface="Verdana"/>
                <a:cs typeface="Verdana"/>
                <a:hlinkClick r:id="rId2"/>
              </a:rPr>
              <a:t>TRL 5-7</a:t>
            </a:r>
            <a:r>
              <a:rPr lang="et-EE" sz="2600" spc="-10" dirty="0">
                <a:solidFill>
                  <a:srgbClr val="252525"/>
                </a:solidFill>
                <a:latin typeface="Verdana"/>
                <a:cs typeface="Verdana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39820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175485"/>
            <a:ext cx="8524875" cy="845163"/>
          </a:xfrm>
        </p:spPr>
        <p:txBody>
          <a:bodyPr>
            <a:normAutofit fontScale="90000"/>
          </a:bodyPr>
          <a:lstStyle/>
          <a:p>
            <a:r>
              <a:rPr lang="et-EE" dirty="0"/>
              <a:t>2019 a taotlusvoorude teemad 2. fookusteema all: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020649"/>
            <a:ext cx="8416977" cy="4485082"/>
          </a:xfrm>
        </p:spPr>
        <p:txBody>
          <a:bodyPr>
            <a:noAutofit/>
          </a:bodyPr>
          <a:lstStyle/>
          <a:p>
            <a:pPr marL="30480" marR="5080" lvl="0" defTabSz="914400">
              <a:spcBef>
                <a:spcPts val="95"/>
              </a:spcBef>
            </a:pPr>
            <a:r>
              <a:rPr lang="en-US" sz="2800" b="1" kern="0" spc="-10" dirty="0">
                <a:solidFill>
                  <a:srgbClr val="34677D"/>
                </a:solidFill>
                <a:latin typeface="Verdana"/>
                <a:cs typeface="Verdana"/>
              </a:rPr>
              <a:t>Raw </a:t>
            </a:r>
            <a:r>
              <a:rPr lang="en-US" sz="2800" b="1" kern="0" spc="-5" dirty="0">
                <a:solidFill>
                  <a:srgbClr val="34677D"/>
                </a:solidFill>
                <a:latin typeface="Verdana"/>
                <a:cs typeface="Verdana"/>
              </a:rPr>
              <a:t>materials</a:t>
            </a:r>
            <a:r>
              <a:rPr lang="et-EE" sz="2800" b="1" kern="0" spc="-5" dirty="0">
                <a:solidFill>
                  <a:schemeClr val="accent2"/>
                </a:solidFill>
                <a:latin typeface="Verdana"/>
                <a:cs typeface="Verdana"/>
              </a:rPr>
              <a:t>/Maavarad</a:t>
            </a:r>
            <a:endParaRPr lang="et-EE" sz="3600" b="1" kern="0" dirty="0">
              <a:solidFill>
                <a:schemeClr val="accent2"/>
              </a:solidFill>
              <a:latin typeface="Times New Roman"/>
              <a:cs typeface="Times New Roman"/>
            </a:endParaRPr>
          </a:p>
          <a:p>
            <a:pPr marL="30480" lvl="0" defTabSz="914400">
              <a:spcBef>
                <a:spcPts val="0"/>
              </a:spcBef>
              <a:buClr>
                <a:srgbClr val="CD5A56"/>
              </a:buClr>
              <a:buSzPct val="119230"/>
              <a:tabLst>
                <a:tab pos="212725" algn="l"/>
              </a:tabLst>
            </a:pPr>
            <a:endParaRPr lang="en-US" kern="0" dirty="0">
              <a:solidFill>
                <a:schemeClr val="accent2"/>
              </a:solidFill>
              <a:latin typeface="Verdana"/>
              <a:cs typeface="Verdana"/>
            </a:endParaRPr>
          </a:p>
          <a:p>
            <a:pPr marL="30480" marR="353060" lvl="0" defTabSz="914400">
              <a:spcBef>
                <a:spcPts val="910"/>
              </a:spcBef>
              <a:buClr>
                <a:srgbClr val="CD5A56"/>
              </a:buClr>
              <a:buSzPct val="119230"/>
              <a:tabLst>
                <a:tab pos="211454" algn="l"/>
              </a:tabLst>
            </a:pPr>
            <a:r>
              <a:rPr lang="en-US" b="1" kern="0" spc="-5" dirty="0">
                <a:solidFill>
                  <a:srgbClr val="252525"/>
                </a:solidFill>
                <a:latin typeface="Verdana"/>
                <a:cs typeface="Verdana"/>
              </a:rPr>
              <a:t>CE-SC5-07-2018-2019-2020: </a:t>
            </a:r>
            <a:r>
              <a:rPr lang="en-US" b="1" kern="0" spc="-10" dirty="0">
                <a:solidFill>
                  <a:srgbClr val="252525"/>
                </a:solidFill>
                <a:latin typeface="Verdana"/>
                <a:cs typeface="Verdana"/>
              </a:rPr>
              <a:t>Raw </a:t>
            </a:r>
            <a:r>
              <a:rPr lang="en-US" b="1" kern="0" spc="-5" dirty="0">
                <a:solidFill>
                  <a:srgbClr val="252525"/>
                </a:solidFill>
                <a:latin typeface="Verdana"/>
                <a:cs typeface="Verdana"/>
              </a:rPr>
              <a:t>materials innovation for the circular economy:  sustainable </a:t>
            </a:r>
            <a:r>
              <a:rPr lang="en-US" b="1" kern="0" spc="-10" dirty="0">
                <a:solidFill>
                  <a:srgbClr val="252525"/>
                </a:solidFill>
                <a:latin typeface="Verdana"/>
                <a:cs typeface="Verdana"/>
              </a:rPr>
              <a:t>processing, </a:t>
            </a:r>
            <a:r>
              <a:rPr lang="en-US" b="1" kern="0" spc="-5" dirty="0">
                <a:solidFill>
                  <a:srgbClr val="252525"/>
                </a:solidFill>
                <a:latin typeface="Verdana"/>
                <a:cs typeface="Verdana"/>
              </a:rPr>
              <a:t>reuse, recycling and recovery </a:t>
            </a:r>
            <a:r>
              <a:rPr lang="en-US" b="1" kern="0" spc="-10" dirty="0">
                <a:solidFill>
                  <a:srgbClr val="252525"/>
                </a:solidFill>
                <a:latin typeface="Verdana"/>
                <a:cs typeface="Verdana"/>
              </a:rPr>
              <a:t>schemes</a:t>
            </a:r>
            <a:r>
              <a:rPr lang="en-US" b="1" kern="0" spc="229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lang="en-US" b="1" kern="0" spc="-5" dirty="0">
                <a:solidFill>
                  <a:srgbClr val="252525"/>
                </a:solidFill>
                <a:latin typeface="Verdana"/>
                <a:cs typeface="Verdana"/>
              </a:rPr>
              <a:t>(IA)</a:t>
            </a:r>
            <a:endParaRPr lang="en-US" b="1" kern="0" dirty="0">
              <a:solidFill>
                <a:srgbClr val="34677D"/>
              </a:solidFill>
              <a:latin typeface="Verdana"/>
              <a:cs typeface="Verdana"/>
            </a:endParaRPr>
          </a:p>
          <a:p>
            <a:pPr marL="554990" lvl="1" indent="-343535" defTabSz="914400">
              <a:spcBef>
                <a:spcPts val="910"/>
              </a:spcBef>
              <a:buFontTx/>
              <a:buAutoNum type="alphaLcParenR"/>
              <a:tabLst>
                <a:tab pos="554990" algn="l"/>
                <a:tab pos="556260" algn="l"/>
              </a:tabLst>
            </a:pPr>
            <a:r>
              <a:rPr lang="et-EE" kern="0" spc="-5" dirty="0">
                <a:solidFill>
                  <a:srgbClr val="252525"/>
                </a:solidFill>
                <a:latin typeface="Verdana"/>
                <a:cs typeface="Verdana"/>
              </a:rPr>
              <a:t>Jätkusuutlik maavarade </a:t>
            </a:r>
            <a:r>
              <a:rPr lang="et-EE" kern="0" spc="-5" dirty="0">
                <a:solidFill>
                  <a:schemeClr val="accent2"/>
                </a:solidFill>
                <a:latin typeface="Verdana"/>
                <a:cs typeface="Verdana"/>
              </a:rPr>
              <a:t>tootmine </a:t>
            </a:r>
          </a:p>
          <a:p>
            <a:pPr marL="554990" lvl="1" indent="-343535" defTabSz="914400">
              <a:spcBef>
                <a:spcPts val="910"/>
              </a:spcBef>
              <a:buFontTx/>
              <a:buAutoNum type="alphaLcParenR"/>
              <a:tabLst>
                <a:tab pos="554990" algn="l"/>
                <a:tab pos="556260" algn="l"/>
              </a:tabLst>
            </a:pPr>
            <a:r>
              <a:rPr lang="et-EE" kern="0" spc="-5" dirty="0">
                <a:solidFill>
                  <a:srgbClr val="252525"/>
                </a:solidFill>
                <a:latin typeface="Verdana"/>
                <a:cs typeface="Verdana"/>
              </a:rPr>
              <a:t>Maavarade </a:t>
            </a:r>
            <a:r>
              <a:rPr lang="et-EE" kern="0" spc="-5" dirty="0">
                <a:solidFill>
                  <a:schemeClr val="accent2"/>
                </a:solidFill>
                <a:latin typeface="Verdana"/>
                <a:cs typeface="Verdana"/>
              </a:rPr>
              <a:t>taastamine</a:t>
            </a:r>
            <a:r>
              <a:rPr lang="et-EE" kern="0" spc="-5" dirty="0">
                <a:solidFill>
                  <a:srgbClr val="252525"/>
                </a:solidFill>
                <a:latin typeface="Verdana"/>
                <a:cs typeface="Verdana"/>
              </a:rPr>
              <a:t> vanadest toodetest</a:t>
            </a:r>
            <a:endParaRPr lang="en-US" kern="0" dirty="0">
              <a:solidFill>
                <a:sysClr val="windowText" lastClr="000000"/>
              </a:solidFill>
              <a:latin typeface="Verdana"/>
              <a:cs typeface="Verdana"/>
            </a:endParaRPr>
          </a:p>
          <a:p>
            <a:pPr marL="554990" lvl="1" indent="-343535" defTabSz="914400">
              <a:spcBef>
                <a:spcPts val="910"/>
              </a:spcBef>
              <a:buFontTx/>
              <a:buAutoNum type="alphaLcParenR"/>
              <a:tabLst>
                <a:tab pos="554990" algn="l"/>
                <a:tab pos="556260" algn="l"/>
              </a:tabLst>
            </a:pPr>
            <a:r>
              <a:rPr lang="et-EE" kern="0" spc="-10" dirty="0">
                <a:solidFill>
                  <a:srgbClr val="252525"/>
                </a:solidFill>
                <a:latin typeface="Verdana"/>
                <a:cs typeface="Verdana"/>
              </a:rPr>
              <a:t>Maavarade </a:t>
            </a:r>
            <a:r>
              <a:rPr lang="et-EE" kern="0" spc="-10" dirty="0">
                <a:solidFill>
                  <a:schemeClr val="accent2"/>
                </a:solidFill>
                <a:latin typeface="Verdana"/>
                <a:cs typeface="Verdana"/>
              </a:rPr>
              <a:t>ümbertöötlemine </a:t>
            </a:r>
            <a:r>
              <a:rPr lang="et-EE" kern="0" spc="-10" dirty="0">
                <a:latin typeface="Verdana"/>
                <a:cs typeface="Verdana"/>
              </a:rPr>
              <a:t>vanadest</a:t>
            </a:r>
            <a:r>
              <a:rPr lang="et-EE" kern="0" spc="-10" dirty="0">
                <a:solidFill>
                  <a:schemeClr val="accent2"/>
                </a:solidFill>
                <a:latin typeface="Verdana"/>
                <a:cs typeface="Verdana"/>
              </a:rPr>
              <a:t> hoonetest</a:t>
            </a:r>
            <a:endParaRPr lang="en-US" kern="0" dirty="0">
              <a:solidFill>
                <a:schemeClr val="accent2"/>
              </a:solidFill>
              <a:latin typeface="Verdana"/>
              <a:cs typeface="Verdana"/>
            </a:endParaRPr>
          </a:p>
          <a:p>
            <a:pPr marL="554990" lvl="1" indent="-343535" defTabSz="914400">
              <a:spcBef>
                <a:spcPts val="905"/>
              </a:spcBef>
              <a:buFontTx/>
              <a:buAutoNum type="alphaLcParenR"/>
              <a:tabLst>
                <a:tab pos="554990" algn="l"/>
                <a:tab pos="556260" algn="l"/>
              </a:tabLst>
            </a:pPr>
            <a:r>
              <a:rPr lang="et-EE" kern="0" spc="-5" dirty="0">
                <a:solidFill>
                  <a:schemeClr val="accent2"/>
                </a:solidFill>
                <a:latin typeface="Verdana"/>
                <a:cs typeface="Verdana"/>
              </a:rPr>
              <a:t>Sorteerimissüsteemi parandamine </a:t>
            </a:r>
            <a:r>
              <a:rPr lang="et-EE" kern="0" spc="-5" dirty="0">
                <a:solidFill>
                  <a:srgbClr val="252525"/>
                </a:solidFill>
                <a:latin typeface="Verdana"/>
                <a:cs typeface="Verdana"/>
              </a:rPr>
              <a:t>– eriti keerukatele toodetele, et maavarasid taaskasutada</a:t>
            </a:r>
          </a:p>
          <a:p>
            <a:pPr marL="211455" lvl="1" indent="0" defTabSz="914400">
              <a:spcBef>
                <a:spcPts val="905"/>
              </a:spcBef>
              <a:buNone/>
              <a:tabLst>
                <a:tab pos="554990" algn="l"/>
                <a:tab pos="556260" algn="l"/>
              </a:tabLst>
            </a:pPr>
            <a:r>
              <a:rPr lang="et-EE" kern="0" spc="-5" dirty="0">
                <a:solidFill>
                  <a:srgbClr val="252525"/>
                </a:solidFill>
                <a:latin typeface="Verdana"/>
                <a:cs typeface="Verdana"/>
                <a:hlinkClick r:id="rId2"/>
              </a:rPr>
              <a:t>TRL 6-7</a:t>
            </a:r>
            <a:endParaRPr lang="en-US" kern="0" dirty="0">
              <a:solidFill>
                <a:sysClr val="windowText" lastClr="000000"/>
              </a:solidFill>
              <a:latin typeface="Verdana"/>
              <a:cs typeface="Verdana"/>
            </a:endParaRPr>
          </a:p>
          <a:p>
            <a:pPr marL="554990" lvl="1" indent="-343535" defTabSz="914400">
              <a:spcBef>
                <a:spcPts val="910"/>
              </a:spcBef>
              <a:buFontTx/>
              <a:buAutoNum type="alphaLcParenR"/>
              <a:tabLst>
                <a:tab pos="554990" algn="l"/>
                <a:tab pos="556260" algn="l"/>
              </a:tabLst>
            </a:pPr>
            <a:endParaRPr lang="et-EE" sz="3600" dirty="0"/>
          </a:p>
        </p:txBody>
      </p:sp>
    </p:spTree>
    <p:extLst>
      <p:ext uri="{BB962C8B-B14F-4D97-AF65-F5344CB8AC3E}">
        <p14:creationId xmlns:p14="http://schemas.microsoft.com/office/powerpoint/2010/main" val="3872243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1175485"/>
            <a:ext cx="8572499" cy="845163"/>
          </a:xfrm>
        </p:spPr>
        <p:txBody>
          <a:bodyPr>
            <a:normAutofit fontScale="90000"/>
          </a:bodyPr>
          <a:lstStyle/>
          <a:p>
            <a:r>
              <a:rPr lang="et-EE" dirty="0"/>
              <a:t>2019 a taotlusvoorude teemad 2. fookusteema all: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224" y="2020648"/>
            <a:ext cx="8229600" cy="4634985"/>
          </a:xfrm>
        </p:spPr>
        <p:txBody>
          <a:bodyPr>
            <a:noAutofit/>
          </a:bodyPr>
          <a:lstStyle/>
          <a:p>
            <a:pPr marL="30479" marR="246379" defTabSz="914400">
              <a:spcBef>
                <a:spcPts val="905"/>
              </a:spcBef>
              <a:buClr>
                <a:srgbClr val="CD5A56"/>
              </a:buClr>
              <a:buSzPct val="119230"/>
              <a:tabLst>
                <a:tab pos="212725" algn="l"/>
              </a:tabLst>
            </a:pPr>
            <a:r>
              <a:rPr lang="en-US" sz="2400" b="1" kern="0" spc="-10" dirty="0">
                <a:solidFill>
                  <a:srgbClr val="3467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 </a:t>
            </a:r>
            <a:r>
              <a:rPr lang="en-US" sz="2400" b="1" kern="0" spc="-5" dirty="0">
                <a:solidFill>
                  <a:srgbClr val="3467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materials</a:t>
            </a:r>
            <a:r>
              <a:rPr lang="et-EE" sz="2400" b="1" kern="0" spc="-5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/Maavarad</a:t>
            </a:r>
          </a:p>
          <a:p>
            <a:pPr marL="30479" marR="246379" lvl="0" defTabSz="914400">
              <a:spcBef>
                <a:spcPts val="905"/>
              </a:spcBef>
              <a:buClr>
                <a:srgbClr val="CD5A56"/>
              </a:buClr>
              <a:buSzPct val="119230"/>
              <a:tabLst>
                <a:tab pos="212725" algn="l"/>
              </a:tabLst>
            </a:pPr>
            <a:r>
              <a:rPr lang="en-US" b="1" kern="0" spc="-5" dirty="0">
                <a:solidFill>
                  <a:srgbClr val="252525"/>
                </a:solidFill>
                <a:latin typeface="Verdana"/>
                <a:cs typeface="Verdana"/>
              </a:rPr>
              <a:t>CE-SC5-08-2018-2019-2020: </a:t>
            </a:r>
            <a:r>
              <a:rPr lang="en-US" b="1" kern="0" spc="-10" dirty="0">
                <a:solidFill>
                  <a:srgbClr val="252525"/>
                </a:solidFill>
                <a:latin typeface="Verdana"/>
                <a:cs typeface="Verdana"/>
              </a:rPr>
              <a:t>Raw </a:t>
            </a:r>
            <a:r>
              <a:rPr lang="en-US" b="1" kern="0" spc="-5" dirty="0">
                <a:solidFill>
                  <a:srgbClr val="252525"/>
                </a:solidFill>
                <a:latin typeface="Verdana"/>
                <a:cs typeface="Verdana"/>
              </a:rPr>
              <a:t>materials policy support actions for the circular  </a:t>
            </a:r>
            <a:r>
              <a:rPr lang="en-US" b="1" kern="0" spc="-10" dirty="0">
                <a:solidFill>
                  <a:srgbClr val="252525"/>
                </a:solidFill>
                <a:latin typeface="Verdana"/>
                <a:cs typeface="Verdana"/>
              </a:rPr>
              <a:t>economy</a:t>
            </a:r>
            <a:r>
              <a:rPr lang="en-US" b="1" kern="0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lang="en-US" b="1" kern="0" spc="-5" dirty="0">
                <a:solidFill>
                  <a:srgbClr val="252525"/>
                </a:solidFill>
                <a:latin typeface="Verdana"/>
                <a:cs typeface="Verdana"/>
              </a:rPr>
              <a:t>(CSA)</a:t>
            </a:r>
            <a:endParaRPr lang="et-EE" b="1" kern="0" spc="-5" dirty="0">
              <a:solidFill>
                <a:srgbClr val="252525"/>
              </a:solidFill>
              <a:latin typeface="Verdana"/>
              <a:cs typeface="Verdana"/>
            </a:endParaRPr>
          </a:p>
          <a:p>
            <a:pPr marL="30479" marR="246379" lvl="0" defTabSz="914400">
              <a:spcBef>
                <a:spcPts val="905"/>
              </a:spcBef>
              <a:buClr>
                <a:srgbClr val="CD5A56"/>
              </a:buClr>
              <a:buSzPct val="119230"/>
              <a:tabLst>
                <a:tab pos="212725" algn="l"/>
              </a:tabLst>
            </a:pPr>
            <a:r>
              <a:rPr lang="et-EE" b="1" kern="0" spc="-5" dirty="0">
                <a:solidFill>
                  <a:srgbClr val="252525"/>
                </a:solidFill>
                <a:latin typeface="Verdana"/>
                <a:ea typeface="Verdana" panose="020B0604030504040204" pitchFamily="34" charset="0"/>
                <a:cs typeface="Verdana"/>
              </a:rPr>
              <a:t>c) </a:t>
            </a:r>
            <a:r>
              <a:rPr lang="et-EE" kern="0" spc="-10" dirty="0">
                <a:solidFill>
                  <a:srgbClr val="2525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Vastutustundlik maavarade hankimine</a:t>
            </a:r>
          </a:p>
          <a:p>
            <a:pPr marL="373379" marR="246379" lvl="0" indent="-342900" defTabSz="914400">
              <a:spcBef>
                <a:spcPts val="905"/>
              </a:spcBef>
              <a:buClr>
                <a:srgbClr val="CD5A56"/>
              </a:buClr>
              <a:buSzPct val="119230"/>
              <a:buFontTx/>
              <a:buChar char="-"/>
              <a:tabLst>
                <a:tab pos="212725" algn="l"/>
              </a:tabLst>
            </a:pPr>
            <a:r>
              <a:rPr lang="et-EE" kern="0" spc="-10" dirty="0">
                <a:solidFill>
                  <a:srgbClr val="2525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Vastavasisulise platvormi loomine</a:t>
            </a:r>
          </a:p>
          <a:p>
            <a:pPr marL="373379" marR="246379" lvl="0" indent="-342900" defTabSz="914400">
              <a:spcBef>
                <a:spcPts val="905"/>
              </a:spcBef>
              <a:buClr>
                <a:srgbClr val="CD5A56"/>
              </a:buClr>
              <a:buSzPct val="119230"/>
              <a:buFontTx/>
              <a:buChar char="-"/>
              <a:tabLst>
                <a:tab pos="212725" algn="l"/>
              </a:tabLst>
            </a:pPr>
            <a:r>
              <a:rPr lang="et-EE" kern="0" spc="-10" dirty="0">
                <a:solidFill>
                  <a:srgbClr val="2525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Rahvusvaheline koostöö</a:t>
            </a:r>
          </a:p>
          <a:p>
            <a:pPr marL="373379" marR="246379" lvl="0" indent="-342900" defTabSz="914400">
              <a:spcBef>
                <a:spcPts val="905"/>
              </a:spcBef>
              <a:buClr>
                <a:srgbClr val="CD5A56"/>
              </a:buClr>
              <a:buSzPct val="119230"/>
              <a:buFontTx/>
              <a:buChar char="-"/>
              <a:tabLst>
                <a:tab pos="212725" algn="l"/>
              </a:tabLst>
            </a:pPr>
            <a:r>
              <a:rPr lang="et-EE" kern="0" spc="-10" dirty="0" err="1">
                <a:solidFill>
                  <a:srgbClr val="2525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Critical</a:t>
            </a:r>
            <a:r>
              <a:rPr lang="et-EE" kern="0" spc="-10" dirty="0">
                <a:solidFill>
                  <a:srgbClr val="2525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 </a:t>
            </a:r>
            <a:r>
              <a:rPr lang="et-EE" kern="0" spc="-10" dirty="0" err="1">
                <a:solidFill>
                  <a:srgbClr val="2525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Raw</a:t>
            </a:r>
            <a:r>
              <a:rPr lang="et-EE" kern="0" spc="-10" dirty="0">
                <a:solidFill>
                  <a:srgbClr val="2525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 </a:t>
            </a:r>
            <a:r>
              <a:rPr lang="et-EE" kern="0" spc="-10" dirty="0" err="1">
                <a:solidFill>
                  <a:srgbClr val="2525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Materials</a:t>
            </a:r>
            <a:r>
              <a:rPr lang="et-EE" kern="0" spc="-10" dirty="0">
                <a:solidFill>
                  <a:srgbClr val="2525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 </a:t>
            </a:r>
            <a:r>
              <a:rPr lang="et-EE" kern="0" spc="-10" dirty="0">
                <a:solidFill>
                  <a:srgbClr val="2525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(CRM)</a:t>
            </a:r>
          </a:p>
          <a:p>
            <a:pPr marL="373379" marR="246379" lvl="0" indent="-342900" defTabSz="914400">
              <a:spcBef>
                <a:spcPts val="905"/>
              </a:spcBef>
              <a:buClr>
                <a:srgbClr val="CD5A56"/>
              </a:buClr>
              <a:buSzPct val="119230"/>
              <a:buFontTx/>
              <a:buChar char="-"/>
              <a:tabLst>
                <a:tab pos="212725" algn="l"/>
              </a:tabLst>
            </a:pPr>
            <a:r>
              <a:rPr lang="et-EE" kern="0" spc="-10" dirty="0">
                <a:solidFill>
                  <a:srgbClr val="2525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EIP </a:t>
            </a:r>
            <a:r>
              <a:rPr lang="et-EE" kern="0" spc="-10" dirty="0" err="1">
                <a:solidFill>
                  <a:srgbClr val="2525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Raw</a:t>
            </a:r>
            <a:r>
              <a:rPr lang="et-EE" kern="0" spc="-10" dirty="0">
                <a:solidFill>
                  <a:srgbClr val="2525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 </a:t>
            </a:r>
            <a:r>
              <a:rPr lang="et-EE" kern="0" spc="-10" dirty="0" err="1">
                <a:solidFill>
                  <a:srgbClr val="2525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Materials</a:t>
            </a:r>
            <a:endParaRPr lang="et-EE" kern="0" spc="-10" dirty="0">
              <a:solidFill>
                <a:srgbClr val="25252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1455" lvl="1" indent="0" defTabSz="914400">
              <a:spcBef>
                <a:spcPts val="910"/>
              </a:spcBef>
              <a:buNone/>
              <a:tabLst>
                <a:tab pos="554990" algn="l"/>
                <a:tab pos="556260" algn="l"/>
              </a:tabLst>
            </a:pPr>
            <a:endParaRPr lang="et-EE" kern="0" spc="-10" dirty="0">
              <a:solidFill>
                <a:srgbClr val="25252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t-EE" sz="3200" dirty="0"/>
          </a:p>
        </p:txBody>
      </p:sp>
    </p:spTree>
    <p:extLst>
      <p:ext uri="{BB962C8B-B14F-4D97-AF65-F5344CB8AC3E}">
        <p14:creationId xmlns:p14="http://schemas.microsoft.com/office/powerpoint/2010/main" val="1894754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1175485"/>
            <a:ext cx="8572499" cy="845163"/>
          </a:xfrm>
        </p:spPr>
        <p:txBody>
          <a:bodyPr>
            <a:normAutofit fontScale="90000"/>
          </a:bodyPr>
          <a:lstStyle/>
          <a:p>
            <a:r>
              <a:rPr lang="et-EE" dirty="0"/>
              <a:t>2019 a taotlusvoorude teemad 2. fookusteema all: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126" y="1855756"/>
            <a:ext cx="8229600" cy="4634985"/>
          </a:xfrm>
        </p:spPr>
        <p:txBody>
          <a:bodyPr>
            <a:noAutofit/>
          </a:bodyPr>
          <a:lstStyle/>
          <a:p>
            <a:pPr marL="30479" marR="246379" defTabSz="914400">
              <a:spcBef>
                <a:spcPts val="905"/>
              </a:spcBef>
              <a:buClr>
                <a:srgbClr val="CD5A56"/>
              </a:buClr>
              <a:buSzPct val="119230"/>
              <a:tabLst>
                <a:tab pos="212725" algn="l"/>
              </a:tabLst>
            </a:pPr>
            <a:r>
              <a:rPr lang="en-US" sz="2400" b="1" kern="0" spc="-10" dirty="0">
                <a:solidFill>
                  <a:srgbClr val="3467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 </a:t>
            </a:r>
            <a:r>
              <a:rPr lang="en-US" sz="2400" b="1" kern="0" spc="-5" dirty="0">
                <a:solidFill>
                  <a:srgbClr val="3467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materials</a:t>
            </a:r>
            <a:r>
              <a:rPr lang="et-EE" sz="2400" b="1" kern="0" spc="-5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/Maavarad</a:t>
            </a:r>
            <a:endParaRPr lang="et-EE" sz="3200" b="1" kern="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0479" marR="246379" defTabSz="914400">
              <a:spcBef>
                <a:spcPts val="905"/>
              </a:spcBef>
              <a:buClr>
                <a:srgbClr val="CD5A56"/>
              </a:buClr>
              <a:buSzPct val="119230"/>
              <a:tabLst>
                <a:tab pos="212725" algn="l"/>
              </a:tabLst>
            </a:pPr>
            <a:r>
              <a:rPr lang="et-EE" b="1" kern="0" spc="-5" dirty="0">
                <a:solidFill>
                  <a:srgbClr val="252525"/>
                </a:solidFill>
                <a:latin typeface="Verdana"/>
                <a:cs typeface="Verdana"/>
              </a:rPr>
              <a:t>SC5-09-2018-2019: New </a:t>
            </a:r>
            <a:r>
              <a:rPr lang="et-EE" b="1" kern="0" spc="-5" dirty="0" err="1">
                <a:solidFill>
                  <a:srgbClr val="252525"/>
                </a:solidFill>
                <a:latin typeface="Verdana"/>
                <a:cs typeface="Verdana"/>
              </a:rPr>
              <a:t>solutions</a:t>
            </a:r>
            <a:r>
              <a:rPr lang="et-EE" b="1" kern="0" spc="-5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lang="et-EE" b="1" kern="0" spc="-5" dirty="0" err="1">
                <a:solidFill>
                  <a:srgbClr val="252525"/>
                </a:solidFill>
                <a:latin typeface="Verdana"/>
                <a:cs typeface="Verdana"/>
              </a:rPr>
              <a:t>for</a:t>
            </a:r>
            <a:r>
              <a:rPr lang="et-EE" b="1" kern="0" spc="-5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lang="et-EE" b="1" kern="0" spc="-5" dirty="0" err="1">
                <a:solidFill>
                  <a:srgbClr val="252525"/>
                </a:solidFill>
                <a:latin typeface="Verdana"/>
                <a:cs typeface="Verdana"/>
              </a:rPr>
              <a:t>the</a:t>
            </a:r>
            <a:r>
              <a:rPr lang="et-EE" b="1" kern="0" spc="-5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lang="et-EE" b="1" kern="0" spc="-5" dirty="0" err="1">
                <a:solidFill>
                  <a:srgbClr val="252525"/>
                </a:solidFill>
                <a:latin typeface="Verdana"/>
                <a:cs typeface="Verdana"/>
              </a:rPr>
              <a:t>sustainable</a:t>
            </a:r>
            <a:r>
              <a:rPr lang="et-EE" b="1" kern="0" spc="-5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lang="et-EE" b="1" kern="0" spc="-5" dirty="0" err="1">
                <a:solidFill>
                  <a:srgbClr val="252525"/>
                </a:solidFill>
                <a:latin typeface="Verdana"/>
                <a:cs typeface="Verdana"/>
              </a:rPr>
              <a:t>production</a:t>
            </a:r>
            <a:r>
              <a:rPr lang="et-EE" b="1" kern="0" spc="-5" dirty="0">
                <a:solidFill>
                  <a:srgbClr val="252525"/>
                </a:solidFill>
                <a:latin typeface="Verdana"/>
                <a:cs typeface="Verdana"/>
              </a:rPr>
              <a:t> of </a:t>
            </a:r>
            <a:r>
              <a:rPr lang="et-EE" b="1" kern="0" spc="-5" dirty="0" err="1">
                <a:solidFill>
                  <a:srgbClr val="252525"/>
                </a:solidFill>
                <a:latin typeface="Verdana"/>
                <a:cs typeface="Verdana"/>
              </a:rPr>
              <a:t>raw</a:t>
            </a:r>
            <a:r>
              <a:rPr lang="et-EE" b="1" kern="0" spc="-5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lang="et-EE" b="1" kern="0" spc="-5" dirty="0" err="1">
                <a:solidFill>
                  <a:srgbClr val="252525"/>
                </a:solidFill>
                <a:latin typeface="Verdana"/>
                <a:cs typeface="Verdana"/>
              </a:rPr>
              <a:t>materials</a:t>
            </a:r>
            <a:r>
              <a:rPr lang="et-EE" b="1" kern="0" spc="-5" dirty="0">
                <a:solidFill>
                  <a:srgbClr val="252525"/>
                </a:solidFill>
                <a:latin typeface="Verdana"/>
                <a:cs typeface="Verdana"/>
              </a:rPr>
              <a:t> (RIA)</a:t>
            </a:r>
          </a:p>
          <a:p>
            <a:r>
              <a:rPr lang="et-EE" kern="0" spc="-10" dirty="0">
                <a:solidFill>
                  <a:schemeClr val="accent2"/>
                </a:solidFill>
                <a:latin typeface="Verdana"/>
                <a:cs typeface="Verdana"/>
              </a:rPr>
              <a:t>b) Kaevanduste digitalieerimine - </a:t>
            </a:r>
            <a:r>
              <a:rPr lang="et-EE" kern="0" spc="-10" dirty="0">
                <a:latin typeface="Verdana"/>
                <a:cs typeface="Verdana"/>
              </a:rPr>
              <a:t>platvorm</a:t>
            </a:r>
          </a:p>
          <a:p>
            <a:r>
              <a:rPr lang="et-EE" kern="0" spc="-10" dirty="0">
                <a:solidFill>
                  <a:srgbClr val="252525"/>
                </a:solidFill>
                <a:latin typeface="Verdana"/>
                <a:cs typeface="Verdana"/>
              </a:rPr>
              <a:t>c) Metallide ja mineraalide </a:t>
            </a:r>
            <a:r>
              <a:rPr lang="et-EE" kern="0" spc="-10" dirty="0">
                <a:solidFill>
                  <a:schemeClr val="accent2"/>
                </a:solidFill>
                <a:latin typeface="Verdana"/>
                <a:cs typeface="Verdana"/>
              </a:rPr>
              <a:t>regenereerimine mere ressurssidest </a:t>
            </a:r>
            <a:r>
              <a:rPr lang="et-EE" kern="0" spc="-10" dirty="0">
                <a:latin typeface="Verdana"/>
                <a:cs typeface="Verdana"/>
              </a:rPr>
              <a:t>– tehnoloogilised lahendused</a:t>
            </a:r>
          </a:p>
          <a:p>
            <a:r>
              <a:rPr lang="et-EE" kern="0" spc="-10" dirty="0">
                <a:latin typeface="Verdana"/>
                <a:cs typeface="Verdana"/>
              </a:rPr>
              <a:t>TRL 3-5</a:t>
            </a:r>
          </a:p>
          <a:p>
            <a:r>
              <a:rPr lang="et-EE" b="1" kern="0" spc="-5" dirty="0">
                <a:solidFill>
                  <a:srgbClr val="252525"/>
                </a:solidFill>
                <a:latin typeface="Verdana"/>
                <a:cs typeface="Verdana"/>
              </a:rPr>
              <a:t>SC5-10-2019-2020: </a:t>
            </a:r>
            <a:r>
              <a:rPr lang="et-EE" b="1" kern="0" spc="-5" dirty="0" err="1">
                <a:solidFill>
                  <a:srgbClr val="252525"/>
                </a:solidFill>
                <a:latin typeface="Verdana"/>
                <a:cs typeface="Verdana"/>
              </a:rPr>
              <a:t>Raw</a:t>
            </a:r>
            <a:r>
              <a:rPr lang="et-EE" b="1" kern="0" spc="-5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lang="et-EE" b="1" kern="0" spc="-5" dirty="0" err="1">
                <a:solidFill>
                  <a:srgbClr val="252525"/>
                </a:solidFill>
                <a:latin typeface="Verdana"/>
                <a:cs typeface="Verdana"/>
              </a:rPr>
              <a:t>materials</a:t>
            </a:r>
            <a:r>
              <a:rPr lang="et-EE" b="1" kern="0" spc="-5" dirty="0">
                <a:solidFill>
                  <a:srgbClr val="252525"/>
                </a:solidFill>
                <a:latin typeface="Verdana"/>
                <a:cs typeface="Verdana"/>
              </a:rPr>
              <a:t> IA: </a:t>
            </a:r>
            <a:r>
              <a:rPr lang="et-EE" b="1" kern="0" spc="-5" dirty="0" err="1">
                <a:solidFill>
                  <a:srgbClr val="252525"/>
                </a:solidFill>
                <a:latin typeface="Verdana"/>
                <a:cs typeface="Verdana"/>
              </a:rPr>
              <a:t>exploration</a:t>
            </a:r>
            <a:r>
              <a:rPr lang="et-EE" b="1" kern="0" spc="-5" dirty="0">
                <a:solidFill>
                  <a:srgbClr val="252525"/>
                </a:solidFill>
                <a:latin typeface="Verdana"/>
                <a:cs typeface="Verdana"/>
              </a:rPr>
              <a:t> and </a:t>
            </a:r>
            <a:r>
              <a:rPr lang="et-EE" b="1" kern="0" spc="-5" dirty="0" err="1">
                <a:solidFill>
                  <a:srgbClr val="252525"/>
                </a:solidFill>
                <a:latin typeface="Verdana"/>
                <a:cs typeface="Verdana"/>
              </a:rPr>
              <a:t>Earth</a:t>
            </a:r>
            <a:r>
              <a:rPr lang="et-EE" b="1" kern="0" spc="-5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lang="et-EE" b="1" kern="0" spc="-5" dirty="0" err="1">
                <a:solidFill>
                  <a:srgbClr val="252525"/>
                </a:solidFill>
                <a:latin typeface="Verdana"/>
                <a:cs typeface="Verdana"/>
              </a:rPr>
              <a:t>obsevation</a:t>
            </a:r>
            <a:r>
              <a:rPr lang="et-EE" b="1" kern="0" spc="-5" dirty="0">
                <a:solidFill>
                  <a:srgbClr val="252525"/>
                </a:solidFill>
                <a:latin typeface="Verdana"/>
                <a:cs typeface="Verdana"/>
              </a:rPr>
              <a:t> in </a:t>
            </a:r>
            <a:r>
              <a:rPr lang="et-EE" b="1" kern="0" spc="-5" dirty="0" err="1">
                <a:solidFill>
                  <a:srgbClr val="252525"/>
                </a:solidFill>
                <a:latin typeface="Verdana"/>
                <a:cs typeface="Verdana"/>
              </a:rPr>
              <a:t>support</a:t>
            </a:r>
            <a:r>
              <a:rPr lang="et-EE" b="1" kern="0" spc="-5" dirty="0">
                <a:solidFill>
                  <a:srgbClr val="252525"/>
                </a:solidFill>
                <a:latin typeface="Verdana"/>
                <a:cs typeface="Verdana"/>
              </a:rPr>
              <a:t> of </a:t>
            </a:r>
            <a:r>
              <a:rPr lang="et-EE" b="1" kern="0" spc="-5" dirty="0" err="1">
                <a:solidFill>
                  <a:srgbClr val="252525"/>
                </a:solidFill>
                <a:latin typeface="Verdana"/>
                <a:cs typeface="Verdana"/>
              </a:rPr>
              <a:t>sustainable</a:t>
            </a:r>
            <a:r>
              <a:rPr lang="et-EE" b="1" kern="0" spc="-5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lang="et-EE" b="1" kern="0" spc="-5" dirty="0" err="1">
                <a:solidFill>
                  <a:srgbClr val="252525"/>
                </a:solidFill>
                <a:latin typeface="Verdana"/>
                <a:cs typeface="Verdana"/>
              </a:rPr>
              <a:t>mining</a:t>
            </a:r>
            <a:endParaRPr lang="et-EE" b="1" kern="0" spc="-5" dirty="0">
              <a:solidFill>
                <a:srgbClr val="252525"/>
              </a:solidFill>
              <a:latin typeface="Verdana"/>
              <a:cs typeface="Verdana"/>
            </a:endParaRPr>
          </a:p>
          <a:p>
            <a:pPr marL="342900" indent="-342900">
              <a:buAutoNum type="alphaLcParenR"/>
            </a:pPr>
            <a:r>
              <a:rPr lang="et-EE" kern="0" spc="-10" dirty="0">
                <a:solidFill>
                  <a:schemeClr val="accent2"/>
                </a:solidFill>
                <a:latin typeface="Verdana"/>
                <a:cs typeface="Verdana"/>
              </a:rPr>
              <a:t>Maavaraleiukohtade</a:t>
            </a:r>
            <a:r>
              <a:rPr lang="et-EE" kern="0" spc="-10" dirty="0">
                <a:solidFill>
                  <a:srgbClr val="252525"/>
                </a:solidFill>
                <a:latin typeface="Verdana"/>
                <a:cs typeface="Verdana"/>
              </a:rPr>
              <a:t> parem </a:t>
            </a:r>
            <a:r>
              <a:rPr lang="et-EE" kern="0" spc="-10" dirty="0">
                <a:solidFill>
                  <a:schemeClr val="accent2"/>
                </a:solidFill>
                <a:latin typeface="Verdana"/>
                <a:cs typeface="Verdana"/>
              </a:rPr>
              <a:t>tuvastamine</a:t>
            </a:r>
            <a:r>
              <a:rPr lang="et-EE" kern="0" spc="-10" dirty="0">
                <a:solidFill>
                  <a:srgbClr val="252525"/>
                </a:solidFill>
                <a:latin typeface="Verdana"/>
                <a:cs typeface="Verdana"/>
              </a:rPr>
              <a:t> (sügaval asuvad varud)</a:t>
            </a:r>
          </a:p>
          <a:p>
            <a:pPr marL="342900" indent="-342900">
              <a:buAutoNum type="alphaLcParenR"/>
            </a:pPr>
            <a:r>
              <a:rPr lang="et-EE" kern="0" spc="-10" dirty="0">
                <a:solidFill>
                  <a:srgbClr val="252525"/>
                </a:solidFill>
                <a:latin typeface="Verdana"/>
                <a:cs typeface="Verdana"/>
              </a:rPr>
              <a:t>Teenused ja tooted </a:t>
            </a:r>
            <a:r>
              <a:rPr lang="et-EE" kern="0" spc="-10" dirty="0">
                <a:solidFill>
                  <a:schemeClr val="accent2"/>
                </a:solidFill>
                <a:latin typeface="Verdana"/>
                <a:cs typeface="Verdana"/>
              </a:rPr>
              <a:t>kaevandajatele</a:t>
            </a:r>
            <a:r>
              <a:rPr lang="et-EE" kern="0" spc="-10" dirty="0">
                <a:solidFill>
                  <a:srgbClr val="252525"/>
                </a:solidFill>
                <a:latin typeface="Verdana"/>
                <a:cs typeface="Verdana"/>
              </a:rPr>
              <a:t> (</a:t>
            </a:r>
            <a:r>
              <a:rPr lang="et-EE" kern="0" spc="-10" dirty="0" err="1">
                <a:solidFill>
                  <a:srgbClr val="252525"/>
                </a:solidFill>
                <a:latin typeface="Verdana"/>
                <a:cs typeface="Verdana"/>
              </a:rPr>
              <a:t>kaugseireandete</a:t>
            </a:r>
            <a:r>
              <a:rPr lang="et-EE" kern="0" spc="-10" dirty="0">
                <a:solidFill>
                  <a:srgbClr val="252525"/>
                </a:solidFill>
                <a:latin typeface="Verdana"/>
                <a:cs typeface="Verdana"/>
              </a:rPr>
              <a:t> laialdasem kasutamine)</a:t>
            </a:r>
          </a:p>
          <a:p>
            <a:r>
              <a:rPr lang="et-EE" kern="0" spc="-10" dirty="0">
                <a:solidFill>
                  <a:srgbClr val="252525"/>
                </a:solidFill>
                <a:latin typeface="Verdana"/>
                <a:cs typeface="Verdana"/>
              </a:rPr>
              <a:t>TRL 6-7</a:t>
            </a:r>
          </a:p>
        </p:txBody>
      </p:sp>
    </p:spTree>
    <p:extLst>
      <p:ext uri="{BB962C8B-B14F-4D97-AF65-F5344CB8AC3E}">
        <p14:creationId xmlns:p14="http://schemas.microsoft.com/office/powerpoint/2010/main" val="3476654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1175485"/>
            <a:ext cx="8610599" cy="845163"/>
          </a:xfrm>
        </p:spPr>
        <p:txBody>
          <a:bodyPr>
            <a:normAutofit fontScale="90000"/>
          </a:bodyPr>
          <a:lstStyle/>
          <a:p>
            <a:r>
              <a:rPr lang="et-EE" dirty="0"/>
              <a:t>2019 a taotlusvoorude teemad 2. fookusteema all: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2800" b="1" spc="-10" dirty="0" err="1">
                <a:solidFill>
                  <a:srgbClr val="34677D"/>
                </a:solidFill>
                <a:latin typeface="Verdana"/>
                <a:cs typeface="Verdana"/>
              </a:rPr>
              <a:t>Innovating</a:t>
            </a:r>
            <a:r>
              <a:rPr lang="et-EE" sz="2800" b="1" spc="-10" dirty="0">
                <a:solidFill>
                  <a:srgbClr val="34677D"/>
                </a:solidFill>
                <a:latin typeface="Verdana"/>
                <a:cs typeface="Verdana"/>
              </a:rPr>
              <a:t> </a:t>
            </a:r>
            <a:r>
              <a:rPr lang="et-EE" sz="2800" b="1" spc="-10" dirty="0" err="1">
                <a:solidFill>
                  <a:srgbClr val="34677D"/>
                </a:solidFill>
                <a:latin typeface="Verdana"/>
                <a:cs typeface="Verdana"/>
              </a:rPr>
              <a:t>cities</a:t>
            </a:r>
            <a:r>
              <a:rPr lang="et-EE" sz="2800" b="1" spc="-10" dirty="0">
                <a:solidFill>
                  <a:srgbClr val="34677D"/>
                </a:solidFill>
                <a:latin typeface="Verdana"/>
                <a:cs typeface="Verdana"/>
              </a:rPr>
              <a:t> </a:t>
            </a:r>
            <a:r>
              <a:rPr lang="et-EE" sz="2800" b="1" spc="-10" dirty="0" err="1">
                <a:solidFill>
                  <a:srgbClr val="34677D"/>
                </a:solidFill>
                <a:latin typeface="Verdana"/>
                <a:cs typeface="Verdana"/>
              </a:rPr>
              <a:t>for</a:t>
            </a:r>
            <a:r>
              <a:rPr lang="et-EE" sz="2800" b="1" spc="-10" dirty="0">
                <a:solidFill>
                  <a:srgbClr val="34677D"/>
                </a:solidFill>
                <a:latin typeface="Verdana"/>
                <a:cs typeface="Verdana"/>
              </a:rPr>
              <a:t> </a:t>
            </a:r>
            <a:r>
              <a:rPr lang="et-EE" sz="2800" b="1" spc="-10" dirty="0" err="1">
                <a:solidFill>
                  <a:srgbClr val="34677D"/>
                </a:solidFill>
                <a:latin typeface="Verdana"/>
                <a:cs typeface="Verdana"/>
              </a:rPr>
              <a:t>sustainability</a:t>
            </a:r>
            <a:r>
              <a:rPr lang="et-EE" sz="2800" b="1" spc="-10" dirty="0">
                <a:solidFill>
                  <a:srgbClr val="34677D"/>
                </a:solidFill>
                <a:latin typeface="Verdana"/>
                <a:cs typeface="Verdana"/>
              </a:rPr>
              <a:t> and </a:t>
            </a:r>
            <a:r>
              <a:rPr lang="et-EE" sz="2800" b="1" spc="-10" dirty="0" err="1">
                <a:solidFill>
                  <a:srgbClr val="34677D"/>
                </a:solidFill>
                <a:latin typeface="Verdana"/>
                <a:cs typeface="Verdana"/>
              </a:rPr>
              <a:t>resilience</a:t>
            </a:r>
            <a:r>
              <a:rPr lang="et-EE" sz="2800" b="1" spc="-10" dirty="0">
                <a:solidFill>
                  <a:srgbClr val="34677D"/>
                </a:solidFill>
                <a:latin typeface="Verdana"/>
                <a:cs typeface="Verdana"/>
              </a:rPr>
              <a:t>/</a:t>
            </a:r>
            <a:r>
              <a:rPr lang="et-EE" sz="2800" b="1" spc="-10" dirty="0">
                <a:solidFill>
                  <a:schemeClr val="accent2"/>
                </a:solidFill>
                <a:latin typeface="Verdana"/>
                <a:cs typeface="Verdana"/>
              </a:rPr>
              <a:t>Innovaatilised linnad</a:t>
            </a:r>
          </a:p>
          <a:p>
            <a:endParaRPr lang="et-EE" b="1" kern="0" spc="-5" dirty="0">
              <a:solidFill>
                <a:srgbClr val="252525"/>
              </a:solidFill>
              <a:latin typeface="Verdana"/>
              <a:cs typeface="Verdana"/>
            </a:endParaRPr>
          </a:p>
          <a:p>
            <a:r>
              <a:rPr lang="et-EE" b="1" kern="0" spc="-5" dirty="0">
                <a:solidFill>
                  <a:srgbClr val="252525"/>
                </a:solidFill>
                <a:latin typeface="Verdana"/>
                <a:cs typeface="Verdana"/>
              </a:rPr>
              <a:t>SC5-13-2018-2019: </a:t>
            </a:r>
            <a:r>
              <a:rPr lang="et-EE" b="1" kern="0" spc="-5" dirty="0" err="1">
                <a:solidFill>
                  <a:srgbClr val="252525"/>
                </a:solidFill>
                <a:latin typeface="Verdana"/>
                <a:cs typeface="Verdana"/>
              </a:rPr>
              <a:t>strenghtening</a:t>
            </a:r>
            <a:r>
              <a:rPr lang="et-EE" b="1" kern="0" spc="-5" dirty="0">
                <a:solidFill>
                  <a:srgbClr val="252525"/>
                </a:solidFill>
                <a:latin typeface="Verdana"/>
                <a:cs typeface="Verdana"/>
              </a:rPr>
              <a:t> International </a:t>
            </a:r>
            <a:r>
              <a:rPr lang="et-EE" b="1" kern="0" spc="-5" dirty="0" err="1">
                <a:solidFill>
                  <a:srgbClr val="252525"/>
                </a:solidFill>
                <a:latin typeface="Verdana"/>
                <a:cs typeface="Verdana"/>
              </a:rPr>
              <a:t>cooperation</a:t>
            </a:r>
            <a:r>
              <a:rPr lang="et-EE" b="1" kern="0" spc="-5" dirty="0">
                <a:solidFill>
                  <a:srgbClr val="252525"/>
                </a:solidFill>
                <a:latin typeface="Verdana"/>
                <a:cs typeface="Verdana"/>
              </a:rPr>
              <a:t> on </a:t>
            </a:r>
            <a:r>
              <a:rPr lang="et-EE" b="1" kern="0" spc="-5" dirty="0" err="1">
                <a:solidFill>
                  <a:srgbClr val="252525"/>
                </a:solidFill>
                <a:latin typeface="Verdana"/>
                <a:cs typeface="Verdana"/>
              </a:rPr>
              <a:t>sustainable</a:t>
            </a:r>
            <a:r>
              <a:rPr lang="et-EE" b="1" kern="0" spc="-5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lang="et-EE" b="1" kern="0" spc="-5" dirty="0" err="1">
                <a:solidFill>
                  <a:srgbClr val="252525"/>
                </a:solidFill>
                <a:latin typeface="Verdana"/>
                <a:cs typeface="Verdana"/>
              </a:rPr>
              <a:t>urbanisation</a:t>
            </a:r>
            <a:r>
              <a:rPr lang="et-EE" b="1" kern="0" spc="-5" dirty="0">
                <a:solidFill>
                  <a:srgbClr val="252525"/>
                </a:solidFill>
                <a:latin typeface="Verdana"/>
                <a:cs typeface="Verdana"/>
              </a:rPr>
              <a:t>: </a:t>
            </a:r>
            <a:r>
              <a:rPr lang="et-EE" b="1" kern="0" spc="-5" dirty="0" err="1">
                <a:solidFill>
                  <a:srgbClr val="252525"/>
                </a:solidFill>
                <a:latin typeface="Verdana"/>
                <a:cs typeface="Verdana"/>
              </a:rPr>
              <a:t>nature-based</a:t>
            </a:r>
            <a:r>
              <a:rPr lang="et-EE" b="1" kern="0" spc="-5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lang="et-EE" b="1" kern="0" spc="-5" dirty="0" err="1">
                <a:solidFill>
                  <a:srgbClr val="252525"/>
                </a:solidFill>
                <a:latin typeface="Verdana"/>
                <a:cs typeface="Verdana"/>
              </a:rPr>
              <a:t>solutions</a:t>
            </a:r>
            <a:r>
              <a:rPr lang="et-EE" b="1" kern="0" spc="-5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lang="et-EE" b="1" kern="0" spc="-5" dirty="0" err="1">
                <a:solidFill>
                  <a:srgbClr val="252525"/>
                </a:solidFill>
                <a:latin typeface="Verdana"/>
                <a:cs typeface="Verdana"/>
              </a:rPr>
              <a:t>for</a:t>
            </a:r>
            <a:r>
              <a:rPr lang="et-EE" b="1" kern="0" spc="-5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lang="et-EE" b="1" kern="0" spc="-5" dirty="0" err="1">
                <a:solidFill>
                  <a:srgbClr val="252525"/>
                </a:solidFill>
                <a:latin typeface="Verdana"/>
                <a:cs typeface="Verdana"/>
              </a:rPr>
              <a:t>restoration</a:t>
            </a:r>
            <a:r>
              <a:rPr lang="et-EE" b="1" kern="0" spc="-5" dirty="0">
                <a:solidFill>
                  <a:srgbClr val="252525"/>
                </a:solidFill>
                <a:latin typeface="Verdana"/>
                <a:cs typeface="Verdana"/>
              </a:rPr>
              <a:t> and </a:t>
            </a:r>
            <a:r>
              <a:rPr lang="et-EE" b="1" kern="0" spc="-5" dirty="0" err="1">
                <a:solidFill>
                  <a:srgbClr val="252525"/>
                </a:solidFill>
                <a:latin typeface="Verdana"/>
                <a:cs typeface="Verdana"/>
              </a:rPr>
              <a:t>rehabitalitation</a:t>
            </a:r>
            <a:r>
              <a:rPr lang="et-EE" b="1" kern="0" spc="-5" dirty="0">
                <a:solidFill>
                  <a:srgbClr val="252525"/>
                </a:solidFill>
                <a:latin typeface="Verdana"/>
                <a:cs typeface="Verdana"/>
              </a:rPr>
              <a:t> of </a:t>
            </a:r>
            <a:r>
              <a:rPr lang="et-EE" b="1" kern="0" spc="-5" dirty="0" err="1">
                <a:solidFill>
                  <a:srgbClr val="252525"/>
                </a:solidFill>
                <a:latin typeface="Verdana"/>
                <a:cs typeface="Verdana"/>
              </a:rPr>
              <a:t>urban</a:t>
            </a:r>
            <a:r>
              <a:rPr lang="et-EE" b="1" kern="0" spc="-5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lang="et-EE" b="1" kern="0" spc="-5" dirty="0" err="1">
                <a:solidFill>
                  <a:srgbClr val="252525"/>
                </a:solidFill>
                <a:latin typeface="Verdana"/>
                <a:cs typeface="Verdana"/>
              </a:rPr>
              <a:t>areas</a:t>
            </a:r>
            <a:r>
              <a:rPr lang="et-EE" b="1" kern="0" spc="-5" dirty="0">
                <a:solidFill>
                  <a:srgbClr val="252525"/>
                </a:solidFill>
                <a:latin typeface="Verdana"/>
                <a:cs typeface="Verdana"/>
              </a:rPr>
              <a:t> (RIA)</a:t>
            </a:r>
          </a:p>
          <a:p>
            <a:endParaRPr lang="et-EE" b="1" kern="0" spc="-5" dirty="0">
              <a:solidFill>
                <a:srgbClr val="252525"/>
              </a:solidFill>
              <a:latin typeface="Verdana"/>
              <a:cs typeface="Verdana"/>
            </a:endParaRPr>
          </a:p>
          <a:p>
            <a:r>
              <a:rPr lang="et-EE" kern="0" spc="-5" dirty="0">
                <a:solidFill>
                  <a:schemeClr val="accent2"/>
                </a:solidFill>
                <a:latin typeface="Verdana"/>
                <a:cs typeface="Verdana"/>
              </a:rPr>
              <a:t>Looduspõhised lahendused linnades. </a:t>
            </a:r>
          </a:p>
          <a:p>
            <a:r>
              <a:rPr lang="et-EE" kern="0" spc="-5" dirty="0">
                <a:solidFill>
                  <a:srgbClr val="252525"/>
                </a:solidFill>
                <a:latin typeface="Verdana"/>
                <a:cs typeface="Verdana"/>
              </a:rPr>
              <a:t>2019 a Koostöö Ladina-Ameerika ja Kariibimere piirkonnaga.</a:t>
            </a:r>
          </a:p>
          <a:p>
            <a:endParaRPr lang="et-EE" sz="1300" kern="0" spc="-5" dirty="0">
              <a:solidFill>
                <a:srgbClr val="252525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95149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1175485"/>
            <a:ext cx="8610599" cy="845163"/>
          </a:xfrm>
        </p:spPr>
        <p:txBody>
          <a:bodyPr>
            <a:normAutofit fontScale="90000"/>
          </a:bodyPr>
          <a:lstStyle/>
          <a:p>
            <a:r>
              <a:rPr lang="et-EE" dirty="0"/>
              <a:t>2019 a taotlusvoorude teemad 2. fookusteema all: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2400" b="1" spc="-10" dirty="0" err="1">
                <a:solidFill>
                  <a:srgbClr val="34677D"/>
                </a:solidFill>
                <a:latin typeface="Verdana"/>
                <a:cs typeface="Verdana"/>
              </a:rPr>
              <a:t>Innovating</a:t>
            </a:r>
            <a:r>
              <a:rPr lang="et-EE" sz="2400" b="1" spc="-10" dirty="0">
                <a:solidFill>
                  <a:srgbClr val="34677D"/>
                </a:solidFill>
                <a:latin typeface="Verdana"/>
                <a:cs typeface="Verdana"/>
              </a:rPr>
              <a:t> </a:t>
            </a:r>
            <a:r>
              <a:rPr lang="et-EE" sz="2400" b="1" spc="-10" dirty="0" err="1">
                <a:solidFill>
                  <a:srgbClr val="34677D"/>
                </a:solidFill>
                <a:latin typeface="Verdana"/>
                <a:cs typeface="Verdana"/>
              </a:rPr>
              <a:t>cities</a:t>
            </a:r>
            <a:r>
              <a:rPr lang="et-EE" sz="2400" b="1" spc="-10" dirty="0">
                <a:solidFill>
                  <a:srgbClr val="34677D"/>
                </a:solidFill>
                <a:latin typeface="Verdana"/>
                <a:cs typeface="Verdana"/>
              </a:rPr>
              <a:t> </a:t>
            </a:r>
            <a:r>
              <a:rPr lang="et-EE" sz="2400" b="1" spc="-10" dirty="0" err="1">
                <a:solidFill>
                  <a:srgbClr val="34677D"/>
                </a:solidFill>
                <a:latin typeface="Verdana"/>
                <a:cs typeface="Verdana"/>
              </a:rPr>
              <a:t>for</a:t>
            </a:r>
            <a:r>
              <a:rPr lang="et-EE" sz="2400" b="1" spc="-10" dirty="0">
                <a:solidFill>
                  <a:srgbClr val="34677D"/>
                </a:solidFill>
                <a:latin typeface="Verdana"/>
                <a:cs typeface="Verdana"/>
              </a:rPr>
              <a:t> </a:t>
            </a:r>
            <a:r>
              <a:rPr lang="et-EE" sz="2400" b="1" spc="-10" dirty="0" err="1">
                <a:solidFill>
                  <a:srgbClr val="34677D"/>
                </a:solidFill>
                <a:latin typeface="Verdana"/>
                <a:cs typeface="Verdana"/>
              </a:rPr>
              <a:t>sustainability</a:t>
            </a:r>
            <a:r>
              <a:rPr lang="et-EE" sz="2400" b="1" spc="-10" dirty="0">
                <a:solidFill>
                  <a:srgbClr val="34677D"/>
                </a:solidFill>
                <a:latin typeface="Verdana"/>
                <a:cs typeface="Verdana"/>
              </a:rPr>
              <a:t> and </a:t>
            </a:r>
            <a:r>
              <a:rPr lang="et-EE" sz="2400" b="1" spc="-10" dirty="0" err="1">
                <a:solidFill>
                  <a:srgbClr val="34677D"/>
                </a:solidFill>
                <a:latin typeface="Verdana"/>
                <a:cs typeface="Verdana"/>
              </a:rPr>
              <a:t>resilience</a:t>
            </a:r>
            <a:r>
              <a:rPr lang="et-EE" sz="2400" b="1" spc="-10" dirty="0">
                <a:solidFill>
                  <a:srgbClr val="34677D"/>
                </a:solidFill>
                <a:latin typeface="Verdana"/>
                <a:cs typeface="Verdana"/>
              </a:rPr>
              <a:t>/</a:t>
            </a:r>
            <a:r>
              <a:rPr lang="et-EE" sz="2400" b="1" spc="-10" dirty="0">
                <a:solidFill>
                  <a:schemeClr val="accent2"/>
                </a:solidFill>
                <a:latin typeface="Verdana"/>
                <a:cs typeface="Verdana"/>
              </a:rPr>
              <a:t>Innovaatilised linnad</a:t>
            </a:r>
          </a:p>
          <a:p>
            <a:endParaRPr lang="et-EE" b="1" kern="0" spc="-5" dirty="0">
              <a:solidFill>
                <a:srgbClr val="252525"/>
              </a:solidFill>
              <a:latin typeface="Verdana"/>
              <a:cs typeface="Verdana"/>
            </a:endParaRPr>
          </a:p>
          <a:p>
            <a:r>
              <a:rPr lang="et-EE" b="1" kern="0" spc="-5" dirty="0">
                <a:solidFill>
                  <a:srgbClr val="252525"/>
                </a:solidFill>
                <a:latin typeface="Verdana"/>
                <a:cs typeface="Verdana"/>
              </a:rPr>
              <a:t>SC5-14-2019:Visionary and </a:t>
            </a:r>
            <a:r>
              <a:rPr lang="et-EE" b="1" kern="0" spc="-5" dirty="0" err="1">
                <a:solidFill>
                  <a:srgbClr val="252525"/>
                </a:solidFill>
                <a:latin typeface="Verdana"/>
                <a:cs typeface="Verdana"/>
              </a:rPr>
              <a:t>integrated</a:t>
            </a:r>
            <a:r>
              <a:rPr lang="et-EE" b="1" kern="0" spc="-5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lang="et-EE" b="1" kern="0" spc="-5" dirty="0" err="1">
                <a:solidFill>
                  <a:srgbClr val="252525"/>
                </a:solidFill>
                <a:latin typeface="Verdana"/>
                <a:cs typeface="Verdana"/>
              </a:rPr>
              <a:t>solutions</a:t>
            </a:r>
            <a:r>
              <a:rPr lang="et-EE" b="1" kern="0" spc="-5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lang="et-EE" b="1" kern="0" spc="-5" dirty="0" err="1">
                <a:solidFill>
                  <a:srgbClr val="252525"/>
                </a:solidFill>
                <a:latin typeface="Verdana"/>
                <a:cs typeface="Verdana"/>
              </a:rPr>
              <a:t>to</a:t>
            </a:r>
            <a:r>
              <a:rPr lang="et-EE" b="1" kern="0" spc="-5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lang="et-EE" b="1" kern="0" spc="-5" dirty="0" err="1">
                <a:solidFill>
                  <a:srgbClr val="252525"/>
                </a:solidFill>
                <a:latin typeface="Verdana"/>
                <a:cs typeface="Verdana"/>
              </a:rPr>
              <a:t>improve</a:t>
            </a:r>
            <a:r>
              <a:rPr lang="et-EE" b="1" kern="0" spc="-5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lang="et-EE" b="1" kern="0" spc="-5" dirty="0" err="1">
                <a:solidFill>
                  <a:srgbClr val="252525"/>
                </a:solidFill>
                <a:latin typeface="Verdana"/>
                <a:cs typeface="Verdana"/>
              </a:rPr>
              <a:t>well-being</a:t>
            </a:r>
            <a:r>
              <a:rPr lang="et-EE" b="1" kern="0" spc="-5" dirty="0">
                <a:solidFill>
                  <a:srgbClr val="252525"/>
                </a:solidFill>
                <a:latin typeface="Verdana"/>
                <a:cs typeface="Verdana"/>
              </a:rPr>
              <a:t> and </a:t>
            </a:r>
            <a:r>
              <a:rPr lang="et-EE" b="1" kern="0" spc="-5" dirty="0" err="1">
                <a:solidFill>
                  <a:srgbClr val="252525"/>
                </a:solidFill>
                <a:latin typeface="Verdana"/>
                <a:cs typeface="Verdana"/>
              </a:rPr>
              <a:t>health</a:t>
            </a:r>
            <a:r>
              <a:rPr lang="et-EE" b="1" kern="0" spc="-5" dirty="0">
                <a:solidFill>
                  <a:srgbClr val="252525"/>
                </a:solidFill>
                <a:latin typeface="Verdana"/>
                <a:cs typeface="Verdana"/>
              </a:rPr>
              <a:t> in </a:t>
            </a:r>
            <a:r>
              <a:rPr lang="et-EE" b="1" kern="0" spc="-5" dirty="0" err="1">
                <a:solidFill>
                  <a:srgbClr val="252525"/>
                </a:solidFill>
                <a:latin typeface="Verdana"/>
                <a:cs typeface="Verdana"/>
              </a:rPr>
              <a:t>cities</a:t>
            </a:r>
            <a:r>
              <a:rPr lang="et-EE" b="1" kern="0" spc="-5" dirty="0">
                <a:solidFill>
                  <a:srgbClr val="252525"/>
                </a:solidFill>
                <a:latin typeface="Verdana"/>
                <a:cs typeface="Verdana"/>
              </a:rPr>
              <a:t> (IA)</a:t>
            </a:r>
          </a:p>
          <a:p>
            <a:endParaRPr lang="et-EE" b="1" kern="0" spc="-5" dirty="0">
              <a:solidFill>
                <a:srgbClr val="252525"/>
              </a:solidFill>
              <a:latin typeface="Verdana"/>
              <a:cs typeface="Verdana"/>
            </a:endParaRPr>
          </a:p>
          <a:p>
            <a:r>
              <a:rPr lang="et-EE" kern="0" spc="-5" dirty="0">
                <a:solidFill>
                  <a:schemeClr val="accent2"/>
                </a:solidFill>
                <a:latin typeface="Verdana"/>
                <a:cs typeface="Verdana"/>
              </a:rPr>
              <a:t>Innovaatilised</a:t>
            </a:r>
            <a:r>
              <a:rPr lang="et-EE" kern="0" spc="-5" dirty="0">
                <a:solidFill>
                  <a:srgbClr val="EB7611"/>
                </a:solidFill>
                <a:latin typeface="Verdana"/>
                <a:cs typeface="Verdana"/>
              </a:rPr>
              <a:t> </a:t>
            </a:r>
            <a:r>
              <a:rPr lang="et-EE" kern="0" spc="-5" dirty="0">
                <a:solidFill>
                  <a:schemeClr val="accent2"/>
                </a:solidFill>
                <a:latin typeface="Verdana"/>
                <a:cs typeface="Verdana"/>
              </a:rPr>
              <a:t>terviklahendused</a:t>
            </a:r>
            <a:r>
              <a:rPr lang="et-EE" kern="0" spc="-5" dirty="0">
                <a:solidFill>
                  <a:srgbClr val="EB7611"/>
                </a:solidFill>
                <a:latin typeface="Verdana"/>
                <a:cs typeface="Verdana"/>
              </a:rPr>
              <a:t> </a:t>
            </a:r>
            <a:r>
              <a:rPr lang="et-EE" kern="0" spc="-5" dirty="0">
                <a:solidFill>
                  <a:srgbClr val="252525"/>
                </a:solidFill>
                <a:latin typeface="Verdana"/>
                <a:cs typeface="Verdana"/>
              </a:rPr>
              <a:t>linnakeskkonna parandamiseks, et saavutada tervislikum elukeskkond (eri aspektide arvestamine – sotsiaalsed, kultuurilised, NBS, juhtimine jne).</a:t>
            </a:r>
          </a:p>
          <a:p>
            <a:endParaRPr lang="et-EE" sz="1300" kern="0" spc="-5" dirty="0">
              <a:solidFill>
                <a:srgbClr val="252525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526046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5485"/>
            <a:ext cx="8521908" cy="845163"/>
          </a:xfrm>
        </p:spPr>
        <p:txBody>
          <a:bodyPr>
            <a:normAutofit fontScale="90000"/>
          </a:bodyPr>
          <a:lstStyle/>
          <a:p>
            <a:r>
              <a:rPr lang="et-EE" dirty="0"/>
              <a:t>2019 a taotlusvoorude teemad 2. fookusteema all: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2400" b="1" spc="-10" dirty="0" err="1">
                <a:solidFill>
                  <a:srgbClr val="34677D"/>
                </a:solidFill>
                <a:latin typeface="Verdana"/>
                <a:cs typeface="Verdana"/>
              </a:rPr>
              <a:t>Protecting</a:t>
            </a:r>
            <a:r>
              <a:rPr lang="et-EE" sz="2400" b="1" spc="-10" dirty="0">
                <a:solidFill>
                  <a:srgbClr val="34677D"/>
                </a:solidFill>
                <a:latin typeface="Verdana"/>
                <a:cs typeface="Verdana"/>
              </a:rPr>
              <a:t> and </a:t>
            </a:r>
            <a:r>
              <a:rPr lang="et-EE" sz="2400" b="1" spc="-10" dirty="0" err="1">
                <a:solidFill>
                  <a:srgbClr val="34677D"/>
                </a:solidFill>
                <a:latin typeface="Verdana"/>
                <a:cs typeface="Verdana"/>
              </a:rPr>
              <a:t>leveraging</a:t>
            </a:r>
            <a:r>
              <a:rPr lang="et-EE" sz="2400" b="1" spc="-10" dirty="0">
                <a:solidFill>
                  <a:srgbClr val="34677D"/>
                </a:solidFill>
                <a:latin typeface="Verdana"/>
                <a:cs typeface="Verdana"/>
              </a:rPr>
              <a:t> </a:t>
            </a:r>
            <a:r>
              <a:rPr lang="et-EE" sz="2400" b="1" spc="-10" dirty="0" err="1">
                <a:solidFill>
                  <a:srgbClr val="34677D"/>
                </a:solidFill>
                <a:latin typeface="Verdana"/>
                <a:cs typeface="Verdana"/>
              </a:rPr>
              <a:t>the</a:t>
            </a:r>
            <a:r>
              <a:rPr lang="et-EE" sz="2400" b="1" spc="-10" dirty="0">
                <a:solidFill>
                  <a:srgbClr val="34677D"/>
                </a:solidFill>
                <a:latin typeface="Verdana"/>
                <a:cs typeface="Verdana"/>
              </a:rPr>
              <a:t> </a:t>
            </a:r>
            <a:r>
              <a:rPr lang="et-EE" sz="2400" b="1" spc="-10" dirty="0" err="1">
                <a:solidFill>
                  <a:srgbClr val="34677D"/>
                </a:solidFill>
                <a:latin typeface="Verdana"/>
                <a:cs typeface="Verdana"/>
              </a:rPr>
              <a:t>value</a:t>
            </a:r>
            <a:r>
              <a:rPr lang="et-EE" sz="2400" b="1" spc="-10" dirty="0">
                <a:solidFill>
                  <a:srgbClr val="34677D"/>
                </a:solidFill>
                <a:latin typeface="Verdana"/>
                <a:cs typeface="Verdana"/>
              </a:rPr>
              <a:t> of </a:t>
            </a:r>
            <a:r>
              <a:rPr lang="et-EE" sz="2400" b="1" spc="-10" dirty="0" err="1">
                <a:solidFill>
                  <a:srgbClr val="34677D"/>
                </a:solidFill>
                <a:latin typeface="Verdana"/>
                <a:cs typeface="Verdana"/>
              </a:rPr>
              <a:t>our</a:t>
            </a:r>
            <a:r>
              <a:rPr lang="et-EE" sz="2400" b="1" spc="-10" dirty="0">
                <a:solidFill>
                  <a:srgbClr val="34677D"/>
                </a:solidFill>
                <a:latin typeface="Verdana"/>
                <a:cs typeface="Verdana"/>
              </a:rPr>
              <a:t> </a:t>
            </a:r>
            <a:r>
              <a:rPr lang="et-EE" sz="2400" b="1" spc="-10" dirty="0" err="1">
                <a:solidFill>
                  <a:srgbClr val="34677D"/>
                </a:solidFill>
                <a:latin typeface="Verdana"/>
                <a:cs typeface="Verdana"/>
              </a:rPr>
              <a:t>natural</a:t>
            </a:r>
            <a:r>
              <a:rPr lang="et-EE" sz="2400" b="1" spc="-10" dirty="0">
                <a:solidFill>
                  <a:srgbClr val="34677D"/>
                </a:solidFill>
                <a:latin typeface="Verdana"/>
                <a:cs typeface="Verdana"/>
              </a:rPr>
              <a:t> and </a:t>
            </a:r>
            <a:r>
              <a:rPr lang="et-EE" sz="2400" b="1" spc="-10" dirty="0" err="1">
                <a:solidFill>
                  <a:srgbClr val="34677D"/>
                </a:solidFill>
                <a:latin typeface="Verdana"/>
                <a:cs typeface="Verdana"/>
              </a:rPr>
              <a:t>cultural</a:t>
            </a:r>
            <a:r>
              <a:rPr lang="et-EE" sz="2400" b="1" spc="-10" dirty="0">
                <a:solidFill>
                  <a:srgbClr val="34677D"/>
                </a:solidFill>
                <a:latin typeface="Verdana"/>
                <a:cs typeface="Verdana"/>
              </a:rPr>
              <a:t> </a:t>
            </a:r>
            <a:r>
              <a:rPr lang="et-EE" sz="2400" b="1" spc="-10" dirty="0" err="1">
                <a:solidFill>
                  <a:srgbClr val="34677D"/>
                </a:solidFill>
                <a:latin typeface="Verdana"/>
                <a:cs typeface="Verdana"/>
              </a:rPr>
              <a:t>assets</a:t>
            </a:r>
            <a:r>
              <a:rPr lang="et-EE" sz="2400" b="1" spc="-10" dirty="0">
                <a:solidFill>
                  <a:srgbClr val="34677D"/>
                </a:solidFill>
                <a:latin typeface="Verdana"/>
                <a:cs typeface="Verdana"/>
              </a:rPr>
              <a:t>: </a:t>
            </a:r>
            <a:r>
              <a:rPr lang="et-EE" sz="2400" b="1" spc="-10" dirty="0" err="1">
                <a:solidFill>
                  <a:srgbClr val="34677D"/>
                </a:solidFill>
                <a:latin typeface="Verdana"/>
                <a:cs typeface="Verdana"/>
              </a:rPr>
              <a:t>Earth</a:t>
            </a:r>
            <a:r>
              <a:rPr lang="et-EE" sz="2400" b="1" spc="-10" dirty="0">
                <a:solidFill>
                  <a:srgbClr val="34677D"/>
                </a:solidFill>
                <a:latin typeface="Verdana"/>
                <a:cs typeface="Verdana"/>
              </a:rPr>
              <a:t> </a:t>
            </a:r>
            <a:r>
              <a:rPr lang="et-EE" sz="2400" b="1" spc="-10" dirty="0" err="1">
                <a:solidFill>
                  <a:srgbClr val="34677D"/>
                </a:solidFill>
                <a:latin typeface="Verdana"/>
                <a:cs typeface="Verdana"/>
              </a:rPr>
              <a:t>observation</a:t>
            </a:r>
            <a:r>
              <a:rPr lang="et-EE" sz="2400" b="1" spc="-10" dirty="0">
                <a:solidFill>
                  <a:schemeClr val="accent2"/>
                </a:solidFill>
                <a:latin typeface="Verdana"/>
                <a:cs typeface="Verdana"/>
              </a:rPr>
              <a:t>/</a:t>
            </a:r>
            <a:r>
              <a:rPr lang="et-EE" sz="2400" b="1" spc="-10" dirty="0" err="1">
                <a:solidFill>
                  <a:schemeClr val="accent2"/>
                </a:solidFill>
                <a:latin typeface="Verdana"/>
                <a:cs typeface="Verdana"/>
              </a:rPr>
              <a:t>Kaugseire</a:t>
            </a:r>
            <a:endParaRPr lang="et-EE" sz="2400" b="1" spc="-10" dirty="0">
              <a:solidFill>
                <a:schemeClr val="accent2"/>
              </a:solidFill>
              <a:latin typeface="Verdana"/>
              <a:cs typeface="Verdana"/>
            </a:endParaRPr>
          </a:p>
          <a:p>
            <a:endParaRPr lang="et-EE" kern="0" spc="-5" dirty="0">
              <a:solidFill>
                <a:srgbClr val="252525"/>
              </a:solidFill>
              <a:latin typeface="Verdana"/>
              <a:cs typeface="Verdana"/>
            </a:endParaRPr>
          </a:p>
          <a:p>
            <a:r>
              <a:rPr lang="et-EE" b="1" kern="0" spc="-5" dirty="0">
                <a:solidFill>
                  <a:srgbClr val="252525"/>
                </a:solidFill>
                <a:latin typeface="Verdana"/>
                <a:cs typeface="Verdana"/>
              </a:rPr>
              <a:t>SC5-16-2019: </a:t>
            </a:r>
            <a:r>
              <a:rPr lang="et-EE" b="1" kern="0" spc="-5" dirty="0" err="1">
                <a:solidFill>
                  <a:srgbClr val="252525"/>
                </a:solidFill>
                <a:latin typeface="Verdana"/>
                <a:cs typeface="Verdana"/>
              </a:rPr>
              <a:t>Development</a:t>
            </a:r>
            <a:r>
              <a:rPr lang="et-EE" b="1" kern="0" spc="-5" dirty="0">
                <a:solidFill>
                  <a:srgbClr val="252525"/>
                </a:solidFill>
                <a:latin typeface="Verdana"/>
                <a:cs typeface="Verdana"/>
              </a:rPr>
              <a:t> of </a:t>
            </a:r>
            <a:r>
              <a:rPr lang="et-EE" b="1" kern="0" spc="-5" dirty="0" err="1">
                <a:solidFill>
                  <a:srgbClr val="252525"/>
                </a:solidFill>
                <a:latin typeface="Verdana"/>
                <a:cs typeface="Verdana"/>
              </a:rPr>
              <a:t>commercial</a:t>
            </a:r>
            <a:r>
              <a:rPr lang="et-EE" b="1" kern="0" spc="-5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lang="et-EE" b="1" kern="0" spc="-5" dirty="0" err="1">
                <a:solidFill>
                  <a:srgbClr val="252525"/>
                </a:solidFill>
                <a:latin typeface="Verdana"/>
                <a:cs typeface="Verdana"/>
              </a:rPr>
              <a:t>activities</a:t>
            </a:r>
            <a:r>
              <a:rPr lang="et-EE" b="1" kern="0" spc="-5" dirty="0">
                <a:solidFill>
                  <a:srgbClr val="252525"/>
                </a:solidFill>
                <a:latin typeface="Verdana"/>
                <a:cs typeface="Verdana"/>
              </a:rPr>
              <a:t> and </a:t>
            </a:r>
            <a:r>
              <a:rPr lang="et-EE" b="1" kern="0" spc="-5" dirty="0" err="1">
                <a:solidFill>
                  <a:srgbClr val="252525"/>
                </a:solidFill>
                <a:latin typeface="Verdana"/>
                <a:cs typeface="Verdana"/>
              </a:rPr>
              <a:t>services</a:t>
            </a:r>
            <a:r>
              <a:rPr lang="et-EE" b="1" kern="0" spc="-5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lang="et-EE" b="1" kern="0" spc="-5" dirty="0" err="1">
                <a:solidFill>
                  <a:srgbClr val="252525"/>
                </a:solidFill>
                <a:latin typeface="Verdana"/>
                <a:cs typeface="Verdana"/>
              </a:rPr>
              <a:t>through</a:t>
            </a:r>
            <a:r>
              <a:rPr lang="et-EE" b="1" kern="0" spc="-5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lang="et-EE" b="1" kern="0" spc="-5" dirty="0" err="1">
                <a:solidFill>
                  <a:srgbClr val="252525"/>
                </a:solidFill>
                <a:latin typeface="Verdana"/>
                <a:cs typeface="Verdana"/>
              </a:rPr>
              <a:t>the</a:t>
            </a:r>
            <a:r>
              <a:rPr lang="et-EE" b="1" kern="0" spc="-5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lang="et-EE" b="1" kern="0" spc="-5" dirty="0" err="1">
                <a:solidFill>
                  <a:srgbClr val="252525"/>
                </a:solidFill>
                <a:latin typeface="Verdana"/>
                <a:cs typeface="Verdana"/>
              </a:rPr>
              <a:t>use</a:t>
            </a:r>
            <a:r>
              <a:rPr lang="et-EE" b="1" kern="0" spc="-5" dirty="0">
                <a:solidFill>
                  <a:srgbClr val="252525"/>
                </a:solidFill>
                <a:latin typeface="Verdana"/>
                <a:cs typeface="Verdana"/>
              </a:rPr>
              <a:t> of GEOSS and Copernicus </a:t>
            </a:r>
            <a:r>
              <a:rPr lang="et-EE" b="1" kern="0" spc="-5" dirty="0" err="1">
                <a:solidFill>
                  <a:srgbClr val="252525"/>
                </a:solidFill>
                <a:latin typeface="Verdana"/>
                <a:cs typeface="Verdana"/>
              </a:rPr>
              <a:t>data</a:t>
            </a:r>
            <a:endParaRPr lang="et-EE" b="1" kern="0" spc="-5" dirty="0">
              <a:solidFill>
                <a:srgbClr val="252525"/>
              </a:solidFill>
              <a:latin typeface="Verdana"/>
              <a:cs typeface="Verdana"/>
            </a:endParaRPr>
          </a:p>
          <a:p>
            <a:endParaRPr lang="et-EE" b="1" kern="0" spc="-5" dirty="0">
              <a:solidFill>
                <a:srgbClr val="252525"/>
              </a:solidFill>
              <a:latin typeface="Verdana"/>
              <a:cs typeface="Verdana"/>
            </a:endParaRPr>
          </a:p>
          <a:p>
            <a:pPr marL="457200" indent="-457200">
              <a:buAutoNum type="alphaLcParenR"/>
            </a:pPr>
            <a:r>
              <a:rPr lang="et-EE" kern="0" spc="-5" dirty="0">
                <a:solidFill>
                  <a:schemeClr val="accent2"/>
                </a:solidFill>
                <a:latin typeface="Verdana"/>
                <a:cs typeface="Verdana"/>
              </a:rPr>
              <a:t>Euroopa </a:t>
            </a:r>
            <a:r>
              <a:rPr lang="et-EE" kern="0" spc="-5" dirty="0" err="1">
                <a:solidFill>
                  <a:schemeClr val="accent2"/>
                </a:solidFill>
                <a:latin typeface="Verdana"/>
                <a:cs typeface="Verdana"/>
              </a:rPr>
              <a:t>innovaatorite</a:t>
            </a:r>
            <a:r>
              <a:rPr lang="et-EE" kern="0" spc="-5" dirty="0">
                <a:solidFill>
                  <a:schemeClr val="accent2"/>
                </a:solidFill>
                <a:latin typeface="Verdana"/>
                <a:cs typeface="Verdana"/>
              </a:rPr>
              <a:t> koordineerimine (</a:t>
            </a:r>
            <a:r>
              <a:rPr lang="et-EE" kern="0" spc="-5" dirty="0" err="1">
                <a:solidFill>
                  <a:schemeClr val="accent2"/>
                </a:solidFill>
                <a:latin typeface="Verdana"/>
                <a:cs typeface="Verdana"/>
              </a:rPr>
              <a:t>kaugseire</a:t>
            </a:r>
            <a:r>
              <a:rPr lang="et-EE" kern="0" spc="-5" dirty="0">
                <a:solidFill>
                  <a:schemeClr val="accent2"/>
                </a:solidFill>
                <a:latin typeface="Verdana"/>
                <a:cs typeface="Verdana"/>
              </a:rPr>
              <a:t> teemal) </a:t>
            </a:r>
            <a:r>
              <a:rPr lang="et-EE" kern="0" spc="-5" dirty="0">
                <a:latin typeface="Verdana"/>
                <a:cs typeface="Verdana"/>
              </a:rPr>
              <a:t>– teadustegevuse </a:t>
            </a:r>
            <a:r>
              <a:rPr lang="et-EE" kern="0" spc="-5" dirty="0" err="1">
                <a:latin typeface="Verdana"/>
                <a:cs typeface="Verdana"/>
              </a:rPr>
              <a:t>ühisagenda</a:t>
            </a:r>
            <a:r>
              <a:rPr lang="et-EE" kern="0" spc="-5" dirty="0">
                <a:latin typeface="Verdana"/>
                <a:cs typeface="Verdana"/>
              </a:rPr>
              <a:t> loomine (CSA)</a:t>
            </a:r>
          </a:p>
          <a:p>
            <a:pPr marL="457200" indent="-457200">
              <a:buAutoNum type="alphaLcParenR"/>
            </a:pPr>
            <a:r>
              <a:rPr lang="et-EE" kern="0" spc="-5" dirty="0" err="1">
                <a:solidFill>
                  <a:schemeClr val="accent2"/>
                </a:solidFill>
                <a:latin typeface="Verdana"/>
                <a:cs typeface="Verdana"/>
              </a:rPr>
              <a:t>Kauseire</a:t>
            </a:r>
            <a:r>
              <a:rPr lang="et-EE" kern="0" spc="-5" dirty="0">
                <a:solidFill>
                  <a:schemeClr val="accent2"/>
                </a:solidFill>
                <a:latin typeface="Verdana"/>
                <a:cs typeface="Verdana"/>
              </a:rPr>
              <a:t> teenused ja tooted tulevikuks </a:t>
            </a:r>
            <a:r>
              <a:rPr lang="et-EE" kern="0" spc="-5" dirty="0">
                <a:latin typeface="Verdana"/>
                <a:cs typeface="Verdana"/>
              </a:rPr>
              <a:t>(IA) – peavad põhinema kodanike vajadustel </a:t>
            </a:r>
          </a:p>
          <a:p>
            <a:pPr marL="457200" indent="-457200">
              <a:buAutoNum type="alphaLcParenR"/>
            </a:pPr>
            <a:endParaRPr lang="et-EE" kern="0" spc="-5" dirty="0">
              <a:latin typeface="Verdana"/>
              <a:cs typeface="Verdana"/>
            </a:endParaRP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683039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175485"/>
            <a:ext cx="8543925" cy="845163"/>
          </a:xfrm>
        </p:spPr>
        <p:txBody>
          <a:bodyPr>
            <a:normAutofit fontScale="90000"/>
          </a:bodyPr>
          <a:lstStyle/>
          <a:p>
            <a:r>
              <a:rPr lang="et-EE" dirty="0"/>
              <a:t>2019 a taotlusvoorude teemad 2. fookusteema all: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t-EE" sz="2400" b="1" spc="-10" dirty="0" err="1">
                <a:solidFill>
                  <a:srgbClr val="34677D"/>
                </a:solidFill>
                <a:latin typeface="Verdana"/>
                <a:cs typeface="Verdana"/>
              </a:rPr>
              <a:t>Protecting</a:t>
            </a:r>
            <a:r>
              <a:rPr lang="et-EE" sz="2400" b="1" spc="-10" dirty="0">
                <a:solidFill>
                  <a:srgbClr val="34677D"/>
                </a:solidFill>
                <a:latin typeface="Verdana"/>
                <a:cs typeface="Verdana"/>
              </a:rPr>
              <a:t> and </a:t>
            </a:r>
            <a:r>
              <a:rPr lang="et-EE" sz="2400" b="1" spc="-10" dirty="0" err="1">
                <a:solidFill>
                  <a:srgbClr val="34677D"/>
                </a:solidFill>
                <a:latin typeface="Verdana"/>
                <a:cs typeface="Verdana"/>
              </a:rPr>
              <a:t>leveraging</a:t>
            </a:r>
            <a:r>
              <a:rPr lang="et-EE" sz="2400" b="1" spc="-10" dirty="0">
                <a:solidFill>
                  <a:srgbClr val="34677D"/>
                </a:solidFill>
                <a:latin typeface="Verdana"/>
                <a:cs typeface="Verdana"/>
              </a:rPr>
              <a:t> </a:t>
            </a:r>
            <a:r>
              <a:rPr lang="et-EE" sz="2400" b="1" spc="-10" dirty="0" err="1">
                <a:solidFill>
                  <a:srgbClr val="34677D"/>
                </a:solidFill>
                <a:latin typeface="Verdana"/>
                <a:cs typeface="Verdana"/>
              </a:rPr>
              <a:t>the</a:t>
            </a:r>
            <a:r>
              <a:rPr lang="et-EE" sz="2400" b="1" spc="-10" dirty="0">
                <a:solidFill>
                  <a:srgbClr val="34677D"/>
                </a:solidFill>
                <a:latin typeface="Verdana"/>
                <a:cs typeface="Verdana"/>
              </a:rPr>
              <a:t> </a:t>
            </a:r>
            <a:r>
              <a:rPr lang="et-EE" sz="2400" b="1" spc="-10" dirty="0" err="1">
                <a:solidFill>
                  <a:srgbClr val="34677D"/>
                </a:solidFill>
                <a:latin typeface="Verdana"/>
                <a:cs typeface="Verdana"/>
              </a:rPr>
              <a:t>value</a:t>
            </a:r>
            <a:r>
              <a:rPr lang="et-EE" sz="2400" b="1" spc="-10" dirty="0">
                <a:solidFill>
                  <a:srgbClr val="34677D"/>
                </a:solidFill>
                <a:latin typeface="Verdana"/>
                <a:cs typeface="Verdana"/>
              </a:rPr>
              <a:t> of </a:t>
            </a:r>
            <a:r>
              <a:rPr lang="et-EE" sz="2400" b="1" spc="-10" dirty="0" err="1">
                <a:solidFill>
                  <a:srgbClr val="34677D"/>
                </a:solidFill>
                <a:latin typeface="Verdana"/>
                <a:cs typeface="Verdana"/>
              </a:rPr>
              <a:t>our</a:t>
            </a:r>
            <a:r>
              <a:rPr lang="et-EE" sz="2400" b="1" spc="-10" dirty="0">
                <a:solidFill>
                  <a:srgbClr val="34677D"/>
                </a:solidFill>
                <a:latin typeface="Verdana"/>
                <a:cs typeface="Verdana"/>
              </a:rPr>
              <a:t> </a:t>
            </a:r>
            <a:r>
              <a:rPr lang="et-EE" sz="2400" b="1" spc="-10" dirty="0" err="1">
                <a:solidFill>
                  <a:srgbClr val="34677D"/>
                </a:solidFill>
                <a:latin typeface="Verdana"/>
                <a:cs typeface="Verdana"/>
              </a:rPr>
              <a:t>natural</a:t>
            </a:r>
            <a:r>
              <a:rPr lang="et-EE" sz="2400" b="1" spc="-10" dirty="0">
                <a:solidFill>
                  <a:srgbClr val="34677D"/>
                </a:solidFill>
                <a:latin typeface="Verdana"/>
                <a:cs typeface="Verdana"/>
              </a:rPr>
              <a:t> and </a:t>
            </a:r>
            <a:r>
              <a:rPr lang="et-EE" sz="2400" b="1" spc="-10" dirty="0" err="1">
                <a:solidFill>
                  <a:srgbClr val="34677D"/>
                </a:solidFill>
                <a:latin typeface="Verdana"/>
                <a:cs typeface="Verdana"/>
              </a:rPr>
              <a:t>cultural</a:t>
            </a:r>
            <a:r>
              <a:rPr lang="et-EE" sz="2400" b="1" spc="-10" dirty="0">
                <a:solidFill>
                  <a:srgbClr val="34677D"/>
                </a:solidFill>
                <a:latin typeface="Verdana"/>
                <a:cs typeface="Verdana"/>
              </a:rPr>
              <a:t> </a:t>
            </a:r>
            <a:r>
              <a:rPr lang="et-EE" sz="2400" b="1" spc="-10" dirty="0" err="1">
                <a:solidFill>
                  <a:srgbClr val="34677D"/>
                </a:solidFill>
                <a:latin typeface="Verdana"/>
                <a:cs typeface="Verdana"/>
              </a:rPr>
              <a:t>assets</a:t>
            </a:r>
            <a:r>
              <a:rPr lang="et-EE" sz="2400" b="1" spc="-10" dirty="0">
                <a:solidFill>
                  <a:srgbClr val="34677D"/>
                </a:solidFill>
                <a:latin typeface="Verdana"/>
                <a:cs typeface="Verdana"/>
              </a:rPr>
              <a:t>: </a:t>
            </a:r>
            <a:r>
              <a:rPr lang="et-EE" sz="2400" b="1" spc="-10" dirty="0" err="1">
                <a:solidFill>
                  <a:srgbClr val="34677D"/>
                </a:solidFill>
                <a:latin typeface="Verdana"/>
                <a:cs typeface="Verdana"/>
              </a:rPr>
              <a:t>Heritage</a:t>
            </a:r>
            <a:r>
              <a:rPr lang="et-EE" sz="2400" b="1" spc="-10" dirty="0">
                <a:solidFill>
                  <a:srgbClr val="34677D"/>
                </a:solidFill>
                <a:latin typeface="Verdana"/>
                <a:cs typeface="Verdana"/>
              </a:rPr>
              <a:t> </a:t>
            </a:r>
            <a:r>
              <a:rPr lang="et-EE" sz="2400" b="1" spc="-10" dirty="0" err="1">
                <a:solidFill>
                  <a:srgbClr val="34677D"/>
                </a:solidFill>
                <a:latin typeface="Verdana"/>
                <a:cs typeface="Verdana"/>
              </a:rPr>
              <a:t>alive</a:t>
            </a:r>
            <a:r>
              <a:rPr lang="et-EE" sz="2400" b="1" spc="-10" dirty="0">
                <a:solidFill>
                  <a:srgbClr val="34677D"/>
                </a:solidFill>
                <a:latin typeface="Verdana"/>
                <a:cs typeface="Verdana"/>
              </a:rPr>
              <a:t> </a:t>
            </a:r>
            <a:r>
              <a:rPr lang="et-EE" sz="2400" b="1" spc="-10" dirty="0">
                <a:solidFill>
                  <a:schemeClr val="accent2"/>
                </a:solidFill>
                <a:latin typeface="Verdana"/>
                <a:cs typeface="Verdana"/>
              </a:rPr>
              <a:t>/Kultuuriväärtused</a:t>
            </a:r>
          </a:p>
          <a:p>
            <a:endParaRPr lang="et-EE" sz="2800" b="1" i="1" spc="-10" dirty="0">
              <a:solidFill>
                <a:schemeClr val="accent2"/>
              </a:solidFill>
              <a:latin typeface="Verdana"/>
              <a:cs typeface="Verdana"/>
            </a:endParaRPr>
          </a:p>
          <a:p>
            <a:r>
              <a:rPr lang="et-EE" b="1" kern="0" spc="-5" dirty="0">
                <a:solidFill>
                  <a:srgbClr val="252525"/>
                </a:solidFill>
                <a:latin typeface="Verdana"/>
                <a:cs typeface="Verdana"/>
              </a:rPr>
              <a:t>SC5-20-2019: </a:t>
            </a:r>
            <a:r>
              <a:rPr lang="et-EE" b="1" kern="0" spc="-5" dirty="0" err="1">
                <a:solidFill>
                  <a:srgbClr val="252525"/>
                </a:solidFill>
                <a:latin typeface="Verdana"/>
                <a:cs typeface="Verdana"/>
              </a:rPr>
              <a:t>Transforming</a:t>
            </a:r>
            <a:r>
              <a:rPr lang="et-EE" b="1" kern="0" spc="-5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lang="et-EE" b="1" kern="0" spc="-5" dirty="0" err="1">
                <a:solidFill>
                  <a:srgbClr val="252525"/>
                </a:solidFill>
                <a:latin typeface="Verdana"/>
                <a:cs typeface="Verdana"/>
              </a:rPr>
              <a:t>historic</a:t>
            </a:r>
            <a:r>
              <a:rPr lang="et-EE" b="1" kern="0" spc="-5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lang="et-EE" b="1" kern="0" spc="-5" dirty="0" err="1">
                <a:solidFill>
                  <a:srgbClr val="252525"/>
                </a:solidFill>
                <a:latin typeface="Verdana"/>
                <a:cs typeface="Verdana"/>
              </a:rPr>
              <a:t>urban</a:t>
            </a:r>
            <a:r>
              <a:rPr lang="et-EE" b="1" kern="0" spc="-5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lang="et-EE" b="1" kern="0" spc="-5" dirty="0" err="1">
                <a:solidFill>
                  <a:srgbClr val="252525"/>
                </a:solidFill>
                <a:latin typeface="Verdana"/>
                <a:cs typeface="Verdana"/>
              </a:rPr>
              <a:t>areas</a:t>
            </a:r>
            <a:r>
              <a:rPr lang="et-EE" b="1" kern="0" spc="-5" dirty="0">
                <a:solidFill>
                  <a:srgbClr val="252525"/>
                </a:solidFill>
                <a:latin typeface="Verdana"/>
                <a:cs typeface="Verdana"/>
              </a:rPr>
              <a:t> and/</a:t>
            </a:r>
            <a:r>
              <a:rPr lang="et-EE" b="1" kern="0" spc="-5" dirty="0" err="1">
                <a:solidFill>
                  <a:srgbClr val="252525"/>
                </a:solidFill>
                <a:latin typeface="Verdana"/>
                <a:cs typeface="Verdana"/>
              </a:rPr>
              <a:t>or</a:t>
            </a:r>
            <a:r>
              <a:rPr lang="et-EE" b="1" kern="0" spc="-5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lang="et-EE" b="1" kern="0" spc="-5" dirty="0" err="1">
                <a:solidFill>
                  <a:srgbClr val="252525"/>
                </a:solidFill>
                <a:latin typeface="Verdana"/>
                <a:cs typeface="Verdana"/>
              </a:rPr>
              <a:t>cultural</a:t>
            </a:r>
            <a:r>
              <a:rPr lang="et-EE" b="1" kern="0" spc="-5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lang="et-EE" b="1" kern="0" spc="-5" dirty="0" err="1">
                <a:solidFill>
                  <a:srgbClr val="252525"/>
                </a:solidFill>
                <a:latin typeface="Verdana"/>
                <a:cs typeface="Verdana"/>
              </a:rPr>
              <a:t>landscapes</a:t>
            </a:r>
            <a:r>
              <a:rPr lang="et-EE" b="1" kern="0" spc="-5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lang="et-EE" b="1" kern="0" spc="-5" dirty="0" err="1">
                <a:solidFill>
                  <a:srgbClr val="252525"/>
                </a:solidFill>
                <a:latin typeface="Verdana"/>
                <a:cs typeface="Verdana"/>
              </a:rPr>
              <a:t>into</a:t>
            </a:r>
            <a:r>
              <a:rPr lang="et-EE" b="1" kern="0" spc="-5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lang="et-EE" b="1" kern="0" spc="-5" dirty="0" err="1">
                <a:solidFill>
                  <a:srgbClr val="252525"/>
                </a:solidFill>
                <a:latin typeface="Verdana"/>
                <a:cs typeface="Verdana"/>
              </a:rPr>
              <a:t>hubs</a:t>
            </a:r>
            <a:r>
              <a:rPr lang="et-EE" b="1" kern="0" spc="-5" dirty="0">
                <a:solidFill>
                  <a:srgbClr val="252525"/>
                </a:solidFill>
                <a:latin typeface="Verdana"/>
                <a:cs typeface="Verdana"/>
              </a:rPr>
              <a:t> of </a:t>
            </a:r>
            <a:r>
              <a:rPr lang="et-EE" b="1" kern="0" spc="-5" dirty="0" err="1">
                <a:solidFill>
                  <a:srgbClr val="252525"/>
                </a:solidFill>
                <a:latin typeface="Verdana"/>
                <a:cs typeface="Verdana"/>
              </a:rPr>
              <a:t>entrepreneurship</a:t>
            </a:r>
            <a:r>
              <a:rPr lang="et-EE" b="1" kern="0" spc="-5" dirty="0">
                <a:solidFill>
                  <a:srgbClr val="252525"/>
                </a:solidFill>
                <a:latin typeface="Verdana"/>
                <a:cs typeface="Verdana"/>
              </a:rPr>
              <a:t> and </a:t>
            </a:r>
            <a:r>
              <a:rPr lang="et-EE" b="1" kern="0" spc="-5" dirty="0" err="1">
                <a:solidFill>
                  <a:srgbClr val="252525"/>
                </a:solidFill>
                <a:latin typeface="Verdana"/>
                <a:cs typeface="Verdana"/>
              </a:rPr>
              <a:t>social</a:t>
            </a:r>
            <a:r>
              <a:rPr lang="et-EE" b="1" kern="0" spc="-5" dirty="0">
                <a:solidFill>
                  <a:srgbClr val="252525"/>
                </a:solidFill>
                <a:latin typeface="Verdana"/>
                <a:cs typeface="Verdana"/>
              </a:rPr>
              <a:t> and </a:t>
            </a:r>
            <a:r>
              <a:rPr lang="et-EE" b="1" kern="0" spc="-5" dirty="0" err="1">
                <a:solidFill>
                  <a:srgbClr val="252525"/>
                </a:solidFill>
                <a:latin typeface="Verdana"/>
                <a:cs typeface="Verdana"/>
              </a:rPr>
              <a:t>cultural</a:t>
            </a:r>
            <a:r>
              <a:rPr lang="et-EE" b="1" kern="0" spc="-5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lang="et-EE" b="1" kern="0" spc="-5" dirty="0" err="1">
                <a:solidFill>
                  <a:srgbClr val="252525"/>
                </a:solidFill>
                <a:latin typeface="Verdana"/>
                <a:cs typeface="Verdana"/>
              </a:rPr>
              <a:t>integration</a:t>
            </a:r>
            <a:r>
              <a:rPr lang="et-EE" b="1" kern="0" spc="-5" dirty="0">
                <a:solidFill>
                  <a:srgbClr val="252525"/>
                </a:solidFill>
                <a:latin typeface="Verdana"/>
                <a:cs typeface="Verdana"/>
              </a:rPr>
              <a:t> (IA)</a:t>
            </a:r>
          </a:p>
          <a:p>
            <a:endParaRPr lang="et-EE" kern="0" spc="-5" dirty="0">
              <a:solidFill>
                <a:srgbClr val="252525"/>
              </a:solidFill>
              <a:latin typeface="Verdana"/>
              <a:cs typeface="Verdana"/>
            </a:endParaRPr>
          </a:p>
          <a:p>
            <a:r>
              <a:rPr lang="et-EE" kern="0" spc="-5" dirty="0">
                <a:solidFill>
                  <a:schemeClr val="accent2"/>
                </a:solidFill>
                <a:latin typeface="Verdana"/>
                <a:cs typeface="Verdana"/>
              </a:rPr>
              <a:t>Vanade ajalooliste piirkondade </a:t>
            </a:r>
            <a:r>
              <a:rPr lang="et-EE" kern="0" spc="-5" dirty="0">
                <a:solidFill>
                  <a:srgbClr val="252525"/>
                </a:solidFill>
                <a:latin typeface="Verdana"/>
                <a:cs typeface="Verdana"/>
              </a:rPr>
              <a:t>(nii linnas kui maal) </a:t>
            </a:r>
            <a:r>
              <a:rPr lang="et-EE" kern="0" spc="-5" dirty="0">
                <a:solidFill>
                  <a:schemeClr val="accent2"/>
                </a:solidFill>
                <a:latin typeface="Verdana"/>
                <a:cs typeface="Verdana"/>
              </a:rPr>
              <a:t>uuskasutus</a:t>
            </a:r>
            <a:r>
              <a:rPr lang="et-EE" kern="0" spc="-5" dirty="0">
                <a:solidFill>
                  <a:srgbClr val="252525"/>
                </a:solidFill>
                <a:latin typeface="Verdana"/>
                <a:cs typeface="Verdana"/>
              </a:rPr>
              <a:t> – peab muutuma tulu mitte kuluallikaks, laiahaardeline huvigruppide kaasamine (kohaliku võimu esindajatest ettevõteteni). </a:t>
            </a:r>
          </a:p>
          <a:p>
            <a:endParaRPr lang="et-EE" sz="2800" dirty="0"/>
          </a:p>
        </p:txBody>
      </p:sp>
    </p:spTree>
    <p:extLst>
      <p:ext uri="{BB962C8B-B14F-4D97-AF65-F5344CB8AC3E}">
        <p14:creationId xmlns:p14="http://schemas.microsoft.com/office/powerpoint/2010/main" val="4052829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LIFE programm ja Horisont 2020 SC5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0649"/>
            <a:ext cx="8491928" cy="4679954"/>
          </a:xfrm>
        </p:spPr>
        <p:txBody>
          <a:bodyPr>
            <a:normAutofit fontScale="92500"/>
          </a:bodyPr>
          <a:lstStyle/>
          <a:p>
            <a:r>
              <a:rPr lang="et-EE" sz="2800" dirty="0"/>
              <a:t>Kuidas on need programmid omavahel seotud?</a:t>
            </a:r>
          </a:p>
          <a:p>
            <a:pPr marL="342900" indent="-342900">
              <a:buFontTx/>
              <a:buChar char="-"/>
            </a:pPr>
            <a:r>
              <a:rPr lang="et-EE" sz="2400" dirty="0"/>
              <a:t>Temaatiliselt sarnased</a:t>
            </a:r>
          </a:p>
          <a:p>
            <a:pPr marL="342900" indent="-342900">
              <a:buFontTx/>
              <a:buChar char="-"/>
            </a:pPr>
            <a:r>
              <a:rPr lang="et-EE" sz="2400" dirty="0"/>
              <a:t>Eesmärgid erinevad – teadus-arendustegevus tee Horisont 2020 programmis ja rakenda tulemusi LIFE programmis</a:t>
            </a:r>
          </a:p>
          <a:p>
            <a:pPr marL="342900" indent="-342900">
              <a:buFontTx/>
              <a:buChar char="-"/>
            </a:pPr>
            <a:r>
              <a:rPr lang="et-EE" sz="2400" dirty="0"/>
              <a:t>LIFE projektide hindamisel lisapunk Horisont 2020 projektide tulemuste kasutamisel</a:t>
            </a:r>
          </a:p>
          <a:p>
            <a:pPr marL="342900" indent="-342900">
              <a:buFontTx/>
              <a:buChar char="-"/>
            </a:pPr>
            <a:r>
              <a:rPr lang="et-EE" sz="2400" dirty="0"/>
              <a:t>Temaatiliste Horisont 2020 projektide kohta võimalik infot saada:</a:t>
            </a:r>
          </a:p>
          <a:p>
            <a:endParaRPr lang="et-EE" sz="2400" dirty="0"/>
          </a:p>
          <a:p>
            <a:r>
              <a:rPr lang="et-EE" sz="2400" dirty="0">
                <a:hlinkClick r:id="rId2"/>
              </a:rPr>
              <a:t> CORDIS </a:t>
            </a:r>
            <a:r>
              <a:rPr lang="et-EE" sz="2400" dirty="0"/>
              <a:t>andmebaasist</a:t>
            </a:r>
          </a:p>
          <a:p>
            <a:endParaRPr lang="et-EE" sz="2400" dirty="0"/>
          </a:p>
          <a:p>
            <a:r>
              <a:rPr lang="et-EE" sz="2400" dirty="0"/>
              <a:t> ETAgi Horisont 2020 SC5 konsultandilt </a:t>
            </a:r>
            <a:r>
              <a:rPr lang="et-EE" sz="2400" dirty="0">
                <a:hlinkClick r:id="rId3"/>
              </a:rPr>
              <a:t>ulle.napa@etag.ee</a:t>
            </a:r>
            <a:r>
              <a:rPr lang="et-EE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8502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Horisont 2020 SC5 infopäev Brüsselis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020649"/>
            <a:ext cx="8386997" cy="4515062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400" dirty="0"/>
              <a:t>Toimus 8.-9.11.2017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400" dirty="0"/>
              <a:t>2018 a teemade kohta, kuid temaatilised eesmärgid suures ulatuses 2019a kattuvad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400" dirty="0"/>
              <a:t>Uus infopäev tõenäoliselt 2018 a sügisel</a:t>
            </a:r>
          </a:p>
          <a:p>
            <a:endParaRPr lang="et-E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400" dirty="0"/>
              <a:t>Materjalid 2017 a infopäevast kättesaadavad: </a:t>
            </a:r>
            <a:r>
              <a:rPr lang="et-EE" sz="2400" dirty="0">
                <a:hlinkClick r:id="rId2"/>
              </a:rPr>
              <a:t>https://ec.europa.eu/easme/en/2017-information-day</a:t>
            </a:r>
            <a:endParaRPr lang="et-EE" sz="2400" dirty="0"/>
          </a:p>
          <a:p>
            <a:endParaRPr lang="et-EE" sz="2400" dirty="0"/>
          </a:p>
          <a:p>
            <a:pPr marL="342900" indent="-342900">
              <a:buFontTx/>
              <a:buChar char="-"/>
            </a:pPr>
            <a:r>
              <a:rPr lang="et-EE" sz="2400" dirty="0"/>
              <a:t>Videod esitlustest</a:t>
            </a:r>
          </a:p>
          <a:p>
            <a:pPr marL="342900" indent="-342900">
              <a:buFontTx/>
              <a:buChar char="-"/>
            </a:pPr>
            <a:r>
              <a:rPr lang="et-EE" sz="2400" dirty="0"/>
              <a:t>Küsimused-vastused Euroopa Komisjoni esindajate poolt</a:t>
            </a:r>
          </a:p>
          <a:p>
            <a:pPr marL="342900" indent="-342900">
              <a:buFontTx/>
              <a:buChar char="-"/>
            </a:pPr>
            <a:r>
              <a:rPr lang="et-EE" sz="2400" dirty="0"/>
              <a:t>Ettekanded</a:t>
            </a:r>
          </a:p>
          <a:p>
            <a:pPr marL="342900" indent="-342900">
              <a:buFontTx/>
              <a:buChar char="-"/>
            </a:pPr>
            <a:endParaRPr lang="et-EE" sz="2400" dirty="0"/>
          </a:p>
        </p:txBody>
      </p:sp>
    </p:spTree>
    <p:extLst>
      <p:ext uri="{BB962C8B-B14F-4D97-AF65-F5344CB8AC3E}">
        <p14:creationId xmlns:p14="http://schemas.microsoft.com/office/powerpoint/2010/main" val="1267929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NCPs</a:t>
            </a:r>
            <a:r>
              <a:rPr lang="et-EE" dirty="0"/>
              <a:t> </a:t>
            </a:r>
            <a:r>
              <a:rPr lang="et-EE" dirty="0" err="1"/>
              <a:t>CaRE</a:t>
            </a:r>
            <a:r>
              <a:rPr lang="et-EE" dirty="0"/>
              <a:t> projekt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45748"/>
            <a:ext cx="8229600" cy="410551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800" dirty="0"/>
              <a:t>Praktilised abimaterjalid taotluse ettevalmistamiseks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800" dirty="0"/>
              <a:t>Partnerotsinguportaal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800" dirty="0"/>
              <a:t>Ürituste teavitus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800" dirty="0"/>
              <a:t>SC5 NCP Eestis Ülle Napa (</a:t>
            </a:r>
            <a:r>
              <a:rPr lang="et-EE" sz="2800" dirty="0">
                <a:hlinkClick r:id="rId2"/>
              </a:rPr>
              <a:t>ulle.napa@etag.ee</a:t>
            </a:r>
            <a:r>
              <a:rPr lang="et-EE" sz="28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t-E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t-EE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800" b="1" dirty="0">
                <a:hlinkClick r:id="rId3"/>
              </a:rPr>
              <a:t>http://www.ncps-care.eu/</a:t>
            </a:r>
            <a:endParaRPr lang="et-EE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t-EE" dirty="0"/>
          </a:p>
          <a:p>
            <a:endParaRPr lang="et-EE" dirty="0"/>
          </a:p>
          <a:p>
            <a:pPr marL="342900" indent="-342900">
              <a:buFontTx/>
              <a:buChar char="-"/>
            </a:pPr>
            <a:endParaRPr lang="et-EE" dirty="0"/>
          </a:p>
        </p:txBody>
      </p:sp>
      <p:pic>
        <p:nvPicPr>
          <p:cNvPr id="1026" name="Picture 2" descr="http://www.ncps-care.eu/wp-content/uploads/2017/03/NCPs-CaRE-logo-ex-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359" y="290542"/>
            <a:ext cx="1208530" cy="124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4495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0794"/>
            <a:ext cx="8229600" cy="845163"/>
          </a:xfrm>
        </p:spPr>
        <p:txBody>
          <a:bodyPr>
            <a:normAutofit fontScale="90000"/>
          </a:bodyPr>
          <a:lstStyle/>
          <a:p>
            <a:r>
              <a:rPr lang="et-EE" dirty="0"/>
              <a:t>Registreeru Horisont 2020 taotlusvoorude hindajaks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800" dirty="0"/>
              <a:t>Annab hea kogemuse ja aitab hiljem koostada paremaid taotlusi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800" dirty="0"/>
              <a:t>Saab näha, mida erinevad eksperdid taotlustes otsivad/ näha soovivad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800" dirty="0"/>
              <a:t>Saab näha erinevaid ideid, lähenemisi jne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800" dirty="0"/>
              <a:t>Töö on tasustatud</a:t>
            </a:r>
          </a:p>
          <a:p>
            <a:endParaRPr lang="et-EE" sz="2800" dirty="0"/>
          </a:p>
          <a:p>
            <a:r>
              <a:rPr lang="et-EE" sz="2800" dirty="0"/>
              <a:t>Hindajaks saab registreerida </a:t>
            </a:r>
            <a:r>
              <a:rPr lang="et-EE" sz="2800" dirty="0">
                <a:hlinkClick r:id="rId2"/>
              </a:rPr>
              <a:t>SIIN</a:t>
            </a:r>
            <a:endParaRPr lang="et-EE" sz="2800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570753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7" y="445571"/>
            <a:ext cx="8229600" cy="845163"/>
          </a:xfrm>
        </p:spPr>
        <p:txBody>
          <a:bodyPr>
            <a:normAutofit/>
          </a:bodyPr>
          <a:lstStyle/>
          <a:p>
            <a:r>
              <a:rPr lang="et-EE" i="1" dirty="0"/>
              <a:t>LIFE programm vs </a:t>
            </a:r>
            <a:r>
              <a:rPr lang="et-EE" i="1" dirty="0" err="1"/>
              <a:t>Horizon</a:t>
            </a:r>
            <a:r>
              <a:rPr lang="et-EE" i="1" dirty="0"/>
              <a:t> 2020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7712" y="6488668"/>
            <a:ext cx="7858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i="1" dirty="0"/>
              <a:t>- Ettekandest „</a:t>
            </a:r>
            <a:r>
              <a:rPr lang="et-EE" i="1" dirty="0" err="1"/>
              <a:t>Life</a:t>
            </a:r>
            <a:r>
              <a:rPr lang="et-EE" i="1" dirty="0"/>
              <a:t> </a:t>
            </a:r>
            <a:r>
              <a:rPr lang="et-EE" i="1" dirty="0" err="1"/>
              <a:t>for</a:t>
            </a:r>
            <a:r>
              <a:rPr lang="et-EE" i="1" dirty="0"/>
              <a:t> H2020 </a:t>
            </a:r>
            <a:r>
              <a:rPr lang="et-EE" i="1" dirty="0" err="1"/>
              <a:t>NCPs</a:t>
            </a:r>
            <a:r>
              <a:rPr lang="et-EE" i="1" dirty="0"/>
              <a:t>“ (John Heynen, Laura </a:t>
            </a:r>
            <a:r>
              <a:rPr lang="et-EE" i="1" dirty="0" err="1"/>
              <a:t>Giappichelli</a:t>
            </a:r>
            <a:r>
              <a:rPr lang="et-EE" i="1" dirty="0"/>
              <a:t>)</a:t>
            </a:r>
          </a:p>
        </p:txBody>
      </p:sp>
      <p:graphicFrame>
        <p:nvGraphicFramePr>
          <p:cNvPr id="6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195982"/>
              </p:ext>
            </p:extLst>
          </p:nvPr>
        </p:nvGraphicFramePr>
        <p:xfrm>
          <a:off x="376237" y="1438278"/>
          <a:ext cx="8015085" cy="49957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71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1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1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66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AC6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LIFE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AC6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Horizon</a:t>
                      </a:r>
                      <a:r>
                        <a:rPr sz="1200" b="1" spc="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A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282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i="1" spc="-5" dirty="0">
                          <a:latin typeface="Arial"/>
                          <a:cs typeface="Arial"/>
                        </a:rPr>
                        <a:t>Eligible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6EB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EU </a:t>
                      </a:r>
                      <a:r>
                        <a:rPr sz="1200" spc="-5" dirty="0" err="1">
                          <a:latin typeface="Arial"/>
                          <a:cs typeface="Arial"/>
                        </a:rPr>
                        <a:t>Memberstates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only</a:t>
                      </a:r>
                      <a:r>
                        <a:rPr lang="et-EE" sz="1200" spc="-5" dirty="0">
                          <a:latin typeface="Arial"/>
                          <a:cs typeface="Arial"/>
                        </a:rPr>
                        <a:t> (other countries can be</a:t>
                      </a:r>
                      <a:r>
                        <a:rPr lang="et-EE" sz="1200" spc="-5" baseline="0" dirty="0">
                          <a:latin typeface="Arial"/>
                          <a:cs typeface="Arial"/>
                        </a:rPr>
                        <a:t> involved if justified) 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6EB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EU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+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assoc.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+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3rd Countries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6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282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i="1" spc="-5" dirty="0">
                          <a:latin typeface="Arial"/>
                          <a:cs typeface="Arial"/>
                        </a:rPr>
                        <a:t>Nr. partners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No minimum, anyone can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apply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Min. 3 in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different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countries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282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i="1" spc="-5" dirty="0">
                          <a:latin typeface="Arial"/>
                          <a:cs typeface="Arial"/>
                        </a:rPr>
                        <a:t>Funding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6EB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et-EE" sz="1200" spc="-5" dirty="0">
                          <a:latin typeface="Arial"/>
                          <a:cs typeface="Arial"/>
                        </a:rPr>
                        <a:t>55-75*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%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6EB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100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/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70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6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986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i="1" spc="-5" dirty="0">
                          <a:latin typeface="Arial"/>
                          <a:cs typeface="Arial"/>
                        </a:rPr>
                        <a:t>Max. eligible overhead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7 %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25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282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i="1" spc="-5" dirty="0">
                          <a:latin typeface="Arial"/>
                          <a:cs typeface="Arial"/>
                        </a:rPr>
                        <a:t>Typical funding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6EB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1- 3 mln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6EB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et-EE" sz="1200" spc="-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– </a:t>
                      </a:r>
                      <a:r>
                        <a:rPr lang="et-EE" sz="1200" spc="-5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mln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6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282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i="1" spc="-5" dirty="0">
                          <a:latin typeface="Arial"/>
                          <a:cs typeface="Arial"/>
                        </a:rPr>
                        <a:t>Nr. calls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1 call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/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year (</a:t>
                      </a:r>
                      <a:r>
                        <a:rPr lang="et-EE" sz="1200" spc="-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 err="1">
                          <a:latin typeface="Arial"/>
                          <a:cs typeface="Arial"/>
                        </a:rPr>
                        <a:t>subprogrammes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)</a:t>
                      </a:r>
                      <a:endParaRPr lang="et-EE" sz="1200" spc="-5" dirty="0">
                        <a:latin typeface="Arial"/>
                        <a:cs typeface="Arial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et-EE" sz="1200" spc="-5" dirty="0">
                          <a:latin typeface="Arial"/>
                          <a:cs typeface="Arial"/>
                        </a:rPr>
                        <a:t>2</a:t>
                      </a:r>
                      <a:r>
                        <a:rPr lang="et-EE" sz="1200" spc="-5" baseline="0" dirty="0">
                          <a:latin typeface="Arial"/>
                          <a:cs typeface="Arial"/>
                        </a:rPr>
                        <a:t> stage approach in Environmental sub-programme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Many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very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specific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calls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986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i="1" spc="-5" dirty="0">
                          <a:latin typeface="Arial"/>
                          <a:cs typeface="Arial"/>
                        </a:rPr>
                        <a:t>Type of project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6EB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en-GB" sz="1200" spc="-5" noProof="0" dirty="0">
                          <a:latin typeface="Arial"/>
                          <a:cs typeface="Arial"/>
                        </a:rPr>
                        <a:t>Pilot,</a:t>
                      </a:r>
                      <a:r>
                        <a:rPr lang="en-GB" sz="1200" spc="-5" baseline="0" noProof="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200" spc="-5" noProof="0" dirty="0">
                          <a:latin typeface="Arial"/>
                          <a:cs typeface="Arial"/>
                        </a:rPr>
                        <a:t>demo,</a:t>
                      </a:r>
                      <a:r>
                        <a:rPr lang="en-GB" sz="1200" spc="-5" baseline="0" noProof="0" dirty="0">
                          <a:latin typeface="Arial"/>
                          <a:cs typeface="Arial"/>
                        </a:rPr>
                        <a:t> best practices, info &amp; awareness</a:t>
                      </a:r>
                      <a:endParaRPr lang="en-GB" sz="1200" noProof="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6EB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From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research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demonstration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6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0282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i="1" spc="-5" dirty="0">
                          <a:latin typeface="Arial"/>
                          <a:cs typeface="Arial"/>
                        </a:rPr>
                        <a:t>Focus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et-EE" sz="1200" spc="-5" dirty="0">
                          <a:latin typeface="Arial"/>
                          <a:cs typeface="Arial"/>
                        </a:rPr>
                        <a:t>Nature,</a:t>
                      </a:r>
                      <a:r>
                        <a:rPr lang="et-EE" sz="1200" spc="-5" baseline="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Environment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Climate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Several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themes /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challenges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0986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i="1" spc="-5" dirty="0">
                          <a:latin typeface="Arial"/>
                          <a:cs typeface="Arial"/>
                        </a:rPr>
                        <a:t>Budget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6EB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3.5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billion</a:t>
                      </a:r>
                      <a:r>
                        <a:rPr lang="et-EE" sz="1200" spc="-5">
                          <a:latin typeface="Arial"/>
                          <a:cs typeface="Arial"/>
                        </a:rPr>
                        <a:t> (400</a:t>
                      </a:r>
                      <a:r>
                        <a:rPr lang="et-EE" sz="1200" spc="-5" baseline="0">
                          <a:latin typeface="Arial"/>
                          <a:cs typeface="Arial"/>
                        </a:rPr>
                        <a:t> mln in 2018)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6EB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80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billion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6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6695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i="1" spc="-5" dirty="0">
                          <a:latin typeface="Arial"/>
                          <a:cs typeface="Arial"/>
                        </a:rPr>
                        <a:t>Managed</a:t>
                      </a:r>
                      <a:r>
                        <a:rPr sz="1200" i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spc="-10" dirty="0">
                          <a:latin typeface="Arial"/>
                          <a:cs typeface="Arial"/>
                        </a:rPr>
                        <a:t>by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DG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Environment and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DG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Climate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executive: EASME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DG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RTD</a:t>
                      </a:r>
                    </a:p>
                    <a:p>
                      <a:pPr marL="977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executive: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SC5: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EASME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9520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ttachment.outlook.office.net/owa/uelle10@hotmail.com/service.svc/s/GetAttachmentThumbnail?id=AQMkADAwATEyODI3LWJjYwAyLTgzMWQtMDACLTAwCgBGAAAD0tlt0VnpVkK%2BjrfTlwjmpAcAJ27r%2F31l%2FUWQEK2KXCqX7wAAAgEMAAAAJ27r%2F31l%2FUWQEK2KXCqX7wABE7Jt3gAAAAESABAAQAU5%2BVSrREOiSD5bjE7oIQ%3D%3D&amp;thumbnailType=2&amp;owa=outlook.live.com&amp;scriptVer=20171027.02.04&amp;isc=1&amp;X-OWA-CANARY=m5-iZmhhf0ydwgEuZc8aMgBmmaZdK9UYUsl7NfDwUgsiGoNprXPk3kFXTSsL-00s0Y3h3yoMdGk.&amp;token=eyJ0eXAiOiJKV1QiLCJhbGciOiJSUzI1NiIsIng1dCI6ImVuaDlCSnJWUFU1aWpWMXFqWmpWLWZMMmJjbyJ9.eyJ2ZXIiOiJFeGNoYW5nZS5DYWxsYmFjay5WMSIsImFwcGN0eHNlbmRlciI6Ik93YURvd25sb2FkQDg0ZGY5ZTdmLWU5ZjYtNDBhZi1iNDM1LWFhYWFhYWFhYWFhYSIsImFwcGN0eCI6IntcIm1zZXhjaHByb3RcIjpcIm93YVwiLFwicHJpbWFyeXNpZFwiOlwiUy0xLTI4MjctNzU4MTUtMzE2Njg2NDE1N1wiLFwicHVpZFwiOlwiMzI1NjI2MTEyNDEwMzk3XCIsXCJvaWRcIjpcIjAwMDEyODI3LWJjYzItODMxZC0wMDAwLTAwMDAwMDAwMDAwMFwiLFwic2NvcGVcIjpcIk93YURvd25sb2FkXCJ9IiwiaXNzIjoiMDAwMDAwMDItMDAwMC0wZmYxLWNlMDAtMDAwMDAwMDAwMDAwQDg0ZGY5ZTdmLWU5ZjYtNDBhZi1iNDM1LWFhYWFhYWFhYWFhYSIsImF1ZCI6IjAwMDAwMDAyLTAwMDAtMGZmMS1jZTAwLTAwMDAwMDAwMDAwMC9hdHRhY2htZW50Lm91dGxvb2sub2ZmaWNlLm5ldEA4NGRmOWU3Zi1lOWY2LTQwYWYtYjQzNS1hYWFhYWFhYWFhYWEiLCJleHAiOjE1MTA2NjM5NTAsIm5iZiI6MTUxMDY2MzM1MH0.ZkUhCpL-n-6pr5hQc6gd_9gc1V-E05X01_DSoMxyWcMhk9jkxZeETpiznFBM8fnQrNhJQE_wD_4lG-E468xrk2OogtjXHAt8lEjMUQxeVCWLuIPfM6Yd9rF-yIymlLsh54ZN-TgiLK5aFK0gyLCxb3FeAaLmYKbZQueBHKyh8d6Jq9u-rX9XbryPCe95JAQW9e3mj65mvX0mXNe82o0y8oxlSzkieaNidGQYY_oDdCkTAddiWG4-d_sL7mKBXhBDPiXZCpCPwBXn_eQj_YQubLXncCYTZwXnyUovAAlTmnSpEHSizYc9SiBBo-FnwrkTY0dnNjasHLHqmUlxPAYXbA&amp;animation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0100"/>
            <a:ext cx="9160931" cy="571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987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H2020 SC5 2019a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0649"/>
            <a:ext cx="8496300" cy="4408726"/>
          </a:xfrm>
        </p:spPr>
        <p:txBody>
          <a:bodyPr>
            <a:noAutofit/>
          </a:bodyPr>
          <a:lstStyle/>
          <a:p>
            <a:r>
              <a:rPr lang="et-EE" sz="2400" dirty="0"/>
              <a:t>Taotlus tuleks esitada läbi Osalejaportaali:</a:t>
            </a:r>
          </a:p>
          <a:p>
            <a:endParaRPr lang="et-EE" sz="2400" dirty="0"/>
          </a:p>
          <a:p>
            <a:r>
              <a:rPr lang="et-EE" sz="2400" dirty="0"/>
              <a:t>1-astmelised (+esimene voor): </a:t>
            </a:r>
            <a:r>
              <a:rPr lang="et-EE" sz="2400" dirty="0">
                <a:solidFill>
                  <a:srgbClr val="FF0000"/>
                </a:solidFill>
              </a:rPr>
              <a:t>19.02.2019</a:t>
            </a:r>
          </a:p>
          <a:p>
            <a:r>
              <a:rPr lang="et-EE" sz="2400" dirty="0"/>
              <a:t>2-astmelised (teine voor): </a:t>
            </a:r>
            <a:r>
              <a:rPr lang="et-EE" sz="2400" dirty="0">
                <a:solidFill>
                  <a:srgbClr val="FF0000"/>
                </a:solidFill>
              </a:rPr>
              <a:t>04.09.2019</a:t>
            </a:r>
          </a:p>
          <a:p>
            <a:endParaRPr lang="et-E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dirty="0"/>
              <a:t>2019a </a:t>
            </a:r>
            <a:r>
              <a:rPr lang="et-EE" b="1" dirty="0"/>
              <a:t>13 aktiivset teemat + ERA-</a:t>
            </a:r>
            <a:r>
              <a:rPr lang="et-EE" b="1" dirty="0" err="1"/>
              <a:t>NETid</a:t>
            </a:r>
            <a:r>
              <a:rPr lang="et-EE" b="1" dirty="0"/>
              <a:t> </a:t>
            </a:r>
            <a:r>
              <a:rPr lang="et-EE" dirty="0"/>
              <a:t>keskkonnatööprogrammis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dirty="0"/>
              <a:t>2019 a eelarve SC5 </a:t>
            </a:r>
            <a:r>
              <a:rPr lang="et-EE" b="1" dirty="0"/>
              <a:t>392.95 miljonit €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dirty="0"/>
              <a:t>Keskkonnateemalisi taotlusvoore võib olla ka teistes H2020 temaatilistes tööprogrammides, nt: </a:t>
            </a:r>
            <a:r>
              <a:rPr lang="et-EE" b="1" dirty="0"/>
              <a:t>energia, põllumajanduse, tervise</a:t>
            </a:r>
            <a:r>
              <a:rPr lang="et-EE" dirty="0"/>
              <a:t>, </a:t>
            </a:r>
            <a:r>
              <a:rPr lang="et-EE" b="1" dirty="0"/>
              <a:t>IKT</a:t>
            </a:r>
            <a:endParaRPr lang="et-E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dirty="0"/>
              <a:t>Kõik tööprogrammid kättesaadavad </a:t>
            </a:r>
            <a:r>
              <a:rPr lang="et-EE" dirty="0">
                <a:hlinkClick r:id="rId2"/>
              </a:rPr>
              <a:t>SIIN</a:t>
            </a:r>
            <a:endParaRPr lang="et-E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t-EE" sz="2400" dirty="0"/>
          </a:p>
        </p:txBody>
      </p:sp>
    </p:spTree>
    <p:extLst>
      <p:ext uri="{BB962C8B-B14F-4D97-AF65-F5344CB8AC3E}">
        <p14:creationId xmlns:p14="http://schemas.microsoft.com/office/powerpoint/2010/main" val="3677374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Horisont 2020 SC5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2018-2020a keskkonna tööprogrammis kaks suurt fookusteemat/eesmärki, mille all on taotlusvoorud:</a:t>
            </a:r>
          </a:p>
          <a:p>
            <a:pPr marL="344805" marR="785495" algn="ctr">
              <a:lnSpc>
                <a:spcPct val="100000"/>
              </a:lnSpc>
              <a:spcBef>
                <a:spcPts val="1540"/>
              </a:spcBef>
            </a:pPr>
            <a:endParaRPr lang="et-EE" spc="-10" dirty="0">
              <a:solidFill>
                <a:srgbClr val="252525"/>
              </a:solidFill>
              <a:latin typeface="Verdana"/>
              <a:cs typeface="Verdana"/>
            </a:endParaRPr>
          </a:p>
          <a:p>
            <a:pPr marL="802005" marR="785495" indent="-457200">
              <a:lnSpc>
                <a:spcPct val="100000"/>
              </a:lnSpc>
              <a:spcBef>
                <a:spcPts val="1540"/>
              </a:spcBef>
              <a:buAutoNum type="arabicPeriod"/>
            </a:pPr>
            <a:r>
              <a:rPr lang="en-US" spc="-10" dirty="0">
                <a:solidFill>
                  <a:schemeClr val="accent1"/>
                </a:solidFill>
                <a:latin typeface="Verdana"/>
                <a:cs typeface="Verdana"/>
              </a:rPr>
              <a:t>"Building </a:t>
            </a:r>
            <a:r>
              <a:rPr lang="en-US" spc="-5" dirty="0">
                <a:solidFill>
                  <a:schemeClr val="accent1"/>
                </a:solidFill>
                <a:latin typeface="Verdana"/>
                <a:cs typeface="Verdana"/>
              </a:rPr>
              <a:t>a low-carbon, </a:t>
            </a:r>
            <a:r>
              <a:rPr lang="en-US" spc="-10" dirty="0">
                <a:solidFill>
                  <a:schemeClr val="accent1"/>
                </a:solidFill>
                <a:latin typeface="Verdana"/>
                <a:cs typeface="Verdana"/>
              </a:rPr>
              <a:t>climate resilient </a:t>
            </a:r>
            <a:r>
              <a:rPr lang="en-US" spc="-5" dirty="0">
                <a:solidFill>
                  <a:schemeClr val="accent1"/>
                </a:solidFill>
                <a:latin typeface="Verdana"/>
                <a:cs typeface="Verdana"/>
              </a:rPr>
              <a:t>future:</a:t>
            </a:r>
            <a:r>
              <a:rPr lang="et-EE" spc="-5" dirty="0">
                <a:solidFill>
                  <a:schemeClr val="accent1"/>
                </a:solidFill>
                <a:latin typeface="Verdana"/>
                <a:cs typeface="Verdana"/>
              </a:rPr>
              <a:t> </a:t>
            </a:r>
            <a:r>
              <a:rPr lang="en-US" spc="-10" dirty="0">
                <a:solidFill>
                  <a:schemeClr val="accent1"/>
                </a:solidFill>
                <a:latin typeface="Verdana"/>
                <a:cs typeface="Verdana"/>
              </a:rPr>
              <a:t>climate action in  support </a:t>
            </a:r>
            <a:r>
              <a:rPr lang="en-US" spc="-5" dirty="0">
                <a:solidFill>
                  <a:schemeClr val="accent1"/>
                </a:solidFill>
                <a:latin typeface="Verdana"/>
                <a:cs typeface="Verdana"/>
              </a:rPr>
              <a:t>of </a:t>
            </a:r>
            <a:r>
              <a:rPr lang="en-US" spc="-10" dirty="0">
                <a:solidFill>
                  <a:schemeClr val="accent1"/>
                </a:solidFill>
                <a:latin typeface="Verdana"/>
                <a:cs typeface="Verdana"/>
              </a:rPr>
              <a:t>the </a:t>
            </a:r>
            <a:r>
              <a:rPr lang="en-US" b="1" spc="-10" dirty="0">
                <a:solidFill>
                  <a:schemeClr val="accent1"/>
                </a:solidFill>
                <a:latin typeface="Verdana"/>
                <a:cs typeface="Verdana"/>
              </a:rPr>
              <a:t>Paris</a:t>
            </a:r>
            <a:r>
              <a:rPr lang="en-US" b="1" spc="55" dirty="0">
                <a:solidFill>
                  <a:schemeClr val="accent1"/>
                </a:solidFill>
                <a:latin typeface="Verdana"/>
                <a:cs typeface="Verdana"/>
              </a:rPr>
              <a:t> </a:t>
            </a:r>
            <a:r>
              <a:rPr lang="en-US" b="1" spc="-5" dirty="0">
                <a:solidFill>
                  <a:schemeClr val="accent1"/>
                </a:solidFill>
                <a:latin typeface="Verdana"/>
                <a:cs typeface="Verdana"/>
              </a:rPr>
              <a:t>Agreement</a:t>
            </a:r>
            <a:r>
              <a:rPr lang="en-US" spc="-5" dirty="0">
                <a:solidFill>
                  <a:schemeClr val="accent1"/>
                </a:solidFill>
                <a:latin typeface="Verdana"/>
                <a:cs typeface="Verdana"/>
              </a:rPr>
              <a:t>„</a:t>
            </a:r>
            <a:endParaRPr lang="et-EE" spc="-5" dirty="0">
              <a:solidFill>
                <a:schemeClr val="accent1"/>
              </a:solidFill>
              <a:latin typeface="Verdana"/>
              <a:cs typeface="Verdana"/>
            </a:endParaRPr>
          </a:p>
          <a:p>
            <a:pPr marL="344805" marR="785495">
              <a:lnSpc>
                <a:spcPct val="100000"/>
              </a:lnSpc>
              <a:spcBef>
                <a:spcPts val="1540"/>
              </a:spcBef>
            </a:pPr>
            <a:endParaRPr lang="en-US" dirty="0">
              <a:latin typeface="Verdana"/>
              <a:cs typeface="Verdana"/>
            </a:endParaRPr>
          </a:p>
          <a:p>
            <a:pPr marL="309880" marR="749935">
              <a:lnSpc>
                <a:spcPct val="100000"/>
              </a:lnSpc>
              <a:spcBef>
                <a:spcPts val="985"/>
              </a:spcBef>
            </a:pPr>
            <a:r>
              <a:rPr lang="et-EE" spc="-10" dirty="0">
                <a:solidFill>
                  <a:schemeClr val="accent2"/>
                </a:solidFill>
                <a:latin typeface="Verdana"/>
                <a:cs typeface="Verdana"/>
              </a:rPr>
              <a:t>2.  </a:t>
            </a:r>
            <a:r>
              <a:rPr lang="en-US" spc="-10" dirty="0">
                <a:solidFill>
                  <a:schemeClr val="accent2"/>
                </a:solidFill>
                <a:latin typeface="Verdana"/>
                <a:cs typeface="Verdana"/>
              </a:rPr>
              <a:t>"Greening </a:t>
            </a:r>
            <a:r>
              <a:rPr lang="en-US" spc="-5" dirty="0">
                <a:solidFill>
                  <a:schemeClr val="accent2"/>
                </a:solidFill>
                <a:latin typeface="Verdana"/>
                <a:cs typeface="Verdana"/>
              </a:rPr>
              <a:t>the economy </a:t>
            </a:r>
            <a:r>
              <a:rPr lang="en-US" spc="-10" dirty="0">
                <a:solidFill>
                  <a:schemeClr val="accent2"/>
                </a:solidFill>
                <a:latin typeface="Verdana"/>
                <a:cs typeface="Verdana"/>
              </a:rPr>
              <a:t>in line with </a:t>
            </a:r>
            <a:r>
              <a:rPr lang="en-US" spc="-5" dirty="0" err="1">
                <a:solidFill>
                  <a:schemeClr val="accent2"/>
                </a:solidFill>
                <a:latin typeface="Verdana"/>
                <a:cs typeface="Verdana"/>
              </a:rPr>
              <a:t>th</a:t>
            </a:r>
            <a:r>
              <a:rPr lang="et-EE" spc="-5" dirty="0">
                <a:solidFill>
                  <a:schemeClr val="accent2"/>
                </a:solidFill>
                <a:latin typeface="Verdana"/>
                <a:cs typeface="Verdana"/>
              </a:rPr>
              <a:t>e 		</a:t>
            </a:r>
            <a:r>
              <a:rPr lang="en-US" b="1" spc="-5" dirty="0">
                <a:solidFill>
                  <a:schemeClr val="accent2"/>
                </a:solidFill>
                <a:latin typeface="Verdana"/>
                <a:cs typeface="Verdana"/>
              </a:rPr>
              <a:t>Sustainable </a:t>
            </a:r>
            <a:r>
              <a:rPr lang="en-US" b="1" spc="-10" dirty="0">
                <a:solidFill>
                  <a:schemeClr val="accent2"/>
                </a:solidFill>
                <a:latin typeface="Verdana"/>
                <a:cs typeface="Verdana"/>
              </a:rPr>
              <a:t>Development  Goals</a:t>
            </a:r>
            <a:r>
              <a:rPr lang="en-US" b="1" spc="5" dirty="0">
                <a:solidFill>
                  <a:schemeClr val="accent2"/>
                </a:solidFill>
                <a:latin typeface="Verdana"/>
                <a:cs typeface="Verdana"/>
              </a:rPr>
              <a:t> </a:t>
            </a:r>
            <a:r>
              <a:rPr lang="en-US" b="1" spc="-10" dirty="0">
                <a:solidFill>
                  <a:schemeClr val="accent2"/>
                </a:solidFill>
                <a:latin typeface="Verdana"/>
                <a:cs typeface="Verdana"/>
              </a:rPr>
              <a:t>(SDGs)</a:t>
            </a:r>
            <a:r>
              <a:rPr lang="en-US" spc="-10" dirty="0">
                <a:solidFill>
                  <a:schemeClr val="accent2"/>
                </a:solidFill>
                <a:latin typeface="Verdana"/>
                <a:cs typeface="Verdana"/>
              </a:rPr>
              <a:t>"</a:t>
            </a:r>
            <a:endParaRPr lang="en-US" dirty="0">
              <a:solidFill>
                <a:schemeClr val="accent2"/>
              </a:solidFill>
              <a:latin typeface="Verdana"/>
              <a:cs typeface="Verdana"/>
            </a:endParaRPr>
          </a:p>
          <a:p>
            <a:endParaRPr lang="et-EE" dirty="0"/>
          </a:p>
          <a:p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763565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1558011"/>
            <a:ext cx="8343900" cy="925273"/>
          </a:xfrm>
        </p:spPr>
        <p:txBody>
          <a:bodyPr>
            <a:normAutofit fontScale="90000"/>
          </a:bodyPr>
          <a:lstStyle/>
          <a:p>
            <a:r>
              <a:rPr lang="et-EE" spc="-10" dirty="0">
                <a:solidFill>
                  <a:srgbClr val="252525"/>
                </a:solidFill>
                <a:latin typeface="Verdana"/>
                <a:cs typeface="Verdana"/>
              </a:rPr>
              <a:t>1. </a:t>
            </a:r>
            <a:r>
              <a:rPr lang="en-US" spc="-10" dirty="0">
                <a:solidFill>
                  <a:srgbClr val="252525"/>
                </a:solidFill>
                <a:latin typeface="Verdana"/>
                <a:cs typeface="Verdana"/>
              </a:rPr>
              <a:t>"Building </a:t>
            </a:r>
            <a:r>
              <a:rPr lang="en-US" spc="-5" dirty="0">
                <a:solidFill>
                  <a:srgbClr val="252525"/>
                </a:solidFill>
                <a:latin typeface="Verdana"/>
                <a:cs typeface="Verdana"/>
              </a:rPr>
              <a:t>a low-carbon, </a:t>
            </a:r>
            <a:r>
              <a:rPr lang="en-US" spc="-10" dirty="0">
                <a:solidFill>
                  <a:srgbClr val="252525"/>
                </a:solidFill>
                <a:latin typeface="Verdana"/>
                <a:cs typeface="Verdana"/>
              </a:rPr>
              <a:t>climate resilient </a:t>
            </a:r>
            <a:r>
              <a:rPr lang="en-US" spc="-5" dirty="0">
                <a:solidFill>
                  <a:srgbClr val="252525"/>
                </a:solidFill>
                <a:latin typeface="Verdana"/>
                <a:cs typeface="Verdana"/>
              </a:rPr>
              <a:t>future: </a:t>
            </a:r>
            <a:r>
              <a:rPr lang="en-US" spc="-10" dirty="0">
                <a:solidFill>
                  <a:srgbClr val="252525"/>
                </a:solidFill>
                <a:latin typeface="Verdana"/>
                <a:cs typeface="Verdana"/>
              </a:rPr>
              <a:t>climate action in  support </a:t>
            </a:r>
            <a:r>
              <a:rPr lang="en-US" spc="-5" dirty="0">
                <a:solidFill>
                  <a:srgbClr val="252525"/>
                </a:solidFill>
                <a:latin typeface="Verdana"/>
                <a:cs typeface="Verdana"/>
              </a:rPr>
              <a:t>of </a:t>
            </a:r>
            <a:r>
              <a:rPr lang="en-US" spc="-10" dirty="0">
                <a:solidFill>
                  <a:srgbClr val="252525"/>
                </a:solidFill>
                <a:latin typeface="Verdana"/>
                <a:cs typeface="Verdana"/>
              </a:rPr>
              <a:t>the </a:t>
            </a:r>
            <a:r>
              <a:rPr lang="en-US" b="1" spc="-10" dirty="0">
                <a:solidFill>
                  <a:srgbClr val="252525"/>
                </a:solidFill>
                <a:latin typeface="Verdana"/>
                <a:cs typeface="Verdana"/>
              </a:rPr>
              <a:t>Paris</a:t>
            </a:r>
            <a:r>
              <a:rPr lang="en-US" b="1" spc="55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lang="en-US" b="1" spc="-5" dirty="0">
                <a:solidFill>
                  <a:srgbClr val="252525"/>
                </a:solidFill>
                <a:latin typeface="Verdana"/>
                <a:cs typeface="Verdana"/>
              </a:rPr>
              <a:t>Agreement</a:t>
            </a:r>
            <a:r>
              <a:rPr lang="en-US" spc="-5" dirty="0">
                <a:solidFill>
                  <a:srgbClr val="252525"/>
                </a:solidFill>
                <a:latin typeface="Verdana"/>
                <a:cs typeface="Verdana"/>
              </a:rPr>
              <a:t>„</a:t>
            </a:r>
            <a:br>
              <a:rPr lang="et-EE" spc="-5" dirty="0">
                <a:solidFill>
                  <a:srgbClr val="252525"/>
                </a:solidFill>
                <a:latin typeface="Verdana"/>
                <a:cs typeface="Verdana"/>
              </a:rPr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00350"/>
            <a:ext cx="8229600" cy="3325814"/>
          </a:xfrm>
        </p:spPr>
        <p:txBody>
          <a:bodyPr/>
          <a:lstStyle/>
          <a:p>
            <a:r>
              <a:rPr lang="et-EE" u="sng" dirty="0"/>
              <a:t>Märksõnad:</a:t>
            </a:r>
          </a:p>
          <a:p>
            <a:r>
              <a:rPr lang="et-EE" dirty="0" err="1"/>
              <a:t>Dekarboniseerimine</a:t>
            </a:r>
            <a:endParaRPr lang="et-EE" dirty="0"/>
          </a:p>
          <a:p>
            <a:r>
              <a:rPr lang="et-EE" dirty="0"/>
              <a:t>Kliimamuutustega kohanemine/mõjud</a:t>
            </a:r>
          </a:p>
          <a:p>
            <a:r>
              <a:rPr lang="et-EE" dirty="0"/>
              <a:t>Kliimateenused</a:t>
            </a:r>
          </a:p>
          <a:p>
            <a:r>
              <a:rPr lang="et-EE" dirty="0" err="1"/>
              <a:t>Kaugseire</a:t>
            </a:r>
            <a:endParaRPr lang="et-EE" dirty="0"/>
          </a:p>
          <a:p>
            <a:r>
              <a:rPr lang="et-EE" dirty="0" err="1"/>
              <a:t>Krüosfäär</a:t>
            </a:r>
            <a:endParaRPr lang="et-EE" dirty="0"/>
          </a:p>
          <a:p>
            <a:r>
              <a:rPr lang="et-EE" dirty="0"/>
              <a:t>Kliimamuutuste, bioloogilise mitmekesisuse </a:t>
            </a:r>
          </a:p>
          <a:p>
            <a:r>
              <a:rPr lang="et-EE" dirty="0"/>
              <a:t>ja ökosüsteemiteenuste vahelised mõjud</a:t>
            </a:r>
          </a:p>
        </p:txBody>
      </p:sp>
      <p:sp>
        <p:nvSpPr>
          <p:cNvPr id="4" name="object 2"/>
          <p:cNvSpPr/>
          <p:nvPr/>
        </p:nvSpPr>
        <p:spPr>
          <a:xfrm>
            <a:off x="6169913" y="4941568"/>
            <a:ext cx="2866644" cy="1903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6"/>
          <p:cNvSpPr/>
          <p:nvPr/>
        </p:nvSpPr>
        <p:spPr>
          <a:xfrm>
            <a:off x="7248525" y="2566795"/>
            <a:ext cx="1786127" cy="2401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/>
          <p:cNvSpPr/>
          <p:nvPr/>
        </p:nvSpPr>
        <p:spPr>
          <a:xfrm>
            <a:off x="6169913" y="2566795"/>
            <a:ext cx="1426464" cy="2365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0802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1175485"/>
            <a:ext cx="8734425" cy="845163"/>
          </a:xfrm>
        </p:spPr>
        <p:txBody>
          <a:bodyPr>
            <a:normAutofit fontScale="90000"/>
          </a:bodyPr>
          <a:lstStyle/>
          <a:p>
            <a:r>
              <a:rPr lang="et-EE" dirty="0"/>
              <a:t>2019 a taotlusvoorude teemad 1. fookusteema all: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0649"/>
            <a:ext cx="8505824" cy="4560033"/>
          </a:xfrm>
        </p:spPr>
        <p:txBody>
          <a:bodyPr>
            <a:normAutofit/>
          </a:bodyPr>
          <a:lstStyle/>
          <a:p>
            <a:r>
              <a:rPr lang="et-EE" sz="2400" b="1" spc="-10" dirty="0" err="1">
                <a:solidFill>
                  <a:srgbClr val="34677D"/>
                </a:solidFill>
                <a:latin typeface="Verdana"/>
                <a:cs typeface="Verdana"/>
              </a:rPr>
              <a:t>Decarbonisation</a:t>
            </a:r>
            <a:r>
              <a:rPr lang="et-EE" sz="2400" b="1" spc="-10" dirty="0">
                <a:solidFill>
                  <a:srgbClr val="34677D"/>
                </a:solidFill>
                <a:latin typeface="Verdana"/>
                <a:cs typeface="Verdana"/>
              </a:rPr>
              <a:t>/</a:t>
            </a:r>
            <a:r>
              <a:rPr lang="et-EE" sz="2800" b="1" spc="-5" dirty="0" err="1">
                <a:solidFill>
                  <a:schemeClr val="accent1"/>
                </a:solidFill>
                <a:latin typeface="Verdana"/>
                <a:cs typeface="Verdana"/>
              </a:rPr>
              <a:t>dekarboniseerimine</a:t>
            </a:r>
            <a:r>
              <a:rPr lang="et-EE" sz="2800" b="1" spc="-5" dirty="0">
                <a:solidFill>
                  <a:srgbClr val="34677D"/>
                </a:solidFill>
                <a:latin typeface="Verdana"/>
                <a:cs typeface="Verdana"/>
              </a:rPr>
              <a:t>:</a:t>
            </a:r>
          </a:p>
          <a:p>
            <a:endParaRPr lang="et-EE" dirty="0">
              <a:latin typeface="Verdana"/>
              <a:cs typeface="Verdana"/>
            </a:endParaRPr>
          </a:p>
          <a:p>
            <a:r>
              <a:rPr lang="en-US" b="1" spc="-5" dirty="0">
                <a:solidFill>
                  <a:srgbClr val="252525"/>
                </a:solidFill>
                <a:latin typeface="Verdana"/>
                <a:cs typeface="Verdana"/>
              </a:rPr>
              <a:t>LC-CLA-0</a:t>
            </a:r>
            <a:r>
              <a:rPr lang="et-EE" b="1" spc="-5" dirty="0">
                <a:solidFill>
                  <a:srgbClr val="252525"/>
                </a:solidFill>
                <a:latin typeface="Verdana"/>
                <a:cs typeface="Verdana"/>
              </a:rPr>
              <a:t>2</a:t>
            </a:r>
            <a:r>
              <a:rPr lang="en-US" b="1" spc="-5" dirty="0">
                <a:solidFill>
                  <a:srgbClr val="252525"/>
                </a:solidFill>
                <a:latin typeface="Verdana"/>
                <a:cs typeface="Verdana"/>
              </a:rPr>
              <a:t>-201</a:t>
            </a:r>
            <a:r>
              <a:rPr lang="et-EE" b="1" spc="-5" dirty="0">
                <a:solidFill>
                  <a:srgbClr val="252525"/>
                </a:solidFill>
                <a:latin typeface="Verdana"/>
                <a:cs typeface="Verdana"/>
              </a:rPr>
              <a:t>9</a:t>
            </a:r>
            <a:r>
              <a:rPr lang="en-US" b="1" spc="-5" dirty="0">
                <a:solidFill>
                  <a:srgbClr val="252525"/>
                </a:solidFill>
                <a:latin typeface="Verdana"/>
                <a:cs typeface="Verdana"/>
              </a:rPr>
              <a:t>: </a:t>
            </a:r>
            <a:r>
              <a:rPr lang="et-EE" b="1" spc="-10" dirty="0" err="1">
                <a:solidFill>
                  <a:srgbClr val="252525"/>
                </a:solidFill>
                <a:latin typeface="Verdana"/>
                <a:cs typeface="Verdana"/>
              </a:rPr>
              <a:t>Negative</a:t>
            </a:r>
            <a:r>
              <a:rPr lang="et-EE" b="1" spc="-10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lang="et-EE" b="1" spc="-10" dirty="0" err="1">
                <a:solidFill>
                  <a:srgbClr val="252525"/>
                </a:solidFill>
                <a:latin typeface="Verdana"/>
                <a:cs typeface="Verdana"/>
              </a:rPr>
              <a:t>emissions</a:t>
            </a:r>
            <a:r>
              <a:rPr lang="et-EE" b="1" spc="-10" dirty="0">
                <a:solidFill>
                  <a:srgbClr val="252525"/>
                </a:solidFill>
                <a:latin typeface="Verdana"/>
                <a:cs typeface="Verdana"/>
              </a:rPr>
              <a:t> and </a:t>
            </a:r>
            <a:r>
              <a:rPr lang="et-EE" b="1" spc="-10" dirty="0" err="1">
                <a:solidFill>
                  <a:srgbClr val="252525"/>
                </a:solidFill>
                <a:latin typeface="Verdana"/>
                <a:cs typeface="Verdana"/>
              </a:rPr>
              <a:t>land-use</a:t>
            </a:r>
            <a:r>
              <a:rPr lang="et-EE" b="1" spc="-10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lang="et-EE" b="1" spc="-10" dirty="0" err="1">
                <a:solidFill>
                  <a:srgbClr val="252525"/>
                </a:solidFill>
                <a:latin typeface="Verdana"/>
                <a:cs typeface="Verdana"/>
              </a:rPr>
              <a:t>based</a:t>
            </a:r>
            <a:r>
              <a:rPr lang="et-EE" b="1" spc="-10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lang="et-EE" b="1" spc="-10" dirty="0" err="1">
                <a:solidFill>
                  <a:srgbClr val="252525"/>
                </a:solidFill>
                <a:latin typeface="Verdana"/>
                <a:cs typeface="Verdana"/>
              </a:rPr>
              <a:t>mitigation</a:t>
            </a:r>
            <a:r>
              <a:rPr lang="et-EE" b="1" spc="-10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lang="et-EE" b="1" spc="-10" dirty="0" err="1">
                <a:solidFill>
                  <a:srgbClr val="252525"/>
                </a:solidFill>
                <a:latin typeface="Verdana"/>
                <a:cs typeface="Verdana"/>
              </a:rPr>
              <a:t>assessment</a:t>
            </a:r>
            <a:r>
              <a:rPr lang="et-EE" b="1" spc="-10" dirty="0">
                <a:solidFill>
                  <a:srgbClr val="252525"/>
                </a:solidFill>
                <a:latin typeface="Verdana"/>
                <a:cs typeface="Verdana"/>
              </a:rPr>
              <a:t> (RIA)</a:t>
            </a:r>
            <a:endParaRPr lang="et-EE" spc="-10" dirty="0">
              <a:solidFill>
                <a:srgbClr val="252525"/>
              </a:solidFill>
              <a:latin typeface="Verdana"/>
              <a:cs typeface="Verdana"/>
            </a:endParaRPr>
          </a:p>
          <a:p>
            <a:endParaRPr lang="et-EE" dirty="0">
              <a:latin typeface="Verdana"/>
              <a:cs typeface="Verdana"/>
            </a:endParaRPr>
          </a:p>
          <a:p>
            <a:r>
              <a:rPr lang="et-E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a) </a:t>
            </a:r>
            <a:r>
              <a:rPr lang="et-EE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Negatiivsete süsinikuemissioonide </a:t>
            </a:r>
            <a:r>
              <a:rPr lang="et-E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mehhanismid ja teostatavus</a:t>
            </a:r>
          </a:p>
          <a:p>
            <a:r>
              <a:rPr lang="et-E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b) </a:t>
            </a:r>
            <a:r>
              <a:rPr lang="et-EE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Kliimamuutuste mõjude leevendamine </a:t>
            </a:r>
            <a:r>
              <a:rPr lang="et-E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maakasutuse(muutuse) baasil</a:t>
            </a:r>
            <a:endParaRPr lang="et-EE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t-E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Rahvusvaheline koostöö.</a:t>
            </a:r>
          </a:p>
        </p:txBody>
      </p:sp>
    </p:spTree>
    <p:extLst>
      <p:ext uri="{BB962C8B-B14F-4D97-AF65-F5344CB8AC3E}">
        <p14:creationId xmlns:p14="http://schemas.microsoft.com/office/powerpoint/2010/main" val="661464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1175485"/>
            <a:ext cx="8734425" cy="845163"/>
          </a:xfrm>
        </p:spPr>
        <p:txBody>
          <a:bodyPr>
            <a:normAutofit fontScale="90000"/>
          </a:bodyPr>
          <a:lstStyle/>
          <a:p>
            <a:r>
              <a:rPr lang="et-EE" dirty="0"/>
              <a:t>2019 a taotlusvoorude teemad 1. fookusteema all: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0649"/>
            <a:ext cx="8505824" cy="4560033"/>
          </a:xfrm>
        </p:spPr>
        <p:txBody>
          <a:bodyPr>
            <a:normAutofit fontScale="92500" lnSpcReduction="20000"/>
          </a:bodyPr>
          <a:lstStyle/>
          <a:p>
            <a:r>
              <a:rPr lang="en-US" sz="2600" b="1" spc="-10" dirty="0">
                <a:solidFill>
                  <a:srgbClr val="34677D"/>
                </a:solidFill>
                <a:latin typeface="Verdana"/>
                <a:cs typeface="Verdana"/>
              </a:rPr>
              <a:t>Climate </a:t>
            </a:r>
            <a:r>
              <a:rPr lang="en-US" sz="2600" b="1" spc="-5" dirty="0">
                <a:solidFill>
                  <a:srgbClr val="34677D"/>
                </a:solidFill>
                <a:latin typeface="Verdana"/>
                <a:cs typeface="Verdana"/>
              </a:rPr>
              <a:t>adaptation, </a:t>
            </a:r>
            <a:r>
              <a:rPr lang="en-US" sz="2600" b="1" spc="-10" dirty="0">
                <a:solidFill>
                  <a:srgbClr val="34677D"/>
                </a:solidFill>
                <a:latin typeface="Verdana"/>
                <a:cs typeface="Verdana"/>
              </a:rPr>
              <a:t>impacts </a:t>
            </a:r>
            <a:r>
              <a:rPr lang="en-US" sz="2600" b="1" spc="-5" dirty="0">
                <a:solidFill>
                  <a:srgbClr val="34677D"/>
                </a:solidFill>
                <a:latin typeface="Verdana"/>
                <a:cs typeface="Verdana"/>
              </a:rPr>
              <a:t>and</a:t>
            </a:r>
            <a:r>
              <a:rPr lang="en-US" sz="2600" b="1" spc="130" dirty="0">
                <a:solidFill>
                  <a:srgbClr val="34677D"/>
                </a:solidFill>
                <a:latin typeface="Verdana"/>
                <a:cs typeface="Verdana"/>
              </a:rPr>
              <a:t> </a:t>
            </a:r>
            <a:r>
              <a:rPr lang="en-US" sz="2600" b="1" spc="-10" dirty="0">
                <a:solidFill>
                  <a:srgbClr val="34677D"/>
                </a:solidFill>
                <a:latin typeface="Verdana"/>
                <a:cs typeface="Verdana"/>
              </a:rPr>
              <a:t>services</a:t>
            </a:r>
            <a:r>
              <a:rPr lang="et-EE" sz="2600" b="1" spc="-10" dirty="0">
                <a:solidFill>
                  <a:schemeClr val="accent1"/>
                </a:solidFill>
                <a:latin typeface="Verdana"/>
                <a:cs typeface="Verdana"/>
              </a:rPr>
              <a:t>/Kliimamuutustega kohanemine</a:t>
            </a:r>
            <a:r>
              <a:rPr lang="et-EE" sz="2600" b="1" spc="-5" dirty="0">
                <a:solidFill>
                  <a:srgbClr val="34677D"/>
                </a:solidFill>
                <a:latin typeface="Verdana"/>
                <a:cs typeface="Verdana"/>
              </a:rPr>
              <a:t>:</a:t>
            </a:r>
          </a:p>
          <a:p>
            <a:endParaRPr lang="et-EE" dirty="0">
              <a:latin typeface="Verdana"/>
              <a:cs typeface="Verdana"/>
            </a:endParaRPr>
          </a:p>
          <a:p>
            <a:r>
              <a:rPr lang="en-US" b="1" spc="-5" dirty="0">
                <a:solidFill>
                  <a:srgbClr val="252525"/>
                </a:solidFill>
                <a:latin typeface="Verdana"/>
                <a:cs typeface="Verdana"/>
              </a:rPr>
              <a:t>LC-CLA-0</a:t>
            </a:r>
            <a:r>
              <a:rPr lang="et-EE" b="1" spc="-5" dirty="0">
                <a:solidFill>
                  <a:srgbClr val="252525"/>
                </a:solidFill>
                <a:latin typeface="Verdana"/>
                <a:cs typeface="Verdana"/>
              </a:rPr>
              <a:t>5</a:t>
            </a:r>
            <a:r>
              <a:rPr lang="en-US" b="1" spc="-5" dirty="0">
                <a:solidFill>
                  <a:srgbClr val="252525"/>
                </a:solidFill>
                <a:latin typeface="Verdana"/>
                <a:cs typeface="Verdana"/>
              </a:rPr>
              <a:t>-201</a:t>
            </a:r>
            <a:r>
              <a:rPr lang="et-EE" b="1" spc="-5" dirty="0">
                <a:solidFill>
                  <a:srgbClr val="252525"/>
                </a:solidFill>
                <a:latin typeface="Verdana"/>
                <a:cs typeface="Verdana"/>
              </a:rPr>
              <a:t>9</a:t>
            </a:r>
            <a:r>
              <a:rPr lang="en-US" b="1" spc="-5" dirty="0">
                <a:solidFill>
                  <a:srgbClr val="252525"/>
                </a:solidFill>
                <a:latin typeface="Verdana"/>
                <a:cs typeface="Verdana"/>
              </a:rPr>
              <a:t>: </a:t>
            </a:r>
            <a:r>
              <a:rPr lang="et-EE" b="1" spc="-10" dirty="0" err="1">
                <a:solidFill>
                  <a:srgbClr val="252525"/>
                </a:solidFill>
                <a:latin typeface="Verdana"/>
                <a:cs typeface="Verdana"/>
              </a:rPr>
              <a:t>Human</a:t>
            </a:r>
            <a:r>
              <a:rPr lang="et-EE" b="1" spc="-10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lang="et-EE" b="1" spc="-10" dirty="0" err="1">
                <a:solidFill>
                  <a:srgbClr val="252525"/>
                </a:solidFill>
                <a:latin typeface="Verdana"/>
                <a:cs typeface="Verdana"/>
              </a:rPr>
              <a:t>dynamics</a:t>
            </a:r>
            <a:r>
              <a:rPr lang="et-EE" b="1" spc="-10" dirty="0">
                <a:solidFill>
                  <a:srgbClr val="252525"/>
                </a:solidFill>
                <a:latin typeface="Verdana"/>
                <a:cs typeface="Verdana"/>
              </a:rPr>
              <a:t> of </a:t>
            </a:r>
            <a:r>
              <a:rPr lang="et-EE" b="1" spc="-10" dirty="0" err="1">
                <a:solidFill>
                  <a:srgbClr val="252525"/>
                </a:solidFill>
                <a:latin typeface="Verdana"/>
                <a:cs typeface="Verdana"/>
              </a:rPr>
              <a:t>climate</a:t>
            </a:r>
            <a:r>
              <a:rPr lang="et-EE" b="1" spc="-10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lang="et-EE" b="1" spc="-10" dirty="0" err="1">
                <a:solidFill>
                  <a:srgbClr val="252525"/>
                </a:solidFill>
                <a:latin typeface="Verdana"/>
                <a:cs typeface="Verdana"/>
              </a:rPr>
              <a:t>change</a:t>
            </a:r>
            <a:r>
              <a:rPr lang="et-EE" b="1" spc="-10" dirty="0">
                <a:solidFill>
                  <a:srgbClr val="252525"/>
                </a:solidFill>
                <a:latin typeface="Verdana"/>
                <a:cs typeface="Verdana"/>
              </a:rPr>
              <a:t> (RIA)</a:t>
            </a:r>
            <a:endParaRPr lang="et-EE" spc="-10" dirty="0">
              <a:solidFill>
                <a:srgbClr val="252525"/>
              </a:solidFill>
              <a:latin typeface="Verdana"/>
              <a:cs typeface="Verdana"/>
            </a:endParaRPr>
          </a:p>
          <a:p>
            <a:endParaRPr lang="et-EE" dirty="0">
              <a:latin typeface="Verdana"/>
              <a:cs typeface="Verdana"/>
            </a:endParaRPr>
          </a:p>
          <a:p>
            <a:r>
              <a:rPr lang="et-EE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a) </a:t>
            </a:r>
            <a:r>
              <a:rPr lang="et-EE" sz="2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Kliimateenused Aafrikale </a:t>
            </a:r>
            <a:r>
              <a:rPr lang="et-EE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(fookusteemad </a:t>
            </a:r>
            <a:r>
              <a:rPr lang="et-EE" sz="2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vesi, energia, maakasutus, tervis, taristu</a:t>
            </a:r>
            <a:r>
              <a:rPr lang="et-EE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r>
              <a:rPr lang="et-EE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b) </a:t>
            </a:r>
            <a:r>
              <a:rPr lang="et-EE" sz="2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Kliima ja migratsioon </a:t>
            </a:r>
            <a:r>
              <a:rPr lang="et-EE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kliimast tulenevad põhjused migratsiooniks. SSH, soolised aspektid</a:t>
            </a:r>
          </a:p>
          <a:p>
            <a:endParaRPr lang="et-EE" b="1" spc="-5" dirty="0">
              <a:solidFill>
                <a:srgbClr val="252525"/>
              </a:solidFill>
              <a:latin typeface="Verdana"/>
              <a:cs typeface="Verdana"/>
            </a:endParaRPr>
          </a:p>
          <a:p>
            <a:r>
              <a:rPr lang="en-US" b="1" spc="-5" dirty="0">
                <a:solidFill>
                  <a:srgbClr val="252525"/>
                </a:solidFill>
                <a:latin typeface="Verdana"/>
                <a:cs typeface="Verdana"/>
              </a:rPr>
              <a:t>LC-CLA-0</a:t>
            </a:r>
            <a:r>
              <a:rPr lang="et-EE" b="1" spc="-5" dirty="0">
                <a:solidFill>
                  <a:srgbClr val="252525"/>
                </a:solidFill>
                <a:latin typeface="Verdana"/>
                <a:cs typeface="Verdana"/>
              </a:rPr>
              <a:t>6</a:t>
            </a:r>
            <a:r>
              <a:rPr lang="en-US" b="1" spc="-5" dirty="0">
                <a:solidFill>
                  <a:srgbClr val="252525"/>
                </a:solidFill>
                <a:latin typeface="Verdana"/>
                <a:cs typeface="Verdana"/>
              </a:rPr>
              <a:t>-201</a:t>
            </a:r>
            <a:r>
              <a:rPr lang="et-EE" b="1" spc="-5" dirty="0">
                <a:solidFill>
                  <a:srgbClr val="252525"/>
                </a:solidFill>
                <a:latin typeface="Verdana"/>
                <a:cs typeface="Verdana"/>
              </a:rPr>
              <a:t>9</a:t>
            </a:r>
            <a:r>
              <a:rPr lang="en-US" b="1" spc="-5" dirty="0">
                <a:solidFill>
                  <a:srgbClr val="252525"/>
                </a:solidFill>
                <a:latin typeface="Verdana"/>
                <a:cs typeface="Verdana"/>
              </a:rPr>
              <a:t>: </a:t>
            </a:r>
            <a:r>
              <a:rPr lang="et-EE" b="1" spc="-10" dirty="0">
                <a:solidFill>
                  <a:srgbClr val="252525"/>
                </a:solidFill>
                <a:latin typeface="Verdana"/>
                <a:cs typeface="Verdana"/>
              </a:rPr>
              <a:t>Inter-</a:t>
            </a:r>
            <a:r>
              <a:rPr lang="et-EE" b="1" spc="-10" dirty="0" err="1">
                <a:solidFill>
                  <a:srgbClr val="252525"/>
                </a:solidFill>
                <a:latin typeface="Verdana"/>
                <a:cs typeface="Verdana"/>
              </a:rPr>
              <a:t>relations</a:t>
            </a:r>
            <a:r>
              <a:rPr lang="et-EE" b="1" spc="-10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lang="et-EE" b="1" spc="-10" dirty="0" err="1">
                <a:solidFill>
                  <a:srgbClr val="252525"/>
                </a:solidFill>
                <a:latin typeface="Verdana"/>
                <a:cs typeface="Verdana"/>
              </a:rPr>
              <a:t>between</a:t>
            </a:r>
            <a:r>
              <a:rPr lang="et-EE" b="1" spc="-10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lang="et-EE" b="1" spc="-10" dirty="0" err="1">
                <a:solidFill>
                  <a:srgbClr val="252525"/>
                </a:solidFill>
                <a:latin typeface="Verdana"/>
                <a:cs typeface="Verdana"/>
              </a:rPr>
              <a:t>climate</a:t>
            </a:r>
            <a:r>
              <a:rPr lang="et-EE" b="1" spc="-10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lang="et-EE" b="1" spc="-10" dirty="0" err="1">
                <a:solidFill>
                  <a:srgbClr val="252525"/>
                </a:solidFill>
                <a:latin typeface="Verdana"/>
                <a:cs typeface="Verdana"/>
              </a:rPr>
              <a:t>change</a:t>
            </a:r>
            <a:r>
              <a:rPr lang="et-EE" b="1" spc="-10" dirty="0">
                <a:solidFill>
                  <a:srgbClr val="252525"/>
                </a:solidFill>
                <a:latin typeface="Verdana"/>
                <a:cs typeface="Verdana"/>
              </a:rPr>
              <a:t>, </a:t>
            </a:r>
            <a:r>
              <a:rPr lang="et-EE" b="1" spc="-10" dirty="0" err="1">
                <a:solidFill>
                  <a:srgbClr val="252525"/>
                </a:solidFill>
                <a:latin typeface="Verdana"/>
                <a:cs typeface="Verdana"/>
              </a:rPr>
              <a:t>biodiversity</a:t>
            </a:r>
            <a:r>
              <a:rPr lang="et-EE" b="1" spc="-10" dirty="0">
                <a:solidFill>
                  <a:srgbClr val="252525"/>
                </a:solidFill>
                <a:latin typeface="Verdana"/>
                <a:cs typeface="Verdana"/>
              </a:rPr>
              <a:t> and </a:t>
            </a:r>
            <a:r>
              <a:rPr lang="et-EE" b="1" spc="-10" dirty="0" err="1">
                <a:solidFill>
                  <a:srgbClr val="252525"/>
                </a:solidFill>
                <a:latin typeface="Verdana"/>
                <a:cs typeface="Verdana"/>
              </a:rPr>
              <a:t>ecosystem</a:t>
            </a:r>
            <a:r>
              <a:rPr lang="et-EE" b="1" spc="-10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lang="et-EE" b="1" spc="-10" dirty="0" err="1">
                <a:solidFill>
                  <a:srgbClr val="252525"/>
                </a:solidFill>
                <a:latin typeface="Verdana"/>
                <a:cs typeface="Verdana"/>
              </a:rPr>
              <a:t>services</a:t>
            </a:r>
            <a:r>
              <a:rPr lang="et-EE" b="1" spc="-10" dirty="0">
                <a:solidFill>
                  <a:srgbClr val="252525"/>
                </a:solidFill>
                <a:latin typeface="Verdana"/>
                <a:cs typeface="Verdana"/>
              </a:rPr>
              <a:t> (RIA)</a:t>
            </a:r>
          </a:p>
          <a:p>
            <a:endParaRPr lang="et-EE" b="1" spc="-10" dirty="0">
              <a:solidFill>
                <a:srgbClr val="252525"/>
              </a:solidFill>
              <a:latin typeface="Verdana"/>
              <a:cs typeface="Verdana"/>
            </a:endParaRPr>
          </a:p>
          <a:p>
            <a:r>
              <a:rPr lang="et-EE" sz="2200" dirty="0" err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Biol.mitmekesisuse</a:t>
            </a:r>
            <a:r>
              <a:rPr lang="et-EE" sz="2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ja ökosüsteemide teenuste funktsioonide </a:t>
            </a:r>
            <a:r>
              <a:rPr lang="et-EE" sz="2200" dirty="0" err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haavatavus</a:t>
            </a:r>
            <a:r>
              <a:rPr lang="et-EE" sz="2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seoses kliimamuutustega </a:t>
            </a:r>
            <a:r>
              <a:rPr lang="et-EE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(uurimine ja modelleerimine). Koostöö CELAC riikidega.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769846468"/>
      </p:ext>
    </p:extLst>
  </p:cSld>
  <p:clrMapOvr>
    <a:masterClrMapping/>
  </p:clrMapOvr>
</p:sld>
</file>

<file path=ppt/theme/theme1.xml><?xml version="1.0" encoding="utf-8"?>
<a:theme xmlns:a="http://schemas.openxmlformats.org/drawingml/2006/main" name="ETAG 2014 + LOGO 2017">
  <a:themeElements>
    <a:clrScheme name="ETAG SPEKTER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2663849F-FAD4-E84E-88CA-61CD6313D59D}" vid="{4908D138-6E1C-1D43-A368-340E5A4AAD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Presentation_ETAG_2017-elemendid_2</Template>
  <TotalTime>853</TotalTime>
  <Words>1267</Words>
  <Application>Microsoft Office PowerPoint</Application>
  <PresentationFormat>On-screen Show (4:3)</PresentationFormat>
  <Paragraphs>202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Verdana</vt:lpstr>
      <vt:lpstr>ETAG 2014 + LOGO 2017</vt:lpstr>
      <vt:lpstr>„Kliimameetmed, keskkond, ressursitõhusus ja toorained“</vt:lpstr>
      <vt:lpstr>LIFE programm ja Horisont 2020 SC5</vt:lpstr>
      <vt:lpstr>LIFE programm vs Horizon 2020</vt:lpstr>
      <vt:lpstr>PowerPoint Presentation</vt:lpstr>
      <vt:lpstr>H2020 SC5 2019a</vt:lpstr>
      <vt:lpstr>Horisont 2020 SC5</vt:lpstr>
      <vt:lpstr>1. "Building a low-carbon, climate resilient future: climate action in  support of the Paris Agreement„ </vt:lpstr>
      <vt:lpstr>2019 a taotlusvoorude teemad 1. fookusteema all:</vt:lpstr>
      <vt:lpstr>2019 a taotlusvoorude teemad 1. fookusteema all:</vt:lpstr>
      <vt:lpstr>2019 a taotlusvoorude teemad 1. fookusteema all:</vt:lpstr>
      <vt:lpstr>2. "Greening the economy in line with the Sustainable Development  Goals (SDGs)"</vt:lpstr>
      <vt:lpstr>2019 a taotlusvoorude teemad 2. fookusteema all:</vt:lpstr>
      <vt:lpstr>2019 a taotlusvoorude teemad 2. fookusteema all:</vt:lpstr>
      <vt:lpstr>2019 a taotlusvoorude teemad 2. fookusteema all:</vt:lpstr>
      <vt:lpstr>2019 a taotlusvoorude teemad 2. fookusteema all:</vt:lpstr>
      <vt:lpstr>2019 a taotlusvoorude teemad 2. fookusteema all:</vt:lpstr>
      <vt:lpstr>2019 a taotlusvoorude teemad 2. fookusteema all:</vt:lpstr>
      <vt:lpstr>2019 a taotlusvoorude teemad 2. fookusteema all:</vt:lpstr>
      <vt:lpstr>2019 a taotlusvoorude teemad 2. fookusteema all:</vt:lpstr>
      <vt:lpstr>Horisont 2020 SC5 infopäev Brüsselis</vt:lpstr>
      <vt:lpstr>NCPs CaRE projekt</vt:lpstr>
      <vt:lpstr>Registreeru Horisont 2020 taotlusvoorude hindajaks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Esitluse pealkiri</dc:title>
  <dc:subject/>
  <dc:creator>Eeva Kumberg</dc:creator>
  <cp:keywords/>
  <dc:description/>
  <cp:lastModifiedBy>Gady Künnapuu</cp:lastModifiedBy>
  <cp:revision>109</cp:revision>
  <cp:lastPrinted>2017-11-14T15:41:11Z</cp:lastPrinted>
  <dcterms:created xsi:type="dcterms:W3CDTF">2017-06-01T08:19:18Z</dcterms:created>
  <dcterms:modified xsi:type="dcterms:W3CDTF">2022-03-08T10:42:27Z</dcterms:modified>
  <cp:category/>
</cp:coreProperties>
</file>