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</p:sldMasterIdLst>
  <p:notesMasterIdLst>
    <p:notesMasterId r:id="rId30"/>
  </p:notesMasterIdLst>
  <p:handoutMasterIdLst>
    <p:handoutMasterId r:id="rId31"/>
  </p:handoutMasterIdLst>
  <p:sldIdLst>
    <p:sldId id="602" r:id="rId6"/>
    <p:sldId id="752" r:id="rId7"/>
    <p:sldId id="603" r:id="rId8"/>
    <p:sldId id="604" r:id="rId9"/>
    <p:sldId id="605" r:id="rId10"/>
    <p:sldId id="606" r:id="rId11"/>
    <p:sldId id="607" r:id="rId12"/>
    <p:sldId id="608" r:id="rId13"/>
    <p:sldId id="610" r:id="rId14"/>
    <p:sldId id="611" r:id="rId15"/>
    <p:sldId id="612" r:id="rId16"/>
    <p:sldId id="615" r:id="rId17"/>
    <p:sldId id="742" r:id="rId18"/>
    <p:sldId id="743" r:id="rId19"/>
    <p:sldId id="744" r:id="rId20"/>
    <p:sldId id="745" r:id="rId21"/>
    <p:sldId id="746" r:id="rId22"/>
    <p:sldId id="618" r:id="rId23"/>
    <p:sldId id="748" r:id="rId24"/>
    <p:sldId id="749" r:id="rId25"/>
    <p:sldId id="620" r:id="rId26"/>
    <p:sldId id="623" r:id="rId27"/>
    <p:sldId id="628" r:id="rId28"/>
    <p:sldId id="64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0DC39F2-8141-461A-BE4D-7B63D3A8EE3B}">
          <p14:sldIdLst>
            <p14:sldId id="602"/>
            <p14:sldId id="752"/>
          </p14:sldIdLst>
        </p14:section>
        <p14:section name="Intro and NAT ENV" id="{2B9ED72D-BD3B-403F-BC92-CFB8BEA94B5D}">
          <p14:sldIdLst>
            <p14:sldId id="603"/>
            <p14:sldId id="604"/>
            <p14:sldId id="605"/>
            <p14:sldId id="606"/>
          </p14:sldIdLst>
        </p14:section>
        <p14:section name="CLIMA and CET" id="{3A7E91A1-39BC-4077-80BC-45D818D802A3}">
          <p14:sldIdLst>
            <p14:sldId id="607"/>
            <p14:sldId id="608"/>
            <p14:sldId id="610"/>
          </p14:sldIdLst>
        </p14:section>
        <p14:section name="Type of activities" id="{6EDE6AD9-A255-424F-94FF-7F177415F2F3}">
          <p14:sldIdLst>
            <p14:sldId id="611"/>
            <p14:sldId id="612"/>
            <p14:sldId id="615"/>
            <p14:sldId id="742"/>
            <p14:sldId id="743"/>
          </p14:sldIdLst>
        </p14:section>
        <p14:section name="TAs" id="{32BE5068-5BB4-4F5C-AC7F-5D03C7ADDD0D}">
          <p14:sldIdLst>
            <p14:sldId id="744"/>
            <p14:sldId id="745"/>
            <p14:sldId id="746"/>
            <p14:sldId id="618"/>
            <p14:sldId id="748"/>
            <p14:sldId id="749"/>
            <p14:sldId id="620"/>
            <p14:sldId id="623"/>
            <p14:sldId id="628"/>
            <p14:sldId id="646"/>
          </p14:sldIdLst>
        </p14:section>
      </p14:sectionLst>
    </p:ext>
    <p:ext uri="{EFAFB233-063F-42B5-8137-9DF3F51BA10A}">
      <p15:sldGuideLst xmlns:p15="http://schemas.microsoft.com/office/powerpoint/2012/main">
        <p15:guide id="2" pos="665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5" pos="529" userDrawn="1">
          <p15:clr>
            <a:srgbClr val="A4A3A4"/>
          </p15:clr>
        </p15:guide>
        <p15:guide id="6" orient="horz" pos="3475" userDrawn="1">
          <p15:clr>
            <a:srgbClr val="A4A3A4"/>
          </p15:clr>
        </p15:guide>
        <p15:guide id="7" orient="horz" pos="1162" userDrawn="1">
          <p15:clr>
            <a:srgbClr val="A4A3A4"/>
          </p15:clr>
        </p15:guide>
        <p15:guide id="8" pos="1387" userDrawn="1">
          <p15:clr>
            <a:srgbClr val="A4A3A4"/>
          </p15:clr>
        </p15:guide>
        <p15:guide id="9" orient="horz" pos="19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341"/>
    <a:srgbClr val="B1C28B"/>
    <a:srgbClr val="9BC275"/>
    <a:srgbClr val="0356B1"/>
    <a:srgbClr val="C2D599"/>
    <a:srgbClr val="00B8D2"/>
    <a:srgbClr val="024B9C"/>
    <a:srgbClr val="024EA2"/>
    <a:srgbClr val="4CDE00"/>
    <a:srgbClr val="F3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7049" autoAdjust="0"/>
  </p:normalViewPr>
  <p:slideViewPr>
    <p:cSldViewPr>
      <p:cViewPr varScale="1">
        <p:scale>
          <a:sx n="97" d="100"/>
          <a:sy n="97" d="100"/>
        </p:scale>
        <p:origin x="88" y="168"/>
      </p:cViewPr>
      <p:guideLst>
        <p:guide pos="665"/>
        <p:guide orient="horz" pos="709"/>
        <p:guide pos="529"/>
        <p:guide orient="horz" pos="3475"/>
        <p:guide orient="horz" pos="1162"/>
        <p:guide pos="1387"/>
        <p:guide orient="horz" pos="193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11" d="100"/>
          <a:sy n="111" d="100"/>
        </p:scale>
        <p:origin x="4488" y="22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81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69E1D-3426-054C-9E2B-F5E52881244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327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704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996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028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31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645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793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74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2488675"/>
            <a:ext cx="10065224" cy="1653420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00416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8498A33-8940-0C41-B2B7-5823564EDC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71" y="258144"/>
            <a:ext cx="1668865" cy="115246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3E8AA13-1374-DC4D-BC41-E84D4DA250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38" y="6335393"/>
            <a:ext cx="785524" cy="54479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69BF826-34BE-E040-B601-D81738D54F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87" y="5563922"/>
            <a:ext cx="1016969" cy="7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56922" y="6109905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56922" y="6082590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56922" y="6109644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56922" y="6082590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882054" y="-48814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35317" y="6082590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56922" y="6136654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724400" y="6142107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20439" y="6104233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73022" y="6241393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00EA104-6311-5E47-A5A4-5F6AFAA4A3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87" y="5912699"/>
            <a:ext cx="1016969" cy="7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198884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3284985"/>
            <a:ext cx="4011084" cy="28411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6743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AF6F55C-2897-E647-8558-8BEDD3FAAB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87" y="5422568"/>
            <a:ext cx="1016969" cy="7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36608" y="6126893"/>
            <a:ext cx="27432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78FF4EC-9D51-6D46-9BCE-E41D8E70E9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36070"/>
            <a:ext cx="626929" cy="45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8919925-D462-2244-8963-2C9DD228AE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36070"/>
            <a:ext cx="626929" cy="45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116227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1319" y="6104233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9448" y="6085374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56922" y="6098765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9F991B-8FF5-1445-A640-8FA468FD6DC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36070"/>
            <a:ext cx="626929" cy="45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ED43AEE-D6D9-6F68-E6BF-D4A9721919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048" y="1988841"/>
            <a:ext cx="11025352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D6E9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D6E9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D6E9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D6E9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D6E9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c.europa.eu/info/funding-tenders/opportunities/portal/screen/home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me" TargetMode="External"/><Relationship Id="rId2" Type="http://schemas.openxmlformats.org/officeDocument/2006/relationships/hyperlink" Target="https://cinea.ec.europa.eu/life_en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life.envir.ee/et/english" TargetMode="External"/><Relationship Id="rId5" Type="http://schemas.openxmlformats.org/officeDocument/2006/relationships/hyperlink" Target="https://cinea.ec.europa.eu/programmes/life/life-legal-basis/life-multiannual-work-programme-2021-2024_en" TargetMode="External"/><Relationship Id="rId4" Type="http://schemas.openxmlformats.org/officeDocument/2006/relationships/hyperlink" Target="https://eur-lex.europa.eu/legal-content/EN/TXT/?uri=celex%3A32021R0783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ECA6B-4D00-E040-B32C-45054A398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350" y="2060848"/>
            <a:ext cx="10209225" cy="1865223"/>
          </a:xfrm>
        </p:spPr>
        <p:txBody>
          <a:bodyPr/>
          <a:lstStyle/>
          <a:p>
            <a:r>
              <a:rPr lang="en-GB" sz="5400" dirty="0">
                <a:cs typeface="Arial" panose="020B0604020202020204" pitchFamily="34" charset="0"/>
              </a:rPr>
              <a:t>LIFE Calls 2023 </a:t>
            </a:r>
            <a:br>
              <a:rPr lang="en-GB" sz="5400" dirty="0">
                <a:cs typeface="Arial" panose="020B0604020202020204" pitchFamily="34" charset="0"/>
              </a:rPr>
            </a:br>
            <a:r>
              <a:rPr lang="en-US" sz="5400" dirty="0">
                <a:cs typeface="Arial" panose="020B0604020202020204" pitchFamily="34" charset="0"/>
              </a:rPr>
              <a:t>Sub-</a:t>
            </a:r>
            <a:r>
              <a:rPr lang="en-US" sz="5400" dirty="0" err="1">
                <a:cs typeface="Arial" panose="020B0604020202020204" pitchFamily="34" charset="0"/>
              </a:rPr>
              <a:t>programmes</a:t>
            </a:r>
            <a:r>
              <a:rPr lang="en-US" sz="5400" dirty="0">
                <a:cs typeface="Arial" panose="020B0604020202020204" pitchFamily="34" charset="0"/>
              </a:rPr>
              <a:t> and types </a:t>
            </a:r>
            <a:br>
              <a:rPr lang="en-US" sz="5400" dirty="0"/>
            </a:br>
            <a:r>
              <a:rPr lang="en-US" sz="5400" dirty="0">
                <a:cs typeface="Arial" panose="020B0604020202020204" pitchFamily="34" charset="0"/>
              </a:rPr>
              <a:t>of  projects funded</a:t>
            </a:r>
            <a:endParaRPr lang="fr-FR" sz="5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94AC56-093D-5E44-A1B8-D4CF779B3B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LIFE Info Day </a:t>
            </a:r>
            <a:r>
              <a:rPr lang="lv-LV" dirty="0" err="1"/>
              <a:t>Estonia</a:t>
            </a:r>
            <a:r>
              <a:rPr lang="lv-LV" dirty="0"/>
              <a:t> 29/05/</a:t>
            </a:r>
            <a:r>
              <a:rPr lang="en-GB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996670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AC77F1E-20FD-9449-8A5B-7585DF455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416" y="1556792"/>
            <a:ext cx="8712968" cy="3906435"/>
          </a:xfrm>
        </p:spPr>
        <p:txBody>
          <a:bodyPr/>
          <a:lstStyle/>
          <a:p>
            <a:pPr marL="0" indent="0">
              <a:buSzPct val="140000"/>
              <a:buNone/>
            </a:pPr>
            <a:r>
              <a:rPr lang="fr-BE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</a:p>
          <a:p>
            <a:pPr>
              <a:buSzPct val="140000"/>
            </a:pPr>
            <a:r>
              <a:rPr lang="fr-BE" sz="1700" b="1" dirty="0">
                <a:latin typeface="Arial" panose="020B0604020202020204" pitchFamily="34" charset="0"/>
                <a:cs typeface="Arial" panose="020B0604020202020204" pitchFamily="34" charset="0"/>
              </a:rPr>
              <a:t>Action </a:t>
            </a:r>
            <a:r>
              <a:rPr lang="fr-BE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r>
              <a:rPr lang="fr-BE" sz="17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648000" lvl="1" indent="-28575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fr-BE" sz="1700" dirty="0">
                <a:latin typeface="Arial" panose="020B0604020202020204" pitchFamily="34" charset="0"/>
                <a:cs typeface="Arial" panose="020B0604020202020204" pitchFamily="34" charset="0"/>
              </a:rPr>
              <a:t>Standard Action </a:t>
            </a:r>
            <a:r>
              <a:rPr lang="fr-BE" sz="1700" dirty="0" err="1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fr-BE" sz="1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BE" sz="1700" dirty="0" err="1">
                <a:latin typeface="Arial" panose="020B0604020202020204" pitchFamily="34" charset="0"/>
                <a:cs typeface="Arial" panose="020B0604020202020204" pitchFamily="34" charset="0"/>
              </a:rPr>
              <a:t>SAPs</a:t>
            </a:r>
            <a:r>
              <a:rPr lang="fr-BE" sz="1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48000" lvl="1" indent="-28575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fr-BE" sz="1700" dirty="0">
                <a:latin typeface="Arial" panose="020B0604020202020204" pitchFamily="34" charset="0"/>
                <a:cs typeface="Arial" panose="020B0604020202020204" pitchFamily="34" charset="0"/>
              </a:rPr>
              <a:t>Coordination and Support Actions (</a:t>
            </a:r>
            <a:r>
              <a:rPr lang="fr-BE" sz="1700" dirty="0" err="1">
                <a:latin typeface="Arial" panose="020B0604020202020204" pitchFamily="34" charset="0"/>
                <a:cs typeface="Arial" panose="020B0604020202020204" pitchFamily="34" charset="0"/>
              </a:rPr>
              <a:t>CSAs</a:t>
            </a:r>
            <a:r>
              <a:rPr lang="fr-BE" sz="1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48000" lvl="1" indent="-28575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1700" i="1" dirty="0">
                <a:latin typeface="Arial" panose="020B0604020202020204" pitchFamily="34" charset="0"/>
                <a:cs typeface="Arial" panose="020B0604020202020204" pitchFamily="34" charset="0"/>
              </a:rPr>
              <a:t>Strategic Nature Projects (</a:t>
            </a:r>
            <a:r>
              <a:rPr lang="en-US" sz="1700" i="1" dirty="0" err="1">
                <a:latin typeface="Arial" panose="020B0604020202020204" pitchFamily="34" charset="0"/>
                <a:cs typeface="Arial" panose="020B0604020202020204" pitchFamily="34" charset="0"/>
              </a:rPr>
              <a:t>SNaPs</a:t>
            </a:r>
            <a:r>
              <a:rPr lang="en-US" sz="17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v-LV" sz="1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7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lv-LV" sz="17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7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lv-LV" sz="17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lv-LV" sz="17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endParaRPr lang="en-US" sz="17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8000" lvl="1" indent="-28575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Strategic Integrated Projects (SIPs)</a:t>
            </a:r>
          </a:p>
          <a:p>
            <a:pPr marL="648000" lvl="1" indent="-28575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fr-BE" sz="1700" dirty="0" err="1"/>
              <a:t>Preparatory</a:t>
            </a:r>
            <a:r>
              <a:rPr lang="fr-BE" sz="1700" dirty="0"/>
              <a:t> </a:t>
            </a:r>
            <a:r>
              <a:rPr lang="fr-BE" sz="1700" dirty="0" err="1"/>
              <a:t>projects</a:t>
            </a:r>
            <a:r>
              <a:rPr lang="fr-BE" sz="1700" dirty="0"/>
              <a:t> </a:t>
            </a:r>
            <a:r>
              <a:rPr lang="fr-BE" sz="1700" dirty="0" err="1"/>
              <a:t>addressing</a:t>
            </a:r>
            <a:r>
              <a:rPr lang="fr-BE" sz="1700" dirty="0"/>
              <a:t> ad hoc </a:t>
            </a:r>
            <a:r>
              <a:rPr lang="fr-BE" sz="1700" dirty="0" err="1"/>
              <a:t>Legislative</a:t>
            </a:r>
            <a:r>
              <a:rPr lang="fr-BE" sz="1700" dirty="0"/>
              <a:t> and Policy </a:t>
            </a:r>
            <a:r>
              <a:rPr lang="fr-BE" sz="1700" dirty="0" err="1"/>
              <a:t>Priorities</a:t>
            </a:r>
            <a:r>
              <a:rPr lang="fr-BE" sz="1700" dirty="0"/>
              <a:t>  (PLP)</a:t>
            </a:r>
          </a:p>
          <a:p>
            <a:pPr marL="648000" lvl="1" indent="-28575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fr-BE" sz="1700" dirty="0" err="1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fr-BE" sz="1700" dirty="0">
                <a:latin typeface="Arial" panose="020B0604020202020204" pitchFamily="34" charset="0"/>
                <a:cs typeface="Arial" panose="020B0604020202020204" pitchFamily="34" charset="0"/>
              </a:rPr>
              <a:t> Assistance (TA-PP and TA-RR)</a:t>
            </a:r>
          </a:p>
          <a:p>
            <a:pPr>
              <a:buSzPct val="140000"/>
            </a:pPr>
            <a:r>
              <a:rPr lang="fr-BE" sz="17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  <a:r>
              <a:rPr lang="fr-BE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r>
              <a:rPr lang="fr-BE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700" i="1" dirty="0">
                <a:latin typeface="Arial" panose="020B0604020202020204" pitchFamily="34" charset="0"/>
                <a:cs typeface="Arial" panose="020B0604020202020204" pitchFamily="34" charset="0"/>
              </a:rPr>
              <a:t>(call </a:t>
            </a:r>
            <a:r>
              <a:rPr lang="fr-BE" sz="1700" i="1" dirty="0" err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r>
              <a:rPr lang="fr-BE" sz="17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BE" sz="1700" i="1" dirty="0" err="1">
                <a:latin typeface="Arial" panose="020B0604020202020204" pitchFamily="34" charset="0"/>
                <a:cs typeface="Arial" panose="020B0604020202020204" pitchFamily="34" charset="0"/>
              </a:rPr>
              <a:t>entities</a:t>
            </a:r>
            <a:r>
              <a:rPr lang="fr-BE" sz="1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700" i="1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BE" sz="1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700" i="1" dirty="0" err="1">
                <a:latin typeface="Arial" panose="020B0604020202020204" pitchFamily="34" charset="0"/>
                <a:cs typeface="Arial" panose="020B0604020202020204" pitchFamily="34" charset="0"/>
              </a:rPr>
              <a:t>signed</a:t>
            </a:r>
            <a:r>
              <a:rPr lang="fr-BE" sz="1700" i="1" dirty="0">
                <a:latin typeface="Arial" panose="020B0604020202020204" pitchFamily="34" charset="0"/>
                <a:cs typeface="Arial" panose="020B0604020202020204" pitchFamily="34" charset="0"/>
              </a:rPr>
              <a:t> a LIFE Framework </a:t>
            </a:r>
            <a:r>
              <a:rPr lang="fr-BE" sz="1700" i="1" dirty="0" err="1"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  <a:r>
              <a:rPr lang="fr-BE" sz="1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700" i="1" dirty="0" err="1">
                <a:latin typeface="Arial" panose="020B0604020202020204" pitchFamily="34" charset="0"/>
                <a:cs typeface="Arial" panose="020B0604020202020204" pitchFamily="34" charset="0"/>
              </a:rPr>
              <a:t>Agreeement</a:t>
            </a:r>
            <a:r>
              <a:rPr lang="fr-BE" sz="17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SzPct val="140000"/>
            </a:pP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C00E675-8C9D-5544-B1D8-FF9EBB23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Types of </a:t>
            </a:r>
            <a:r>
              <a:rPr lang="fr-BE" dirty="0" err="1"/>
              <a:t>activities</a:t>
            </a:r>
            <a:r>
              <a:rPr lang="fr-BE" dirty="0"/>
              <a:t> </a:t>
            </a:r>
            <a:r>
              <a:rPr lang="fr-BE" dirty="0" err="1"/>
              <a:t>funded</a:t>
            </a:r>
            <a:r>
              <a:rPr lang="fr-BE" dirty="0"/>
              <a:t> </a:t>
            </a:r>
            <a:r>
              <a:rPr lang="fr-BE" dirty="0" err="1"/>
              <a:t>under</a:t>
            </a:r>
            <a:r>
              <a:rPr lang="fr-BE" dirty="0"/>
              <a:t> LIFE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767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23DD43B-A7CC-B141-9913-F554E6C21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628800"/>
            <a:ext cx="10905699" cy="4267672"/>
          </a:xfrm>
        </p:spPr>
        <p:txBody>
          <a:bodyPr/>
          <a:lstStyle/>
          <a:p>
            <a:pPr>
              <a:spcAft>
                <a:spcPts val="1200"/>
              </a:spcAft>
              <a:buSzPct val="140000"/>
            </a:pPr>
            <a:r>
              <a:rPr lang="lv-LV" sz="1700" b="1" dirty="0">
                <a:cs typeface="Arial" panose="020B0604020202020204" pitchFamily="34" charset="0"/>
              </a:rPr>
              <a:t>«</a:t>
            </a:r>
            <a:r>
              <a:rPr lang="fr-BE" sz="1700" b="1" dirty="0" err="1">
                <a:cs typeface="Arial" panose="020B0604020202020204" pitchFamily="34" charset="0"/>
              </a:rPr>
              <a:t>Traditional</a:t>
            </a:r>
            <a:r>
              <a:rPr lang="lv-LV" sz="1700" b="1" dirty="0">
                <a:cs typeface="Arial" panose="020B0604020202020204" pitchFamily="34" charset="0"/>
              </a:rPr>
              <a:t>»</a:t>
            </a:r>
            <a:r>
              <a:rPr lang="fr-BE" sz="1700" b="1" dirty="0">
                <a:cs typeface="Arial" panose="020B0604020202020204" pitchFamily="34" charset="0"/>
              </a:rPr>
              <a:t> LIFE </a:t>
            </a:r>
            <a:r>
              <a:rPr lang="fr-BE" sz="1700" b="1" dirty="0" err="1">
                <a:cs typeface="Arial" panose="020B0604020202020204" pitchFamily="34" charset="0"/>
              </a:rPr>
              <a:t>projects</a:t>
            </a:r>
            <a:r>
              <a:rPr lang="fr-BE" sz="1700" b="1" dirty="0">
                <a:cs typeface="Arial" panose="020B0604020202020204" pitchFamily="34" charset="0"/>
              </a:rPr>
              <a:t> </a:t>
            </a:r>
            <a:r>
              <a:rPr lang="en-US" sz="1700" b="1" dirty="0">
                <a:cs typeface="Arial" panose="020B0604020202020204" pitchFamily="34" charset="0"/>
              </a:rPr>
              <a:t>aimed to: </a:t>
            </a:r>
            <a:endParaRPr lang="en-GB" sz="1700" b="1" dirty="0">
              <a:cs typeface="Arial" panose="020B0604020202020204" pitchFamily="34" charset="0"/>
            </a:endParaRPr>
          </a:p>
          <a:p>
            <a:pPr marL="648000" lvl="1" fontAlgn="base">
              <a:spcBef>
                <a:spcPts val="200"/>
              </a:spcBef>
              <a:spcAft>
                <a:spcPts val="300"/>
              </a:spcAf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develop, demonstrate and promote innovative techniques, methods and approaches 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8000" lvl="1" fontAlgn="base">
              <a:spcBef>
                <a:spcPts val="200"/>
              </a:spcBef>
              <a:spcAft>
                <a:spcPts val="300"/>
              </a:spcAf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contribute to the knowledge base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application of best practices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8000" lvl="1" fontAlgn="base">
              <a:spcBef>
                <a:spcPts val="200"/>
              </a:spcBef>
              <a:spcAft>
                <a:spcPts val="300"/>
              </a:spcAf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support development, implementation, monitoring and enforcement of the relevant Union legislation and policy</a:t>
            </a:r>
            <a:endParaRPr lang="lv-LV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8000" lvl="1" fontAlgn="base">
              <a:spcBef>
                <a:spcPts val="200"/>
              </a:spcBef>
              <a:spcAft>
                <a:spcPts val="300"/>
              </a:spcAf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improving governance at all levels, enhancing capacities of public and private actors and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involvement of civil society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8000" lvl="1">
              <a:spcBef>
                <a:spcPts val="0"/>
              </a:spcBef>
              <a:spcAft>
                <a:spcPts val="1200"/>
              </a:spcAf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large-scale deployment of successful technical and policy related solutions for implementing the relevant Union legislation and policy </a:t>
            </a:r>
            <a:endParaRPr lang="lv-LV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8000" lvl="1">
              <a:spcBef>
                <a:spcPts val="0"/>
              </a:spcBef>
              <a:spcAft>
                <a:spcPts val="1200"/>
              </a:spcAf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replicating results, integrating related objectives into other policies and into public and private sector practices,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mobilising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investment and improving access to finance</a:t>
            </a:r>
            <a:endParaRPr lang="fr-B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SzPct val="140000"/>
            </a:pPr>
            <a:r>
              <a:rPr lang="fr-BE" sz="1700" b="1" dirty="0">
                <a:cs typeface="Arial" panose="020B0604020202020204" pitchFamily="34" charset="0"/>
              </a:rPr>
              <a:t>Co-</a:t>
            </a:r>
            <a:r>
              <a:rPr lang="fr-BE" sz="1700" b="1" dirty="0" err="1">
                <a:cs typeface="Arial" panose="020B0604020202020204" pitchFamily="34" charset="0"/>
              </a:rPr>
              <a:t>financing</a:t>
            </a:r>
            <a:r>
              <a:rPr lang="fr-BE" sz="1700" b="1" dirty="0">
                <a:cs typeface="Arial" panose="020B0604020202020204" pitchFamily="34" charset="0"/>
              </a:rPr>
              <a:t> rate of 60% maximum </a:t>
            </a:r>
            <a:r>
              <a:rPr lang="fr-BE" sz="1700" u="sng" dirty="0" err="1">
                <a:cs typeface="Arial" panose="020B0604020202020204" pitchFamily="34" charset="0"/>
              </a:rPr>
              <a:t>except</a:t>
            </a:r>
            <a:r>
              <a:rPr lang="fr-BE" sz="1700" u="sng" dirty="0">
                <a:cs typeface="Arial" panose="020B0604020202020204" pitchFamily="34" charset="0"/>
              </a:rPr>
              <a:t>: </a:t>
            </a:r>
          </a:p>
          <a:p>
            <a:pPr marL="648000" lvl="1">
              <a:spcBef>
                <a:spcPts val="200"/>
              </a:spcBef>
              <a:spcAft>
                <a:spcPts val="300"/>
              </a:spcAft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67% for </a:t>
            </a:r>
            <a:r>
              <a:rPr lang="fr-BE" sz="1500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targeting </a:t>
            </a:r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priority and non-priority habitats and/or species</a:t>
            </a:r>
          </a:p>
          <a:p>
            <a:pPr marL="648000" lvl="1">
              <a:spcBef>
                <a:spcPts val="200"/>
              </a:spcBef>
              <a:spcAft>
                <a:spcPts val="1200"/>
              </a:spcAf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75% for projects targeting </a:t>
            </a:r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</a:rPr>
              <a:t>exclusively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priority habitats and/or species </a:t>
            </a:r>
          </a:p>
          <a:p>
            <a:pPr>
              <a:buSzPct val="140000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Maximum 10-year duration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C640E73-DBCD-C346-95CE-52B28C7E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Standard action </a:t>
            </a:r>
            <a:r>
              <a:rPr lang="fr-BE" dirty="0" err="1"/>
              <a:t>projects</a:t>
            </a:r>
            <a:r>
              <a:rPr lang="fr-BE" dirty="0"/>
              <a:t> (</a:t>
            </a:r>
            <a:r>
              <a:rPr lang="fr-BE" dirty="0" err="1"/>
              <a:t>SAPs</a:t>
            </a:r>
            <a:r>
              <a:rPr lang="fr-BE" dirty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09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60F7699-11F5-5C46-A527-C550C9CFE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4267671"/>
          </a:xfrm>
        </p:spPr>
        <p:txBody>
          <a:bodyPr/>
          <a:lstStyle/>
          <a:p>
            <a:pPr>
              <a:buSzPct val="140000"/>
            </a:pPr>
            <a:r>
              <a:rPr lang="fr-BE" sz="1700" b="1" dirty="0">
                <a:latin typeface="Arial" panose="020B0604020202020204" pitchFamily="34" charset="0"/>
                <a:cs typeface="Arial" panose="020B0604020202020204" pitchFamily="34" charset="0"/>
              </a:rPr>
              <a:t>Co-</a:t>
            </a:r>
            <a:r>
              <a:rPr lang="fr-BE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fr-BE" sz="1700" b="1" dirty="0">
                <a:latin typeface="Arial" panose="020B0604020202020204" pitchFamily="34" charset="0"/>
                <a:cs typeface="Arial" panose="020B0604020202020204" pitchFamily="34" charset="0"/>
              </a:rPr>
              <a:t> rate of 60% maximum </a:t>
            </a:r>
          </a:p>
          <a:p>
            <a:pPr>
              <a:buSzPct val="140000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Maximum 14-year duration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buSzPct val="140000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Circular Economy and Quality of Life: 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8000" lvl="1">
              <a:spcBef>
                <a:spcPts val="200"/>
              </a:spcBef>
              <a:spcAft>
                <a:spcPts val="800"/>
              </a:spcAft>
            </a:pPr>
            <a:r>
              <a:rPr lang="en-US" sz="15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Economy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national or Regional Circular Economy Action Plans, Strategies, Roadmaps or similar</a:t>
            </a:r>
          </a:p>
          <a:p>
            <a:pPr marL="648000" lvl="1" fontAlgn="base">
              <a:spcBef>
                <a:spcPts val="200"/>
              </a:spcBef>
              <a:spcAft>
                <a:spcPts val="800"/>
              </a:spcAft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Waste: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national and regional Waste Management Plans and/or Waste Prevention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48000" lvl="1" fontAlgn="base">
              <a:spcBef>
                <a:spcPts val="200"/>
              </a:spcBef>
              <a:spcAft>
                <a:spcPts val="800"/>
              </a:spcAft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Water: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River Basin Management Plans, Flood Risk Management Plans, Marine Strategies  </a:t>
            </a:r>
          </a:p>
          <a:p>
            <a:pPr marL="648000" lvl="1" fontAlgn="base">
              <a:spcBef>
                <a:spcPts val="200"/>
              </a:spcBef>
              <a:spcAft>
                <a:spcPts val="800"/>
              </a:spcAft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Air: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Air quality plans </a:t>
            </a:r>
            <a:r>
              <a:rPr lang="lv-LV" sz="15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to the Ambient Air Quality Directive, National Air Pollution Control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811EDF-8A32-D549-B431-685E3A8E09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lvl="0" indent="-285750" fontAlgn="base">
              <a:buSzPct val="140000"/>
              <a:buFont typeface="Arial" panose="020B0604020202020204" pitchFamily="34" charset="0"/>
              <a:buChar char="•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Climate Change Mitigation and Adaptation: 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8000" lvl="1" fontAlgn="base">
              <a:spcBef>
                <a:spcPts val="200"/>
              </a:spcBef>
              <a:spcAft>
                <a:spcPts val="800"/>
              </a:spcAf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National Energy and Climate Plans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8000" lvl="1" fontAlgn="base">
              <a:spcBef>
                <a:spcPts val="200"/>
              </a:spcBef>
              <a:spcAft>
                <a:spcPts val="800"/>
              </a:spcAf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National Energy Efficiency Action Plans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8000" lvl="1" fontAlgn="base">
              <a:spcBef>
                <a:spcPts val="200"/>
              </a:spcBef>
              <a:spcAft>
                <a:spcPts val="800"/>
              </a:spcAf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National or regional adaptation strategies or action plans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8000" lvl="1" fontAlgn="base">
              <a:spcBef>
                <a:spcPts val="200"/>
              </a:spcBef>
              <a:spcAft>
                <a:spcPts val="800"/>
              </a:spcAf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Urban or community-based action plans </a:t>
            </a:r>
            <a:r>
              <a:rPr lang="lv-LV" sz="1500" dirty="0" err="1">
                <a:latin typeface="Arial" panose="020B0604020202020204" pitchFamily="34" charset="0"/>
                <a:cs typeface="Arial" panose="020B0604020202020204" pitchFamily="34" charset="0"/>
              </a:rPr>
              <a:t>aiming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5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transition to a climate neutral and/or climate resilient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societ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8000" lvl="1">
              <a:spcBef>
                <a:spcPts val="200"/>
              </a:spcBef>
              <a:spcAft>
                <a:spcPts val="800"/>
              </a:spcAf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National, regional or industry-/sector-specific greenhouse gas mitigation strategies or economy roadmaps contributing to climate neutrality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595F7B0-BB72-C045-8168-2FA9CB8F9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Strategic Integrated </a:t>
            </a:r>
            <a:r>
              <a:rPr lang="fr-BE" dirty="0" err="1"/>
              <a:t>Projects</a:t>
            </a:r>
            <a:r>
              <a:rPr lang="fr-BE" dirty="0"/>
              <a:t> (</a:t>
            </a:r>
            <a:r>
              <a:rPr lang="fr-BE" dirty="0" err="1"/>
              <a:t>SIPs</a:t>
            </a:r>
            <a:r>
              <a:rPr lang="fr-BE" dirty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628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23DD43B-A7CC-B141-9913-F554E6C21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434265" cy="3881904"/>
          </a:xfrm>
        </p:spPr>
        <p:txBody>
          <a:bodyPr/>
          <a:lstStyle/>
          <a:p>
            <a:pPr>
              <a:buSzPct val="140000"/>
            </a:pPr>
            <a:r>
              <a:rPr lang="fr-BE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  <a:r>
              <a:rPr lang="fr-BE" sz="1700" b="1" dirty="0"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fr-BE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fr-BE" sz="17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</a:p>
          <a:p>
            <a:pPr marL="648000" lvl="1">
              <a:spcBef>
                <a:spcPts val="0"/>
              </a:spcBef>
              <a:spcAft>
                <a:spcPts val="1200"/>
              </a:spcAft>
            </a:pPr>
            <a:r>
              <a:rPr lang="fr-BE" sz="17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BE" sz="1700" dirty="0" err="1">
                <a:latin typeface="Arial" panose="020B0604020202020204" pitchFamily="34" charset="0"/>
                <a:cs typeface="Arial" panose="020B0604020202020204" pitchFamily="34" charset="0"/>
              </a:rPr>
              <a:t>Prioritised</a:t>
            </a:r>
            <a:r>
              <a:rPr lang="fr-BE" sz="1700" dirty="0">
                <a:latin typeface="Arial" panose="020B0604020202020204" pitchFamily="34" charset="0"/>
                <a:cs typeface="Arial" panose="020B0604020202020204" pitchFamily="34" charset="0"/>
              </a:rPr>
              <a:t> Action </a:t>
            </a:r>
            <a:r>
              <a:rPr lang="fr-BE" sz="1700" dirty="0" err="1">
                <a:latin typeface="Arial" panose="020B0604020202020204" pitchFamily="34" charset="0"/>
                <a:cs typeface="Arial" panose="020B0604020202020204" pitchFamily="34" charset="0"/>
              </a:rPr>
              <a:t>Frameworks</a:t>
            </a:r>
            <a:r>
              <a:rPr lang="fr-BE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pursuant to the Habitats Directive</a:t>
            </a:r>
            <a:endParaRPr lang="fr-B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8000" lvl="1">
              <a:spcBef>
                <a:spcPts val="200"/>
              </a:spcBef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other plans or strategies adopted at international, national, regional or multiregional level by nature and biodiversity authorities</a:t>
            </a:r>
          </a:p>
          <a:p>
            <a:pPr>
              <a:buSzPct val="140000"/>
            </a:pPr>
            <a:r>
              <a:rPr lang="fr-BE" sz="1700" b="1" dirty="0">
                <a:latin typeface="Arial" panose="020B0604020202020204" pitchFamily="34" charset="0"/>
                <a:cs typeface="Arial" panose="020B0604020202020204" pitchFamily="34" charset="0"/>
              </a:rPr>
              <a:t>Co-</a:t>
            </a:r>
            <a:r>
              <a:rPr lang="fr-BE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fr-BE" sz="1700" b="1" dirty="0">
                <a:latin typeface="Arial" panose="020B0604020202020204" pitchFamily="34" charset="0"/>
                <a:cs typeface="Arial" panose="020B0604020202020204" pitchFamily="34" charset="0"/>
              </a:rPr>
              <a:t> rate of 60% maximum </a:t>
            </a:r>
          </a:p>
          <a:p>
            <a:pPr>
              <a:buSzPct val="140000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Maximum 14-year duration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C640E73-DBCD-C346-95CE-52B28C7E6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1577988"/>
          </a:xfrm>
        </p:spPr>
        <p:txBody>
          <a:bodyPr/>
          <a:lstStyle/>
          <a:p>
            <a:r>
              <a:rPr lang="en-US" dirty="0"/>
              <a:t>Strategic Nature Projects (</a:t>
            </a:r>
            <a:r>
              <a:rPr lang="en-US" dirty="0" err="1"/>
              <a:t>SNaPs</a:t>
            </a:r>
            <a:r>
              <a:rPr lang="en-US" dirty="0"/>
              <a:t>) </a:t>
            </a:r>
            <a:br>
              <a:rPr lang="en-US" dirty="0"/>
            </a:b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 2023 call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562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FE886A-AF76-0941-8C8E-A7C428F6D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794305" cy="3881904"/>
          </a:xfrm>
        </p:spPr>
        <p:txBody>
          <a:bodyPr/>
          <a:lstStyle/>
          <a:p>
            <a:pPr>
              <a:buSzPct val="140000"/>
            </a:pPr>
            <a:r>
              <a:rPr lang="fr-BE" sz="1700" b="1" dirty="0">
                <a:latin typeface="Arial" panose="020B0604020202020204" pitchFamily="34" charset="0"/>
                <a:cs typeface="Arial" panose="020B0604020202020204" pitchFamily="34" charset="0"/>
              </a:rPr>
              <a:t>Two-step application</a:t>
            </a:r>
          </a:p>
          <a:p>
            <a:pPr marL="648000" lvl="1">
              <a:spcBef>
                <a:spcPts val="200"/>
              </a:spcBef>
              <a:spcAft>
                <a:spcPts val="1200"/>
              </a:spcAft>
            </a:pPr>
            <a:r>
              <a:rPr lang="en-US" sz="1700" dirty="0">
                <a:latin typeface="+mj-lt"/>
                <a:cs typeface="Arial" panose="020B0604020202020204" pitchFamily="34" charset="0"/>
              </a:rPr>
              <a:t>Framework partnership agreement (FPA) - successful applicants sign a long-term agreement (3 years – 2022-2024) </a:t>
            </a:r>
            <a:r>
              <a:rPr lang="en-US" sz="17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en-US" sz="17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NOT in </a:t>
            </a:r>
            <a:r>
              <a:rPr lang="lv-LV" sz="17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2023</a:t>
            </a:r>
            <a:r>
              <a:rPr lang="en-US" sz="17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call</a:t>
            </a:r>
          </a:p>
          <a:p>
            <a:pPr marL="648000" lvl="1">
              <a:spcBef>
                <a:spcPts val="200"/>
              </a:spcBef>
            </a:pPr>
            <a:r>
              <a:rPr lang="en-US" sz="1700" dirty="0">
                <a:latin typeface="+mj-lt"/>
                <a:cs typeface="Arial" panose="020B0604020202020204" pitchFamily="34" charset="0"/>
              </a:rPr>
              <a:t>Specific grant agreement (SGA). </a:t>
            </a:r>
            <a:r>
              <a:rPr lang="en-US" sz="17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Only </a:t>
            </a:r>
            <a:r>
              <a:rPr lang="en-US" sz="17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organisations</a:t>
            </a:r>
            <a:r>
              <a:rPr lang="en-US" sz="17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that sign an FPA can be considered </a:t>
            </a:r>
            <a:br>
              <a:rPr lang="en-US" sz="17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</a:br>
            <a:r>
              <a:rPr lang="en-US" sz="17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for SGA</a:t>
            </a:r>
          </a:p>
          <a:p>
            <a:pPr>
              <a:buSzPct val="140000"/>
            </a:pPr>
            <a:r>
              <a:rPr lang="fr-BE" sz="1700" b="1" dirty="0">
                <a:latin typeface="Arial" panose="020B0604020202020204" pitchFamily="34" charset="0"/>
                <a:cs typeface="Arial" panose="020B0604020202020204" pitchFamily="34" charset="0"/>
              </a:rPr>
              <a:t>Co-</a:t>
            </a:r>
            <a:r>
              <a:rPr lang="fr-BE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fr-BE" sz="1700" b="1" dirty="0">
                <a:latin typeface="Arial" panose="020B0604020202020204" pitchFamily="34" charset="0"/>
                <a:cs typeface="Arial" panose="020B0604020202020204" pitchFamily="34" charset="0"/>
              </a:rPr>
              <a:t> rate of 70% maximum </a:t>
            </a:r>
          </a:p>
          <a:p>
            <a:pPr>
              <a:buSzPct val="140000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Maximum duration for SGAs</a:t>
            </a:r>
            <a:r>
              <a:rPr lang="lv-LV" sz="17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1 year 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E53912E-1CF8-E74A-AFD5-7CF0768A9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Operating </a:t>
            </a:r>
            <a:r>
              <a:rPr lang="fr-BE" dirty="0" err="1"/>
              <a:t>grants</a:t>
            </a:r>
            <a:r>
              <a:rPr lang="fr-BE" dirty="0"/>
              <a:t> for </a:t>
            </a:r>
            <a:r>
              <a:rPr lang="fr-BE" dirty="0" err="1"/>
              <a:t>NGOs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027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825625"/>
            <a:ext cx="10298361" cy="3881904"/>
          </a:xfrm>
        </p:spPr>
        <p:txBody>
          <a:bodyPr>
            <a:noAutofit/>
          </a:bodyPr>
          <a:lstStyle/>
          <a:p>
            <a:pPr marL="230400" lvl="0" fontAlgn="base">
              <a:buSzPct val="140000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TA-PP: support to the preparation of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SNaPs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and SIPs (TA-PP)</a:t>
            </a:r>
          </a:p>
          <a:p>
            <a:pPr marL="648000" lvl="1" fontAlgn="base">
              <a:spcBef>
                <a:spcPts val="200"/>
              </a:spcBef>
              <a:spcAft>
                <a:spcPts val="1200"/>
              </a:spcAft>
            </a:pPr>
            <a:r>
              <a:rPr lang="fr-BE" sz="1700" dirty="0">
                <a:latin typeface="Arial" panose="020B0604020202020204" pitchFamily="34" charset="0"/>
                <a:cs typeface="Arial" panose="020B0604020202020204" pitchFamily="34" charset="0"/>
              </a:rPr>
              <a:t>Co-</a:t>
            </a:r>
            <a:r>
              <a:rPr lang="fr-BE" sz="1700" dirty="0" err="1"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fr-BE" sz="1700" dirty="0">
                <a:latin typeface="Arial" panose="020B0604020202020204" pitchFamily="34" charset="0"/>
                <a:cs typeface="Arial" panose="020B0604020202020204" pitchFamily="34" charset="0"/>
              </a:rPr>
              <a:t> rate of maximum 60%,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maximum LIFE contribution of EUR 70 000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Technical assistance </a:t>
            </a:r>
            <a:r>
              <a:rPr lang="fr-BE" dirty="0" err="1"/>
              <a:t>projects</a:t>
            </a:r>
            <a:r>
              <a:rPr lang="fr-BE" dirty="0"/>
              <a:t> (TA-PP)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431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3352" y="1825624"/>
            <a:ext cx="11593287" cy="4051647"/>
          </a:xfrm>
        </p:spPr>
        <p:txBody>
          <a:bodyPr>
            <a:noAutofit/>
          </a:bodyPr>
          <a:lstStyle/>
          <a:p>
            <a:pPr marL="230400" lvl="0" fontAlgn="base">
              <a:buSzPct val="140000"/>
            </a:pPr>
            <a:r>
              <a:rPr lang="en-US" sz="1700" b="1" dirty="0">
                <a:solidFill>
                  <a:schemeClr val="tx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TA-R: LIFE Technical Assistance for Replication (</a:t>
            </a:r>
            <a:r>
              <a:rPr lang="en-US" sz="1700" b="1" dirty="0" err="1">
                <a:solidFill>
                  <a:schemeClr val="tx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n-US" sz="1700" b="1" dirty="0">
                <a:solidFill>
                  <a:schemeClr val="tx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)			 </a:t>
            </a:r>
            <a:r>
              <a:rPr lang="en-US" sz="17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NOVELTY</a:t>
            </a:r>
          </a:p>
          <a:p>
            <a:pPr marL="457200" indent="-228600"/>
            <a:r>
              <a:rPr lang="en-IE" sz="1800" kern="0" dirty="0">
                <a:solidFill>
                  <a:schemeClr val="tx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Prepa</a:t>
            </a:r>
            <a:r>
              <a:rPr lang="en-IE" sz="1800" kern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ration for facilitating the up-scaling and replication of results from other projects funded by the LIFE Programme, its predecessor programmes or other EU funding programmes</a:t>
            </a:r>
          </a:p>
          <a:p>
            <a:pPr marL="457200" indent="-228600"/>
            <a:r>
              <a:rPr lang="en-IE" sz="1800" kern="0" dirty="0">
                <a:solidFill>
                  <a:schemeClr val="tx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For the LIFE23 Call </a:t>
            </a:r>
            <a:r>
              <a:rPr lang="en-IE" sz="1800" kern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only proposals in the field of ‘Environment’ (i.e. ‘Nature and Biodiversity’ and ‘Circular Economy and Quality of Life’)</a:t>
            </a:r>
            <a:r>
              <a:rPr lang="en-BE" sz="140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rPr>
              <a:t> </a:t>
            </a:r>
            <a:endParaRPr lang="en-IE" sz="1800" kern="0" dirty="0">
              <a:solidFill>
                <a:schemeClr val="tx1">
                  <a:lumMod val="7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457200" indent="-228600"/>
            <a:r>
              <a:rPr lang="en-IE" sz="1800" kern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The TA-R projects could co-finance the activities necessary:</a:t>
            </a:r>
            <a:endParaRPr lang="en-BE" sz="1800" kern="100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0">
              <a:buNone/>
            </a:pPr>
            <a:r>
              <a:rPr lang="en-IE" sz="1800" kern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(1) to prepare or remove </a:t>
            </a:r>
            <a:r>
              <a:rPr lang="lv-LV" sz="1800" kern="0" dirty="0" err="1">
                <a:solidFill>
                  <a:schemeClr val="tx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barriers</a:t>
            </a:r>
            <a:r>
              <a:rPr lang="en-IE" sz="1800" kern="0" dirty="0">
                <a:solidFill>
                  <a:schemeClr val="tx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en-IE" sz="1800" kern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the up-scaling and/or replication of the results of previous LIFE projects or of other Union programmes, as long as they contribute to the objectives of the LIFE programme.</a:t>
            </a:r>
            <a:endParaRPr lang="en-BE" sz="1800" kern="100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0">
              <a:buNone/>
            </a:pPr>
            <a:r>
              <a:rPr lang="en-IE" sz="1800" kern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(2) to facilitate the access of an action contributing to the LIFE objectives, to other financial instruments.</a:t>
            </a:r>
          </a:p>
          <a:p>
            <a:pPr marL="457200" indent="-228600"/>
            <a:endParaRPr lang="en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" indent="0">
              <a:spcBef>
                <a:spcPts val="200"/>
              </a:spcBef>
              <a:spcAft>
                <a:spcPts val="1200"/>
              </a:spcAft>
              <a:buSzPct val="140000"/>
              <a:buNone/>
            </a:pPr>
            <a:endParaRPr lang="fr-BE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Technical assistance </a:t>
            </a:r>
            <a:r>
              <a:rPr lang="fr-BE" dirty="0" err="1"/>
              <a:t>projects</a:t>
            </a:r>
            <a:r>
              <a:rPr lang="fr-BE" dirty="0"/>
              <a:t> </a:t>
            </a:r>
            <a:r>
              <a:rPr lang="lv-LV" dirty="0" err="1"/>
              <a:t>for</a:t>
            </a:r>
            <a:r>
              <a:rPr lang="lv-LV" dirty="0"/>
              <a:t> </a:t>
            </a:r>
            <a:r>
              <a:rPr lang="lv-LV" dirty="0" err="1"/>
              <a:t>replication</a:t>
            </a:r>
            <a:r>
              <a:rPr lang="fr-BE" dirty="0"/>
              <a:t>(TA-R)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6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7388" y="1403176"/>
            <a:ext cx="11017224" cy="4051647"/>
          </a:xfrm>
        </p:spPr>
        <p:txBody>
          <a:bodyPr>
            <a:noAutofit/>
          </a:bodyPr>
          <a:lstStyle/>
          <a:p>
            <a:pPr marL="230400" lvl="0" fontAlgn="base">
              <a:buSzPct val="140000"/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TA-R: LIFE Technical Assistance for Replication (ii)			 </a:t>
            </a:r>
            <a:r>
              <a:rPr lang="en-US" sz="1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NOVELTY</a:t>
            </a:r>
          </a:p>
          <a:p>
            <a:pPr marL="457200" indent="-228600"/>
            <a:r>
              <a:rPr lang="en-IE" sz="1600" kern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it should exceed the replication/transfer efforts and objectives foreseen in the preceding LIFE project</a:t>
            </a:r>
            <a:endParaRPr lang="lv-LV" sz="1600" kern="0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228600"/>
            <a:r>
              <a:rPr lang="en-IE" sz="1600" kern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it should address issues emerging during a LIFE project that could not be solved during its duration, despite being extremely relevant for the success and sustainability of the project’s results</a:t>
            </a:r>
            <a:endParaRPr lang="lv-LV" sz="1600" kern="0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228600"/>
            <a:r>
              <a:rPr lang="en-IE" sz="1600" kern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In case of proposals based on other EU-funding programmes, similar criteria will be applied</a:t>
            </a:r>
            <a:endParaRPr lang="en-BE" sz="1600" kern="100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/>
            <a:r>
              <a:rPr lang="en-IE" sz="1600" kern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Only proposals in the field of ‘Environment’ (i.e. ‘Nature and Biodiversity’ and ‘Circular Economy and Quality of Life’)</a:t>
            </a:r>
            <a:r>
              <a:rPr lang="en-BE" sz="160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en-IE" sz="1600" kern="0" dirty="0">
                <a:solidFill>
                  <a:schemeClr val="tx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– </a:t>
            </a:r>
            <a:r>
              <a:rPr lang="en-IE" sz="1600" b="1" kern="0" dirty="0">
                <a:solidFill>
                  <a:schemeClr val="tx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for the LIFE23 call</a:t>
            </a:r>
          </a:p>
          <a:p>
            <a:pPr marL="457200" indent="-228600"/>
            <a:r>
              <a:rPr lang="en-IE" sz="1600" kern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60% co-funding</a:t>
            </a:r>
            <a:r>
              <a:rPr lang="en-BE" sz="1600" kern="100" dirty="0">
                <a:solidFill>
                  <a:schemeClr val="tx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1600" kern="100" dirty="0">
              <a:solidFill>
                <a:schemeClr val="tx1">
                  <a:lumMod val="7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8600"/>
            <a:r>
              <a:rPr lang="lv-LV" sz="1600" kern="0" dirty="0">
                <a:solidFill>
                  <a:schemeClr val="tx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E" sz="1600" kern="0" dirty="0" err="1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udget</a:t>
            </a:r>
            <a:r>
              <a:rPr lang="lv-LV" sz="1600" kern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lv-LV" sz="1600" kern="0" dirty="0" err="1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lv-LV" sz="1600" kern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lv-LV" sz="1600" kern="0" dirty="0" err="1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lv-LV" sz="1600" kern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lv-LV" sz="1600" kern="0" dirty="0" err="1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call</a:t>
            </a:r>
            <a:r>
              <a:rPr lang="en-IE" sz="1600" kern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6.5 M€</a:t>
            </a:r>
            <a:r>
              <a:rPr lang="en-BE" sz="1600" kern="100" dirty="0">
                <a:solidFill>
                  <a:schemeClr val="tx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BE" sz="1600" kern="100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/>
            <a:r>
              <a:rPr lang="en-IE" sz="1600" kern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Opening</a:t>
            </a:r>
            <a:r>
              <a:rPr lang="lv-LV" sz="1600" kern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IE" sz="1600" kern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April 2023 </a:t>
            </a:r>
            <a:r>
              <a:rPr lang="lv-LV" sz="1600" kern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/ </a:t>
            </a:r>
            <a:r>
              <a:rPr lang="en-IE" sz="1600" kern="0" dirty="0">
                <a:solidFill>
                  <a:schemeClr val="tx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Deadline for s</a:t>
            </a:r>
            <a:r>
              <a:rPr lang="en-IE" sz="1600" kern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ubmission: 27 July 2023</a:t>
            </a:r>
            <a:endParaRPr lang="en-BE" sz="1600" kern="100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/>
            <a:r>
              <a:rPr lang="en-IE" sz="1600" kern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Grant Agreement signature foreseen around February - March 2024</a:t>
            </a:r>
            <a:endParaRPr lang="en-BE" sz="1600" kern="100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/>
            <a:endParaRPr lang="en-IE" sz="18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0" indent="0">
              <a:spcBef>
                <a:spcPts val="200"/>
              </a:spcBef>
              <a:spcAft>
                <a:spcPts val="1200"/>
              </a:spcAft>
              <a:buSzPct val="140000"/>
              <a:buNone/>
            </a:pPr>
            <a:endParaRPr lang="fr-BE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Technical assistance </a:t>
            </a:r>
            <a:r>
              <a:rPr lang="fr-BE" dirty="0" err="1"/>
              <a:t>projects</a:t>
            </a:r>
            <a:r>
              <a:rPr lang="lv-LV" dirty="0"/>
              <a:t> </a:t>
            </a:r>
            <a:br>
              <a:rPr lang="lv-LV" dirty="0"/>
            </a:br>
            <a:r>
              <a:rPr lang="lv-LV" dirty="0" err="1"/>
              <a:t>for</a:t>
            </a:r>
            <a:r>
              <a:rPr lang="lv-LV" dirty="0"/>
              <a:t> </a:t>
            </a:r>
            <a:r>
              <a:rPr lang="lv-LV" dirty="0" err="1"/>
              <a:t>replication</a:t>
            </a:r>
            <a:r>
              <a:rPr lang="fr-BE" dirty="0"/>
              <a:t> (TA-R)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88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4394771-CC11-BA48-A284-6F3845C7B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3881904"/>
          </a:xfrm>
        </p:spPr>
        <p:txBody>
          <a:bodyPr/>
          <a:lstStyle/>
          <a:p>
            <a:pPr marL="230400">
              <a:spcBef>
                <a:spcPts val="200"/>
              </a:spcBef>
              <a:buSzPct val="140000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Coordination and Support Actions for the transition to renewable energy and increased energy efficiency</a:t>
            </a:r>
          </a:p>
          <a:p>
            <a:pPr marL="230400">
              <a:spcBef>
                <a:spcPts val="200"/>
              </a:spcBef>
              <a:buSzPct val="140000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 Small Grant Facility on Biodiversity (BEST);  small grants (max EUR 100 000, 100% EU funding) in the Outermost Regions and the Overseas Countries and Territories for  biodiversity </a:t>
            </a:r>
          </a:p>
          <a:p>
            <a:pPr marL="230400">
              <a:spcBef>
                <a:spcPts val="200"/>
              </a:spcBef>
              <a:buSzPct val="140000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Action grants benefitting the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mentioned in Annex I of the LIFE Regulation</a:t>
            </a:r>
          </a:p>
          <a:p>
            <a:pPr marL="230400">
              <a:spcBef>
                <a:spcPts val="200"/>
              </a:spcBef>
              <a:buSzPct val="140000"/>
            </a:pPr>
            <a:r>
              <a:rPr lang="fr-BE" sz="1700" dirty="0">
                <a:latin typeface="Arial" panose="020B0604020202020204" pitchFamily="34" charset="0"/>
                <a:cs typeface="Arial" panose="020B0604020202020204" pitchFamily="34" charset="0"/>
              </a:rPr>
              <a:t>Co-</a:t>
            </a:r>
            <a:r>
              <a:rPr lang="fr-BE" sz="1700" dirty="0" err="1"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fr-BE" sz="1700" dirty="0">
                <a:latin typeface="Arial" panose="020B0604020202020204" pitchFamily="34" charset="0"/>
                <a:cs typeface="Arial" panose="020B0604020202020204" pitchFamily="34" charset="0"/>
              </a:rPr>
              <a:t> rate of 95% maximum, </a:t>
            </a:r>
            <a:r>
              <a:rPr lang="fr-BE" sz="1700" dirty="0" err="1"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fr-BE" sz="1700" dirty="0">
                <a:latin typeface="Arial" panose="020B0604020202020204" pitchFamily="34" charset="0"/>
                <a:cs typeface="Arial" panose="020B0604020202020204" pitchFamily="34" charset="0"/>
              </a:rPr>
              <a:t> Small Grant Facility on </a:t>
            </a:r>
            <a:r>
              <a:rPr lang="fr-BE" sz="1700" dirty="0" err="1"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  <a:r>
              <a:rPr lang="fr-BE" sz="1700" dirty="0">
                <a:latin typeface="Arial" panose="020B0604020202020204" pitchFamily="34" charset="0"/>
                <a:cs typeface="Arial" panose="020B0604020202020204" pitchFamily="34" charset="0"/>
              </a:rPr>
              <a:t> (100%)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A90E1BD-12D1-A148-85EB-CB4670B66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Other</a:t>
            </a:r>
            <a:r>
              <a:rPr lang="fr-BE" dirty="0"/>
              <a:t> action </a:t>
            </a:r>
            <a:r>
              <a:rPr lang="fr-BE" dirty="0" err="1"/>
              <a:t>grants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6790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0722" y="44624"/>
            <a:ext cx="10515600" cy="782357"/>
          </a:xfrm>
        </p:spPr>
        <p:txBody>
          <a:bodyPr/>
          <a:lstStyle/>
          <a:p>
            <a:r>
              <a:rPr lang="fr-BE" dirty="0"/>
              <a:t>Calls 2023 – </a:t>
            </a:r>
            <a:r>
              <a:rPr lang="fr-BE" dirty="0" err="1"/>
              <a:t>Overview</a:t>
            </a:r>
            <a:endParaRPr lang="fr-B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258185"/>
              </p:ext>
            </p:extLst>
          </p:nvPr>
        </p:nvGraphicFramePr>
        <p:xfrm>
          <a:off x="479376" y="1416144"/>
          <a:ext cx="1119210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312">
                  <a:extLst>
                    <a:ext uri="{9D8B030D-6E8A-4147-A177-3AD203B41FA5}">
                      <a16:colId xmlns:a16="http://schemas.microsoft.com/office/drawing/2014/main" val="974630331"/>
                    </a:ext>
                  </a:extLst>
                </a:gridCol>
                <a:gridCol w="1920535">
                  <a:extLst>
                    <a:ext uri="{9D8B030D-6E8A-4147-A177-3AD203B41FA5}">
                      <a16:colId xmlns:a16="http://schemas.microsoft.com/office/drawing/2014/main" val="1577630698"/>
                    </a:ext>
                  </a:extLst>
                </a:gridCol>
                <a:gridCol w="2274086">
                  <a:extLst>
                    <a:ext uri="{9D8B030D-6E8A-4147-A177-3AD203B41FA5}">
                      <a16:colId xmlns:a16="http://schemas.microsoft.com/office/drawing/2014/main" val="2532760519"/>
                    </a:ext>
                  </a:extLst>
                </a:gridCol>
                <a:gridCol w="2274086">
                  <a:extLst>
                    <a:ext uri="{9D8B030D-6E8A-4147-A177-3AD203B41FA5}">
                      <a16:colId xmlns:a16="http://schemas.microsoft.com/office/drawing/2014/main" val="792502731"/>
                    </a:ext>
                  </a:extLst>
                </a:gridCol>
                <a:gridCol w="2274086">
                  <a:extLst>
                    <a:ext uri="{9D8B030D-6E8A-4147-A177-3AD203B41FA5}">
                      <a16:colId xmlns:a16="http://schemas.microsoft.com/office/drawing/2014/main" val="4065286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Enveloppe indicative (M€)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err="1"/>
                        <a:t>Opening</a:t>
                      </a:r>
                      <a:r>
                        <a:rPr lang="fr-BE" sz="2000" dirty="0"/>
                        <a:t>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err="1"/>
                        <a:t>Closing</a:t>
                      </a:r>
                      <a:r>
                        <a:rPr lang="fr-BE" sz="2000" dirty="0"/>
                        <a:t>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Indicative </a:t>
                      </a:r>
                      <a:r>
                        <a:rPr lang="fr-BE" sz="2000" dirty="0" err="1"/>
                        <a:t>grant</a:t>
                      </a:r>
                      <a:r>
                        <a:rPr lang="fr-BE" sz="2000" dirty="0"/>
                        <a:t>  signature 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7115689"/>
                  </a:ext>
                </a:extLst>
              </a:tr>
              <a:tr h="513521">
                <a:tc>
                  <a:txBody>
                    <a:bodyPr/>
                    <a:lstStyle/>
                    <a:p>
                      <a:r>
                        <a:rPr lang="fr-BE" sz="1800" dirty="0"/>
                        <a:t>SAP – Nature and </a:t>
                      </a:r>
                      <a:r>
                        <a:rPr lang="fr-BE" sz="1800" dirty="0" err="1"/>
                        <a:t>Biodiversity</a:t>
                      </a:r>
                      <a:endParaRPr lang="fr-B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148,4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18/04/</a:t>
                      </a:r>
                      <a:r>
                        <a:rPr lang="lv-LV" sz="1800" dirty="0"/>
                        <a:t>20</a:t>
                      </a:r>
                      <a:r>
                        <a:rPr lang="fr-BE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06/09/</a:t>
                      </a:r>
                      <a:r>
                        <a:rPr lang="lv-LV" sz="1800" dirty="0"/>
                        <a:t>20</a:t>
                      </a:r>
                      <a:r>
                        <a:rPr lang="fr-BE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/>
                        <a:t>June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369276"/>
                  </a:ext>
                </a:extLst>
              </a:tr>
              <a:tr h="696418">
                <a:tc>
                  <a:txBody>
                    <a:bodyPr/>
                    <a:lstStyle/>
                    <a:p>
                      <a:r>
                        <a:rPr lang="fr-BE" sz="1800" dirty="0"/>
                        <a:t>SAP – </a:t>
                      </a:r>
                      <a:r>
                        <a:rPr lang="fr-BE" sz="1800" dirty="0" err="1"/>
                        <a:t>Circular</a:t>
                      </a:r>
                      <a:r>
                        <a:rPr lang="fr-BE" sz="1800" dirty="0"/>
                        <a:t> </a:t>
                      </a:r>
                      <a:r>
                        <a:rPr lang="fr-BE" sz="1800" dirty="0" err="1"/>
                        <a:t>economy</a:t>
                      </a:r>
                      <a:r>
                        <a:rPr lang="fr-BE" sz="1800" dirty="0"/>
                        <a:t> and </a:t>
                      </a:r>
                      <a:r>
                        <a:rPr lang="fr-BE" sz="1800" dirty="0" err="1"/>
                        <a:t>quality</a:t>
                      </a:r>
                      <a:r>
                        <a:rPr lang="fr-BE" sz="1800" dirty="0"/>
                        <a:t> of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18/04/</a:t>
                      </a:r>
                      <a:r>
                        <a:rPr lang="lv-LV" sz="1800" dirty="0"/>
                        <a:t>20</a:t>
                      </a:r>
                      <a:r>
                        <a:rPr lang="fr-BE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06/09/</a:t>
                      </a:r>
                      <a:r>
                        <a:rPr lang="lv-LV" sz="1800" dirty="0"/>
                        <a:t>20</a:t>
                      </a:r>
                      <a:r>
                        <a:rPr lang="fr-BE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/>
                        <a:t>June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413637"/>
                  </a:ext>
                </a:extLst>
              </a:tr>
              <a:tr h="696418">
                <a:tc>
                  <a:txBody>
                    <a:bodyPr/>
                    <a:lstStyle/>
                    <a:p>
                      <a:r>
                        <a:rPr lang="fr-BE" sz="1800" dirty="0"/>
                        <a:t>SAP –</a:t>
                      </a:r>
                      <a:r>
                        <a:rPr lang="fr-BE" sz="1800" dirty="0" err="1"/>
                        <a:t>Climate</a:t>
                      </a:r>
                      <a:r>
                        <a:rPr lang="fr-BE" sz="1800" dirty="0"/>
                        <a:t> Mitigation and </a:t>
                      </a:r>
                      <a:r>
                        <a:rPr lang="fr-BE" sz="1800" dirty="0" err="1"/>
                        <a:t>Adpatation</a:t>
                      </a:r>
                      <a:r>
                        <a:rPr lang="fr-BE" sz="18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66,3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18/04/</a:t>
                      </a:r>
                      <a:r>
                        <a:rPr lang="lv-LV" sz="1800" dirty="0"/>
                        <a:t>20</a:t>
                      </a:r>
                      <a:r>
                        <a:rPr lang="fr-BE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21/09/</a:t>
                      </a:r>
                      <a:r>
                        <a:rPr lang="lv-LV" sz="1800" dirty="0"/>
                        <a:t>20</a:t>
                      </a:r>
                      <a:r>
                        <a:rPr lang="fr-BE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/>
                        <a:t>June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4398215"/>
                  </a:ext>
                </a:extLst>
              </a:tr>
              <a:tr h="513521">
                <a:tc>
                  <a:txBody>
                    <a:bodyPr/>
                    <a:lstStyle/>
                    <a:p>
                      <a:r>
                        <a:rPr lang="fr-BE" sz="1800" dirty="0"/>
                        <a:t>CSA – Clean Energy Transition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11/05/</a:t>
                      </a:r>
                      <a:r>
                        <a:rPr lang="lv-LV" sz="1800" dirty="0"/>
                        <a:t>20</a:t>
                      </a:r>
                      <a:r>
                        <a:rPr lang="fr-BE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16/11/</a:t>
                      </a:r>
                      <a:r>
                        <a:rPr lang="lv-LV" sz="1800" dirty="0"/>
                        <a:t>20</a:t>
                      </a:r>
                      <a:r>
                        <a:rPr lang="fr-BE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/>
                        <a:t>June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2921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36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6B7D06BB-6E61-9668-9E7C-5932E8B38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334" y="296458"/>
            <a:ext cx="6664367" cy="56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9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692234"/>
              </p:ext>
            </p:extLst>
          </p:nvPr>
        </p:nvGraphicFramePr>
        <p:xfrm>
          <a:off x="551384" y="620688"/>
          <a:ext cx="11233248" cy="5599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618">
                  <a:extLst>
                    <a:ext uri="{9D8B030D-6E8A-4147-A177-3AD203B41FA5}">
                      <a16:colId xmlns:a16="http://schemas.microsoft.com/office/drawing/2014/main" val="974630331"/>
                    </a:ext>
                  </a:extLst>
                </a:gridCol>
                <a:gridCol w="1701334">
                  <a:extLst>
                    <a:ext uri="{9D8B030D-6E8A-4147-A177-3AD203B41FA5}">
                      <a16:colId xmlns:a16="http://schemas.microsoft.com/office/drawing/2014/main" val="1577630698"/>
                    </a:ext>
                  </a:extLst>
                </a:gridCol>
                <a:gridCol w="2095312">
                  <a:extLst>
                    <a:ext uri="{9D8B030D-6E8A-4147-A177-3AD203B41FA5}">
                      <a16:colId xmlns:a16="http://schemas.microsoft.com/office/drawing/2014/main" val="4203873886"/>
                    </a:ext>
                  </a:extLst>
                </a:gridCol>
                <a:gridCol w="2047068">
                  <a:extLst>
                    <a:ext uri="{9D8B030D-6E8A-4147-A177-3AD203B41FA5}">
                      <a16:colId xmlns:a16="http://schemas.microsoft.com/office/drawing/2014/main" val="792502731"/>
                    </a:ext>
                  </a:extLst>
                </a:gridCol>
                <a:gridCol w="2534916">
                  <a:extLst>
                    <a:ext uri="{9D8B030D-6E8A-4147-A177-3AD203B41FA5}">
                      <a16:colId xmlns:a16="http://schemas.microsoft.com/office/drawing/2014/main" val="3520064079"/>
                    </a:ext>
                  </a:extLst>
                </a:gridCol>
              </a:tblGrid>
              <a:tr h="443785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Enveloppe indicative (M€)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err="1"/>
                        <a:t>Opening</a:t>
                      </a:r>
                      <a:r>
                        <a:rPr lang="fr-BE" sz="2000" dirty="0"/>
                        <a:t>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err="1"/>
                        <a:t>Closing</a:t>
                      </a:r>
                      <a:r>
                        <a:rPr lang="fr-BE" sz="2000" dirty="0"/>
                        <a:t>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Indicative </a:t>
                      </a:r>
                      <a:r>
                        <a:rPr lang="fr-BE" sz="2000" dirty="0" err="1"/>
                        <a:t>grant</a:t>
                      </a:r>
                      <a:r>
                        <a:rPr lang="fr-BE" sz="2000" dirty="0"/>
                        <a:t>  signature 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7115689"/>
                  </a:ext>
                </a:extLst>
              </a:tr>
              <a:tr h="513521">
                <a:tc>
                  <a:txBody>
                    <a:bodyPr/>
                    <a:lstStyle/>
                    <a:p>
                      <a:r>
                        <a:rPr lang="fr-BE" sz="1800" dirty="0" err="1"/>
                        <a:t>SNaP</a:t>
                      </a:r>
                      <a:r>
                        <a:rPr lang="fr-BE" sz="1800" dirty="0"/>
                        <a:t> – Strategic Nature </a:t>
                      </a:r>
                      <a:r>
                        <a:rPr lang="fr-BE" sz="1800" dirty="0" err="1"/>
                        <a:t>Projects</a:t>
                      </a:r>
                      <a:endParaRPr lang="fr-BE" sz="18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BE" sz="1800" i="1" dirty="0">
                          <a:solidFill>
                            <a:srgbClr val="FF0000"/>
                          </a:solidFill>
                        </a:rPr>
                        <a:t>No call in 2023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BE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9276"/>
                  </a:ext>
                </a:extLst>
              </a:tr>
              <a:tr h="513521">
                <a:tc>
                  <a:txBody>
                    <a:bodyPr/>
                    <a:lstStyle/>
                    <a:p>
                      <a:r>
                        <a:rPr lang="fr-BE" sz="1800" dirty="0"/>
                        <a:t>SIP - </a:t>
                      </a:r>
                      <a:r>
                        <a:rPr lang="fr-BE" sz="1800" dirty="0" err="1"/>
                        <a:t>Circular</a:t>
                      </a:r>
                      <a:r>
                        <a:rPr lang="fr-BE" sz="1800" dirty="0"/>
                        <a:t> </a:t>
                      </a:r>
                      <a:r>
                        <a:rPr lang="fr-BE" sz="1800" dirty="0" err="1"/>
                        <a:t>economy</a:t>
                      </a:r>
                      <a:r>
                        <a:rPr lang="fr-BE" sz="1800" dirty="0"/>
                        <a:t> and </a:t>
                      </a:r>
                      <a:r>
                        <a:rPr lang="fr-BE" sz="1800" dirty="0" err="1"/>
                        <a:t>quality</a:t>
                      </a:r>
                      <a:r>
                        <a:rPr lang="fr-BE" sz="1800" dirty="0"/>
                        <a:t> of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52,8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BE" sz="1800" dirty="0"/>
                        <a:t>Phase 1 </a:t>
                      </a:r>
                      <a:r>
                        <a:rPr lang="fr-BE" sz="1800" i="1" dirty="0"/>
                        <a:t>(C</a:t>
                      </a:r>
                      <a:r>
                        <a:rPr lang="lv-LV" sz="1800" i="1" dirty="0" err="1"/>
                        <a:t>oncept</a:t>
                      </a:r>
                      <a:r>
                        <a:rPr lang="lv-LV" sz="1800" i="1" dirty="0"/>
                        <a:t> </a:t>
                      </a:r>
                      <a:r>
                        <a:rPr lang="fr-BE" sz="1800" i="1" dirty="0"/>
                        <a:t>N</a:t>
                      </a:r>
                      <a:r>
                        <a:rPr lang="lv-LV" sz="1800" i="1" dirty="0" err="1"/>
                        <a:t>ote</a:t>
                      </a:r>
                      <a:r>
                        <a:rPr lang="fr-BE" sz="1800" i="1" dirty="0"/>
                        <a:t>)</a:t>
                      </a:r>
                      <a:r>
                        <a:rPr lang="fr-BE" sz="1800" dirty="0"/>
                        <a:t>: 18/04/23</a:t>
                      </a:r>
                    </a:p>
                    <a:p>
                      <a:pPr algn="l"/>
                      <a:r>
                        <a:rPr lang="fr-BE" sz="1800" dirty="0"/>
                        <a:t>Phase 2 </a:t>
                      </a:r>
                      <a:r>
                        <a:rPr lang="fr-BE" sz="1800" i="1" dirty="0"/>
                        <a:t>(F</a:t>
                      </a:r>
                      <a:r>
                        <a:rPr lang="lv-LV" sz="1800" i="1" dirty="0" err="1"/>
                        <a:t>ull</a:t>
                      </a:r>
                      <a:r>
                        <a:rPr lang="lv-LV" sz="1800" i="1" dirty="0"/>
                        <a:t> </a:t>
                      </a:r>
                      <a:r>
                        <a:rPr lang="fr-BE" sz="1800" i="1" dirty="0"/>
                        <a:t>P</a:t>
                      </a:r>
                      <a:r>
                        <a:rPr lang="lv-LV" sz="1800" i="1" dirty="0" err="1"/>
                        <a:t>roposal</a:t>
                      </a:r>
                      <a:r>
                        <a:rPr lang="fr-BE" sz="1800" i="1" dirty="0"/>
                        <a:t>)</a:t>
                      </a:r>
                      <a:r>
                        <a:rPr lang="fr-BE" sz="1800" dirty="0"/>
                        <a:t>:</a:t>
                      </a:r>
                      <a:r>
                        <a:rPr lang="fr-BE" sz="1800" baseline="0" dirty="0"/>
                        <a:t> </a:t>
                      </a:r>
                      <a:r>
                        <a:rPr lang="fr-BE" sz="1800" baseline="0" dirty="0" err="1"/>
                        <a:t>November</a:t>
                      </a:r>
                      <a:r>
                        <a:rPr lang="fr-BE" sz="1800" baseline="0" dirty="0"/>
                        <a:t> 2023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BE" sz="1800" dirty="0"/>
                        <a:t>Phase 1 </a:t>
                      </a:r>
                      <a:r>
                        <a:rPr lang="fr-BE" sz="1800" i="1" dirty="0"/>
                        <a:t>(C</a:t>
                      </a:r>
                      <a:r>
                        <a:rPr lang="lv-LV" sz="1800" i="1" dirty="0" err="1"/>
                        <a:t>oncept</a:t>
                      </a:r>
                      <a:r>
                        <a:rPr lang="lv-LV" sz="1800" i="1" dirty="0"/>
                        <a:t> </a:t>
                      </a:r>
                      <a:r>
                        <a:rPr lang="fr-BE" sz="1800" i="1" dirty="0"/>
                        <a:t>N</a:t>
                      </a:r>
                      <a:r>
                        <a:rPr lang="lv-LV" sz="1800" i="1" dirty="0" err="1"/>
                        <a:t>ote</a:t>
                      </a:r>
                      <a:r>
                        <a:rPr lang="fr-BE" sz="1800" i="1" dirty="0"/>
                        <a:t>): </a:t>
                      </a:r>
                      <a:r>
                        <a:rPr lang="fr-BE" sz="1800" dirty="0"/>
                        <a:t>05/09/23</a:t>
                      </a:r>
                    </a:p>
                    <a:p>
                      <a:pPr algn="l"/>
                      <a:r>
                        <a:rPr lang="fr-BE" sz="1800" dirty="0"/>
                        <a:t>Phase 2 </a:t>
                      </a:r>
                      <a:r>
                        <a:rPr lang="fr-BE" sz="1800" i="1" dirty="0"/>
                        <a:t>(F</a:t>
                      </a:r>
                      <a:r>
                        <a:rPr lang="lv-LV" sz="1800" i="1" dirty="0" err="1"/>
                        <a:t>ull</a:t>
                      </a:r>
                      <a:r>
                        <a:rPr lang="lv-LV" sz="1800" i="1" dirty="0"/>
                        <a:t> </a:t>
                      </a:r>
                      <a:r>
                        <a:rPr lang="fr-BE" sz="1800" i="1" dirty="0"/>
                        <a:t>P</a:t>
                      </a:r>
                      <a:r>
                        <a:rPr lang="lv-LV" sz="1800" i="1" dirty="0" err="1"/>
                        <a:t>roposal</a:t>
                      </a:r>
                      <a:r>
                        <a:rPr lang="fr-BE" sz="1800" i="1" dirty="0"/>
                        <a:t>)</a:t>
                      </a:r>
                      <a:r>
                        <a:rPr lang="fr-BE" sz="1800" dirty="0"/>
                        <a:t>: 05/03/24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BE" sz="1800" dirty="0" err="1"/>
                        <a:t>November</a:t>
                      </a:r>
                      <a:r>
                        <a:rPr lang="fr-BE" sz="1800" dirty="0"/>
                        <a:t>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1283796"/>
                  </a:ext>
                </a:extLst>
              </a:tr>
              <a:tr h="513521">
                <a:tc>
                  <a:txBody>
                    <a:bodyPr/>
                    <a:lstStyle/>
                    <a:p>
                      <a:r>
                        <a:rPr lang="fr-BE" sz="1800" dirty="0"/>
                        <a:t>SIP</a:t>
                      </a:r>
                      <a:r>
                        <a:rPr lang="fr-BE" sz="1800" baseline="0" dirty="0"/>
                        <a:t> – </a:t>
                      </a:r>
                      <a:r>
                        <a:rPr lang="fr-BE" sz="1800" dirty="0"/>
                        <a:t>Climate Mitigation and Adaptation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30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Phase 1 (CN): 05/09/23</a:t>
                      </a:r>
                    </a:p>
                    <a:p>
                      <a:pPr algn="ctr"/>
                      <a:r>
                        <a:rPr lang="fr-BE" sz="1800" dirty="0"/>
                        <a:t>Phase 2 (FP): 05/03/24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366994"/>
                  </a:ext>
                </a:extLst>
              </a:tr>
              <a:tr h="513521">
                <a:tc>
                  <a:txBody>
                    <a:bodyPr/>
                    <a:lstStyle/>
                    <a:p>
                      <a:r>
                        <a:rPr lang="fr-BE" sz="1800" dirty="0"/>
                        <a:t>PLP – Policy and </a:t>
                      </a:r>
                      <a:r>
                        <a:rPr lang="fr-BE" sz="1800" dirty="0" err="1"/>
                        <a:t>Legislative</a:t>
                      </a:r>
                      <a:r>
                        <a:rPr lang="fr-BE" sz="1800" baseline="0" dirty="0"/>
                        <a:t> </a:t>
                      </a:r>
                      <a:r>
                        <a:rPr lang="fr-BE" sz="1800" baseline="0" dirty="0" err="1"/>
                        <a:t>Priorities</a:t>
                      </a:r>
                      <a:r>
                        <a:rPr lang="fr-BE" sz="1800" dirty="0"/>
                        <a:t> </a:t>
                      </a:r>
                      <a:r>
                        <a:rPr lang="fr-BE" sz="1800" dirty="0" err="1"/>
                        <a:t>Projects</a:t>
                      </a:r>
                      <a:endParaRPr lang="fr-B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14,9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18/04/</a:t>
                      </a:r>
                      <a:r>
                        <a:rPr lang="lv-LV" sz="1800" dirty="0"/>
                        <a:t>20</a:t>
                      </a:r>
                      <a:r>
                        <a:rPr lang="fr-BE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07/09/</a:t>
                      </a:r>
                      <a:r>
                        <a:rPr lang="lv-LV" sz="1800" dirty="0"/>
                        <a:t>20</a:t>
                      </a:r>
                      <a:r>
                        <a:rPr lang="fr-BE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 err="1"/>
                        <a:t>November</a:t>
                      </a:r>
                      <a:r>
                        <a:rPr lang="fr-BE" sz="1800" dirty="0"/>
                        <a:t> 2023 </a:t>
                      </a:r>
                      <a:r>
                        <a:rPr lang="fr-BE" sz="1800" i="1" dirty="0"/>
                        <a:t>(Bauhaus-Phoenix-Emerald)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/>
                        <a:t>March 2024 </a:t>
                      </a:r>
                      <a:endParaRPr lang="lv-LV" sz="18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i="1" dirty="0"/>
                        <a:t>(the </a:t>
                      </a:r>
                      <a:r>
                        <a:rPr lang="fr-BE" sz="1800" i="1" dirty="0" err="1"/>
                        <a:t>others</a:t>
                      </a:r>
                      <a:r>
                        <a:rPr lang="fr-BE" sz="1800" i="1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2960966"/>
                  </a:ext>
                </a:extLst>
              </a:tr>
              <a:tr h="513521">
                <a:tc>
                  <a:txBody>
                    <a:bodyPr/>
                    <a:lstStyle/>
                    <a:p>
                      <a:r>
                        <a:rPr lang="fr-BE" sz="1800" dirty="0"/>
                        <a:t>TA-PP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18/04/</a:t>
                      </a:r>
                      <a:r>
                        <a:rPr lang="lv-LV" sz="1800" dirty="0"/>
                        <a:t>20</a:t>
                      </a:r>
                      <a:r>
                        <a:rPr lang="fr-BE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07/09/</a:t>
                      </a:r>
                      <a:r>
                        <a:rPr lang="lv-LV" sz="1800" dirty="0"/>
                        <a:t>20</a:t>
                      </a:r>
                      <a:r>
                        <a:rPr lang="fr-BE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err="1"/>
                        <a:t>December</a:t>
                      </a:r>
                      <a:r>
                        <a:rPr lang="fr-BE" sz="1800" dirty="0"/>
                        <a:t> 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4721557"/>
                  </a:ext>
                </a:extLst>
              </a:tr>
              <a:tr h="513521">
                <a:tc>
                  <a:txBody>
                    <a:bodyPr/>
                    <a:lstStyle/>
                    <a:p>
                      <a:r>
                        <a:rPr lang="fr-BE" sz="1800" dirty="0"/>
                        <a:t>TA-R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18/04/</a:t>
                      </a:r>
                      <a:r>
                        <a:rPr lang="lv-LV" sz="1800" dirty="0"/>
                        <a:t>20</a:t>
                      </a:r>
                      <a:r>
                        <a:rPr lang="fr-BE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27/07/</a:t>
                      </a:r>
                      <a:r>
                        <a:rPr lang="lv-LV" sz="1800" dirty="0"/>
                        <a:t>20</a:t>
                      </a:r>
                      <a:r>
                        <a:rPr lang="fr-BE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March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8491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41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406473E-1A89-BA4E-9E0F-13DF5F580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0888"/>
            <a:ext cx="5256584" cy="3168352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600"/>
              </a:spcAft>
              <a:buSzPct val="140000"/>
            </a:pPr>
            <a:r>
              <a:rPr lang="en-US" dirty="0"/>
              <a:t>There is </a:t>
            </a:r>
            <a:r>
              <a:rPr lang="en-US" b="1" dirty="0"/>
              <a:t>significant competition </a:t>
            </a:r>
            <a:r>
              <a:rPr lang="en-US" dirty="0"/>
              <a:t>for LIFE funds</a:t>
            </a:r>
          </a:p>
          <a:p>
            <a:pPr>
              <a:spcBef>
                <a:spcPts val="800"/>
              </a:spcBef>
              <a:spcAft>
                <a:spcPts val="600"/>
              </a:spcAft>
              <a:buSzPct val="140000"/>
            </a:pPr>
            <a:r>
              <a:rPr lang="en-US" dirty="0"/>
              <a:t>New </a:t>
            </a:r>
            <a:r>
              <a:rPr lang="en-US" b="1" dirty="0"/>
              <a:t>IT environment </a:t>
            </a:r>
            <a:r>
              <a:rPr lang="en-US" dirty="0"/>
              <a:t>and </a:t>
            </a:r>
            <a:r>
              <a:rPr lang="en-US" b="1" dirty="0"/>
              <a:t>applications forms</a:t>
            </a:r>
            <a:endParaRPr lang="lv-LV" b="1" dirty="0"/>
          </a:p>
          <a:p>
            <a:pPr marL="0" indent="0">
              <a:spcBef>
                <a:spcPts val="800"/>
              </a:spcBef>
              <a:spcAft>
                <a:spcPts val="600"/>
              </a:spcAft>
              <a:buSzPct val="140000"/>
              <a:buNone/>
            </a:pPr>
            <a:r>
              <a:rPr lang="en-GB" sz="1800" i="1" dirty="0"/>
              <a:t>Funding &amp; tender opportunities portal</a:t>
            </a:r>
            <a:r>
              <a:rPr lang="lv-LV" sz="1800" i="1" dirty="0"/>
              <a:t> </a:t>
            </a:r>
            <a:r>
              <a:rPr lang="lv-LV" sz="1800" i="1" dirty="0" err="1"/>
              <a:t>at</a:t>
            </a:r>
            <a:r>
              <a:rPr lang="lv-LV" sz="1800" i="1" dirty="0"/>
              <a:t> </a:t>
            </a:r>
            <a:r>
              <a:rPr lang="lv-LV" sz="1800" i="1" dirty="0">
                <a:hlinkClick r:id="rId2"/>
              </a:rPr>
              <a:t>https://ec.europa.eu/info/funding-tenders/opportunities/portal/screen/home</a:t>
            </a:r>
            <a:endParaRPr lang="lv-LV" sz="1800" i="1" dirty="0"/>
          </a:p>
          <a:p>
            <a:pPr marL="0" indent="0">
              <a:spcBef>
                <a:spcPts val="800"/>
              </a:spcBef>
              <a:spcAft>
                <a:spcPts val="600"/>
              </a:spcAft>
              <a:buSzPct val="140000"/>
              <a:buNone/>
            </a:pPr>
            <a:endParaRPr lang="en-US" sz="18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5C8BDCD-EE1A-2C42-8878-CF37AE80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Challenges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4229444-AFE8-A64F-A656-7FD3205CC7BA}"/>
              </a:ext>
            </a:extLst>
          </p:cNvPr>
          <p:cNvSpPr txBox="1"/>
          <p:nvPr/>
        </p:nvSpPr>
        <p:spPr>
          <a:xfrm>
            <a:off x="6528048" y="2420888"/>
            <a:ext cx="5256584" cy="266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400" dirty="0"/>
              <a:t>Proposals that </a:t>
            </a:r>
            <a:r>
              <a:rPr lang="en-US" sz="2400" b="1" dirty="0"/>
              <a:t>fail are either poorly prepared </a:t>
            </a:r>
            <a:r>
              <a:rPr lang="en-US" sz="2400" dirty="0"/>
              <a:t>or simply with limited ambition or risk taking</a:t>
            </a:r>
          </a:p>
          <a:p>
            <a:pPr marL="285750" indent="-285750"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400" dirty="0"/>
              <a:t>But: Key to success is always the same!</a:t>
            </a:r>
          </a:p>
          <a:p>
            <a:pPr marL="285750" indent="-285750"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94083A-12EE-94A0-57DC-33FA65C37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53" y="103521"/>
            <a:ext cx="6450813" cy="188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B4126B6-CF97-9849-9FBD-697B3EE41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SzPct val="140000"/>
            </a:pPr>
            <a:r>
              <a:rPr lang="en-US" sz="2000" b="1" dirty="0"/>
              <a:t>LIFE Web site </a:t>
            </a:r>
            <a:r>
              <a:rPr lang="en-US" sz="2000" dirty="0">
                <a:hlinkClick r:id="rId2"/>
              </a:rPr>
              <a:t>https://cinea.ec.europa.eu/life_en</a:t>
            </a:r>
            <a:r>
              <a:rPr lang="en-US" sz="2000" dirty="0"/>
              <a:t> – </a:t>
            </a:r>
            <a:r>
              <a:rPr lang="en-GB" sz="2000" b="1" dirty="0"/>
              <a:t>LIFE project database</a:t>
            </a:r>
          </a:p>
          <a:p>
            <a:pPr>
              <a:spcBef>
                <a:spcPts val="1200"/>
              </a:spcBef>
              <a:buSzPct val="140000"/>
            </a:pPr>
            <a:r>
              <a:rPr lang="en-GB" sz="2000" b="1" dirty="0"/>
              <a:t>Call documents </a:t>
            </a:r>
            <a:r>
              <a:rPr lang="en-GB" sz="2000" dirty="0"/>
              <a:t>(</a:t>
            </a:r>
            <a:r>
              <a:rPr lang="en-GB" sz="2000" dirty="0">
                <a:hlinkClick r:id="rId3"/>
              </a:rPr>
              <a:t>Funding &amp; tender opportunities portal</a:t>
            </a:r>
            <a:r>
              <a:rPr lang="en-GB" sz="2000" dirty="0"/>
              <a:t>)</a:t>
            </a:r>
          </a:p>
          <a:p>
            <a:pPr>
              <a:spcBef>
                <a:spcPts val="1200"/>
              </a:spcBef>
              <a:buSzPct val="140000"/>
            </a:pPr>
            <a:r>
              <a:rPr lang="en-GB" sz="2000" b="1" dirty="0"/>
              <a:t>LIFE Regulation and Multi-annual work-programme</a:t>
            </a:r>
            <a:r>
              <a:rPr lang="lv-LV" sz="2000" b="1" dirty="0"/>
              <a:t> </a:t>
            </a:r>
            <a:r>
              <a:rPr lang="lv-LV" sz="2000" dirty="0">
                <a:hlinkClick r:id="rId4"/>
              </a:rPr>
              <a:t>https://eur-lex.europa.eu/legal-content/EN/TXT/?uri=celex%3A32021R0783</a:t>
            </a:r>
            <a:r>
              <a:rPr lang="lv-LV" sz="2000" dirty="0"/>
              <a:t> ; </a:t>
            </a:r>
            <a:r>
              <a:rPr lang="lv-LV" sz="2000" dirty="0">
                <a:hlinkClick r:id="rId5"/>
              </a:rPr>
              <a:t>https://cinea.ec.europa.eu/programmes/life/life-legal-basis/life-multiannual-work-programme-2021-2024_en</a:t>
            </a:r>
            <a:endParaRPr lang="en-GB" sz="2000" dirty="0"/>
          </a:p>
          <a:p>
            <a:pPr>
              <a:spcBef>
                <a:spcPts val="1200"/>
              </a:spcBef>
              <a:buSzPct val="140000"/>
            </a:pPr>
            <a:r>
              <a:rPr lang="lv-LV" sz="2000" dirty="0"/>
              <a:t>S</a:t>
            </a:r>
            <a:r>
              <a:rPr lang="en-US" sz="2000" dirty="0" err="1"/>
              <a:t>pecific</a:t>
            </a:r>
            <a:r>
              <a:rPr lang="en-US" sz="2000" dirty="0"/>
              <a:t> information, guidelines designed by your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National Contact Point</a:t>
            </a:r>
            <a:r>
              <a:rPr lang="lv-LV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lv-LV" sz="2000" dirty="0">
                <a:solidFill>
                  <a:schemeClr val="bg2">
                    <a:lumMod val="50000"/>
                  </a:schemeClr>
                </a:solidFill>
                <a:hlinkClick r:id="rId6"/>
              </a:rPr>
              <a:t>https://life.envir.ee/et/english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17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4E9F605-9A4F-A04C-83EF-F1EC5120B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Must read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2049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58C83C5-4760-1C4B-947E-7F93AFF9D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7488" y="1502469"/>
            <a:ext cx="3600400" cy="451247"/>
          </a:xfrm>
        </p:spPr>
        <p:txBody>
          <a:bodyPr/>
          <a:lstStyle/>
          <a:p>
            <a:pPr marL="0" indent="0" algn="ctr">
              <a:buNone/>
            </a:pPr>
            <a:r>
              <a:rPr lang="en-GB" b="1" kern="0" dirty="0">
                <a:solidFill>
                  <a:srgbClr val="00449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Good design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A75F444-D15A-1848-9186-79A384F8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Design Full Proposal</a:t>
            </a:r>
            <a:endParaRPr lang="fr-FR" dirty="0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96A31716-9F99-5843-88BD-CD3E05437AB7}"/>
              </a:ext>
            </a:extLst>
          </p:cNvPr>
          <p:cNvSpPr txBox="1">
            <a:spLocks/>
          </p:cNvSpPr>
          <p:nvPr/>
        </p:nvSpPr>
        <p:spPr>
          <a:xfrm>
            <a:off x="5437068" y="1555663"/>
            <a:ext cx="5616625" cy="451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b="1" kern="0" dirty="0">
                <a:solidFill>
                  <a:srgbClr val="00449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Common problems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B7F9496-9FC5-D25E-5AD0-F0177A42FF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130524"/>
            <a:ext cx="9658350" cy="33147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4AAF53A-C245-6974-A9EC-905F487207E5}"/>
              </a:ext>
            </a:extLst>
          </p:cNvPr>
          <p:cNvSpPr txBox="1"/>
          <p:nvPr/>
        </p:nvSpPr>
        <p:spPr>
          <a:xfrm>
            <a:off x="1631504" y="227754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Solid </a:t>
            </a:r>
            <a:r>
              <a:rPr lang="fr-FR" sz="1200" b="1" dirty="0" err="1"/>
              <a:t>analysis</a:t>
            </a:r>
            <a:r>
              <a:rPr lang="fr-FR" sz="1200" b="1" dirty="0"/>
              <a:t> of the </a:t>
            </a:r>
            <a:r>
              <a:rPr lang="fr-FR" sz="1200" b="1" dirty="0" err="1"/>
              <a:t>problem</a:t>
            </a:r>
            <a:r>
              <a:rPr lang="fr-FR" sz="1200" b="1" dirty="0"/>
              <a:t>, state of </a:t>
            </a:r>
            <a:r>
              <a:rPr lang="fr-FR" sz="1200" b="1" dirty="0" err="1"/>
              <a:t>play</a:t>
            </a:r>
            <a:r>
              <a:rPr lang="fr-FR" sz="1200" b="1" dirty="0"/>
              <a:t> </a:t>
            </a:r>
            <a:br>
              <a:rPr lang="fr-FR" sz="1200" b="1" dirty="0"/>
            </a:br>
            <a:r>
              <a:rPr lang="fr-FR" sz="1200" b="1" dirty="0"/>
              <a:t>and solution </a:t>
            </a:r>
            <a:r>
              <a:rPr lang="fr-FR" sz="1200" b="1" dirty="0" err="1"/>
              <a:t>proposed</a:t>
            </a:r>
            <a:r>
              <a:rPr lang="fr-FR" sz="1200" b="1" dirty="0"/>
              <a:t> (</a:t>
            </a:r>
            <a:r>
              <a:rPr lang="fr-FR" sz="1200" b="1" dirty="0" err="1"/>
              <a:t>baseline</a:t>
            </a:r>
            <a:r>
              <a:rPr lang="fr-FR" sz="1200" b="1" dirty="0"/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309121A-4474-66E4-1135-C3202369CA9D}"/>
              </a:ext>
            </a:extLst>
          </p:cNvPr>
          <p:cNvSpPr txBox="1"/>
          <p:nvPr/>
        </p:nvSpPr>
        <p:spPr>
          <a:xfrm>
            <a:off x="1631504" y="321364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Key stakeholders </a:t>
            </a:r>
            <a:r>
              <a:rPr lang="fr-FR" sz="1200" b="1" dirty="0" err="1"/>
              <a:t>involved</a:t>
            </a:r>
            <a:r>
              <a:rPr lang="fr-FR" sz="1200" b="1" dirty="0"/>
              <a:t> (incl. </a:t>
            </a:r>
            <a:r>
              <a:rPr lang="fr-FR" sz="1200" b="1" dirty="0" err="1"/>
              <a:t>users</a:t>
            </a:r>
            <a:r>
              <a:rPr lang="fr-FR" sz="1200" b="1" dirty="0"/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0612A50-7CAE-D5BA-87CC-C2908084028B}"/>
              </a:ext>
            </a:extLst>
          </p:cNvPr>
          <p:cNvSpPr txBox="1"/>
          <p:nvPr/>
        </p:nvSpPr>
        <p:spPr>
          <a:xfrm>
            <a:off x="1631504" y="400573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/>
              <a:t>Robust</a:t>
            </a:r>
            <a:r>
              <a:rPr lang="fr-FR" sz="1200" b="1" dirty="0"/>
              <a:t> </a:t>
            </a:r>
            <a:r>
              <a:rPr lang="fr-FR" sz="1200" b="1" dirty="0" err="1"/>
              <a:t>assessment</a:t>
            </a:r>
            <a:r>
              <a:rPr lang="fr-FR" sz="1200" b="1" dirty="0"/>
              <a:t> of impacts over the life cycle of the solution </a:t>
            </a:r>
            <a:r>
              <a:rPr lang="fr-FR" sz="1200" b="1" dirty="0" err="1"/>
              <a:t>proposed</a:t>
            </a:r>
            <a:endParaRPr lang="fr-FR" sz="1200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45D534E-C410-5B1D-8050-199220B0E27A}"/>
              </a:ext>
            </a:extLst>
          </p:cNvPr>
          <p:cNvSpPr txBox="1"/>
          <p:nvPr/>
        </p:nvSpPr>
        <p:spPr>
          <a:xfrm>
            <a:off x="1631504" y="4869829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Clear </a:t>
            </a:r>
            <a:r>
              <a:rPr lang="fr-FR" sz="1200" b="1" dirty="0" err="1"/>
              <a:t>strategy</a:t>
            </a:r>
            <a:r>
              <a:rPr lang="fr-FR" sz="1200" b="1" dirty="0"/>
              <a:t> on how to </a:t>
            </a:r>
            <a:r>
              <a:rPr lang="fr-FR" sz="1200" b="1" dirty="0" err="1"/>
              <a:t>sustain</a:t>
            </a:r>
            <a:r>
              <a:rPr lang="fr-FR" sz="1200" b="1" dirty="0"/>
              <a:t> and </a:t>
            </a:r>
            <a:r>
              <a:rPr lang="fr-FR" sz="1200" b="1" dirty="0" err="1"/>
              <a:t>multiply</a:t>
            </a:r>
            <a:r>
              <a:rPr lang="fr-FR" sz="1200" b="1" dirty="0"/>
              <a:t> </a:t>
            </a:r>
            <a:br>
              <a:rPr lang="fr-FR" sz="1200" b="1" dirty="0"/>
            </a:br>
            <a:r>
              <a:rPr lang="fr-FR" sz="1200" b="1" dirty="0"/>
              <a:t>the impacts	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0A05FC5-64C3-3728-3ED4-11C9530EF5A0}"/>
              </a:ext>
            </a:extLst>
          </p:cNvPr>
          <p:cNvSpPr txBox="1"/>
          <p:nvPr/>
        </p:nvSpPr>
        <p:spPr>
          <a:xfrm>
            <a:off x="5519936" y="2204864"/>
            <a:ext cx="5450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/>
              <a:t>Insufficient</a:t>
            </a:r>
            <a:r>
              <a:rPr lang="fr-FR" sz="1200" b="1" dirty="0"/>
              <a:t> background information (</a:t>
            </a:r>
            <a:r>
              <a:rPr lang="fr-FR" sz="1200" b="1" dirty="0" err="1"/>
              <a:t>why</a:t>
            </a:r>
            <a:r>
              <a:rPr lang="fr-FR" sz="1200" b="1" dirty="0"/>
              <a:t>, </a:t>
            </a:r>
            <a:r>
              <a:rPr lang="fr-FR" sz="1200" b="1" dirty="0" err="1"/>
              <a:t>who</a:t>
            </a:r>
            <a:r>
              <a:rPr lang="fr-FR" sz="1200" b="1" dirty="0"/>
              <a:t> and how)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C049255-20E2-B491-F703-7334C8179047}"/>
              </a:ext>
            </a:extLst>
          </p:cNvPr>
          <p:cNvSpPr txBox="1"/>
          <p:nvPr/>
        </p:nvSpPr>
        <p:spPr>
          <a:xfrm>
            <a:off x="5519936" y="2683835"/>
            <a:ext cx="5450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/>
              <a:t>Rationale</a:t>
            </a:r>
            <a:r>
              <a:rPr lang="fr-FR" sz="1200" b="1" dirty="0"/>
              <a:t> for </a:t>
            </a:r>
            <a:r>
              <a:rPr lang="fr-FR" sz="1200" b="1" dirty="0" err="1"/>
              <a:t>projects</a:t>
            </a:r>
            <a:r>
              <a:rPr lang="fr-FR" sz="1200" b="1" dirty="0"/>
              <a:t> </a:t>
            </a:r>
            <a:r>
              <a:rPr lang="fr-FR" sz="1200" b="1" dirty="0" err="1"/>
              <a:t>is</a:t>
            </a:r>
            <a:r>
              <a:rPr lang="fr-FR" sz="1200" b="1" dirty="0"/>
              <a:t> </a:t>
            </a:r>
            <a:r>
              <a:rPr lang="fr-FR" sz="1200" b="1" dirty="0" err="1"/>
              <a:t>defined</a:t>
            </a:r>
            <a:r>
              <a:rPr lang="fr-FR" sz="1200" b="1" dirty="0"/>
              <a:t> </a:t>
            </a:r>
            <a:r>
              <a:rPr lang="fr-FR" sz="1200" b="1" dirty="0" err="1"/>
              <a:t>during</a:t>
            </a:r>
            <a:r>
              <a:rPr lang="fr-FR" sz="1200" b="1" dirty="0"/>
              <a:t> the </a:t>
            </a:r>
            <a:r>
              <a:rPr lang="fr-FR" sz="1200" b="1" dirty="0" err="1"/>
              <a:t>project</a:t>
            </a:r>
            <a:endParaRPr lang="fr-FR" sz="12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7C63087-D095-27E8-6576-54FD2CEB2308}"/>
              </a:ext>
            </a:extLst>
          </p:cNvPr>
          <p:cNvSpPr txBox="1"/>
          <p:nvPr/>
        </p:nvSpPr>
        <p:spPr>
          <a:xfrm>
            <a:off x="5519936" y="3162806"/>
            <a:ext cx="5450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Objectives </a:t>
            </a:r>
            <a:r>
              <a:rPr lang="fr-FR" sz="1200" b="1" dirty="0" err="1"/>
              <a:t>too</a:t>
            </a:r>
            <a:r>
              <a:rPr lang="fr-FR" sz="1200" b="1" dirty="0"/>
              <a:t> </a:t>
            </a:r>
            <a:r>
              <a:rPr lang="fr-FR" sz="1200" b="1" dirty="0" err="1"/>
              <a:t>broad</a:t>
            </a:r>
            <a:r>
              <a:rPr lang="fr-FR" sz="1200" b="1" dirty="0"/>
              <a:t>, </a:t>
            </a:r>
            <a:r>
              <a:rPr lang="fr-FR" sz="1200" b="1" dirty="0" err="1"/>
              <a:t>too</a:t>
            </a:r>
            <a:r>
              <a:rPr lang="fr-FR" sz="1200" b="1" dirty="0"/>
              <a:t> </a:t>
            </a:r>
            <a:r>
              <a:rPr lang="fr-FR" sz="1200" b="1" dirty="0" err="1"/>
              <a:t>many</a:t>
            </a:r>
            <a:endParaRPr lang="fr-FR" sz="1200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358D8D5-1336-DC9C-B744-8ED8A0D38C6D}"/>
              </a:ext>
            </a:extLst>
          </p:cNvPr>
          <p:cNvSpPr txBox="1"/>
          <p:nvPr/>
        </p:nvSpPr>
        <p:spPr>
          <a:xfrm>
            <a:off x="5450728" y="357561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Poor partnership (</a:t>
            </a:r>
            <a:r>
              <a:rPr lang="fr-FR" sz="1200" b="1" dirty="0" err="1"/>
              <a:t>partners</a:t>
            </a:r>
            <a:r>
              <a:rPr lang="fr-FR" sz="1200" b="1" dirty="0"/>
              <a:t> do</a:t>
            </a:r>
            <a:r>
              <a:rPr lang="lv-LV" sz="1200" b="1" dirty="0"/>
              <a:t> </a:t>
            </a:r>
            <a:r>
              <a:rPr lang="lv-LV" sz="1200" b="1" dirty="0" err="1"/>
              <a:t>not</a:t>
            </a:r>
            <a:r>
              <a:rPr lang="fr-FR" sz="1200" b="1" dirty="0"/>
              <a:t> fit </a:t>
            </a:r>
            <a:r>
              <a:rPr lang="fr-FR" sz="1200" b="1" dirty="0" err="1"/>
              <a:t>regarding</a:t>
            </a:r>
            <a:r>
              <a:rPr lang="fr-FR" sz="1200" b="1" dirty="0"/>
              <a:t> know-how or </a:t>
            </a:r>
            <a:r>
              <a:rPr lang="fr-FR" sz="1200" b="1" dirty="0" err="1"/>
              <a:t>insufficient</a:t>
            </a:r>
            <a:r>
              <a:rPr lang="fr-FR" sz="1200" b="1" dirty="0"/>
              <a:t> budget)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A80C075-0722-9D2F-CE11-C951B0C7DAAB}"/>
              </a:ext>
            </a:extLst>
          </p:cNvPr>
          <p:cNvSpPr txBox="1"/>
          <p:nvPr/>
        </p:nvSpPr>
        <p:spPr>
          <a:xfrm>
            <a:off x="5519936" y="4138166"/>
            <a:ext cx="5450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Over-</a:t>
            </a:r>
            <a:r>
              <a:rPr lang="fr-FR" sz="1200" b="1" dirty="0" err="1"/>
              <a:t>optimistic</a:t>
            </a:r>
            <a:r>
              <a:rPr lang="fr-FR" sz="1200" b="1" dirty="0"/>
              <a:t> / </a:t>
            </a:r>
            <a:r>
              <a:rPr lang="fr-FR" sz="1200" b="1" dirty="0" err="1"/>
              <a:t>unrealistic</a:t>
            </a:r>
            <a:r>
              <a:rPr lang="fr-FR" sz="1200" b="1" dirty="0"/>
              <a:t> or </a:t>
            </a:r>
            <a:r>
              <a:rPr lang="fr-FR" sz="1200" b="1" dirty="0" err="1"/>
              <a:t>lack</a:t>
            </a:r>
            <a:r>
              <a:rPr lang="fr-FR" sz="1200" b="1" dirty="0"/>
              <a:t> of quantification of impacts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A4ED0D9-17AA-67E4-0771-1BA168EC3A89}"/>
              </a:ext>
            </a:extLst>
          </p:cNvPr>
          <p:cNvSpPr txBox="1"/>
          <p:nvPr/>
        </p:nvSpPr>
        <p:spPr>
          <a:xfrm>
            <a:off x="5519936" y="4625846"/>
            <a:ext cx="5450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/>
              <a:t>Replication</a:t>
            </a:r>
            <a:r>
              <a:rPr lang="fr-FR" sz="1200" b="1" dirty="0"/>
              <a:t> </a:t>
            </a:r>
            <a:r>
              <a:rPr lang="fr-FR" sz="1200" b="1" dirty="0" err="1"/>
              <a:t>confused</a:t>
            </a:r>
            <a:r>
              <a:rPr lang="fr-FR" sz="1200" b="1" dirty="0"/>
              <a:t> </a:t>
            </a:r>
            <a:r>
              <a:rPr lang="fr-FR" sz="1200" b="1" dirty="0" err="1"/>
              <a:t>with</a:t>
            </a:r>
            <a:r>
              <a:rPr lang="fr-FR" sz="1200" b="1" dirty="0"/>
              <a:t> networking and </a:t>
            </a:r>
            <a:r>
              <a:rPr lang="fr-FR" sz="1200" b="1" dirty="0" err="1"/>
              <a:t>dissemination</a:t>
            </a:r>
            <a:endParaRPr lang="fr-FR" sz="1200" b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2B7BF1E-9020-78A7-C409-322BBBF0187D}"/>
              </a:ext>
            </a:extLst>
          </p:cNvPr>
          <p:cNvSpPr txBox="1"/>
          <p:nvPr/>
        </p:nvSpPr>
        <p:spPr>
          <a:xfrm>
            <a:off x="5519936" y="5122234"/>
            <a:ext cx="5450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Vague plans to </a:t>
            </a:r>
            <a:r>
              <a:rPr lang="fr-FR" sz="1200" b="1" dirty="0" err="1"/>
              <a:t>sustain</a:t>
            </a:r>
            <a:r>
              <a:rPr lang="fr-FR" sz="1200" b="1" dirty="0"/>
              <a:t> the </a:t>
            </a:r>
            <a:r>
              <a:rPr lang="fr-FR" sz="1200" b="1" dirty="0" err="1"/>
              <a:t>project</a:t>
            </a:r>
            <a:r>
              <a:rPr lang="fr-FR" sz="1200" b="1" dirty="0"/>
              <a:t>/</a:t>
            </a:r>
            <a:r>
              <a:rPr lang="fr-FR" sz="1200" b="1" dirty="0" err="1"/>
              <a:t>results</a:t>
            </a:r>
            <a:r>
              <a:rPr lang="fr-FR" sz="1200" b="1" dirty="0"/>
              <a:t> </a:t>
            </a:r>
            <a:r>
              <a:rPr lang="fr-FR" sz="1200" b="1" dirty="0" err="1"/>
              <a:t>after</a:t>
            </a:r>
            <a:r>
              <a:rPr lang="fr-FR" sz="1200" b="1" dirty="0"/>
              <a:t> </a:t>
            </a:r>
            <a:r>
              <a:rPr lang="fr-FR" sz="1200" b="1" dirty="0" err="1"/>
              <a:t>project</a:t>
            </a:r>
            <a:r>
              <a:rPr lang="fr-FR" sz="1200" b="1" dirty="0"/>
              <a:t> end</a:t>
            </a:r>
          </a:p>
        </p:txBody>
      </p:sp>
    </p:spTree>
    <p:extLst>
      <p:ext uri="{BB962C8B-B14F-4D97-AF65-F5344CB8AC3E}">
        <p14:creationId xmlns:p14="http://schemas.microsoft.com/office/powerpoint/2010/main" val="1191379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B358C9-9D99-674A-8C2E-3A7F776E7A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1185E0-D972-200C-3373-BE6C8DEED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3645024"/>
            <a:ext cx="1200000" cy="1238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182FD0-BF55-B6EB-ADA5-B714A33E00B8}"/>
              </a:ext>
            </a:extLst>
          </p:cNvPr>
          <p:cNvSpPr txBox="1"/>
          <p:nvPr/>
        </p:nvSpPr>
        <p:spPr>
          <a:xfrm>
            <a:off x="2927648" y="3959789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Inta Duce</a:t>
            </a:r>
            <a:endParaRPr lang="lv-LV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lv-LV" dirty="0">
                <a:solidFill>
                  <a:schemeClr val="bg2">
                    <a:lumMod val="50000"/>
                  </a:schemeClr>
                </a:solidFill>
              </a:rPr>
              <a:t>inta.duce@elmen-eeig.eu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ELMEN EEIG</a:t>
            </a:r>
          </a:p>
        </p:txBody>
      </p:sp>
    </p:spTree>
    <p:extLst>
      <p:ext uri="{BB962C8B-B14F-4D97-AF65-F5344CB8AC3E}">
        <p14:creationId xmlns:p14="http://schemas.microsoft.com/office/powerpoint/2010/main" val="328415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FC2DA5E-5AF5-A949-8C29-C4EAB5724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841977" cy="3881904"/>
          </a:xfrm>
        </p:spPr>
        <p:txBody>
          <a:bodyPr/>
          <a:lstStyle/>
          <a:p>
            <a:pPr>
              <a:buSzPct val="140000"/>
            </a:pPr>
            <a:r>
              <a:rPr lang="en-US" sz="1700" dirty="0"/>
              <a:t>The LIFE </a:t>
            </a:r>
            <a:r>
              <a:rPr lang="en-US" sz="1700" dirty="0" err="1"/>
              <a:t>programme</a:t>
            </a:r>
            <a:r>
              <a:rPr lang="en-US" sz="1700" dirty="0"/>
              <a:t> constitutes a 100% contribution to the objectives and targets of the European Green Deal</a:t>
            </a:r>
          </a:p>
          <a:p>
            <a:pPr>
              <a:buSzPct val="140000"/>
            </a:pPr>
            <a:r>
              <a:rPr lang="en-US" sz="1700" dirty="0"/>
              <a:t>The only EU </a:t>
            </a:r>
            <a:r>
              <a:rPr lang="en-US" sz="1700" dirty="0" err="1"/>
              <a:t>programme</a:t>
            </a:r>
            <a:r>
              <a:rPr lang="en-US" sz="1700" dirty="0"/>
              <a:t> dedicated exclusively to the environment, nature conservation and climate action</a:t>
            </a:r>
            <a:endParaRPr lang="lv-LV" sz="1700" dirty="0"/>
          </a:p>
          <a:p>
            <a:pPr>
              <a:buSzPct val="140000"/>
            </a:pPr>
            <a:r>
              <a:rPr lang="fr-BE" sz="1700" dirty="0"/>
              <a:t>The </a:t>
            </a:r>
            <a:r>
              <a:rPr lang="fr-BE" sz="1700" dirty="0" err="1"/>
              <a:t>multiannual</a:t>
            </a:r>
            <a:r>
              <a:rPr lang="fr-BE" sz="1700" dirty="0"/>
              <a:t> </a:t>
            </a:r>
            <a:r>
              <a:rPr lang="fr-BE" sz="1700" dirty="0" err="1"/>
              <a:t>work</a:t>
            </a:r>
            <a:r>
              <a:rPr lang="fr-BE" sz="1700" dirty="0"/>
              <a:t> programme for 2021-2024 </a:t>
            </a:r>
            <a:r>
              <a:rPr lang="fr-BE" sz="1700" dirty="0" err="1"/>
              <a:t>was</a:t>
            </a:r>
            <a:r>
              <a:rPr lang="fr-BE" sz="1700" dirty="0"/>
              <a:t> </a:t>
            </a:r>
            <a:r>
              <a:rPr lang="fr-BE" sz="1700" dirty="0" err="1"/>
              <a:t>adopted</a:t>
            </a:r>
            <a:r>
              <a:rPr lang="fr-BE" sz="1700" dirty="0"/>
              <a:t> in July 2021</a:t>
            </a:r>
            <a:endParaRPr lang="en-US" sz="1700" dirty="0"/>
          </a:p>
          <a:p>
            <a:pPr>
              <a:buSzPct val="140000"/>
            </a:pPr>
            <a:r>
              <a:rPr lang="lv-LV" sz="1700" b="1" dirty="0">
                <a:solidFill>
                  <a:schemeClr val="bg2">
                    <a:lumMod val="50000"/>
                  </a:schemeClr>
                </a:solidFill>
              </a:rPr>
              <a:t>B</a:t>
            </a:r>
            <a:r>
              <a:rPr lang="en-US" sz="1700" b="1" dirty="0" err="1">
                <a:solidFill>
                  <a:schemeClr val="bg2">
                    <a:lumMod val="50000"/>
                  </a:schemeClr>
                </a:solidFill>
              </a:rPr>
              <a:t>udget</a:t>
            </a:r>
            <a:r>
              <a:rPr lang="en-US" sz="1700" b="1" dirty="0">
                <a:solidFill>
                  <a:schemeClr val="bg2">
                    <a:lumMod val="50000"/>
                  </a:schemeClr>
                </a:solidFill>
              </a:rPr>
              <a:t> of 5.43 billion €</a:t>
            </a:r>
            <a:r>
              <a:rPr lang="lv-LV" sz="17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lv-LV" sz="1700" dirty="0" err="1"/>
              <a:t>for</a:t>
            </a:r>
            <a:r>
              <a:rPr lang="lv-LV" sz="1700" dirty="0"/>
              <a:t> </a:t>
            </a:r>
            <a:r>
              <a:rPr lang="lv-LV" sz="1700" dirty="0" err="1"/>
              <a:t>the</a:t>
            </a:r>
            <a:r>
              <a:rPr lang="lv-LV" sz="1700" dirty="0"/>
              <a:t> </a:t>
            </a:r>
            <a:r>
              <a:rPr lang="lv-LV" sz="1700" dirty="0" err="1"/>
              <a:t>years</a:t>
            </a:r>
            <a:r>
              <a:rPr lang="lv-LV" sz="1700" dirty="0"/>
              <a:t> 2021-2027</a:t>
            </a:r>
            <a:endParaRPr lang="fr-BE" sz="1700" dirty="0"/>
          </a:p>
          <a:p>
            <a:pPr>
              <a:buSzPct val="140000"/>
            </a:pPr>
            <a:r>
              <a:rPr lang="lv-LV" sz="1700" b="1" dirty="0" err="1">
                <a:solidFill>
                  <a:schemeClr val="bg2">
                    <a:lumMod val="50000"/>
                  </a:schemeClr>
                </a:solidFill>
              </a:rPr>
              <a:t>Budget</a:t>
            </a:r>
            <a:r>
              <a:rPr lang="lv-LV" sz="17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lv-LV" sz="1700" b="1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lv-LV" sz="17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BE" sz="1800" b="1" dirty="0">
                <a:solidFill>
                  <a:schemeClr val="bg2">
                    <a:lumMod val="50000"/>
                  </a:schemeClr>
                </a:solidFill>
              </a:rPr>
              <a:t>611 million </a:t>
            </a:r>
            <a:r>
              <a:rPr lang="fr-BE" sz="1600" b="1" dirty="0">
                <a:solidFill>
                  <a:schemeClr val="bg2">
                    <a:lumMod val="50000"/>
                  </a:schemeClr>
                </a:solidFill>
              </a:rPr>
              <a:t>€</a:t>
            </a:r>
            <a:r>
              <a:rPr lang="lv-LV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lv-LV" sz="1600" dirty="0" err="1"/>
              <a:t>for</a:t>
            </a:r>
            <a:r>
              <a:rPr lang="lv-LV" sz="1600" dirty="0"/>
              <a:t> </a:t>
            </a:r>
            <a:r>
              <a:rPr lang="lv-LV" sz="1600" dirty="0" err="1"/>
              <a:t>the</a:t>
            </a:r>
            <a:r>
              <a:rPr lang="lv-LV" sz="1600" dirty="0"/>
              <a:t> </a:t>
            </a:r>
            <a:r>
              <a:rPr lang="lv-LV" sz="1700" dirty="0"/>
              <a:t>c</a:t>
            </a:r>
            <a:r>
              <a:rPr lang="en-US" sz="1700" dirty="0"/>
              <a:t>all 2023</a:t>
            </a:r>
            <a:endParaRPr lang="fr-BE" sz="1700" dirty="0"/>
          </a:p>
          <a:p>
            <a:pPr>
              <a:buSzPct val="140000"/>
            </a:pPr>
            <a:endParaRPr lang="en-GB" sz="1700" dirty="0"/>
          </a:p>
          <a:p>
            <a:endParaRPr lang="fr-FR" sz="17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01BB5D1-AFAE-1F4B-92BE-D5C395A0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LIFE programme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D996823-6DDC-324B-A8E8-5AA1B6B592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764704"/>
            <a:ext cx="3891515" cy="510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6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BDB3244-DBEF-64B2-701C-D51E29400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340768"/>
            <a:ext cx="8561578" cy="507492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01BB5D1-AFAE-1F4B-92BE-D5C395A0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LIFE Programme 2021-2027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990ADA-9B85-5560-F1C9-162332E8D75F}"/>
              </a:ext>
            </a:extLst>
          </p:cNvPr>
          <p:cNvSpPr/>
          <p:nvPr/>
        </p:nvSpPr>
        <p:spPr>
          <a:xfrm>
            <a:off x="1631504" y="2492896"/>
            <a:ext cx="144016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/>
              <a:t>To </a:t>
            </a:r>
            <a:r>
              <a:rPr lang="fr-FR" sz="1050" dirty="0" err="1"/>
              <a:t>contribute</a:t>
            </a:r>
            <a:r>
              <a:rPr lang="fr-FR" sz="1050" dirty="0"/>
              <a:t> to the shift to a </a:t>
            </a:r>
            <a:r>
              <a:rPr lang="fr-FR" sz="1050" dirty="0" err="1"/>
              <a:t>circular</a:t>
            </a:r>
            <a:r>
              <a:rPr lang="fr-FR" sz="1050" dirty="0"/>
              <a:t>, </a:t>
            </a:r>
            <a:r>
              <a:rPr lang="fr-FR" sz="1050" dirty="0" err="1"/>
              <a:t>energy</a:t>
            </a:r>
            <a:r>
              <a:rPr lang="fr-FR" sz="1050" dirty="0"/>
              <a:t>-efficient, </a:t>
            </a:r>
            <a:r>
              <a:rPr lang="fr-FR" sz="1050" dirty="0" err="1"/>
              <a:t>renewable</a:t>
            </a:r>
            <a:r>
              <a:rPr lang="fr-FR" sz="1050" dirty="0"/>
              <a:t> </a:t>
            </a:r>
            <a:r>
              <a:rPr lang="fr-FR" sz="1050" dirty="0" err="1"/>
              <a:t>energy</a:t>
            </a:r>
            <a:r>
              <a:rPr lang="fr-FR" sz="1050" dirty="0"/>
              <a:t> </a:t>
            </a:r>
            <a:r>
              <a:rPr lang="fr-FR" sz="1050" dirty="0" err="1"/>
              <a:t>based</a:t>
            </a:r>
            <a:r>
              <a:rPr lang="fr-FR" sz="1050" dirty="0"/>
              <a:t>- and </a:t>
            </a:r>
            <a:r>
              <a:rPr lang="fr-FR" sz="1050" dirty="0" err="1"/>
              <a:t>climate</a:t>
            </a:r>
            <a:r>
              <a:rPr lang="fr-FR" sz="1050" dirty="0"/>
              <a:t> </a:t>
            </a:r>
            <a:r>
              <a:rPr lang="fr-FR" sz="1050" dirty="0" err="1"/>
              <a:t>resilient</a:t>
            </a:r>
            <a:r>
              <a:rPr lang="fr-FR" sz="1050" dirty="0"/>
              <a:t> </a:t>
            </a:r>
            <a:r>
              <a:rPr lang="fr-FR" sz="1050" dirty="0" err="1"/>
              <a:t>economy</a:t>
            </a:r>
            <a:endParaRPr lang="fr-FR" sz="10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7CFE99-7DC5-9020-FE97-D43A60FFE561}"/>
              </a:ext>
            </a:extLst>
          </p:cNvPr>
          <p:cNvSpPr/>
          <p:nvPr/>
        </p:nvSpPr>
        <p:spPr>
          <a:xfrm>
            <a:off x="1631504" y="3861048"/>
            <a:ext cx="144016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/>
              <a:t>To </a:t>
            </a:r>
            <a:r>
              <a:rPr lang="fr-FR" sz="1050" dirty="0" err="1"/>
              <a:t>protect</a:t>
            </a:r>
            <a:r>
              <a:rPr lang="fr-FR" sz="1050" dirty="0"/>
              <a:t> and </a:t>
            </a:r>
            <a:r>
              <a:rPr lang="fr-FR" sz="1050" dirty="0" err="1"/>
              <a:t>improve</a:t>
            </a:r>
            <a:r>
              <a:rPr lang="fr-FR" sz="1050" dirty="0"/>
              <a:t> the </a:t>
            </a:r>
            <a:r>
              <a:rPr lang="fr-FR" sz="1050" dirty="0" err="1"/>
              <a:t>quality</a:t>
            </a:r>
            <a:r>
              <a:rPr lang="fr-FR" sz="1050" dirty="0"/>
              <a:t> of the </a:t>
            </a:r>
            <a:r>
              <a:rPr lang="fr-FR" sz="1050" dirty="0" err="1"/>
              <a:t>environment</a:t>
            </a:r>
            <a:endParaRPr lang="fr-FR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38F347-B55C-2CC9-A355-859D8F24CF0E}"/>
              </a:ext>
            </a:extLst>
          </p:cNvPr>
          <p:cNvSpPr/>
          <p:nvPr/>
        </p:nvSpPr>
        <p:spPr>
          <a:xfrm>
            <a:off x="1631504" y="4725144"/>
            <a:ext cx="14401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/>
              <a:t>To </a:t>
            </a:r>
            <a:r>
              <a:rPr lang="fr-FR" sz="1050" dirty="0" err="1"/>
              <a:t>halt</a:t>
            </a:r>
            <a:r>
              <a:rPr lang="fr-FR" sz="1050" dirty="0"/>
              <a:t> and reverse </a:t>
            </a:r>
            <a:r>
              <a:rPr lang="fr-FR" sz="1050" dirty="0" err="1"/>
              <a:t>biodiversity</a:t>
            </a:r>
            <a:r>
              <a:rPr lang="fr-FR" sz="1050" dirty="0"/>
              <a:t> </a:t>
            </a:r>
            <a:r>
              <a:rPr lang="fr-FR" sz="1050" dirty="0" err="1"/>
              <a:t>loss</a:t>
            </a:r>
            <a:endParaRPr lang="fr-FR" sz="105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AC63C62-DE1B-1CE0-7549-2FBF66B08B9A}"/>
              </a:ext>
            </a:extLst>
          </p:cNvPr>
          <p:cNvSpPr txBox="1"/>
          <p:nvPr/>
        </p:nvSpPr>
        <p:spPr>
          <a:xfrm>
            <a:off x="4727848" y="1772816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0356B1"/>
                </a:solidFill>
              </a:rPr>
              <a:t>Nature and </a:t>
            </a:r>
            <a:r>
              <a:rPr lang="fr-FR" sz="1100" b="1" dirty="0" err="1">
                <a:solidFill>
                  <a:srgbClr val="0356B1"/>
                </a:solidFill>
              </a:rPr>
              <a:t>Biodiversity</a:t>
            </a:r>
            <a:endParaRPr lang="fr-FR" sz="1100" b="1" dirty="0">
              <a:solidFill>
                <a:srgbClr val="0356B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E75842D-056B-63A9-ECF5-7C5E9B8C4BF6}"/>
              </a:ext>
            </a:extLst>
          </p:cNvPr>
          <p:cNvSpPr txBox="1"/>
          <p:nvPr/>
        </p:nvSpPr>
        <p:spPr>
          <a:xfrm>
            <a:off x="4727848" y="2924944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>
                <a:solidFill>
                  <a:srgbClr val="0356B1"/>
                </a:solidFill>
              </a:rPr>
              <a:t>Circular</a:t>
            </a:r>
            <a:r>
              <a:rPr lang="fr-FR" sz="1100" b="1" dirty="0">
                <a:solidFill>
                  <a:srgbClr val="0356B1"/>
                </a:solidFill>
              </a:rPr>
              <a:t> Economy </a:t>
            </a:r>
          </a:p>
          <a:p>
            <a:r>
              <a:rPr lang="fr-FR" sz="1100" b="1" dirty="0">
                <a:solidFill>
                  <a:srgbClr val="0356B1"/>
                </a:solidFill>
              </a:rPr>
              <a:t>and </a:t>
            </a:r>
            <a:r>
              <a:rPr lang="fr-FR" sz="1100" b="1" dirty="0" err="1">
                <a:solidFill>
                  <a:srgbClr val="0356B1"/>
                </a:solidFill>
              </a:rPr>
              <a:t>Quality</a:t>
            </a:r>
            <a:r>
              <a:rPr lang="fr-FR" sz="1100" b="1" dirty="0">
                <a:solidFill>
                  <a:srgbClr val="0356B1"/>
                </a:solidFill>
              </a:rPr>
              <a:t> of Life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C812F61-E209-E6BE-86C3-C0ED7761022C}"/>
              </a:ext>
            </a:extLst>
          </p:cNvPr>
          <p:cNvSpPr txBox="1"/>
          <p:nvPr/>
        </p:nvSpPr>
        <p:spPr>
          <a:xfrm>
            <a:off x="4727848" y="4077072"/>
            <a:ext cx="1440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>
                <a:solidFill>
                  <a:srgbClr val="0356B1"/>
                </a:solidFill>
              </a:rPr>
              <a:t>Climate</a:t>
            </a:r>
            <a:r>
              <a:rPr lang="fr-FR" sz="1100" b="1" dirty="0">
                <a:solidFill>
                  <a:srgbClr val="0356B1"/>
                </a:solidFill>
              </a:rPr>
              <a:t> Change </a:t>
            </a:r>
            <a:br>
              <a:rPr lang="fr-FR" sz="1100" b="1" dirty="0">
                <a:solidFill>
                  <a:srgbClr val="0356B1"/>
                </a:solidFill>
              </a:rPr>
            </a:br>
            <a:r>
              <a:rPr lang="fr-FR" sz="1100" b="1" dirty="0">
                <a:solidFill>
                  <a:srgbClr val="0356B1"/>
                </a:solidFill>
              </a:rPr>
              <a:t>Mitigation and Adaptation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444C3D1-EAAD-B388-1836-9EA57C6C88F1}"/>
              </a:ext>
            </a:extLst>
          </p:cNvPr>
          <p:cNvSpPr txBox="1"/>
          <p:nvPr/>
        </p:nvSpPr>
        <p:spPr>
          <a:xfrm>
            <a:off x="4727848" y="5285730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0356B1"/>
                </a:solidFill>
              </a:rPr>
              <a:t>Clean Energy Transition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1A711A-7879-0C4F-885D-3BF3C5EC18D1}"/>
              </a:ext>
            </a:extLst>
          </p:cNvPr>
          <p:cNvSpPr/>
          <p:nvPr/>
        </p:nvSpPr>
        <p:spPr>
          <a:xfrm>
            <a:off x="7032104" y="1806229"/>
            <a:ext cx="25922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457200">
              <a:spcAft>
                <a:spcPts val="600"/>
              </a:spcAft>
            </a:pPr>
            <a:r>
              <a:rPr lang="en-US" sz="1050" b="1" dirty="0"/>
              <a:t>Projects</a:t>
            </a:r>
          </a:p>
          <a:p>
            <a:pPr marL="108000" indent="-457200"/>
            <a:r>
              <a:rPr lang="en-US" sz="1050" dirty="0"/>
              <a:t>•	Develop and demonstrate eco-innovative techniques and approaches</a:t>
            </a:r>
          </a:p>
          <a:p>
            <a:pPr marL="108000" indent="-457200"/>
            <a:r>
              <a:rPr lang="en-US" sz="1050" dirty="0"/>
              <a:t>•	Help to implement and enforce plans and strategies, in compliance with EU legislation.</a:t>
            </a:r>
          </a:p>
          <a:p>
            <a:pPr marL="108000" indent="-457200"/>
            <a:r>
              <a:rPr lang="en-US" sz="1050" dirty="0"/>
              <a:t>•	Promote best practices and  behavioral changes </a:t>
            </a:r>
          </a:p>
          <a:p>
            <a:pPr marL="108000" indent="-457200"/>
            <a:r>
              <a:rPr lang="en-US" sz="1050" dirty="0"/>
              <a:t>•	</a:t>
            </a:r>
            <a:r>
              <a:rPr lang="en-US" sz="1050" dirty="0" err="1"/>
              <a:t>Catalyse</a:t>
            </a:r>
            <a:r>
              <a:rPr lang="en-US" sz="1050" dirty="0"/>
              <a:t> the large-scale deployment of successful solutions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F73A31-7EBB-4794-D273-3EAED94AAF2C}"/>
              </a:ext>
            </a:extLst>
          </p:cNvPr>
          <p:cNvSpPr/>
          <p:nvPr/>
        </p:nvSpPr>
        <p:spPr>
          <a:xfrm>
            <a:off x="7032104" y="3794313"/>
            <a:ext cx="2592288" cy="1002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050" b="1" dirty="0" err="1"/>
              <a:t>Their</a:t>
            </a:r>
            <a:r>
              <a:rPr lang="fr-FR" sz="1050" b="1" dirty="0"/>
              <a:t> </a:t>
            </a:r>
            <a:r>
              <a:rPr lang="fr-FR" sz="1050" b="1" dirty="0" err="1"/>
              <a:t>implementation</a:t>
            </a:r>
            <a:r>
              <a:rPr lang="fr-FR" sz="1050" b="1" dirty="0"/>
              <a:t> on </a:t>
            </a:r>
            <a:br>
              <a:rPr lang="fr-FR" sz="1050" b="1" dirty="0"/>
            </a:br>
            <a:r>
              <a:rPr lang="fr-FR" sz="1050" b="1" dirty="0" err="1"/>
              <a:t>legislation</a:t>
            </a:r>
            <a:r>
              <a:rPr lang="fr-FR" sz="1050" b="1" dirty="0"/>
              <a:t> and </a:t>
            </a:r>
            <a:r>
              <a:rPr lang="fr-FR" sz="1050" b="1" dirty="0" err="1"/>
              <a:t>policies</a:t>
            </a:r>
            <a:endParaRPr lang="fr-FR" sz="1050" b="1" dirty="0"/>
          </a:p>
          <a:p>
            <a:pPr marL="108000" indent="-457200">
              <a:spcAft>
                <a:spcPts val="200"/>
              </a:spcAft>
            </a:pPr>
            <a:r>
              <a:rPr lang="fr-FR" sz="1050" dirty="0"/>
              <a:t>•	Support </a:t>
            </a:r>
            <a:r>
              <a:rPr lang="fr-FR" sz="1050" dirty="0" err="1"/>
              <a:t>their</a:t>
            </a:r>
            <a:r>
              <a:rPr lang="fr-FR" sz="1050" dirty="0"/>
              <a:t> </a:t>
            </a:r>
            <a:r>
              <a:rPr lang="fr-FR" sz="1050" dirty="0" err="1"/>
              <a:t>development</a:t>
            </a:r>
            <a:r>
              <a:rPr lang="fr-FR" sz="1050" dirty="0"/>
              <a:t>, </a:t>
            </a:r>
            <a:br>
              <a:rPr lang="fr-FR" sz="1050" dirty="0"/>
            </a:br>
            <a:r>
              <a:rPr lang="fr-FR" sz="1050" dirty="0"/>
              <a:t>monitoring and </a:t>
            </a:r>
            <a:r>
              <a:rPr lang="fr-FR" sz="1050" dirty="0" err="1"/>
              <a:t>enforcement</a:t>
            </a:r>
            <a:endParaRPr lang="fr-FR" sz="1050" dirty="0"/>
          </a:p>
          <a:p>
            <a:pPr marL="108000" indent="-457200">
              <a:spcAft>
                <a:spcPts val="200"/>
              </a:spcAft>
            </a:pPr>
            <a:r>
              <a:rPr lang="fr-FR" sz="1050" dirty="0"/>
              <a:t>• Help </a:t>
            </a:r>
            <a:r>
              <a:rPr lang="fr-FR" sz="1050" dirty="0" err="1"/>
              <a:t>Member</a:t>
            </a:r>
            <a:r>
              <a:rPr lang="fr-FR" sz="1050" dirty="0"/>
              <a:t> States to </a:t>
            </a:r>
            <a:r>
              <a:rPr lang="fr-FR" sz="1050" dirty="0" err="1"/>
              <a:t>improve</a:t>
            </a:r>
            <a:r>
              <a:rPr lang="fr-FR" sz="1050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FFA63D-BAD2-072F-830A-82F6DB5924ED}"/>
              </a:ext>
            </a:extLst>
          </p:cNvPr>
          <p:cNvSpPr/>
          <p:nvPr/>
        </p:nvSpPr>
        <p:spPr>
          <a:xfrm>
            <a:off x="7032104" y="4941168"/>
            <a:ext cx="2592288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050" b="1" dirty="0"/>
              <a:t>Project </a:t>
            </a:r>
            <a:r>
              <a:rPr lang="fr-FR" sz="1050" b="1" dirty="0" err="1"/>
              <a:t>beneficiaries</a:t>
            </a:r>
            <a:r>
              <a:rPr lang="fr-FR" sz="1050" b="1" dirty="0"/>
              <a:t> are: </a:t>
            </a:r>
          </a:p>
          <a:p>
            <a:pPr marL="108000" indent="-457200">
              <a:spcAft>
                <a:spcPts val="200"/>
              </a:spcAft>
            </a:pPr>
            <a:r>
              <a:rPr lang="fr-FR" sz="1050" dirty="0"/>
              <a:t>1/3 </a:t>
            </a:r>
            <a:r>
              <a:rPr lang="fr-FR" sz="1050" dirty="0" err="1"/>
              <a:t>private</a:t>
            </a:r>
            <a:r>
              <a:rPr lang="fr-FR" sz="1050" dirty="0"/>
              <a:t> </a:t>
            </a:r>
            <a:r>
              <a:rPr lang="fr-FR" sz="1050" dirty="0" err="1"/>
              <a:t>enterprises</a:t>
            </a:r>
            <a:endParaRPr lang="fr-FR" sz="1050" dirty="0"/>
          </a:p>
          <a:p>
            <a:pPr marL="108000" indent="-457200">
              <a:spcAft>
                <a:spcPts val="200"/>
              </a:spcAft>
            </a:pPr>
            <a:r>
              <a:rPr lang="fr-FR" sz="1050" dirty="0"/>
              <a:t>1/3 </a:t>
            </a:r>
            <a:r>
              <a:rPr lang="fr-FR" sz="1050" dirty="0" err="1"/>
              <a:t>NGOs</a:t>
            </a:r>
            <a:r>
              <a:rPr lang="fr-FR" sz="1050" dirty="0"/>
              <a:t> and civil society organisations</a:t>
            </a:r>
          </a:p>
          <a:p>
            <a:pPr marL="108000" indent="-457200">
              <a:spcAft>
                <a:spcPts val="200"/>
              </a:spcAft>
            </a:pPr>
            <a:r>
              <a:rPr lang="fr-FR" sz="1050" dirty="0"/>
              <a:t>1/3 public </a:t>
            </a:r>
            <a:r>
              <a:rPr lang="fr-FR" sz="1050" dirty="0" err="1"/>
              <a:t>authorities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145448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65C41CB-4854-BCAE-8E11-2513A6360B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84784"/>
            <a:ext cx="9292209" cy="461848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01BB5D1-AFAE-1F4B-92BE-D5C395A0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Sub</a:t>
            </a:r>
            <a:r>
              <a:rPr lang="fr-BE" dirty="0"/>
              <a:t>-programme Nature and </a:t>
            </a:r>
            <a:r>
              <a:rPr lang="fr-BE" dirty="0" err="1"/>
              <a:t>Biodiversity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7466D64-F4A8-50F4-C394-C6F8BE625795}"/>
              </a:ext>
            </a:extLst>
          </p:cNvPr>
          <p:cNvSpPr txBox="1"/>
          <p:nvPr/>
        </p:nvSpPr>
        <p:spPr>
          <a:xfrm>
            <a:off x="479376" y="2926105"/>
            <a:ext cx="1722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</a:rPr>
              <a:t>Nature and </a:t>
            </a:r>
            <a:r>
              <a:rPr lang="fr-FR" sz="1600" b="1" dirty="0" err="1">
                <a:solidFill>
                  <a:schemeClr val="tx2"/>
                </a:solidFill>
              </a:rPr>
              <a:t>Biodiversity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0F5D47-820F-A26F-FCF6-CA6EEA4B8434}"/>
              </a:ext>
            </a:extLst>
          </p:cNvPr>
          <p:cNvSpPr/>
          <p:nvPr/>
        </p:nvSpPr>
        <p:spPr>
          <a:xfrm>
            <a:off x="3071664" y="2996952"/>
            <a:ext cx="1944216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800"/>
              </a:spcAft>
            </a:pPr>
            <a:r>
              <a:rPr lang="fr-FR" sz="1200" b="1" dirty="0" err="1"/>
              <a:t>Halting</a:t>
            </a:r>
            <a:r>
              <a:rPr lang="fr-FR" sz="1200" b="1" dirty="0"/>
              <a:t> and </a:t>
            </a:r>
            <a:r>
              <a:rPr lang="fr-FR" sz="1200" b="1" dirty="0" err="1"/>
              <a:t>reversing</a:t>
            </a:r>
            <a:r>
              <a:rPr lang="fr-FR" sz="1200" b="1" dirty="0"/>
              <a:t> </a:t>
            </a:r>
            <a:r>
              <a:rPr lang="fr-FR" sz="1200" b="1" dirty="0" err="1"/>
              <a:t>biodiversity</a:t>
            </a:r>
            <a:r>
              <a:rPr lang="fr-FR" sz="1200" b="1" dirty="0"/>
              <a:t> </a:t>
            </a:r>
            <a:r>
              <a:rPr lang="fr-FR" sz="1200" b="1" dirty="0" err="1"/>
              <a:t>loss</a:t>
            </a:r>
            <a:endParaRPr lang="lv-LV" sz="1200" b="1" dirty="0"/>
          </a:p>
          <a:p>
            <a:pPr>
              <a:spcBef>
                <a:spcPts val="1800"/>
              </a:spcBef>
              <a:spcAft>
                <a:spcPts val="800"/>
              </a:spcAft>
            </a:pPr>
            <a:r>
              <a:rPr lang="fr-FR" sz="1200" b="1" dirty="0" err="1"/>
              <a:t>Supporting</a:t>
            </a:r>
            <a:r>
              <a:rPr lang="fr-FR" sz="1200" b="1" dirty="0"/>
              <a:t> Natura 2000 network and </a:t>
            </a:r>
            <a:r>
              <a:rPr lang="fr-FR" sz="1200" b="1" dirty="0" err="1"/>
              <a:t>Prioritised</a:t>
            </a:r>
            <a:r>
              <a:rPr lang="fr-FR" sz="1200" b="1" dirty="0"/>
              <a:t> Action </a:t>
            </a:r>
            <a:r>
              <a:rPr lang="fr-FR" sz="1200" b="1" dirty="0" err="1"/>
              <a:t>Frameworks</a:t>
            </a:r>
            <a:endParaRPr lang="fr-FR" sz="1200" b="1" dirty="0"/>
          </a:p>
          <a:p>
            <a:pPr>
              <a:spcBef>
                <a:spcPts val="1800"/>
              </a:spcBef>
              <a:spcAft>
                <a:spcPts val="800"/>
              </a:spcAft>
            </a:pPr>
            <a:r>
              <a:rPr lang="fr-FR" sz="1200" b="1" dirty="0" err="1"/>
              <a:t>Mainstreaming</a:t>
            </a:r>
            <a:r>
              <a:rPr lang="fr-FR" sz="1200" b="1" dirty="0"/>
              <a:t> nature and </a:t>
            </a:r>
            <a:r>
              <a:rPr lang="fr-FR" sz="1200" b="1" dirty="0" err="1"/>
              <a:t>biodiversity</a:t>
            </a:r>
            <a:r>
              <a:rPr lang="fr-FR" sz="1200" b="1" dirty="0"/>
              <a:t> objectives </a:t>
            </a:r>
            <a:r>
              <a:rPr lang="fr-FR" sz="1200" b="1" dirty="0" err="1"/>
              <a:t>into</a:t>
            </a:r>
            <a:r>
              <a:rPr lang="fr-FR" sz="1200" b="1" dirty="0"/>
              <a:t> </a:t>
            </a:r>
            <a:r>
              <a:rPr lang="fr-FR" sz="1200" b="1" dirty="0" err="1"/>
              <a:t>other</a:t>
            </a:r>
            <a:r>
              <a:rPr lang="fr-FR" sz="1200" b="1" dirty="0"/>
              <a:t> </a:t>
            </a:r>
            <a:r>
              <a:rPr lang="fr-FR" sz="1200" b="1" dirty="0" err="1"/>
              <a:t>policies</a:t>
            </a:r>
            <a:r>
              <a:rPr lang="fr-FR" sz="1200" b="1" dirty="0"/>
              <a:t> and </a:t>
            </a:r>
            <a:r>
              <a:rPr lang="fr-FR" sz="1200" b="1" dirty="0" err="1"/>
              <a:t>financing</a:t>
            </a:r>
            <a:r>
              <a:rPr lang="fr-FR" sz="1200" b="1" dirty="0"/>
              <a:t> programmes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9700346-32DF-C19B-20B0-E8B33627E8AC}"/>
              </a:ext>
            </a:extLst>
          </p:cNvPr>
          <p:cNvSpPr txBox="1"/>
          <p:nvPr/>
        </p:nvSpPr>
        <p:spPr>
          <a:xfrm>
            <a:off x="3071664" y="242088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Contribution to: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409E3BB-AB6B-F018-463E-1C5686284BD7}"/>
              </a:ext>
            </a:extLst>
          </p:cNvPr>
          <p:cNvSpPr txBox="1"/>
          <p:nvPr/>
        </p:nvSpPr>
        <p:spPr>
          <a:xfrm>
            <a:off x="6893856" y="148820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/>
              <a:t>Typical</a:t>
            </a:r>
            <a:r>
              <a:rPr lang="fr-FR" sz="1400" b="1" dirty="0"/>
              <a:t> actions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026088-C31D-ED38-0814-3BF0668519BB}"/>
              </a:ext>
            </a:extLst>
          </p:cNvPr>
          <p:cNvSpPr/>
          <p:nvPr/>
        </p:nvSpPr>
        <p:spPr>
          <a:xfrm>
            <a:off x="6875568" y="2132856"/>
            <a:ext cx="238878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050" dirty="0" err="1"/>
              <a:t>Projects</a:t>
            </a:r>
            <a:r>
              <a:rPr lang="fr-FR" sz="1050" dirty="0"/>
              <a:t> </a:t>
            </a:r>
            <a:r>
              <a:rPr lang="fr-FR" sz="1050" dirty="0" err="1"/>
              <a:t>supporting</a:t>
            </a:r>
            <a:r>
              <a:rPr lang="fr-FR" sz="1050" dirty="0"/>
              <a:t> nature conservation and </a:t>
            </a:r>
            <a:r>
              <a:rPr lang="fr-FR" sz="1050" dirty="0" err="1"/>
              <a:t>restoration</a:t>
            </a:r>
            <a:r>
              <a:rPr lang="fr-FR" sz="1050" dirty="0"/>
              <a:t> in </a:t>
            </a:r>
            <a:br>
              <a:rPr lang="fr-FR" sz="1050" dirty="0"/>
            </a:br>
            <a:r>
              <a:rPr lang="fr-FR" sz="1050" dirty="0"/>
              <a:t>the Natura 2000 network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050" dirty="0" err="1"/>
              <a:t>Species</a:t>
            </a:r>
            <a:r>
              <a:rPr lang="fr-FR" sz="1050" dirty="0"/>
              <a:t> protection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050" dirty="0"/>
              <a:t>Invasive Alien </a:t>
            </a:r>
            <a:r>
              <a:rPr lang="fr-FR" sz="1050" dirty="0" err="1"/>
              <a:t>Species</a:t>
            </a:r>
            <a:endParaRPr lang="fr-FR" sz="105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050" dirty="0" err="1"/>
              <a:t>Ecosystem</a:t>
            </a:r>
            <a:r>
              <a:rPr lang="fr-FR" sz="1050" dirty="0"/>
              <a:t> </a:t>
            </a:r>
            <a:r>
              <a:rPr lang="fr-FR" sz="1050" dirty="0" err="1"/>
              <a:t>restoration</a:t>
            </a:r>
            <a:r>
              <a:rPr lang="fr-FR" sz="1050" dirty="0"/>
              <a:t> and</a:t>
            </a:r>
            <a:br>
              <a:rPr lang="fr-FR" sz="1050" dirty="0"/>
            </a:br>
            <a:r>
              <a:rPr lang="fr-FR" sz="1050" dirty="0" err="1"/>
              <a:t>much</a:t>
            </a:r>
            <a:r>
              <a:rPr lang="fr-FR" sz="1050" dirty="0"/>
              <a:t> more 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D98497-08D4-443B-657A-7D6F31084F01}"/>
              </a:ext>
            </a:extLst>
          </p:cNvPr>
          <p:cNvSpPr/>
          <p:nvPr/>
        </p:nvSpPr>
        <p:spPr>
          <a:xfrm>
            <a:off x="6888088" y="4149080"/>
            <a:ext cx="23887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050" dirty="0"/>
              <a:t>Integrated </a:t>
            </a:r>
            <a:r>
              <a:rPr lang="fr-FR" sz="1050" dirty="0" err="1"/>
              <a:t>implementation</a:t>
            </a:r>
            <a:r>
              <a:rPr lang="fr-FR" sz="1050" dirty="0"/>
              <a:t> of PAF and </a:t>
            </a:r>
            <a:r>
              <a:rPr lang="fr-FR" sz="1050" dirty="0" err="1"/>
              <a:t>Biodiversity</a:t>
            </a:r>
            <a:r>
              <a:rPr lang="fr-FR" sz="1050" dirty="0"/>
              <a:t> </a:t>
            </a:r>
            <a:r>
              <a:rPr lang="fr-FR" sz="1050" dirty="0" err="1"/>
              <a:t>Strategy</a:t>
            </a:r>
            <a:endParaRPr lang="fr-FR" sz="105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4DD7CF-9D3A-8732-A4BA-6A8D3C4B730F}"/>
              </a:ext>
            </a:extLst>
          </p:cNvPr>
          <p:cNvSpPr/>
          <p:nvPr/>
        </p:nvSpPr>
        <p:spPr>
          <a:xfrm>
            <a:off x="6888088" y="4941168"/>
            <a:ext cx="23887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050" dirty="0" err="1"/>
              <a:t>Financing</a:t>
            </a:r>
            <a:r>
              <a:rPr lang="fr-FR" sz="1050" dirty="0"/>
              <a:t> of </a:t>
            </a:r>
            <a:r>
              <a:rPr lang="fr-FR" sz="1050" dirty="0" err="1"/>
              <a:t>small-scale</a:t>
            </a:r>
            <a:r>
              <a:rPr lang="fr-FR" sz="1050" dirty="0"/>
              <a:t> </a:t>
            </a:r>
            <a:r>
              <a:rPr lang="fr-FR" sz="1050" dirty="0" err="1"/>
              <a:t>grants</a:t>
            </a:r>
            <a:r>
              <a:rPr lang="fr-FR" sz="1050" dirty="0"/>
              <a:t>, </a:t>
            </a:r>
            <a:r>
              <a:rPr lang="fr-FR" sz="1050" dirty="0" err="1"/>
              <a:t>particularly</a:t>
            </a:r>
            <a:r>
              <a:rPr lang="fr-FR" sz="1050" dirty="0"/>
              <a:t> in Overseas Countries and </a:t>
            </a:r>
            <a:r>
              <a:rPr lang="fr-FR" sz="1050" dirty="0" err="1"/>
              <a:t>Territories</a:t>
            </a:r>
            <a:r>
              <a:rPr lang="fr-FR" sz="1050" dirty="0"/>
              <a:t> and </a:t>
            </a:r>
            <a:r>
              <a:rPr lang="fr-FR" sz="1050" dirty="0" err="1"/>
              <a:t>Outermost</a:t>
            </a:r>
            <a:r>
              <a:rPr lang="fr-FR" sz="1050" dirty="0"/>
              <a:t> </a:t>
            </a:r>
            <a:r>
              <a:rPr lang="fr-FR" sz="1050" dirty="0" err="1"/>
              <a:t>Regions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9801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D1DB50C-97ED-BA52-2566-D495F6A6C8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84784"/>
            <a:ext cx="9292209" cy="461848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41D5B8F-6C51-C548-9A08-C44CF160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</a:t>
            </a:r>
            <a:r>
              <a:rPr lang="en-US" dirty="0" err="1"/>
              <a:t>programme</a:t>
            </a:r>
            <a:r>
              <a:rPr lang="en-US" dirty="0"/>
              <a:t> Circular Economy and Quality of life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23EE1C-F077-4930-0618-E2332DD2AF1F}"/>
              </a:ext>
            </a:extLst>
          </p:cNvPr>
          <p:cNvSpPr txBox="1"/>
          <p:nvPr/>
        </p:nvSpPr>
        <p:spPr>
          <a:xfrm>
            <a:off x="623392" y="2926105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Circular Economy </a:t>
            </a:r>
          </a:p>
          <a:p>
            <a:r>
              <a:rPr lang="en-US" sz="1400" b="1" dirty="0">
                <a:solidFill>
                  <a:schemeClr val="tx2"/>
                </a:solidFill>
              </a:rPr>
              <a:t>and Quality of Life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D254B9-F7CE-3F45-6601-F338586CC5E3}"/>
              </a:ext>
            </a:extLst>
          </p:cNvPr>
          <p:cNvSpPr/>
          <p:nvPr/>
        </p:nvSpPr>
        <p:spPr>
          <a:xfrm>
            <a:off x="3071664" y="2996952"/>
            <a:ext cx="1728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800"/>
              </a:spcAft>
            </a:pPr>
            <a:r>
              <a:rPr lang="en-US" sz="1200" b="1" dirty="0"/>
              <a:t>circular economy, </a:t>
            </a:r>
            <a:br>
              <a:rPr lang="en-US" sz="1200" b="1" dirty="0"/>
            </a:br>
            <a:r>
              <a:rPr lang="en-US" sz="1200" b="1" dirty="0"/>
              <a:t>noise, air, chemicals, industrial accidents, marine and coastal management, noise, soil, waste, water, and the urban environment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39A7B9E-E2E4-52CC-A623-4595183D06F0}"/>
              </a:ext>
            </a:extLst>
          </p:cNvPr>
          <p:cNvSpPr txBox="1"/>
          <p:nvPr/>
        </p:nvSpPr>
        <p:spPr>
          <a:xfrm>
            <a:off x="3071664" y="220486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Contribution in</a:t>
            </a:r>
            <a:br>
              <a:rPr lang="en-US" sz="1400" b="1" dirty="0"/>
            </a:br>
            <a:r>
              <a:rPr lang="en-US" sz="1400" b="1" dirty="0"/>
              <a:t>the areas of: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81B5B8C-8248-0B85-C9B1-CA0811414104}"/>
              </a:ext>
            </a:extLst>
          </p:cNvPr>
          <p:cNvSpPr txBox="1"/>
          <p:nvPr/>
        </p:nvSpPr>
        <p:spPr>
          <a:xfrm>
            <a:off x="6893856" y="148820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Typical actions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1E6D5E-D7CE-DA39-A54B-E64DFCEAF922}"/>
              </a:ext>
            </a:extLst>
          </p:cNvPr>
          <p:cNvSpPr/>
          <p:nvPr/>
        </p:nvSpPr>
        <p:spPr>
          <a:xfrm>
            <a:off x="6888088" y="2204864"/>
            <a:ext cx="238878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/>
              <a:t>Support to public authorities and other stakeholders to implement EU environment legislation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3D098E-F065-59DF-D985-CDE232DE2A3B}"/>
              </a:ext>
            </a:extLst>
          </p:cNvPr>
          <p:cNvSpPr/>
          <p:nvPr/>
        </p:nvSpPr>
        <p:spPr>
          <a:xfrm>
            <a:off x="6888088" y="3235740"/>
            <a:ext cx="238878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/>
              <a:t>Support to technologies and solutions that are ready to be implemented in close-to-market conditions, at industrial or commercial scale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7CF77E-BB60-ACFE-2F58-C5945AF69B68}"/>
              </a:ext>
            </a:extLst>
          </p:cNvPr>
          <p:cNvSpPr/>
          <p:nvPr/>
        </p:nvSpPr>
        <p:spPr>
          <a:xfrm>
            <a:off x="6816080" y="4667845"/>
            <a:ext cx="25922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/>
              <a:t>Integrated projects </a:t>
            </a:r>
            <a:r>
              <a:rPr lang="lv-LV" sz="1050" dirty="0" err="1"/>
              <a:t>on</a:t>
            </a:r>
            <a:r>
              <a:rPr lang="en-US" sz="1050" dirty="0"/>
              <a:t> air, water, waste </a:t>
            </a:r>
            <a:r>
              <a:rPr lang="lv-LV" sz="1050" dirty="0" err="1"/>
              <a:t>and</a:t>
            </a:r>
            <a:r>
              <a:rPr lang="en-US" sz="1050" dirty="0"/>
              <a:t> other areas such as circular economy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/>
              <a:t>Promote upscale and access to finance</a:t>
            </a:r>
          </a:p>
        </p:txBody>
      </p:sp>
    </p:spTree>
    <p:extLst>
      <p:ext uri="{BB962C8B-B14F-4D97-AF65-F5344CB8AC3E}">
        <p14:creationId xmlns:p14="http://schemas.microsoft.com/office/powerpoint/2010/main" val="259959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DB064B2-0A15-A6D3-7887-B50630321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84784"/>
            <a:ext cx="9292209" cy="4618482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E7AC694-99F6-044D-9347-A06205C63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Sub-programme Climate Mitigation and Adaptation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F17A278-4345-C688-4423-D9063C8AF3FE}"/>
              </a:ext>
            </a:extLst>
          </p:cNvPr>
          <p:cNvSpPr txBox="1"/>
          <p:nvPr/>
        </p:nvSpPr>
        <p:spPr>
          <a:xfrm>
            <a:off x="407368" y="2926105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Climate Change </a:t>
            </a:r>
            <a:br>
              <a:rPr lang="en-GB" sz="1400" b="1" dirty="0">
                <a:solidFill>
                  <a:schemeClr val="tx2"/>
                </a:solidFill>
              </a:rPr>
            </a:br>
            <a:r>
              <a:rPr lang="en-GB" sz="1400" b="1" dirty="0">
                <a:solidFill>
                  <a:schemeClr val="tx2"/>
                </a:solidFill>
              </a:rPr>
              <a:t>Mitigation and Adaptation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20DB75-41F2-34EF-43A5-2CE476B197A6}"/>
              </a:ext>
            </a:extLst>
          </p:cNvPr>
          <p:cNvSpPr/>
          <p:nvPr/>
        </p:nvSpPr>
        <p:spPr>
          <a:xfrm>
            <a:off x="2999657" y="2996952"/>
            <a:ext cx="2232248" cy="2074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800"/>
              </a:spcAft>
            </a:pPr>
            <a:r>
              <a:rPr lang="en-GB" sz="1100" b="1" dirty="0"/>
              <a:t>The transformation of </a:t>
            </a:r>
            <a:br>
              <a:rPr lang="en-GB" sz="1100" b="1" dirty="0"/>
            </a:br>
            <a:r>
              <a:rPr lang="en-GB" sz="1100" b="1" dirty="0"/>
              <a:t>the European Union into </a:t>
            </a:r>
            <a:br>
              <a:rPr lang="en-GB" sz="1100" b="1" dirty="0"/>
            </a:br>
            <a:r>
              <a:rPr lang="en-GB" sz="1100" b="1" dirty="0"/>
              <a:t>climate-neutral and -resilient society, through:</a:t>
            </a:r>
          </a:p>
          <a:p>
            <a:endParaRPr lang="en-GB" sz="1100" b="1" dirty="0"/>
          </a:p>
          <a:p>
            <a:pPr>
              <a:spcBef>
                <a:spcPts val="1500"/>
              </a:spcBef>
              <a:spcAft>
                <a:spcPts val="800"/>
              </a:spcAft>
            </a:pPr>
            <a:r>
              <a:rPr lang="en-GB" sz="1100" b="1" dirty="0"/>
              <a:t>Climate Change Mitigation</a:t>
            </a:r>
          </a:p>
          <a:p>
            <a:pPr>
              <a:spcBef>
                <a:spcPts val="1800"/>
              </a:spcBef>
              <a:spcAft>
                <a:spcPts val="800"/>
              </a:spcAft>
            </a:pPr>
            <a:r>
              <a:rPr lang="en-GB" sz="1100" b="1" dirty="0"/>
              <a:t>Climate Change Adaptation &amp; Related Governance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E1EC8DA-2AB3-67B7-1AE9-7373579143D1}"/>
              </a:ext>
            </a:extLst>
          </p:cNvPr>
          <p:cNvSpPr txBox="1"/>
          <p:nvPr/>
        </p:nvSpPr>
        <p:spPr>
          <a:xfrm>
            <a:off x="3071664" y="242088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Contribution to: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B14221-BB74-2FA0-18C4-FF29B225A45B}"/>
              </a:ext>
            </a:extLst>
          </p:cNvPr>
          <p:cNvSpPr/>
          <p:nvPr/>
        </p:nvSpPr>
        <p:spPr>
          <a:xfrm>
            <a:off x="6875568" y="2132856"/>
            <a:ext cx="238878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050" dirty="0"/>
              <a:t>On </a:t>
            </a:r>
            <a:r>
              <a:rPr lang="en-GB" sz="1050" b="1" dirty="0"/>
              <a:t>climate mitigation</a:t>
            </a:r>
            <a:r>
              <a:rPr lang="en-GB" sz="1050" dirty="0"/>
              <a:t>, projects that contribute significantly to the implementation of:</a:t>
            </a:r>
          </a:p>
          <a:p>
            <a:pPr marL="108000" indent="-108000">
              <a:spcBef>
                <a:spcPts val="600"/>
              </a:spcBef>
              <a:spcAft>
                <a:spcPts val="600"/>
              </a:spcAft>
            </a:pPr>
            <a:r>
              <a:rPr lang="en-GB" sz="1050" dirty="0"/>
              <a:t>•	the 2030 energy and climate policy </a:t>
            </a:r>
          </a:p>
          <a:p>
            <a:pPr marL="108000" indent="-108000">
              <a:spcBef>
                <a:spcPts val="600"/>
              </a:spcBef>
              <a:spcAft>
                <a:spcPts val="600"/>
              </a:spcAft>
            </a:pPr>
            <a:r>
              <a:rPr lang="en-GB" sz="1050" dirty="0"/>
              <a:t>•	EU Member States’ National Energy and Climate Plans</a:t>
            </a:r>
          </a:p>
          <a:p>
            <a:pPr marL="108000" indent="-108000">
              <a:spcBef>
                <a:spcPts val="600"/>
              </a:spcBef>
              <a:spcAft>
                <a:spcPts val="600"/>
              </a:spcAft>
            </a:pPr>
            <a:r>
              <a:rPr lang="en-GB" sz="1050" dirty="0"/>
              <a:t>•	</a:t>
            </a:r>
            <a:r>
              <a:rPr lang="lv-LV" sz="1050" dirty="0"/>
              <a:t>EU </a:t>
            </a:r>
            <a:r>
              <a:rPr lang="en-GB" sz="1050" dirty="0"/>
              <a:t>climate and energy strategy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2900DB-2880-905A-9718-8B4732ECB74B}"/>
              </a:ext>
            </a:extLst>
          </p:cNvPr>
          <p:cNvSpPr/>
          <p:nvPr/>
        </p:nvSpPr>
        <p:spPr>
          <a:xfrm>
            <a:off x="6875568" y="4581332"/>
            <a:ext cx="238878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050" dirty="0"/>
              <a:t>On </a:t>
            </a:r>
            <a:r>
              <a:rPr lang="en-GB" sz="1050" b="1" dirty="0"/>
              <a:t>climate adaptation</a:t>
            </a:r>
            <a:r>
              <a:rPr lang="en-GB" sz="1050" dirty="0"/>
              <a:t>:</a:t>
            </a:r>
          </a:p>
          <a:p>
            <a:pPr marL="108000" indent="-108000">
              <a:spcBef>
                <a:spcPts val="600"/>
              </a:spcBef>
              <a:spcAft>
                <a:spcPts val="600"/>
              </a:spcAft>
            </a:pPr>
            <a:r>
              <a:rPr lang="en-GB" sz="1050" dirty="0"/>
              <a:t>•	projects that support</a:t>
            </a:r>
            <a:r>
              <a:rPr lang="lv-LV" sz="1050" dirty="0" err="1"/>
              <a:t>ing</a:t>
            </a:r>
            <a:r>
              <a:rPr lang="lv-LV" sz="1050" dirty="0"/>
              <a:t> </a:t>
            </a:r>
            <a:r>
              <a:rPr lang="en-GB" sz="1050" dirty="0"/>
              <a:t> implementation of the new  EU adaptation strategy and  related national </a:t>
            </a:r>
            <a:r>
              <a:rPr lang="lv-LV" sz="1050" dirty="0" err="1"/>
              <a:t>action</a:t>
            </a:r>
            <a:r>
              <a:rPr lang="lv-LV" sz="1050" dirty="0"/>
              <a:t> </a:t>
            </a:r>
            <a:r>
              <a:rPr lang="lv-LV" sz="1050" dirty="0" err="1"/>
              <a:t>plans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24815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723D7C0-589C-6283-DCBF-1EF564E4C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484784"/>
            <a:ext cx="5256584" cy="4869678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E2FE8C2-32E1-F44C-BEBC-E5477C06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738859"/>
            <a:ext cx="10515600" cy="7823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 sub-</a:t>
            </a:r>
            <a:r>
              <a:rPr lang="en-US" dirty="0" err="1"/>
              <a:t>programme</a:t>
            </a:r>
            <a:r>
              <a:rPr lang="en-US" dirty="0"/>
              <a:t> Clean Energy Transition </a:t>
            </a:r>
            <a:br>
              <a:rPr lang="en-US" dirty="0"/>
            </a:br>
            <a:r>
              <a:rPr lang="en-US" sz="1800" dirty="0"/>
              <a:t>predecessors: Intelligent Energy Europe continued under H2020- SC3- market uptake </a:t>
            </a:r>
            <a:endParaRPr lang="fr-FR" sz="1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40A6D8F-9826-8643-BFCF-A7154B13B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168" y="4509120"/>
            <a:ext cx="4104456" cy="1007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activities</a:t>
            </a:r>
            <a:r>
              <a:rPr lang="en-GB" alt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developing and spreading best practice, mobilising investments, improving skills, removing market barriers, raising awareness, educating, empowering</a:t>
            </a:r>
            <a:endParaRPr lang="en-GB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FA5CCC-D402-DFC5-9ECC-67C62722A4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70"/>
          <a:stretch/>
        </p:blipFill>
        <p:spPr>
          <a:xfrm>
            <a:off x="1029604" y="1852686"/>
            <a:ext cx="861822" cy="105568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1D8B776-FABB-6A23-4A20-DEDAED567D08}"/>
              </a:ext>
            </a:extLst>
          </p:cNvPr>
          <p:cNvSpPr txBox="1"/>
          <p:nvPr/>
        </p:nvSpPr>
        <p:spPr>
          <a:xfrm>
            <a:off x="695400" y="2926105"/>
            <a:ext cx="165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</a:rPr>
              <a:t>Clean Energy Transition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350FDA-3939-7662-F03D-4031192A6F9B}"/>
              </a:ext>
            </a:extLst>
          </p:cNvPr>
          <p:cNvSpPr txBox="1"/>
          <p:nvPr/>
        </p:nvSpPr>
        <p:spPr>
          <a:xfrm>
            <a:off x="4464000" y="2276872"/>
            <a:ext cx="12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Building </a:t>
            </a:r>
            <a:r>
              <a:rPr lang="fr-FR" sz="1200" dirty="0" err="1">
                <a:solidFill>
                  <a:schemeClr val="bg1"/>
                </a:solidFill>
              </a:rPr>
              <a:t>policy</a:t>
            </a:r>
            <a:br>
              <a:rPr lang="fr-FR" sz="1200" dirty="0">
                <a:solidFill>
                  <a:schemeClr val="bg1"/>
                </a:solidFill>
              </a:rPr>
            </a:br>
            <a:r>
              <a:rPr lang="fr-FR" sz="1200" dirty="0">
                <a:solidFill>
                  <a:schemeClr val="bg1"/>
                </a:solidFill>
              </a:rPr>
              <a:t>and </a:t>
            </a:r>
            <a:r>
              <a:rPr lang="fr-FR" sz="1200" dirty="0" err="1">
                <a:solidFill>
                  <a:schemeClr val="bg1"/>
                </a:solidFill>
              </a:rPr>
              <a:t>regulatory</a:t>
            </a:r>
            <a:br>
              <a:rPr lang="fr-FR" sz="1200" dirty="0">
                <a:solidFill>
                  <a:schemeClr val="bg1"/>
                </a:solidFill>
              </a:rPr>
            </a:br>
            <a:r>
              <a:rPr lang="fr-FR" sz="1200" b="1" dirty="0" err="1">
                <a:solidFill>
                  <a:schemeClr val="bg1"/>
                </a:solidFill>
              </a:rPr>
              <a:t>framework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F06078C-0C45-5078-1EFB-9752EAEAA7D4}"/>
              </a:ext>
            </a:extLst>
          </p:cNvPr>
          <p:cNvSpPr txBox="1"/>
          <p:nvPr/>
        </p:nvSpPr>
        <p:spPr>
          <a:xfrm>
            <a:off x="2955327" y="3360606"/>
            <a:ext cx="13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solidFill>
                  <a:schemeClr val="bg1"/>
                </a:solidFill>
              </a:rPr>
              <a:t>Engaging</a:t>
            </a:r>
            <a:r>
              <a:rPr lang="fr-FR" sz="1200" dirty="0">
                <a:solidFill>
                  <a:schemeClr val="bg1"/>
                </a:solidFill>
              </a:rPr>
              <a:t> and</a:t>
            </a:r>
            <a:br>
              <a:rPr lang="fr-FR" sz="1200" dirty="0">
                <a:solidFill>
                  <a:schemeClr val="bg1"/>
                </a:solidFill>
              </a:rPr>
            </a:br>
            <a:r>
              <a:rPr lang="fr-FR" sz="1200" dirty="0" err="1">
                <a:solidFill>
                  <a:schemeClr val="bg1"/>
                </a:solidFill>
              </a:rPr>
              <a:t>empowering</a:t>
            </a:r>
            <a:br>
              <a:rPr lang="fr-FR" sz="1200" dirty="0">
                <a:solidFill>
                  <a:schemeClr val="bg1"/>
                </a:solidFill>
              </a:rPr>
            </a:br>
            <a:r>
              <a:rPr lang="fr-FR" sz="1200" b="1" dirty="0" err="1">
                <a:solidFill>
                  <a:schemeClr val="bg1"/>
                </a:solidFill>
              </a:rPr>
              <a:t>consumers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7E68F69-0FA8-DB2C-2825-3EFDE4C23F4E}"/>
              </a:ext>
            </a:extLst>
          </p:cNvPr>
          <p:cNvSpPr txBox="1"/>
          <p:nvPr/>
        </p:nvSpPr>
        <p:spPr>
          <a:xfrm>
            <a:off x="5940000" y="3140968"/>
            <a:ext cx="11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Rolling-out</a:t>
            </a:r>
            <a:br>
              <a:rPr lang="fr-FR" sz="1200" dirty="0">
                <a:solidFill>
                  <a:schemeClr val="bg1"/>
                </a:solidFill>
              </a:rPr>
            </a:br>
            <a:r>
              <a:rPr lang="fr-FR" sz="1200" dirty="0" err="1">
                <a:solidFill>
                  <a:schemeClr val="bg1"/>
                </a:solidFill>
              </a:rPr>
              <a:t>technology</a:t>
            </a:r>
            <a:r>
              <a:rPr lang="fr-FR" sz="1200" dirty="0">
                <a:solidFill>
                  <a:schemeClr val="bg1"/>
                </a:solidFill>
              </a:rPr>
              <a:t>,</a:t>
            </a:r>
            <a:br>
              <a:rPr lang="fr-FR" sz="1200" dirty="0">
                <a:solidFill>
                  <a:schemeClr val="bg1"/>
                </a:solidFill>
              </a:rPr>
            </a:br>
            <a:r>
              <a:rPr lang="fr-FR" sz="1200" dirty="0">
                <a:solidFill>
                  <a:schemeClr val="bg1"/>
                </a:solidFill>
              </a:rPr>
              <a:t>services</a:t>
            </a:r>
            <a:br>
              <a:rPr lang="fr-FR" sz="1200" dirty="0">
                <a:solidFill>
                  <a:schemeClr val="bg1"/>
                </a:solidFill>
              </a:rPr>
            </a:br>
            <a:r>
              <a:rPr lang="fr-FR" sz="1200" dirty="0">
                <a:solidFill>
                  <a:schemeClr val="bg1"/>
                </a:solidFill>
              </a:rPr>
              <a:t>and </a:t>
            </a:r>
            <a:r>
              <a:rPr lang="fr-FR" sz="1200" b="1" dirty="0">
                <a:solidFill>
                  <a:schemeClr val="bg1"/>
                </a:solidFill>
              </a:rPr>
              <a:t>business</a:t>
            </a:r>
            <a:br>
              <a:rPr lang="fr-FR" sz="1200" dirty="0">
                <a:solidFill>
                  <a:schemeClr val="bg1"/>
                </a:solidFill>
              </a:rPr>
            </a:br>
            <a:r>
              <a:rPr lang="fr-FR" sz="1200" dirty="0" err="1">
                <a:solidFill>
                  <a:schemeClr val="bg1"/>
                </a:solidFill>
              </a:rPr>
              <a:t>models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5DA7C2B-315C-AF4E-B208-3C4F3BDEE805}"/>
              </a:ext>
            </a:extLst>
          </p:cNvPr>
          <p:cNvSpPr txBox="1"/>
          <p:nvPr/>
        </p:nvSpPr>
        <p:spPr>
          <a:xfrm>
            <a:off x="5375920" y="5085184"/>
            <a:ext cx="13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solidFill>
                  <a:schemeClr val="bg1"/>
                </a:solidFill>
              </a:rPr>
              <a:t>Attracting</a:t>
            </a:r>
            <a:endParaRPr lang="fr-FR" sz="1200" dirty="0">
              <a:solidFill>
                <a:schemeClr val="bg1"/>
              </a:solidFill>
            </a:endParaRPr>
          </a:p>
          <a:p>
            <a:pPr algn="ctr"/>
            <a:r>
              <a:rPr lang="fr-FR" sz="1200" dirty="0" err="1">
                <a:solidFill>
                  <a:schemeClr val="bg1"/>
                </a:solidFill>
              </a:rPr>
              <a:t>private</a:t>
            </a:r>
            <a:br>
              <a:rPr lang="fr-FR" sz="1200" dirty="0">
                <a:solidFill>
                  <a:schemeClr val="bg1"/>
                </a:solidFill>
              </a:rPr>
            </a:br>
            <a:r>
              <a:rPr lang="fr-FR" sz="1200" b="1" dirty="0">
                <a:solidFill>
                  <a:schemeClr val="bg1"/>
                </a:solidFill>
              </a:rPr>
              <a:t>finance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3D49C03-D27A-333E-CE6C-37E1A691BA70}"/>
              </a:ext>
            </a:extLst>
          </p:cNvPr>
          <p:cNvSpPr txBox="1"/>
          <p:nvPr/>
        </p:nvSpPr>
        <p:spPr>
          <a:xfrm>
            <a:off x="3359696" y="5085184"/>
            <a:ext cx="132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Mobilising</a:t>
            </a:r>
            <a:r>
              <a:rPr lang="fr-FR" sz="1200" dirty="0"/>
              <a:t> local</a:t>
            </a:r>
            <a:br>
              <a:rPr lang="fr-FR" sz="1200" dirty="0"/>
            </a:br>
            <a:r>
              <a:rPr lang="fr-FR" sz="1200" dirty="0"/>
              <a:t>and </a:t>
            </a:r>
            <a:r>
              <a:rPr lang="fr-FR" sz="1200" dirty="0" err="1"/>
              <a:t>regional</a:t>
            </a:r>
            <a:br>
              <a:rPr lang="fr-FR" sz="1200" dirty="0"/>
            </a:br>
            <a:r>
              <a:rPr lang="fr-FR" sz="1200" b="1" dirty="0" err="1"/>
              <a:t>investments</a:t>
            </a:r>
            <a:endParaRPr lang="fr-FR" sz="12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0E23432-7321-4CCA-CE22-9C0129D12AAB}"/>
              </a:ext>
            </a:extLst>
          </p:cNvPr>
          <p:cNvSpPr txBox="1"/>
          <p:nvPr/>
        </p:nvSpPr>
        <p:spPr>
          <a:xfrm>
            <a:off x="4295800" y="3501008"/>
            <a:ext cx="158417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200" b="1" dirty="0"/>
              <a:t>Contribution to: </a:t>
            </a:r>
          </a:p>
          <a:p>
            <a:pPr algn="ctr"/>
            <a:r>
              <a:rPr lang="fr-FR" sz="1200" dirty="0" err="1"/>
              <a:t>creating</a:t>
            </a:r>
            <a:r>
              <a:rPr lang="fr-FR" sz="1200" dirty="0"/>
              <a:t> </a:t>
            </a:r>
            <a:r>
              <a:rPr lang="fr-FR" sz="1200" dirty="0" err="1"/>
              <a:t>market</a:t>
            </a:r>
            <a:r>
              <a:rPr lang="fr-FR" sz="1200" dirty="0"/>
              <a:t> &amp; </a:t>
            </a:r>
            <a:r>
              <a:rPr lang="fr-FR" sz="1200" dirty="0" err="1"/>
              <a:t>regulatory</a:t>
            </a:r>
            <a:r>
              <a:rPr lang="fr-FR" sz="1200" dirty="0"/>
              <a:t> </a:t>
            </a:r>
            <a:r>
              <a:rPr lang="fr-FR" sz="1200" dirty="0" err="1"/>
              <a:t>enabling</a:t>
            </a:r>
            <a:r>
              <a:rPr lang="fr-FR" sz="1200" dirty="0"/>
              <a:t> conditions in the </a:t>
            </a:r>
            <a:br>
              <a:rPr lang="fr-FR" sz="1200" dirty="0"/>
            </a:br>
            <a:r>
              <a:rPr lang="fr-FR" sz="1200" dirty="0"/>
              <a:t>EU </a:t>
            </a:r>
            <a:r>
              <a:rPr lang="fr-FR" sz="1200" dirty="0" err="1"/>
              <a:t>territories</a:t>
            </a:r>
            <a:r>
              <a:rPr lang="fr-FR" sz="1200" dirty="0"/>
              <a:t> for the </a:t>
            </a:r>
            <a:r>
              <a:rPr lang="fr-FR" sz="1200" dirty="0" err="1"/>
              <a:t>energy</a:t>
            </a:r>
            <a:r>
              <a:rPr lang="fr-FR" sz="1200" dirty="0"/>
              <a:t> transition </a:t>
            </a:r>
          </a:p>
        </p:txBody>
      </p:sp>
    </p:spTree>
    <p:extLst>
      <p:ext uri="{BB962C8B-B14F-4D97-AF65-F5344CB8AC3E}">
        <p14:creationId xmlns:p14="http://schemas.microsoft.com/office/powerpoint/2010/main" val="183968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01CBB8A-1924-4E47-A2F1-833F3ABF6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Clean Energy Transition: areas of intervention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582014-FD68-4B2F-250E-83639D006A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/>
          <a:stretch/>
        </p:blipFill>
        <p:spPr>
          <a:xfrm>
            <a:off x="2423592" y="1556792"/>
            <a:ext cx="8790681" cy="419862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68E3A31-A0D3-BDA1-0775-A58B0CD63710}"/>
              </a:ext>
            </a:extLst>
          </p:cNvPr>
          <p:cNvSpPr txBox="1"/>
          <p:nvPr/>
        </p:nvSpPr>
        <p:spPr>
          <a:xfrm>
            <a:off x="3077369" y="2731076"/>
            <a:ext cx="31683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Building a national, </a:t>
            </a:r>
            <a:r>
              <a:rPr lang="fr-FR" sz="1050" dirty="0" err="1"/>
              <a:t>regional</a:t>
            </a:r>
            <a:r>
              <a:rPr lang="fr-FR" sz="1050" dirty="0"/>
              <a:t> and local </a:t>
            </a:r>
            <a:r>
              <a:rPr lang="fr-FR" sz="1050" b="1" dirty="0" err="1"/>
              <a:t>policy</a:t>
            </a:r>
            <a:r>
              <a:rPr lang="fr-FR" sz="1050" b="1" dirty="0"/>
              <a:t> </a:t>
            </a:r>
            <a:r>
              <a:rPr lang="fr-FR" sz="1050" b="1" dirty="0" err="1"/>
              <a:t>framework</a:t>
            </a:r>
            <a:r>
              <a:rPr lang="fr-FR" sz="1050" dirty="0"/>
              <a:t> </a:t>
            </a:r>
            <a:r>
              <a:rPr lang="fr-FR" sz="1050" dirty="0" err="1"/>
              <a:t>supporting</a:t>
            </a:r>
            <a:r>
              <a:rPr lang="fr-FR" sz="1050" dirty="0"/>
              <a:t> the clean </a:t>
            </a:r>
            <a:r>
              <a:rPr lang="fr-FR" sz="1050" dirty="0" err="1"/>
              <a:t>energy</a:t>
            </a:r>
            <a:r>
              <a:rPr lang="fr-FR" sz="1050" dirty="0"/>
              <a:t> transition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6658ABC-1A75-016F-1B07-855732F46A0A}"/>
              </a:ext>
            </a:extLst>
          </p:cNvPr>
          <p:cNvSpPr txBox="1"/>
          <p:nvPr/>
        </p:nvSpPr>
        <p:spPr>
          <a:xfrm>
            <a:off x="3077369" y="3364739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/>
              <a:t>Accelerating</a:t>
            </a:r>
            <a:r>
              <a:rPr lang="fr-FR" sz="1050" dirty="0"/>
              <a:t> </a:t>
            </a:r>
            <a:r>
              <a:rPr lang="fr-FR" sz="1050" b="1" dirty="0" err="1"/>
              <a:t>technology</a:t>
            </a:r>
            <a:r>
              <a:rPr lang="fr-FR" sz="1050" b="1" dirty="0"/>
              <a:t> roll-out, digitalisation, new services and business </a:t>
            </a:r>
            <a:r>
              <a:rPr lang="fr-FR" sz="1050" b="1" dirty="0" err="1"/>
              <a:t>models</a:t>
            </a:r>
            <a:r>
              <a:rPr lang="fr-FR" sz="1050" dirty="0"/>
              <a:t> and </a:t>
            </a:r>
            <a:r>
              <a:rPr lang="fr-FR" sz="1050" dirty="0" err="1"/>
              <a:t>enhancement</a:t>
            </a:r>
            <a:r>
              <a:rPr lang="fr-FR" sz="1050" dirty="0"/>
              <a:t> of the </a:t>
            </a:r>
            <a:r>
              <a:rPr lang="fr-FR" sz="1050" dirty="0" err="1"/>
              <a:t>related</a:t>
            </a:r>
            <a:r>
              <a:rPr lang="fr-FR" sz="1050" dirty="0"/>
              <a:t> </a:t>
            </a:r>
            <a:r>
              <a:rPr lang="fr-FR" sz="1050" b="1" dirty="0" err="1"/>
              <a:t>professional</a:t>
            </a:r>
            <a:r>
              <a:rPr lang="fr-FR" sz="1050" b="1" dirty="0"/>
              <a:t> </a:t>
            </a:r>
            <a:r>
              <a:rPr lang="fr-FR" sz="1050" b="1" dirty="0" err="1"/>
              <a:t>skills</a:t>
            </a:r>
            <a:r>
              <a:rPr lang="fr-FR" sz="1050" b="1" dirty="0"/>
              <a:t> </a:t>
            </a:r>
            <a:r>
              <a:rPr lang="fr-FR" sz="1050" dirty="0"/>
              <a:t>on the </a:t>
            </a:r>
            <a:r>
              <a:rPr lang="fr-FR" sz="1050" dirty="0" err="1"/>
              <a:t>market</a:t>
            </a:r>
            <a:endParaRPr lang="fr-FR" sz="105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081BFF4-A20E-6071-67B8-C281F04550CA}"/>
              </a:ext>
            </a:extLst>
          </p:cNvPr>
          <p:cNvSpPr txBox="1"/>
          <p:nvPr/>
        </p:nvSpPr>
        <p:spPr>
          <a:xfrm>
            <a:off x="3077369" y="4243244"/>
            <a:ext cx="31683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/>
              <a:t>Attracting</a:t>
            </a:r>
            <a:r>
              <a:rPr lang="fr-FR" sz="1050" dirty="0"/>
              <a:t> </a:t>
            </a:r>
            <a:r>
              <a:rPr lang="fr-FR" sz="1050" dirty="0" err="1"/>
              <a:t>private</a:t>
            </a:r>
            <a:r>
              <a:rPr lang="fr-FR" sz="1050" dirty="0"/>
              <a:t> </a:t>
            </a:r>
            <a:r>
              <a:rPr lang="fr-FR" sz="1050" b="1" dirty="0"/>
              <a:t>finance</a:t>
            </a:r>
            <a:r>
              <a:rPr lang="fr-FR" sz="1050" dirty="0"/>
              <a:t> for </a:t>
            </a:r>
            <a:r>
              <a:rPr lang="fr-FR" sz="1050" dirty="0" err="1"/>
              <a:t>sustainable</a:t>
            </a:r>
            <a:r>
              <a:rPr lang="fr-FR" sz="1050" dirty="0"/>
              <a:t> </a:t>
            </a:r>
            <a:r>
              <a:rPr lang="fr-FR" sz="1050" dirty="0" err="1"/>
              <a:t>energy</a:t>
            </a:r>
            <a:endParaRPr lang="fr-FR" sz="105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4B0C34-6539-B218-3CE1-321DA0AE58D0}"/>
              </a:ext>
            </a:extLst>
          </p:cNvPr>
          <p:cNvSpPr txBox="1"/>
          <p:nvPr/>
        </p:nvSpPr>
        <p:spPr>
          <a:xfrm>
            <a:off x="7472906" y="3092023"/>
            <a:ext cx="31683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/>
              <a:t>Supporting</a:t>
            </a:r>
            <a:r>
              <a:rPr lang="fr-FR" sz="1050" dirty="0"/>
              <a:t> the </a:t>
            </a:r>
            <a:r>
              <a:rPr lang="fr-FR" sz="1050" dirty="0" err="1"/>
              <a:t>development</a:t>
            </a:r>
            <a:r>
              <a:rPr lang="fr-FR" sz="1050" dirty="0"/>
              <a:t> of local and </a:t>
            </a:r>
            <a:r>
              <a:rPr lang="fr-FR" sz="1050" dirty="0" err="1"/>
              <a:t>regional</a:t>
            </a:r>
            <a:r>
              <a:rPr lang="fr-FR" sz="1050" dirty="0"/>
              <a:t> </a:t>
            </a:r>
            <a:r>
              <a:rPr lang="fr-FR" sz="1050" b="1" dirty="0" err="1"/>
              <a:t>investment</a:t>
            </a:r>
            <a:r>
              <a:rPr lang="fr-FR" sz="1050" dirty="0"/>
              <a:t> </a:t>
            </a:r>
            <a:r>
              <a:rPr lang="fr-FR" sz="1050" dirty="0" err="1"/>
              <a:t>projects</a:t>
            </a:r>
            <a:endParaRPr lang="fr-FR" sz="105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C3A6299-9B1B-A3FD-51CF-CBF6ADB5F0EA}"/>
              </a:ext>
            </a:extLst>
          </p:cNvPr>
          <p:cNvSpPr txBox="1"/>
          <p:nvPr/>
        </p:nvSpPr>
        <p:spPr>
          <a:xfrm>
            <a:off x="7472906" y="3725686"/>
            <a:ext cx="31683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/>
              <a:t>Involving</a:t>
            </a:r>
            <a:r>
              <a:rPr lang="fr-FR" sz="1050" dirty="0"/>
              <a:t> and </a:t>
            </a:r>
            <a:r>
              <a:rPr lang="fr-FR" sz="1050" b="1" dirty="0" err="1"/>
              <a:t>empowering</a:t>
            </a:r>
            <a:r>
              <a:rPr lang="fr-FR" sz="1050" b="1" dirty="0"/>
              <a:t> </a:t>
            </a:r>
            <a:r>
              <a:rPr lang="fr-FR" sz="1050" b="1" dirty="0" err="1"/>
              <a:t>citizens</a:t>
            </a:r>
            <a:r>
              <a:rPr lang="fr-FR" sz="1050" b="1" dirty="0"/>
              <a:t> </a:t>
            </a:r>
            <a:r>
              <a:rPr lang="fr-FR" sz="1050" dirty="0"/>
              <a:t>in the </a:t>
            </a:r>
            <a:br>
              <a:rPr lang="fr-FR" sz="1050" dirty="0"/>
            </a:br>
            <a:r>
              <a:rPr lang="fr-FR" sz="1050" dirty="0"/>
              <a:t>clean </a:t>
            </a:r>
            <a:r>
              <a:rPr lang="fr-FR" sz="1050" dirty="0" err="1"/>
              <a:t>energy</a:t>
            </a:r>
            <a:r>
              <a:rPr lang="fr-FR" sz="1050" dirty="0"/>
              <a:t> transition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1519C65-1EF4-3DE9-F5A8-1E7C2DE6C5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70"/>
          <a:stretch/>
        </p:blipFill>
        <p:spPr>
          <a:xfrm>
            <a:off x="1029604" y="1852686"/>
            <a:ext cx="861822" cy="105568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CA26AD0-3731-8238-C415-53C5CB196DFC}"/>
              </a:ext>
            </a:extLst>
          </p:cNvPr>
          <p:cNvSpPr txBox="1"/>
          <p:nvPr/>
        </p:nvSpPr>
        <p:spPr>
          <a:xfrm>
            <a:off x="695400" y="2926105"/>
            <a:ext cx="165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</a:rPr>
              <a:t>Clean Energy Transition</a:t>
            </a:r>
          </a:p>
        </p:txBody>
      </p:sp>
    </p:spTree>
    <p:extLst>
      <p:ext uri="{BB962C8B-B14F-4D97-AF65-F5344CB8AC3E}">
        <p14:creationId xmlns:p14="http://schemas.microsoft.com/office/powerpoint/2010/main" val="4168225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T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C colour scheme">
    <a:dk1>
      <a:srgbClr val="4D4D4D"/>
    </a:dk1>
    <a:lt1>
      <a:srgbClr val="FFFFFF"/>
    </a:lt1>
    <a:dk2>
      <a:srgbClr val="034EA2"/>
    </a:dk2>
    <a:lt2>
      <a:srgbClr val="D3E8F9"/>
    </a:lt2>
    <a:accent1>
      <a:srgbClr val="1E858B"/>
    </a:accent1>
    <a:accent2>
      <a:srgbClr val="4BC5DE"/>
    </a:accent2>
    <a:accent3>
      <a:srgbClr val="1EC08A"/>
    </a:accent3>
    <a:accent4>
      <a:srgbClr val="ED8D2F"/>
    </a:accent4>
    <a:accent5>
      <a:srgbClr val="FFC000"/>
    </a:accent5>
    <a:accent6>
      <a:srgbClr val="E76C53"/>
    </a:accent6>
    <a:hlink>
      <a:srgbClr val="0563C1"/>
    </a:hlink>
    <a:folHlink>
      <a:srgbClr val="24337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139E9FF138944CB87C9503EE94F053" ma:contentTypeVersion="16" ma:contentTypeDescription="Create a new document." ma:contentTypeScope="" ma:versionID="7439024d4619f660a69b29ef8e4277e9">
  <xsd:schema xmlns:xsd="http://www.w3.org/2001/XMLSchema" xmlns:xs="http://www.w3.org/2001/XMLSchema" xmlns:p="http://schemas.microsoft.com/office/2006/metadata/properties" xmlns:ns2="50e8cadd-e37c-43b7-90ac-ceeb002d1aa4" xmlns:ns3="7b33bdde-72c7-4d7b-96e1-1700f8e27143" targetNamespace="http://schemas.microsoft.com/office/2006/metadata/properties" ma:root="true" ma:fieldsID="943904a268a6ec3b12f810f9fb3932de" ns2:_="" ns3:_="">
    <xsd:import namespace="50e8cadd-e37c-43b7-90ac-ceeb002d1aa4"/>
    <xsd:import namespace="7b33bdde-72c7-4d7b-96e1-1700f8e271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e8cadd-e37c-43b7-90ac-ceeb002d1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81d54c-e813-4495-8d08-7eb38b6d9b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3bdde-72c7-4d7b-96e1-1700f8e271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1ad2d38-1003-4a10-b73a-7da3ed37b204}" ma:internalName="TaxCatchAll" ma:showField="CatchAllData" ma:web="7b33bdde-72c7-4d7b-96e1-1700f8e271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e8cadd-e37c-43b7-90ac-ceeb002d1aa4">
      <Terms xmlns="http://schemas.microsoft.com/office/infopath/2007/PartnerControls"/>
    </lcf76f155ced4ddcb4097134ff3c332f>
    <TaxCatchAll xmlns="7b33bdde-72c7-4d7b-96e1-1700f8e27143" xsi:nil="true"/>
  </documentManagement>
</p:properties>
</file>

<file path=customXml/itemProps1.xml><?xml version="1.0" encoding="utf-8"?>
<ds:datastoreItem xmlns:ds="http://schemas.openxmlformats.org/officeDocument/2006/customXml" ds:itemID="{41D462D1-6E8D-4409-A019-E5375A20177E}"/>
</file>

<file path=customXml/itemProps2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F87431-2774-4E17-BE38-8A579357848D}">
  <ds:schemaRefs>
    <ds:schemaRef ds:uri="2842de65-5acd-4b7e-90dd-02d34835af41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6a04500c-5611-4532-85c9-50b5628a6b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14885</TotalTime>
  <Words>2082</Words>
  <Application>Microsoft Office PowerPoint</Application>
  <PresentationFormat>Widescreen</PresentationFormat>
  <Paragraphs>253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Office Theme</vt:lpstr>
      <vt:lpstr>Titre</vt:lpstr>
      <vt:lpstr>LIFE Calls 2023  Sub-programmes and types  of  projects funded</vt:lpstr>
      <vt:lpstr>PowerPoint Presentation</vt:lpstr>
      <vt:lpstr>The LIFE programme</vt:lpstr>
      <vt:lpstr>The LIFE Programme 2021-2027</vt:lpstr>
      <vt:lpstr>Sub-programme Nature and Biodiversity</vt:lpstr>
      <vt:lpstr>Sub-programme Circular Economy and Quality of life</vt:lpstr>
      <vt:lpstr>Sub-programme Climate Mitigation and Adaptation</vt:lpstr>
      <vt:lpstr>The sub-programme Clean Energy Transition  predecessors: Intelligent Energy Europe continued under H2020- SC3- market uptake </vt:lpstr>
      <vt:lpstr>Clean Energy Transition: areas of intervention</vt:lpstr>
      <vt:lpstr>Types of activities funded under LIFE</vt:lpstr>
      <vt:lpstr>Standard action projects (SAPs)</vt:lpstr>
      <vt:lpstr>Strategic Integrated Projects (SIPs)</vt:lpstr>
      <vt:lpstr>Strategic Nature Projects (SNaPs)   Not in 2023 call </vt:lpstr>
      <vt:lpstr>Operating grants for NGOs</vt:lpstr>
      <vt:lpstr>Technical assistance projects (TA-PP)</vt:lpstr>
      <vt:lpstr>Technical assistance projects for replication(TA-R)</vt:lpstr>
      <vt:lpstr>Technical assistance projects  for replication (TA-R)</vt:lpstr>
      <vt:lpstr>Other action grants</vt:lpstr>
      <vt:lpstr>Calls 2023 – Overview</vt:lpstr>
      <vt:lpstr>PowerPoint Presentation</vt:lpstr>
      <vt:lpstr>Key Challenges</vt:lpstr>
      <vt:lpstr>Must read</vt:lpstr>
      <vt:lpstr>Project Design Full Proposal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Inta Dūce</cp:lastModifiedBy>
  <cp:revision>253</cp:revision>
  <cp:lastPrinted>2022-04-05T08:35:16Z</cp:lastPrinted>
  <dcterms:created xsi:type="dcterms:W3CDTF">2019-08-09T12:06:42Z</dcterms:created>
  <dcterms:modified xsi:type="dcterms:W3CDTF">2023-05-28T11:21:00Z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0x010100FB139E9FF138944CB87C9503EE94F053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2023-04-11T18:56:17Z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b92e9d0f-f7c3-43e6-8e7b-52dd63ed98e5</vt:lpwstr>
  </property>
  <property fmtid="{D5CDD505-2E9C-101B-9397-08002B2CF9AE}" pid="9" name="MSIP_Label_6bd9ddd1-4d20-43f6-abfa-fc3c07406f94_ContentBits">
    <vt:lpwstr>0</vt:lpwstr>
  </property>
</Properties>
</file>