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handoutMasterIdLst>
    <p:handoutMasterId r:id="rId18"/>
  </p:handoutMasterIdLst>
  <p:sldIdLst>
    <p:sldId id="256" r:id="rId2"/>
    <p:sldId id="260" r:id="rId3"/>
    <p:sldId id="273" r:id="rId4"/>
    <p:sldId id="286" r:id="rId5"/>
    <p:sldId id="271" r:id="rId6"/>
    <p:sldId id="287" r:id="rId7"/>
    <p:sldId id="272" r:id="rId8"/>
    <p:sldId id="280" r:id="rId9"/>
    <p:sldId id="277" r:id="rId10"/>
    <p:sldId id="283" r:id="rId11"/>
    <p:sldId id="288" r:id="rId12"/>
    <p:sldId id="289" r:id="rId13"/>
    <p:sldId id="290" r:id="rId14"/>
    <p:sldId id="284" r:id="rId15"/>
    <p:sldId id="26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6357" autoAdjust="0"/>
  </p:normalViewPr>
  <p:slideViewPr>
    <p:cSldViewPr snapToGrid="0">
      <p:cViewPr varScale="1">
        <p:scale>
          <a:sx n="72" d="100"/>
          <a:sy n="72" d="100"/>
        </p:scale>
        <p:origin x="996"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808AA5-67E6-4C1C-BD35-66CAB2A62B95}" type="doc">
      <dgm:prSet loTypeId="urn:microsoft.com/office/officeart/2011/layout/HexagonRadial" loCatId="cycle" qsTypeId="urn:microsoft.com/office/officeart/2005/8/quickstyle/simple2" qsCatId="simple" csTypeId="urn:microsoft.com/office/officeart/2005/8/colors/accent3_1" csCatId="accent3" phldr="1"/>
      <dgm:spPr/>
      <dgm:t>
        <a:bodyPr/>
        <a:lstStyle/>
        <a:p>
          <a:endParaRPr lang="en-BE"/>
        </a:p>
      </dgm:t>
    </dgm:pt>
    <dgm:pt modelId="{22B3CE10-B22E-4145-BCC1-445D830D0262}">
      <dgm:prSet phldrT="[Text]" custT="1"/>
      <dgm:spPr/>
      <dgm:t>
        <a:bodyPr/>
        <a:lstStyle/>
        <a:p>
          <a:r>
            <a:rPr lang="en-GB" sz="2000" b="1" dirty="0">
              <a:solidFill>
                <a:schemeClr val="tx1">
                  <a:lumMod val="75000"/>
                  <a:lumOff val="25000"/>
                </a:schemeClr>
              </a:solidFill>
            </a:rPr>
            <a:t>LIFEEBP </a:t>
          </a:r>
        </a:p>
        <a:p>
          <a:r>
            <a:rPr lang="en-GB" sz="2000" b="1" dirty="0">
              <a:solidFill>
                <a:schemeClr val="tx1">
                  <a:lumMod val="75000"/>
                  <a:lumOff val="25000"/>
                </a:schemeClr>
              </a:solidFill>
            </a:rPr>
            <a:t>in numbers</a:t>
          </a:r>
          <a:endParaRPr lang="en-BE" sz="2000" b="1" dirty="0">
            <a:solidFill>
              <a:schemeClr val="tx1">
                <a:lumMod val="75000"/>
                <a:lumOff val="25000"/>
              </a:schemeClr>
            </a:solidFill>
          </a:endParaRPr>
        </a:p>
      </dgm:t>
    </dgm:pt>
    <dgm:pt modelId="{4880E02E-D956-43F9-A379-0203BB7C8F5B}" type="parTrans" cxnId="{BCF04BF5-8588-44AD-9D61-5F4D2CA1169C}">
      <dgm:prSet/>
      <dgm:spPr/>
      <dgm:t>
        <a:bodyPr/>
        <a:lstStyle/>
        <a:p>
          <a:endParaRPr lang="en-BE">
            <a:solidFill>
              <a:schemeClr val="tx1">
                <a:lumMod val="75000"/>
                <a:lumOff val="25000"/>
              </a:schemeClr>
            </a:solidFill>
          </a:endParaRPr>
        </a:p>
      </dgm:t>
    </dgm:pt>
    <dgm:pt modelId="{86C8B5D5-4528-4CF6-80EC-147CDDF7E9C6}" type="sibTrans" cxnId="{BCF04BF5-8588-44AD-9D61-5F4D2CA1169C}">
      <dgm:prSet/>
      <dgm:spPr/>
      <dgm:t>
        <a:bodyPr/>
        <a:lstStyle/>
        <a:p>
          <a:endParaRPr lang="en-BE">
            <a:solidFill>
              <a:schemeClr val="tx1">
                <a:lumMod val="75000"/>
                <a:lumOff val="25000"/>
              </a:schemeClr>
            </a:solidFill>
          </a:endParaRPr>
        </a:p>
      </dgm:t>
    </dgm:pt>
    <dgm:pt modelId="{38D2ECDE-335C-4E74-AA31-C666F860E4AE}">
      <dgm:prSet phldrT="[Text]"/>
      <dgm:spPr/>
      <dgm:t>
        <a:bodyPr/>
        <a:lstStyle/>
        <a:p>
          <a:r>
            <a:rPr lang="en-GB" b="1" dirty="0">
              <a:solidFill>
                <a:schemeClr val="tx1">
                  <a:lumMod val="75000"/>
                  <a:lumOff val="25000"/>
                </a:schemeClr>
              </a:solidFill>
            </a:rPr>
            <a:t>15</a:t>
          </a:r>
          <a:r>
            <a:rPr lang="en-GB" dirty="0">
              <a:solidFill>
                <a:schemeClr val="tx1">
                  <a:lumMod val="75000"/>
                  <a:lumOff val="25000"/>
                </a:schemeClr>
              </a:solidFill>
            </a:rPr>
            <a:t> Partners</a:t>
          </a:r>
          <a:endParaRPr lang="en-BE" dirty="0">
            <a:solidFill>
              <a:schemeClr val="tx1">
                <a:lumMod val="75000"/>
                <a:lumOff val="25000"/>
              </a:schemeClr>
            </a:solidFill>
          </a:endParaRPr>
        </a:p>
      </dgm:t>
    </dgm:pt>
    <dgm:pt modelId="{8EBA63A1-FC95-416E-84D3-2A8696C62048}" type="parTrans" cxnId="{88E14B27-D61C-4B0A-8FD2-EFF37527A5AD}">
      <dgm:prSet/>
      <dgm:spPr/>
      <dgm:t>
        <a:bodyPr/>
        <a:lstStyle/>
        <a:p>
          <a:endParaRPr lang="en-BE">
            <a:solidFill>
              <a:schemeClr val="tx1">
                <a:lumMod val="75000"/>
                <a:lumOff val="25000"/>
              </a:schemeClr>
            </a:solidFill>
          </a:endParaRPr>
        </a:p>
      </dgm:t>
    </dgm:pt>
    <dgm:pt modelId="{A47FCDAE-F72C-4CF9-A530-8F10C51CD5B3}" type="sibTrans" cxnId="{88E14B27-D61C-4B0A-8FD2-EFF37527A5AD}">
      <dgm:prSet/>
      <dgm:spPr/>
      <dgm:t>
        <a:bodyPr/>
        <a:lstStyle/>
        <a:p>
          <a:endParaRPr lang="en-BE">
            <a:solidFill>
              <a:schemeClr val="tx1">
                <a:lumMod val="75000"/>
                <a:lumOff val="25000"/>
              </a:schemeClr>
            </a:solidFill>
          </a:endParaRPr>
        </a:p>
      </dgm:t>
    </dgm:pt>
    <dgm:pt modelId="{B411F008-D14C-42DE-92BC-E5593E0A79EF}">
      <dgm:prSet phldrT="[Text]"/>
      <dgm:spPr/>
      <dgm:t>
        <a:bodyPr/>
        <a:lstStyle/>
        <a:p>
          <a:r>
            <a:rPr lang="en-GB" b="1" dirty="0">
              <a:solidFill>
                <a:schemeClr val="tx1">
                  <a:lumMod val="75000"/>
                  <a:lumOff val="25000"/>
                </a:schemeClr>
              </a:solidFill>
            </a:rPr>
            <a:t>5 </a:t>
          </a:r>
          <a:r>
            <a:rPr lang="en-GB" dirty="0">
              <a:solidFill>
                <a:schemeClr val="tx1">
                  <a:lumMod val="75000"/>
                  <a:lumOff val="25000"/>
                </a:schemeClr>
              </a:solidFill>
            </a:rPr>
            <a:t>countries</a:t>
          </a:r>
          <a:endParaRPr lang="en-BE" dirty="0">
            <a:solidFill>
              <a:schemeClr val="tx1">
                <a:lumMod val="75000"/>
                <a:lumOff val="25000"/>
              </a:schemeClr>
            </a:solidFill>
          </a:endParaRPr>
        </a:p>
      </dgm:t>
    </dgm:pt>
    <dgm:pt modelId="{C618962D-F0A5-4002-AF58-4F09B8D706A9}" type="parTrans" cxnId="{FE09E915-6908-4AA8-8643-F538AFC8038D}">
      <dgm:prSet/>
      <dgm:spPr/>
      <dgm:t>
        <a:bodyPr/>
        <a:lstStyle/>
        <a:p>
          <a:endParaRPr lang="en-BE">
            <a:solidFill>
              <a:schemeClr val="tx1">
                <a:lumMod val="75000"/>
                <a:lumOff val="25000"/>
              </a:schemeClr>
            </a:solidFill>
          </a:endParaRPr>
        </a:p>
      </dgm:t>
    </dgm:pt>
    <dgm:pt modelId="{F77FAA1C-5DEC-4D77-9228-821FC6812D44}" type="sibTrans" cxnId="{FE09E915-6908-4AA8-8643-F538AFC8038D}">
      <dgm:prSet/>
      <dgm:spPr/>
      <dgm:t>
        <a:bodyPr/>
        <a:lstStyle/>
        <a:p>
          <a:endParaRPr lang="en-BE">
            <a:solidFill>
              <a:schemeClr val="tx1">
                <a:lumMod val="75000"/>
                <a:lumOff val="25000"/>
              </a:schemeClr>
            </a:solidFill>
          </a:endParaRPr>
        </a:p>
      </dgm:t>
    </dgm:pt>
    <dgm:pt modelId="{E62ACD5A-A8FD-4E15-B6F9-0C3A1EA6476B}">
      <dgm:prSet phldrT="[Text]"/>
      <dgm:spPr/>
      <dgm:t>
        <a:bodyPr/>
        <a:lstStyle/>
        <a:p>
          <a:r>
            <a:rPr lang="en-GB" b="1" dirty="0">
              <a:solidFill>
                <a:schemeClr val="tx1">
                  <a:lumMod val="75000"/>
                  <a:lumOff val="25000"/>
                </a:schemeClr>
              </a:solidFill>
            </a:rPr>
            <a:t>4 </a:t>
          </a:r>
          <a:r>
            <a:rPr lang="en-GB" dirty="0">
              <a:solidFill>
                <a:schemeClr val="tx1">
                  <a:lumMod val="75000"/>
                  <a:lumOff val="25000"/>
                </a:schemeClr>
              </a:solidFill>
            </a:rPr>
            <a:t>years:</a:t>
          </a:r>
        </a:p>
        <a:p>
          <a:r>
            <a:rPr lang="en-GB" dirty="0">
              <a:solidFill>
                <a:schemeClr val="tx1">
                  <a:lumMod val="75000"/>
                  <a:lumOff val="25000"/>
                </a:schemeClr>
              </a:solidFill>
            </a:rPr>
            <a:t>Oct 2020 - Sep 2024</a:t>
          </a:r>
          <a:endParaRPr lang="en-BE" dirty="0">
            <a:solidFill>
              <a:schemeClr val="tx1">
                <a:lumMod val="75000"/>
                <a:lumOff val="25000"/>
              </a:schemeClr>
            </a:solidFill>
          </a:endParaRPr>
        </a:p>
      </dgm:t>
    </dgm:pt>
    <dgm:pt modelId="{E8BE6184-345D-4EB9-8729-8DB543F98B9E}" type="parTrans" cxnId="{D5514DEF-540E-4A4B-B86F-C96D0DA8C798}">
      <dgm:prSet/>
      <dgm:spPr/>
      <dgm:t>
        <a:bodyPr/>
        <a:lstStyle/>
        <a:p>
          <a:endParaRPr lang="en-BE">
            <a:solidFill>
              <a:schemeClr val="tx1">
                <a:lumMod val="75000"/>
                <a:lumOff val="25000"/>
              </a:schemeClr>
            </a:solidFill>
          </a:endParaRPr>
        </a:p>
      </dgm:t>
    </dgm:pt>
    <dgm:pt modelId="{1C9698D7-F19A-4333-B858-4ED5B93A683F}" type="sibTrans" cxnId="{D5514DEF-540E-4A4B-B86F-C96D0DA8C798}">
      <dgm:prSet/>
      <dgm:spPr/>
      <dgm:t>
        <a:bodyPr/>
        <a:lstStyle/>
        <a:p>
          <a:endParaRPr lang="en-BE">
            <a:solidFill>
              <a:schemeClr val="tx1">
                <a:lumMod val="75000"/>
                <a:lumOff val="25000"/>
              </a:schemeClr>
            </a:solidFill>
          </a:endParaRPr>
        </a:p>
      </dgm:t>
    </dgm:pt>
    <dgm:pt modelId="{DBA68CCD-E172-4576-B2E6-CB3FB5B1937C}">
      <dgm:prSet phldrT="[Text]"/>
      <dgm:spPr/>
      <dgm:t>
        <a:bodyPr/>
        <a:lstStyle/>
        <a:p>
          <a:r>
            <a:rPr lang="en-GB" altLang="en-US" b="0" dirty="0">
              <a:solidFill>
                <a:schemeClr val="tx1">
                  <a:lumMod val="75000"/>
                  <a:lumOff val="25000"/>
                </a:schemeClr>
              </a:solidFill>
              <a:latin typeface="+mn-lt"/>
            </a:rPr>
            <a:t>Total eligible amount: </a:t>
          </a:r>
          <a:r>
            <a:rPr lang="en-GB" altLang="en-US" b="1" dirty="0">
              <a:solidFill>
                <a:schemeClr val="tx1">
                  <a:lumMod val="75000"/>
                  <a:lumOff val="25000"/>
                </a:schemeClr>
              </a:solidFill>
              <a:latin typeface="+mn-lt"/>
            </a:rPr>
            <a:t>€3,801,989</a:t>
          </a:r>
          <a:r>
            <a:rPr lang="en-GB" dirty="0">
              <a:solidFill>
                <a:schemeClr val="tx1">
                  <a:lumMod val="75000"/>
                  <a:lumOff val="25000"/>
                </a:schemeClr>
              </a:solidFill>
            </a:rPr>
            <a:t>)</a:t>
          </a:r>
          <a:endParaRPr lang="en-BE" dirty="0">
            <a:solidFill>
              <a:schemeClr val="tx1">
                <a:lumMod val="75000"/>
                <a:lumOff val="25000"/>
              </a:schemeClr>
            </a:solidFill>
          </a:endParaRPr>
        </a:p>
      </dgm:t>
    </dgm:pt>
    <dgm:pt modelId="{1B5257AA-7D6A-40E6-9129-CBEEFA4253B1}" type="parTrans" cxnId="{52AB96B6-DEE7-4CB5-93D3-AE6B93A75073}">
      <dgm:prSet/>
      <dgm:spPr/>
      <dgm:t>
        <a:bodyPr/>
        <a:lstStyle/>
        <a:p>
          <a:endParaRPr lang="en-BE">
            <a:solidFill>
              <a:schemeClr val="tx1">
                <a:lumMod val="75000"/>
                <a:lumOff val="25000"/>
              </a:schemeClr>
            </a:solidFill>
          </a:endParaRPr>
        </a:p>
      </dgm:t>
    </dgm:pt>
    <dgm:pt modelId="{CCEB8088-3E34-40ED-8DA8-996706F023A5}" type="sibTrans" cxnId="{52AB96B6-DEE7-4CB5-93D3-AE6B93A75073}">
      <dgm:prSet/>
      <dgm:spPr/>
      <dgm:t>
        <a:bodyPr/>
        <a:lstStyle/>
        <a:p>
          <a:endParaRPr lang="en-BE">
            <a:solidFill>
              <a:schemeClr val="tx1">
                <a:lumMod val="75000"/>
                <a:lumOff val="25000"/>
              </a:schemeClr>
            </a:solidFill>
          </a:endParaRPr>
        </a:p>
      </dgm:t>
    </dgm:pt>
    <dgm:pt modelId="{CA646254-584C-428B-8D06-31C0DEE7FFC3}">
      <dgm:prSet phldrT="[Text]" custT="1"/>
      <dgm:spPr/>
      <dgm:t>
        <a:bodyPr/>
        <a:lstStyle/>
        <a:p>
          <a:r>
            <a:rPr lang="en-GB" altLang="en-US" sz="1400" b="0" dirty="0">
              <a:solidFill>
                <a:schemeClr val="tx1">
                  <a:lumMod val="75000"/>
                  <a:lumOff val="25000"/>
                </a:schemeClr>
              </a:solidFill>
              <a:latin typeface="+mn-lt"/>
            </a:rPr>
            <a:t>EC FC requested: </a:t>
          </a:r>
          <a:r>
            <a:rPr lang="en-GB" altLang="en-US" sz="1400" b="1" dirty="0">
              <a:solidFill>
                <a:schemeClr val="tx1">
                  <a:lumMod val="75000"/>
                  <a:lumOff val="25000"/>
                </a:schemeClr>
              </a:solidFill>
              <a:latin typeface="+mn-lt"/>
            </a:rPr>
            <a:t>€</a:t>
          </a:r>
          <a:r>
            <a:rPr lang="en-GB" sz="1400" b="1" i="0" dirty="0">
              <a:solidFill>
                <a:schemeClr val="tx1">
                  <a:lumMod val="75000"/>
                  <a:lumOff val="25000"/>
                </a:schemeClr>
              </a:solidFill>
            </a:rPr>
            <a:t>2,091,086 </a:t>
          </a:r>
          <a:r>
            <a:rPr lang="en-GB" sz="1400" b="0" i="0" dirty="0">
              <a:solidFill>
                <a:schemeClr val="tx1">
                  <a:lumMod val="75000"/>
                  <a:lumOff val="25000"/>
                </a:schemeClr>
              </a:solidFill>
            </a:rPr>
            <a:t>(</a:t>
          </a:r>
          <a:r>
            <a:rPr lang="en-GB" altLang="en-US" sz="1400" b="0" dirty="0">
              <a:solidFill>
                <a:schemeClr val="tx1">
                  <a:lumMod val="75000"/>
                  <a:lumOff val="25000"/>
                </a:schemeClr>
              </a:solidFill>
              <a:latin typeface="+mn-lt"/>
            </a:rPr>
            <a:t>54.93 %)</a:t>
          </a:r>
          <a:endParaRPr lang="en-BE" sz="1400" b="0" dirty="0">
            <a:solidFill>
              <a:schemeClr val="tx1">
                <a:lumMod val="75000"/>
                <a:lumOff val="25000"/>
              </a:schemeClr>
            </a:solidFill>
          </a:endParaRPr>
        </a:p>
      </dgm:t>
    </dgm:pt>
    <dgm:pt modelId="{A16E8D9A-64FC-4DAD-9182-1C5568909B67}" type="parTrans" cxnId="{8D7773E2-0CB8-4275-A3D8-997E351A72A8}">
      <dgm:prSet/>
      <dgm:spPr/>
      <dgm:t>
        <a:bodyPr/>
        <a:lstStyle/>
        <a:p>
          <a:endParaRPr lang="en-BE">
            <a:solidFill>
              <a:schemeClr val="tx1">
                <a:lumMod val="75000"/>
                <a:lumOff val="25000"/>
              </a:schemeClr>
            </a:solidFill>
          </a:endParaRPr>
        </a:p>
      </dgm:t>
    </dgm:pt>
    <dgm:pt modelId="{B970FB08-20A6-457F-B137-509A1CFDA622}" type="sibTrans" cxnId="{8D7773E2-0CB8-4275-A3D8-997E351A72A8}">
      <dgm:prSet/>
      <dgm:spPr/>
      <dgm:t>
        <a:bodyPr/>
        <a:lstStyle/>
        <a:p>
          <a:endParaRPr lang="en-BE">
            <a:solidFill>
              <a:schemeClr val="tx1">
                <a:lumMod val="75000"/>
                <a:lumOff val="25000"/>
              </a:schemeClr>
            </a:solidFill>
          </a:endParaRPr>
        </a:p>
      </dgm:t>
    </dgm:pt>
    <dgm:pt modelId="{8B4F0B78-4CAF-48D9-88AA-290AF2D350A8}">
      <dgm:prSet phldrT="[Text]"/>
      <dgm:spPr/>
      <dgm:t>
        <a:bodyPr/>
        <a:lstStyle/>
        <a:p>
          <a:r>
            <a:rPr lang="it-IT" b="1" dirty="0">
              <a:solidFill>
                <a:schemeClr val="tx1">
                  <a:lumMod val="75000"/>
                  <a:lumOff val="25000"/>
                </a:schemeClr>
              </a:solidFill>
            </a:rPr>
            <a:t>9</a:t>
          </a:r>
          <a:r>
            <a:rPr lang="it-IT" dirty="0">
              <a:solidFill>
                <a:schemeClr val="tx1">
                  <a:lumMod val="75000"/>
                  <a:lumOff val="25000"/>
                </a:schemeClr>
              </a:solidFill>
            </a:rPr>
            <a:t> Work packages (Actions)</a:t>
          </a:r>
          <a:endParaRPr lang="en-BE" dirty="0">
            <a:solidFill>
              <a:schemeClr val="tx1">
                <a:lumMod val="75000"/>
                <a:lumOff val="25000"/>
              </a:schemeClr>
            </a:solidFill>
          </a:endParaRPr>
        </a:p>
      </dgm:t>
    </dgm:pt>
    <dgm:pt modelId="{1AC025A0-7C53-4ABF-8835-11F146479346}" type="parTrans" cxnId="{3EB91D82-7D4C-4698-8932-DD9486E1266D}">
      <dgm:prSet/>
      <dgm:spPr/>
      <dgm:t>
        <a:bodyPr/>
        <a:lstStyle/>
        <a:p>
          <a:endParaRPr lang="en-BE">
            <a:solidFill>
              <a:schemeClr val="tx1">
                <a:lumMod val="75000"/>
                <a:lumOff val="25000"/>
              </a:schemeClr>
            </a:solidFill>
          </a:endParaRPr>
        </a:p>
      </dgm:t>
    </dgm:pt>
    <dgm:pt modelId="{866AEA47-4F32-4D03-A611-0FB998CD960A}" type="sibTrans" cxnId="{3EB91D82-7D4C-4698-8932-DD9486E1266D}">
      <dgm:prSet/>
      <dgm:spPr/>
      <dgm:t>
        <a:bodyPr/>
        <a:lstStyle/>
        <a:p>
          <a:endParaRPr lang="en-BE">
            <a:solidFill>
              <a:schemeClr val="tx1">
                <a:lumMod val="75000"/>
                <a:lumOff val="25000"/>
              </a:schemeClr>
            </a:solidFill>
          </a:endParaRPr>
        </a:p>
      </dgm:t>
    </dgm:pt>
    <dgm:pt modelId="{F47DBB7D-7A39-4586-8E17-A072C0997B44}" type="pres">
      <dgm:prSet presAssocID="{EC808AA5-67E6-4C1C-BD35-66CAB2A62B95}" presName="Name0" presStyleCnt="0">
        <dgm:presLayoutVars>
          <dgm:chMax val="1"/>
          <dgm:chPref val="1"/>
          <dgm:dir/>
          <dgm:animOne val="branch"/>
          <dgm:animLvl val="lvl"/>
        </dgm:presLayoutVars>
      </dgm:prSet>
      <dgm:spPr/>
    </dgm:pt>
    <dgm:pt modelId="{3A1DFFBF-F605-40C0-8ADA-13D1341CA459}" type="pres">
      <dgm:prSet presAssocID="{22B3CE10-B22E-4145-BCC1-445D830D0262}" presName="Parent" presStyleLbl="node0" presStyleIdx="0" presStyleCnt="1">
        <dgm:presLayoutVars>
          <dgm:chMax val="6"/>
          <dgm:chPref val="6"/>
        </dgm:presLayoutVars>
      </dgm:prSet>
      <dgm:spPr/>
    </dgm:pt>
    <dgm:pt modelId="{B96C7192-6CC8-4CE5-81FE-9DAB8E7958F0}" type="pres">
      <dgm:prSet presAssocID="{38D2ECDE-335C-4E74-AA31-C666F860E4AE}" presName="Accent1" presStyleCnt="0"/>
      <dgm:spPr/>
    </dgm:pt>
    <dgm:pt modelId="{4A76338F-E49A-4E5A-AD32-BB3F83BCDDED}" type="pres">
      <dgm:prSet presAssocID="{38D2ECDE-335C-4E74-AA31-C666F860E4AE}" presName="Accent" presStyleLbl="bgShp" presStyleIdx="0" presStyleCnt="6"/>
      <dgm:spPr/>
    </dgm:pt>
    <dgm:pt modelId="{C0EE6D23-BEE0-4201-BAF7-5BC02ED68D20}" type="pres">
      <dgm:prSet presAssocID="{38D2ECDE-335C-4E74-AA31-C666F860E4AE}" presName="Child1" presStyleLbl="node1" presStyleIdx="0" presStyleCnt="6">
        <dgm:presLayoutVars>
          <dgm:chMax val="0"/>
          <dgm:chPref val="0"/>
          <dgm:bulletEnabled val="1"/>
        </dgm:presLayoutVars>
      </dgm:prSet>
      <dgm:spPr/>
    </dgm:pt>
    <dgm:pt modelId="{C8626C37-4945-4046-A643-D0889B5EC104}" type="pres">
      <dgm:prSet presAssocID="{B411F008-D14C-42DE-92BC-E5593E0A79EF}" presName="Accent2" presStyleCnt="0"/>
      <dgm:spPr/>
    </dgm:pt>
    <dgm:pt modelId="{FE3351C9-D369-4DBA-A4FF-80F7FE8E85CE}" type="pres">
      <dgm:prSet presAssocID="{B411F008-D14C-42DE-92BC-E5593E0A79EF}" presName="Accent" presStyleLbl="bgShp" presStyleIdx="1" presStyleCnt="6"/>
      <dgm:spPr/>
    </dgm:pt>
    <dgm:pt modelId="{AE072A68-0375-465A-87A3-08D762EC9DAD}" type="pres">
      <dgm:prSet presAssocID="{B411F008-D14C-42DE-92BC-E5593E0A79EF}" presName="Child2" presStyleLbl="node1" presStyleIdx="1" presStyleCnt="6">
        <dgm:presLayoutVars>
          <dgm:chMax val="0"/>
          <dgm:chPref val="0"/>
          <dgm:bulletEnabled val="1"/>
        </dgm:presLayoutVars>
      </dgm:prSet>
      <dgm:spPr/>
    </dgm:pt>
    <dgm:pt modelId="{F92D45D0-5B56-419E-8043-0000E3D61C5B}" type="pres">
      <dgm:prSet presAssocID="{E62ACD5A-A8FD-4E15-B6F9-0C3A1EA6476B}" presName="Accent3" presStyleCnt="0"/>
      <dgm:spPr/>
    </dgm:pt>
    <dgm:pt modelId="{5F693599-3C1D-4786-B174-BE691F01C8AC}" type="pres">
      <dgm:prSet presAssocID="{E62ACD5A-A8FD-4E15-B6F9-0C3A1EA6476B}" presName="Accent" presStyleLbl="bgShp" presStyleIdx="2" presStyleCnt="6"/>
      <dgm:spPr/>
    </dgm:pt>
    <dgm:pt modelId="{09FEFB72-E5CA-4B1C-AAC1-8D197A4A58D2}" type="pres">
      <dgm:prSet presAssocID="{E62ACD5A-A8FD-4E15-B6F9-0C3A1EA6476B}" presName="Child3" presStyleLbl="node1" presStyleIdx="2" presStyleCnt="6">
        <dgm:presLayoutVars>
          <dgm:chMax val="0"/>
          <dgm:chPref val="0"/>
          <dgm:bulletEnabled val="1"/>
        </dgm:presLayoutVars>
      </dgm:prSet>
      <dgm:spPr/>
    </dgm:pt>
    <dgm:pt modelId="{64851BAA-21F5-45BA-82C0-6E9F86E78712}" type="pres">
      <dgm:prSet presAssocID="{DBA68CCD-E172-4576-B2E6-CB3FB5B1937C}" presName="Accent4" presStyleCnt="0"/>
      <dgm:spPr/>
    </dgm:pt>
    <dgm:pt modelId="{E77871DC-E42D-47FA-BA76-6478A8DA7A5C}" type="pres">
      <dgm:prSet presAssocID="{DBA68CCD-E172-4576-B2E6-CB3FB5B1937C}" presName="Accent" presStyleLbl="bgShp" presStyleIdx="3" presStyleCnt="6"/>
      <dgm:spPr/>
    </dgm:pt>
    <dgm:pt modelId="{D90E17A7-6CB8-4D6B-9DC2-3F4CD14B1BC4}" type="pres">
      <dgm:prSet presAssocID="{DBA68CCD-E172-4576-B2E6-CB3FB5B1937C}" presName="Child4" presStyleLbl="node1" presStyleIdx="3" presStyleCnt="6">
        <dgm:presLayoutVars>
          <dgm:chMax val="0"/>
          <dgm:chPref val="0"/>
          <dgm:bulletEnabled val="1"/>
        </dgm:presLayoutVars>
      </dgm:prSet>
      <dgm:spPr/>
    </dgm:pt>
    <dgm:pt modelId="{BF7B5E61-FA5F-4D7F-A0FC-6F354A2D580B}" type="pres">
      <dgm:prSet presAssocID="{CA646254-584C-428B-8D06-31C0DEE7FFC3}" presName="Accent5" presStyleCnt="0"/>
      <dgm:spPr/>
    </dgm:pt>
    <dgm:pt modelId="{07283E87-2ADF-4F31-9A84-7BE6CBB81987}" type="pres">
      <dgm:prSet presAssocID="{CA646254-584C-428B-8D06-31C0DEE7FFC3}" presName="Accent" presStyleLbl="bgShp" presStyleIdx="4" presStyleCnt="6"/>
      <dgm:spPr/>
    </dgm:pt>
    <dgm:pt modelId="{62EC6E2E-0383-451C-B481-65734D4CC576}" type="pres">
      <dgm:prSet presAssocID="{CA646254-584C-428B-8D06-31C0DEE7FFC3}" presName="Child5" presStyleLbl="node1" presStyleIdx="4" presStyleCnt="6">
        <dgm:presLayoutVars>
          <dgm:chMax val="0"/>
          <dgm:chPref val="0"/>
          <dgm:bulletEnabled val="1"/>
        </dgm:presLayoutVars>
      </dgm:prSet>
      <dgm:spPr/>
    </dgm:pt>
    <dgm:pt modelId="{8BBE8EDD-E9DC-4B51-AABB-F8BA8B9623E8}" type="pres">
      <dgm:prSet presAssocID="{8B4F0B78-4CAF-48D9-88AA-290AF2D350A8}" presName="Accent6" presStyleCnt="0"/>
      <dgm:spPr/>
    </dgm:pt>
    <dgm:pt modelId="{6087A758-A3CA-4518-AC52-DFF07BE8FF52}" type="pres">
      <dgm:prSet presAssocID="{8B4F0B78-4CAF-48D9-88AA-290AF2D350A8}" presName="Accent" presStyleLbl="bgShp" presStyleIdx="5" presStyleCnt="6"/>
      <dgm:spPr/>
    </dgm:pt>
    <dgm:pt modelId="{645C4E13-9F9C-40B8-A7BB-52D233BBAD7B}" type="pres">
      <dgm:prSet presAssocID="{8B4F0B78-4CAF-48D9-88AA-290AF2D350A8}" presName="Child6" presStyleLbl="node1" presStyleIdx="5" presStyleCnt="6">
        <dgm:presLayoutVars>
          <dgm:chMax val="0"/>
          <dgm:chPref val="0"/>
          <dgm:bulletEnabled val="1"/>
        </dgm:presLayoutVars>
      </dgm:prSet>
      <dgm:spPr/>
    </dgm:pt>
  </dgm:ptLst>
  <dgm:cxnLst>
    <dgm:cxn modelId="{FE09E915-6908-4AA8-8643-F538AFC8038D}" srcId="{22B3CE10-B22E-4145-BCC1-445D830D0262}" destId="{B411F008-D14C-42DE-92BC-E5593E0A79EF}" srcOrd="1" destOrd="0" parTransId="{C618962D-F0A5-4002-AF58-4F09B8D706A9}" sibTransId="{F77FAA1C-5DEC-4D77-9228-821FC6812D44}"/>
    <dgm:cxn modelId="{8581A222-9BB3-4490-8140-0BC2448B0A46}" type="presOf" srcId="{22B3CE10-B22E-4145-BCC1-445D830D0262}" destId="{3A1DFFBF-F605-40C0-8ADA-13D1341CA459}" srcOrd="0" destOrd="0" presId="urn:microsoft.com/office/officeart/2011/layout/HexagonRadial"/>
    <dgm:cxn modelId="{88E14B27-D61C-4B0A-8FD2-EFF37527A5AD}" srcId="{22B3CE10-B22E-4145-BCC1-445D830D0262}" destId="{38D2ECDE-335C-4E74-AA31-C666F860E4AE}" srcOrd="0" destOrd="0" parTransId="{8EBA63A1-FC95-416E-84D3-2A8696C62048}" sibTransId="{A47FCDAE-F72C-4CF9-A530-8F10C51CD5B3}"/>
    <dgm:cxn modelId="{F7F9FF69-EF2E-4886-B37E-414206027D16}" type="presOf" srcId="{8B4F0B78-4CAF-48D9-88AA-290AF2D350A8}" destId="{645C4E13-9F9C-40B8-A7BB-52D233BBAD7B}" srcOrd="0" destOrd="0" presId="urn:microsoft.com/office/officeart/2011/layout/HexagonRadial"/>
    <dgm:cxn modelId="{6DE0B34E-7308-4548-9EE9-51433C6A7A54}" type="presOf" srcId="{E62ACD5A-A8FD-4E15-B6F9-0C3A1EA6476B}" destId="{09FEFB72-E5CA-4B1C-AAC1-8D197A4A58D2}" srcOrd="0" destOrd="0" presId="urn:microsoft.com/office/officeart/2011/layout/HexagonRadial"/>
    <dgm:cxn modelId="{03C0D26F-ADDE-4118-BDA6-BC43F8348F14}" type="presOf" srcId="{DBA68CCD-E172-4576-B2E6-CB3FB5B1937C}" destId="{D90E17A7-6CB8-4D6B-9DC2-3F4CD14B1BC4}" srcOrd="0" destOrd="0" presId="urn:microsoft.com/office/officeart/2011/layout/HexagonRadial"/>
    <dgm:cxn modelId="{EE862958-F3EF-4E79-A6D9-10D7B53B8257}" type="presOf" srcId="{38D2ECDE-335C-4E74-AA31-C666F860E4AE}" destId="{C0EE6D23-BEE0-4201-BAF7-5BC02ED68D20}" srcOrd="0" destOrd="0" presId="urn:microsoft.com/office/officeart/2011/layout/HexagonRadial"/>
    <dgm:cxn modelId="{9B8EAF78-86DE-405C-9DFB-AA50A4C2AB38}" type="presOf" srcId="{B411F008-D14C-42DE-92BC-E5593E0A79EF}" destId="{AE072A68-0375-465A-87A3-08D762EC9DAD}" srcOrd="0" destOrd="0" presId="urn:microsoft.com/office/officeart/2011/layout/HexagonRadial"/>
    <dgm:cxn modelId="{3EB91D82-7D4C-4698-8932-DD9486E1266D}" srcId="{22B3CE10-B22E-4145-BCC1-445D830D0262}" destId="{8B4F0B78-4CAF-48D9-88AA-290AF2D350A8}" srcOrd="5" destOrd="0" parTransId="{1AC025A0-7C53-4ABF-8835-11F146479346}" sibTransId="{866AEA47-4F32-4D03-A611-0FB998CD960A}"/>
    <dgm:cxn modelId="{F309E0AB-49E5-43D1-8DFF-8970B2268303}" type="presOf" srcId="{CA646254-584C-428B-8D06-31C0DEE7FFC3}" destId="{62EC6E2E-0383-451C-B481-65734D4CC576}" srcOrd="0" destOrd="0" presId="urn:microsoft.com/office/officeart/2011/layout/HexagonRadial"/>
    <dgm:cxn modelId="{52AB96B6-DEE7-4CB5-93D3-AE6B93A75073}" srcId="{22B3CE10-B22E-4145-BCC1-445D830D0262}" destId="{DBA68CCD-E172-4576-B2E6-CB3FB5B1937C}" srcOrd="3" destOrd="0" parTransId="{1B5257AA-7D6A-40E6-9129-CBEEFA4253B1}" sibTransId="{CCEB8088-3E34-40ED-8DA8-996706F023A5}"/>
    <dgm:cxn modelId="{8D7773E2-0CB8-4275-A3D8-997E351A72A8}" srcId="{22B3CE10-B22E-4145-BCC1-445D830D0262}" destId="{CA646254-584C-428B-8D06-31C0DEE7FFC3}" srcOrd="4" destOrd="0" parTransId="{A16E8D9A-64FC-4DAD-9182-1C5568909B67}" sibTransId="{B970FB08-20A6-457F-B137-509A1CFDA622}"/>
    <dgm:cxn modelId="{B5BD0EE3-3701-4254-8CB1-DE0220F7B93A}" type="presOf" srcId="{EC808AA5-67E6-4C1C-BD35-66CAB2A62B95}" destId="{F47DBB7D-7A39-4586-8E17-A072C0997B44}" srcOrd="0" destOrd="0" presId="urn:microsoft.com/office/officeart/2011/layout/HexagonRadial"/>
    <dgm:cxn modelId="{D5514DEF-540E-4A4B-B86F-C96D0DA8C798}" srcId="{22B3CE10-B22E-4145-BCC1-445D830D0262}" destId="{E62ACD5A-A8FD-4E15-B6F9-0C3A1EA6476B}" srcOrd="2" destOrd="0" parTransId="{E8BE6184-345D-4EB9-8729-8DB543F98B9E}" sibTransId="{1C9698D7-F19A-4333-B858-4ED5B93A683F}"/>
    <dgm:cxn modelId="{BCF04BF5-8588-44AD-9D61-5F4D2CA1169C}" srcId="{EC808AA5-67E6-4C1C-BD35-66CAB2A62B95}" destId="{22B3CE10-B22E-4145-BCC1-445D830D0262}" srcOrd="0" destOrd="0" parTransId="{4880E02E-D956-43F9-A379-0203BB7C8F5B}" sibTransId="{86C8B5D5-4528-4CF6-80EC-147CDDF7E9C6}"/>
    <dgm:cxn modelId="{55E30E2D-151E-428B-A740-A93EE42A0E2C}" type="presParOf" srcId="{F47DBB7D-7A39-4586-8E17-A072C0997B44}" destId="{3A1DFFBF-F605-40C0-8ADA-13D1341CA459}" srcOrd="0" destOrd="0" presId="urn:microsoft.com/office/officeart/2011/layout/HexagonRadial"/>
    <dgm:cxn modelId="{B0478421-796E-4A11-BD46-5C3075F96393}" type="presParOf" srcId="{F47DBB7D-7A39-4586-8E17-A072C0997B44}" destId="{B96C7192-6CC8-4CE5-81FE-9DAB8E7958F0}" srcOrd="1" destOrd="0" presId="urn:microsoft.com/office/officeart/2011/layout/HexagonRadial"/>
    <dgm:cxn modelId="{D6B96ED2-4797-4A88-A8ED-641ACD5759A7}" type="presParOf" srcId="{B96C7192-6CC8-4CE5-81FE-9DAB8E7958F0}" destId="{4A76338F-E49A-4E5A-AD32-BB3F83BCDDED}" srcOrd="0" destOrd="0" presId="urn:microsoft.com/office/officeart/2011/layout/HexagonRadial"/>
    <dgm:cxn modelId="{10F3856A-E966-4BC4-8BB2-BE1F08A3A0FF}" type="presParOf" srcId="{F47DBB7D-7A39-4586-8E17-A072C0997B44}" destId="{C0EE6D23-BEE0-4201-BAF7-5BC02ED68D20}" srcOrd="2" destOrd="0" presId="urn:microsoft.com/office/officeart/2011/layout/HexagonRadial"/>
    <dgm:cxn modelId="{A6E8B51D-F3D6-44CF-AF16-A043EC2C3D24}" type="presParOf" srcId="{F47DBB7D-7A39-4586-8E17-A072C0997B44}" destId="{C8626C37-4945-4046-A643-D0889B5EC104}" srcOrd="3" destOrd="0" presId="urn:microsoft.com/office/officeart/2011/layout/HexagonRadial"/>
    <dgm:cxn modelId="{679C824D-C76B-4F21-930B-F6F1821E3128}" type="presParOf" srcId="{C8626C37-4945-4046-A643-D0889B5EC104}" destId="{FE3351C9-D369-4DBA-A4FF-80F7FE8E85CE}" srcOrd="0" destOrd="0" presId="urn:microsoft.com/office/officeart/2011/layout/HexagonRadial"/>
    <dgm:cxn modelId="{674BB64E-D9F1-44AA-92D1-1D542F4B2A58}" type="presParOf" srcId="{F47DBB7D-7A39-4586-8E17-A072C0997B44}" destId="{AE072A68-0375-465A-87A3-08D762EC9DAD}" srcOrd="4" destOrd="0" presId="urn:microsoft.com/office/officeart/2011/layout/HexagonRadial"/>
    <dgm:cxn modelId="{9A66D7DC-CF35-4498-8A0A-804EC245311A}" type="presParOf" srcId="{F47DBB7D-7A39-4586-8E17-A072C0997B44}" destId="{F92D45D0-5B56-419E-8043-0000E3D61C5B}" srcOrd="5" destOrd="0" presId="urn:microsoft.com/office/officeart/2011/layout/HexagonRadial"/>
    <dgm:cxn modelId="{03C9F9D4-4C6C-4FFE-AD5E-32BF761A2CB6}" type="presParOf" srcId="{F92D45D0-5B56-419E-8043-0000E3D61C5B}" destId="{5F693599-3C1D-4786-B174-BE691F01C8AC}" srcOrd="0" destOrd="0" presId="urn:microsoft.com/office/officeart/2011/layout/HexagonRadial"/>
    <dgm:cxn modelId="{3DCB3040-47A2-4A3E-9002-3268092A9EE1}" type="presParOf" srcId="{F47DBB7D-7A39-4586-8E17-A072C0997B44}" destId="{09FEFB72-E5CA-4B1C-AAC1-8D197A4A58D2}" srcOrd="6" destOrd="0" presId="urn:microsoft.com/office/officeart/2011/layout/HexagonRadial"/>
    <dgm:cxn modelId="{32C24035-A732-4FA7-8FEF-ABFA84E47236}" type="presParOf" srcId="{F47DBB7D-7A39-4586-8E17-A072C0997B44}" destId="{64851BAA-21F5-45BA-82C0-6E9F86E78712}" srcOrd="7" destOrd="0" presId="urn:microsoft.com/office/officeart/2011/layout/HexagonRadial"/>
    <dgm:cxn modelId="{CA7684EF-1207-4760-9AD2-182F7CEA7B6C}" type="presParOf" srcId="{64851BAA-21F5-45BA-82C0-6E9F86E78712}" destId="{E77871DC-E42D-47FA-BA76-6478A8DA7A5C}" srcOrd="0" destOrd="0" presId="urn:microsoft.com/office/officeart/2011/layout/HexagonRadial"/>
    <dgm:cxn modelId="{7E1384CE-2ABE-4900-B9DD-50C860E32D65}" type="presParOf" srcId="{F47DBB7D-7A39-4586-8E17-A072C0997B44}" destId="{D90E17A7-6CB8-4D6B-9DC2-3F4CD14B1BC4}" srcOrd="8" destOrd="0" presId="urn:microsoft.com/office/officeart/2011/layout/HexagonRadial"/>
    <dgm:cxn modelId="{1592E710-5D39-4E11-9F0E-D875A075FD21}" type="presParOf" srcId="{F47DBB7D-7A39-4586-8E17-A072C0997B44}" destId="{BF7B5E61-FA5F-4D7F-A0FC-6F354A2D580B}" srcOrd="9" destOrd="0" presId="urn:microsoft.com/office/officeart/2011/layout/HexagonRadial"/>
    <dgm:cxn modelId="{2CC9B785-963B-4D4D-913B-C0D22B6F183F}" type="presParOf" srcId="{BF7B5E61-FA5F-4D7F-A0FC-6F354A2D580B}" destId="{07283E87-2ADF-4F31-9A84-7BE6CBB81987}" srcOrd="0" destOrd="0" presId="urn:microsoft.com/office/officeart/2011/layout/HexagonRadial"/>
    <dgm:cxn modelId="{EE167A05-15BA-4469-B669-9F7BA7AB7058}" type="presParOf" srcId="{F47DBB7D-7A39-4586-8E17-A072C0997B44}" destId="{62EC6E2E-0383-451C-B481-65734D4CC576}" srcOrd="10" destOrd="0" presId="urn:microsoft.com/office/officeart/2011/layout/HexagonRadial"/>
    <dgm:cxn modelId="{566732E1-198F-44DF-9769-155E95493BA4}" type="presParOf" srcId="{F47DBB7D-7A39-4586-8E17-A072C0997B44}" destId="{8BBE8EDD-E9DC-4B51-AABB-F8BA8B9623E8}" srcOrd="11" destOrd="0" presId="urn:microsoft.com/office/officeart/2011/layout/HexagonRadial"/>
    <dgm:cxn modelId="{CD3D72A3-1902-46B7-B717-D470809D6734}" type="presParOf" srcId="{8BBE8EDD-E9DC-4B51-AABB-F8BA8B9623E8}" destId="{6087A758-A3CA-4518-AC52-DFF07BE8FF52}" srcOrd="0" destOrd="0" presId="urn:microsoft.com/office/officeart/2011/layout/HexagonRadial"/>
    <dgm:cxn modelId="{FF1EE8E7-6B04-4ECD-B22B-5B8A177D8CB4}" type="presParOf" srcId="{F47DBB7D-7A39-4586-8E17-A072C0997B44}" destId="{645C4E13-9F9C-40B8-A7BB-52D233BBAD7B}"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DFFBF-F605-40C0-8ADA-13D1341CA459}">
      <dsp:nvSpPr>
        <dsp:cNvPr id="0" name=""/>
        <dsp:cNvSpPr/>
      </dsp:nvSpPr>
      <dsp:spPr>
        <a:xfrm>
          <a:off x="1962363" y="1618349"/>
          <a:ext cx="2056993" cy="1779382"/>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lumMod val="75000"/>
                  <a:lumOff val="25000"/>
                </a:schemeClr>
              </a:solidFill>
            </a:rPr>
            <a:t>LIFEEBP </a:t>
          </a:r>
        </a:p>
        <a:p>
          <a:pPr marL="0" lvl="0" indent="0" algn="ctr" defTabSz="889000">
            <a:lnSpc>
              <a:spcPct val="90000"/>
            </a:lnSpc>
            <a:spcBef>
              <a:spcPct val="0"/>
            </a:spcBef>
            <a:spcAft>
              <a:spcPct val="35000"/>
            </a:spcAft>
            <a:buNone/>
          </a:pPr>
          <a:r>
            <a:rPr lang="en-GB" sz="2000" b="1" kern="1200" dirty="0">
              <a:solidFill>
                <a:schemeClr val="tx1">
                  <a:lumMod val="75000"/>
                  <a:lumOff val="25000"/>
                </a:schemeClr>
              </a:solidFill>
            </a:rPr>
            <a:t>in numbers</a:t>
          </a:r>
          <a:endParaRPr lang="en-BE" sz="2000" b="1" kern="1200" dirty="0">
            <a:solidFill>
              <a:schemeClr val="tx1">
                <a:lumMod val="75000"/>
                <a:lumOff val="25000"/>
              </a:schemeClr>
            </a:solidFill>
          </a:endParaRPr>
        </a:p>
      </dsp:txBody>
      <dsp:txXfrm>
        <a:off x="2303236" y="1913218"/>
        <a:ext cx="1375247" cy="1189644"/>
      </dsp:txXfrm>
    </dsp:sp>
    <dsp:sp modelId="{FE3351C9-D369-4DBA-A4FF-80F7FE8E85CE}">
      <dsp:nvSpPr>
        <dsp:cNvPr id="0" name=""/>
        <dsp:cNvSpPr/>
      </dsp:nvSpPr>
      <dsp:spPr>
        <a:xfrm>
          <a:off x="3250436" y="767035"/>
          <a:ext cx="776097" cy="66871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E6D23-BEE0-4201-BAF7-5BC02ED68D20}">
      <dsp:nvSpPr>
        <dsp:cNvPr id="0" name=""/>
        <dsp:cNvSpPr/>
      </dsp:nvSpPr>
      <dsp:spPr>
        <a:xfrm>
          <a:off x="2151842" y="0"/>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lumMod val="75000"/>
                  <a:lumOff val="25000"/>
                </a:schemeClr>
              </a:solidFill>
            </a:rPr>
            <a:t>15</a:t>
          </a:r>
          <a:r>
            <a:rPr lang="en-GB" sz="1400" kern="1200" dirty="0">
              <a:solidFill>
                <a:schemeClr val="tx1">
                  <a:lumMod val="75000"/>
                  <a:lumOff val="25000"/>
                </a:schemeClr>
              </a:solidFill>
            </a:rPr>
            <a:t> Partners</a:t>
          </a:r>
          <a:endParaRPr lang="en-BE" sz="1400" kern="1200" dirty="0">
            <a:solidFill>
              <a:schemeClr val="tx1">
                <a:lumMod val="75000"/>
                <a:lumOff val="25000"/>
              </a:schemeClr>
            </a:solidFill>
          </a:endParaRPr>
        </a:p>
      </dsp:txBody>
      <dsp:txXfrm>
        <a:off x="2431197" y="241675"/>
        <a:ext cx="1126981" cy="974970"/>
      </dsp:txXfrm>
    </dsp:sp>
    <dsp:sp modelId="{5F693599-3C1D-4786-B174-BE691F01C8AC}">
      <dsp:nvSpPr>
        <dsp:cNvPr id="0" name=""/>
        <dsp:cNvSpPr/>
      </dsp:nvSpPr>
      <dsp:spPr>
        <a:xfrm>
          <a:off x="4156202" y="2017168"/>
          <a:ext cx="776097" cy="66871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072A68-0375-465A-87A3-08D762EC9DAD}">
      <dsp:nvSpPr>
        <dsp:cNvPr id="0" name=""/>
        <dsp:cNvSpPr/>
      </dsp:nvSpPr>
      <dsp:spPr>
        <a:xfrm>
          <a:off x="3697817" y="896965"/>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lumMod val="75000"/>
                  <a:lumOff val="25000"/>
                </a:schemeClr>
              </a:solidFill>
            </a:rPr>
            <a:t>5 </a:t>
          </a:r>
          <a:r>
            <a:rPr lang="en-GB" sz="1400" kern="1200" dirty="0">
              <a:solidFill>
                <a:schemeClr val="tx1">
                  <a:lumMod val="75000"/>
                  <a:lumOff val="25000"/>
                </a:schemeClr>
              </a:solidFill>
            </a:rPr>
            <a:t>countries</a:t>
          </a:r>
          <a:endParaRPr lang="en-BE" sz="1400" kern="1200" dirty="0">
            <a:solidFill>
              <a:schemeClr val="tx1">
                <a:lumMod val="75000"/>
                <a:lumOff val="25000"/>
              </a:schemeClr>
            </a:solidFill>
          </a:endParaRPr>
        </a:p>
      </dsp:txBody>
      <dsp:txXfrm>
        <a:off x="3977172" y="1138640"/>
        <a:ext cx="1126981" cy="974970"/>
      </dsp:txXfrm>
    </dsp:sp>
    <dsp:sp modelId="{E77871DC-E42D-47FA-BA76-6478A8DA7A5C}">
      <dsp:nvSpPr>
        <dsp:cNvPr id="0" name=""/>
        <dsp:cNvSpPr/>
      </dsp:nvSpPr>
      <dsp:spPr>
        <a:xfrm>
          <a:off x="3526999" y="3428333"/>
          <a:ext cx="776097" cy="66871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FEFB72-E5CA-4B1C-AAC1-8D197A4A58D2}">
      <dsp:nvSpPr>
        <dsp:cNvPr id="0" name=""/>
        <dsp:cNvSpPr/>
      </dsp:nvSpPr>
      <dsp:spPr>
        <a:xfrm>
          <a:off x="3697817" y="2660294"/>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tx1">
                  <a:lumMod val="75000"/>
                  <a:lumOff val="25000"/>
                </a:schemeClr>
              </a:solidFill>
            </a:rPr>
            <a:t>4 </a:t>
          </a:r>
          <a:r>
            <a:rPr lang="en-GB" sz="1400" kern="1200" dirty="0">
              <a:solidFill>
                <a:schemeClr val="tx1">
                  <a:lumMod val="75000"/>
                  <a:lumOff val="25000"/>
                </a:schemeClr>
              </a:solidFill>
            </a:rPr>
            <a:t>years:</a:t>
          </a:r>
        </a:p>
        <a:p>
          <a:pPr marL="0" lvl="0" indent="0" algn="ctr" defTabSz="622300">
            <a:lnSpc>
              <a:spcPct val="90000"/>
            </a:lnSpc>
            <a:spcBef>
              <a:spcPct val="0"/>
            </a:spcBef>
            <a:spcAft>
              <a:spcPct val="35000"/>
            </a:spcAft>
            <a:buNone/>
          </a:pPr>
          <a:r>
            <a:rPr lang="en-GB" sz="1400" kern="1200" dirty="0">
              <a:solidFill>
                <a:schemeClr val="tx1">
                  <a:lumMod val="75000"/>
                  <a:lumOff val="25000"/>
                </a:schemeClr>
              </a:solidFill>
            </a:rPr>
            <a:t>Oct 2020 - Sep 2024</a:t>
          </a:r>
          <a:endParaRPr lang="en-BE" sz="1400" kern="1200" dirty="0">
            <a:solidFill>
              <a:schemeClr val="tx1">
                <a:lumMod val="75000"/>
                <a:lumOff val="25000"/>
              </a:schemeClr>
            </a:solidFill>
          </a:endParaRPr>
        </a:p>
      </dsp:txBody>
      <dsp:txXfrm>
        <a:off x="3977172" y="2901969"/>
        <a:ext cx="1126981" cy="974970"/>
      </dsp:txXfrm>
    </dsp:sp>
    <dsp:sp modelId="{07283E87-2ADF-4F31-9A84-7BE6CBB81987}">
      <dsp:nvSpPr>
        <dsp:cNvPr id="0" name=""/>
        <dsp:cNvSpPr/>
      </dsp:nvSpPr>
      <dsp:spPr>
        <a:xfrm>
          <a:off x="1966191" y="3574817"/>
          <a:ext cx="776097" cy="66871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E17A7-6CB8-4D6B-9DC2-3F4CD14B1BC4}">
      <dsp:nvSpPr>
        <dsp:cNvPr id="0" name=""/>
        <dsp:cNvSpPr/>
      </dsp:nvSpPr>
      <dsp:spPr>
        <a:xfrm>
          <a:off x="2151842" y="3558263"/>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altLang="en-US" sz="1400" b="0" kern="1200" dirty="0">
              <a:solidFill>
                <a:schemeClr val="tx1">
                  <a:lumMod val="75000"/>
                  <a:lumOff val="25000"/>
                </a:schemeClr>
              </a:solidFill>
              <a:latin typeface="+mn-lt"/>
            </a:rPr>
            <a:t>Total eligible amount: </a:t>
          </a:r>
          <a:r>
            <a:rPr lang="en-GB" altLang="en-US" sz="1400" b="1" kern="1200" dirty="0">
              <a:solidFill>
                <a:schemeClr val="tx1">
                  <a:lumMod val="75000"/>
                  <a:lumOff val="25000"/>
                </a:schemeClr>
              </a:solidFill>
              <a:latin typeface="+mn-lt"/>
            </a:rPr>
            <a:t>€3,801,989</a:t>
          </a:r>
          <a:r>
            <a:rPr lang="en-GB" sz="1400" kern="1200" dirty="0">
              <a:solidFill>
                <a:schemeClr val="tx1">
                  <a:lumMod val="75000"/>
                  <a:lumOff val="25000"/>
                </a:schemeClr>
              </a:solidFill>
            </a:rPr>
            <a:t>)</a:t>
          </a:r>
          <a:endParaRPr lang="en-BE" sz="1400" kern="1200" dirty="0">
            <a:solidFill>
              <a:schemeClr val="tx1">
                <a:lumMod val="75000"/>
                <a:lumOff val="25000"/>
              </a:schemeClr>
            </a:solidFill>
          </a:endParaRPr>
        </a:p>
      </dsp:txBody>
      <dsp:txXfrm>
        <a:off x="2431197" y="3799938"/>
        <a:ext cx="1126981" cy="974970"/>
      </dsp:txXfrm>
    </dsp:sp>
    <dsp:sp modelId="{6087A758-A3CA-4518-AC52-DFF07BE8FF52}">
      <dsp:nvSpPr>
        <dsp:cNvPr id="0" name=""/>
        <dsp:cNvSpPr/>
      </dsp:nvSpPr>
      <dsp:spPr>
        <a:xfrm>
          <a:off x="1045592" y="2325186"/>
          <a:ext cx="776097" cy="66871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EC6E2E-0383-451C-B481-65734D4CC576}">
      <dsp:nvSpPr>
        <dsp:cNvPr id="0" name=""/>
        <dsp:cNvSpPr/>
      </dsp:nvSpPr>
      <dsp:spPr>
        <a:xfrm>
          <a:off x="598690" y="2661297"/>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altLang="en-US" sz="1400" b="0" kern="1200" dirty="0">
              <a:solidFill>
                <a:schemeClr val="tx1">
                  <a:lumMod val="75000"/>
                  <a:lumOff val="25000"/>
                </a:schemeClr>
              </a:solidFill>
              <a:latin typeface="+mn-lt"/>
            </a:rPr>
            <a:t>EC FC requested: </a:t>
          </a:r>
          <a:r>
            <a:rPr lang="en-GB" altLang="en-US" sz="1400" b="1" kern="1200" dirty="0">
              <a:solidFill>
                <a:schemeClr val="tx1">
                  <a:lumMod val="75000"/>
                  <a:lumOff val="25000"/>
                </a:schemeClr>
              </a:solidFill>
              <a:latin typeface="+mn-lt"/>
            </a:rPr>
            <a:t>€</a:t>
          </a:r>
          <a:r>
            <a:rPr lang="en-GB" sz="1400" b="1" i="0" kern="1200" dirty="0">
              <a:solidFill>
                <a:schemeClr val="tx1">
                  <a:lumMod val="75000"/>
                  <a:lumOff val="25000"/>
                </a:schemeClr>
              </a:solidFill>
            </a:rPr>
            <a:t>2,091,086 </a:t>
          </a:r>
          <a:r>
            <a:rPr lang="en-GB" sz="1400" b="0" i="0" kern="1200" dirty="0">
              <a:solidFill>
                <a:schemeClr val="tx1">
                  <a:lumMod val="75000"/>
                  <a:lumOff val="25000"/>
                </a:schemeClr>
              </a:solidFill>
            </a:rPr>
            <a:t>(</a:t>
          </a:r>
          <a:r>
            <a:rPr lang="en-GB" altLang="en-US" sz="1400" b="0" kern="1200" dirty="0">
              <a:solidFill>
                <a:schemeClr val="tx1">
                  <a:lumMod val="75000"/>
                  <a:lumOff val="25000"/>
                </a:schemeClr>
              </a:solidFill>
              <a:latin typeface="+mn-lt"/>
            </a:rPr>
            <a:t>54.93 %)</a:t>
          </a:r>
          <a:endParaRPr lang="en-BE" sz="1400" b="0" kern="1200" dirty="0">
            <a:solidFill>
              <a:schemeClr val="tx1">
                <a:lumMod val="75000"/>
                <a:lumOff val="25000"/>
              </a:schemeClr>
            </a:solidFill>
          </a:endParaRPr>
        </a:p>
      </dsp:txBody>
      <dsp:txXfrm>
        <a:off x="878045" y="2902972"/>
        <a:ext cx="1126981" cy="974970"/>
      </dsp:txXfrm>
    </dsp:sp>
    <dsp:sp modelId="{645C4E13-9F9C-40B8-A7BB-52D233BBAD7B}">
      <dsp:nvSpPr>
        <dsp:cNvPr id="0" name=""/>
        <dsp:cNvSpPr/>
      </dsp:nvSpPr>
      <dsp:spPr>
        <a:xfrm>
          <a:off x="598690" y="894958"/>
          <a:ext cx="1685691" cy="1458320"/>
        </a:xfrm>
        <a:prstGeom prst="hexagon">
          <a:avLst>
            <a:gd name="adj" fmla="val 28570"/>
            <a:gd name="vf" fmla="val 115470"/>
          </a:avLst>
        </a:prstGeom>
        <a:solidFill>
          <a:schemeClr val="lt1">
            <a:hueOff val="0"/>
            <a:satOff val="0"/>
            <a:lumOff val="0"/>
            <a:alphaOff val="0"/>
          </a:schemeClr>
        </a:solidFill>
        <a:ln w="25400" cap="rnd" cmpd="sng" algn="ctr">
          <a:solidFill>
            <a:schemeClr val="accent3">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chemeClr val="tx1">
                  <a:lumMod val="75000"/>
                  <a:lumOff val="25000"/>
                </a:schemeClr>
              </a:solidFill>
            </a:rPr>
            <a:t>9</a:t>
          </a:r>
          <a:r>
            <a:rPr lang="it-IT" sz="1400" kern="1200" dirty="0">
              <a:solidFill>
                <a:schemeClr val="tx1">
                  <a:lumMod val="75000"/>
                  <a:lumOff val="25000"/>
                </a:schemeClr>
              </a:solidFill>
            </a:rPr>
            <a:t> Work packages (Actions)</a:t>
          </a:r>
          <a:endParaRPr lang="en-BE" sz="1400" kern="1200" dirty="0">
            <a:solidFill>
              <a:schemeClr val="tx1">
                <a:lumMod val="75000"/>
                <a:lumOff val="25000"/>
              </a:schemeClr>
            </a:solidFill>
          </a:endParaRPr>
        </a:p>
      </dsp:txBody>
      <dsp:txXfrm>
        <a:off x="878045" y="1136633"/>
        <a:ext cx="1126981" cy="97497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5A4F09B-604B-4699-930F-39C09E4322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BD68EAFE-CE25-48F6-BC7B-DED66B88B9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4DA7F1-6C03-43A2-8273-0532DF510596}" type="datetimeFigureOut">
              <a:rPr lang="en-GB" smtClean="0"/>
              <a:t>27/11/2022</a:t>
            </a:fld>
            <a:endParaRPr lang="en-GB"/>
          </a:p>
        </p:txBody>
      </p:sp>
      <p:sp>
        <p:nvSpPr>
          <p:cNvPr id="4" name="Segnaposto piè di pagina 3">
            <a:extLst>
              <a:ext uri="{FF2B5EF4-FFF2-40B4-BE49-F238E27FC236}">
                <a16:creationId xmlns:a16="http://schemas.microsoft.com/office/drawing/2014/main" id="{EB643F58-8736-4FBC-9DCA-5DF7C9B8E9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0551B96D-35BE-4E75-9178-75328BF8C3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D2667-78CC-41F1-9397-09EB97D28771}" type="slidenum">
              <a:rPr lang="en-GB" smtClean="0"/>
              <a:t>‹#›</a:t>
            </a:fld>
            <a:endParaRPr lang="en-GB"/>
          </a:p>
        </p:txBody>
      </p:sp>
    </p:spTree>
    <p:extLst>
      <p:ext uri="{BB962C8B-B14F-4D97-AF65-F5344CB8AC3E}">
        <p14:creationId xmlns:p14="http://schemas.microsoft.com/office/powerpoint/2010/main" val="6599424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A5A2A-7A1A-4147-A1C8-101417F402B1}" type="datetimeFigureOut">
              <a:rPr lang="it-IT" smtClean="0"/>
              <a:t>27/11/2022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D435-FDA8-479D-823E-0216C2169915}" type="slidenum">
              <a:rPr lang="it-IT" smtClean="0"/>
              <a:t>‹#›</a:t>
            </a:fld>
            <a:endParaRPr lang="it-IT"/>
          </a:p>
        </p:txBody>
      </p:sp>
    </p:spTree>
    <p:extLst>
      <p:ext uri="{BB962C8B-B14F-4D97-AF65-F5344CB8AC3E}">
        <p14:creationId xmlns:p14="http://schemas.microsoft.com/office/powerpoint/2010/main" val="1925799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b="0" i="0" dirty="0">
                <a:solidFill>
                  <a:srgbClr val="000000"/>
                </a:solidFill>
                <a:effectLst/>
                <a:latin typeface="Helvetica" panose="020B0604020202020204" pitchFamily="34" charset="0"/>
              </a:rPr>
              <a:t>Total eligible project budget: </a:t>
            </a:r>
            <a:r>
              <a:rPr lang="en-GB" sz="1800" b="0" i="0" dirty="0">
                <a:solidFill>
                  <a:srgbClr val="000000"/>
                </a:solidFill>
                <a:effectLst/>
                <a:latin typeface="DejaVuSans"/>
              </a:rPr>
              <a:t>3,801,989 Euro</a:t>
            </a:r>
            <a:br>
              <a:rPr lang="en-GB" sz="1800" b="0" i="0" dirty="0">
                <a:solidFill>
                  <a:srgbClr val="000000"/>
                </a:solidFill>
                <a:effectLst/>
                <a:latin typeface="Helvetica" panose="020B0604020202020204" pitchFamily="34" charset="0"/>
              </a:rPr>
            </a:br>
            <a:r>
              <a:rPr lang="en-GB" sz="1800" b="0" i="0" dirty="0">
                <a:solidFill>
                  <a:srgbClr val="000000"/>
                </a:solidFill>
                <a:effectLst/>
                <a:latin typeface="Helvetica" panose="020B0604020202020204" pitchFamily="34" charset="0"/>
              </a:rPr>
              <a:t>EU financial contribution requested: </a:t>
            </a:r>
            <a:r>
              <a:rPr lang="en-GB" sz="1800" b="0" i="0" dirty="0">
                <a:solidFill>
                  <a:srgbClr val="000000"/>
                </a:solidFill>
                <a:effectLst/>
                <a:latin typeface="DejaVuSans"/>
              </a:rPr>
              <a:t>2,091,086 Euro </a:t>
            </a:r>
            <a:r>
              <a:rPr lang="en-GB" sz="1800" b="0" i="0" dirty="0">
                <a:solidFill>
                  <a:srgbClr val="000000"/>
                </a:solidFill>
                <a:effectLst/>
                <a:latin typeface="Helvetica" panose="020B0604020202020204" pitchFamily="34" charset="0"/>
              </a:rPr>
              <a:t>(= </a:t>
            </a:r>
            <a:r>
              <a:rPr lang="en-GB" sz="1800" b="0" i="0" dirty="0">
                <a:solidFill>
                  <a:srgbClr val="000000"/>
                </a:solidFill>
                <a:effectLst/>
                <a:latin typeface="DejaVuSans"/>
              </a:rPr>
              <a:t>55.00% </a:t>
            </a:r>
            <a:r>
              <a:rPr lang="en-GB" sz="1800" b="0" i="0" dirty="0">
                <a:solidFill>
                  <a:srgbClr val="000000"/>
                </a:solidFill>
                <a:effectLst/>
                <a:latin typeface="Helvetica" panose="020B0604020202020204" pitchFamily="34" charset="0"/>
              </a:rPr>
              <a:t>of total eligible budget)</a:t>
            </a:r>
            <a:r>
              <a:rPr lang="en-GB" dirty="0"/>
              <a:t> </a:t>
            </a:r>
            <a:br>
              <a:rPr lang="en-GB" dirty="0"/>
            </a:br>
            <a:endParaRPr lang="en-GB" dirty="0"/>
          </a:p>
        </p:txBody>
      </p:sp>
    </p:spTree>
    <p:extLst>
      <p:ext uri="{BB962C8B-B14F-4D97-AF65-F5344CB8AC3E}">
        <p14:creationId xmlns:p14="http://schemas.microsoft.com/office/powerpoint/2010/main" val="422991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DejaVuSans"/>
              </a:rPr>
              <a:t>LIFEEBP consortium will: (i) build the MP, (ii) validate/replicate BPs/IR production process at large scale in Italy, Spain, Greece, Cyprus, (iii) validate/replicate BPs and/or IR performance as soil </a:t>
            </a:r>
            <a:r>
              <a:rPr lang="en-GB" sz="1200" b="0" i="0" dirty="0" err="1">
                <a:solidFill>
                  <a:srgbClr val="000000"/>
                </a:solidFill>
                <a:effectLst/>
                <a:latin typeface="DejaVuSans"/>
              </a:rPr>
              <a:t>fertisers</a:t>
            </a:r>
            <a:r>
              <a:rPr lang="en-GB" sz="1200" b="0" i="0" dirty="0">
                <a:solidFill>
                  <a:srgbClr val="000000"/>
                </a:solidFill>
                <a:effectLst/>
                <a:latin typeface="DejaVuSans"/>
              </a:rPr>
              <a:t>/plant </a:t>
            </a:r>
            <a:r>
              <a:rPr lang="en-GB" sz="1200" b="0" i="0" dirty="0" err="1">
                <a:solidFill>
                  <a:srgbClr val="000000"/>
                </a:solidFill>
                <a:effectLst/>
                <a:latin typeface="DejaVuSans"/>
              </a:rPr>
              <a:t>biostimulants</a:t>
            </a:r>
            <a:r>
              <a:rPr lang="en-GB" sz="1200" b="0" i="0" dirty="0">
                <a:solidFill>
                  <a:srgbClr val="000000"/>
                </a:solidFill>
                <a:effectLst/>
                <a:latin typeface="DejaVuSans"/>
              </a:rPr>
              <a:t>, surfactants in industrial cleaning products and biopolymer in plastic materials in France and above 4 countries, using industrial equipment and involving customers of </a:t>
            </a:r>
            <a:r>
              <a:rPr lang="en-GB" sz="1200" b="0" i="0" dirty="0" err="1">
                <a:solidFill>
                  <a:srgbClr val="000000"/>
                </a:solidFill>
                <a:effectLst/>
                <a:latin typeface="DejaVuSans"/>
              </a:rPr>
              <a:t>Acea</a:t>
            </a:r>
            <a:r>
              <a:rPr lang="en-GB" sz="1200" b="0" i="0" dirty="0">
                <a:solidFill>
                  <a:srgbClr val="000000"/>
                </a:solidFill>
                <a:effectLst/>
                <a:latin typeface="DejaVuSans"/>
              </a:rPr>
              <a:t>, BB and AL industrial beneficiaries</a:t>
            </a:r>
            <a:endParaRPr lang="en-GB" altLang="en-US" sz="1200" b="1" dirty="0">
              <a:solidFill>
                <a:schemeClr val="tx1">
                  <a:lumMod val="75000"/>
                  <a:lumOff val="25000"/>
                </a:schemeClr>
              </a:solidFill>
              <a:latin typeface="+mn-lt"/>
            </a:endParaRPr>
          </a:p>
          <a:p>
            <a:endParaRPr lang="en-GB" dirty="0"/>
          </a:p>
        </p:txBody>
      </p:sp>
    </p:spTree>
    <p:extLst>
      <p:ext uri="{BB962C8B-B14F-4D97-AF65-F5344CB8AC3E}">
        <p14:creationId xmlns:p14="http://schemas.microsoft.com/office/powerpoint/2010/main" val="159024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800" dirty="0">
                <a:effectLst/>
                <a:latin typeface="Gill Sans MT" panose="020B0502020104020203" pitchFamily="34" charset="0"/>
                <a:ea typeface="Calibri" panose="020F0502020204030204" pitchFamily="34" charset="0"/>
                <a:cs typeface="Calibri" panose="020F0502020204030204" pitchFamily="34" charset="0"/>
              </a:rPr>
              <a:t>BPs and IR mean the soluble bio-based polymeric products and the insoluble residue</a:t>
            </a:r>
            <a:endParaRPr lang="en-GB" dirty="0"/>
          </a:p>
        </p:txBody>
      </p:sp>
    </p:spTree>
    <p:extLst>
      <p:ext uri="{BB962C8B-B14F-4D97-AF65-F5344CB8AC3E}">
        <p14:creationId xmlns:p14="http://schemas.microsoft.com/office/powerpoint/2010/main" val="1223064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10373680"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9371012" y="3681413"/>
              <a:ext cx="2817813"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0493203" y="-8467"/>
              <a:ext cx="169562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10938998" y="-8467"/>
              <a:ext cx="125300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9938473" y="3048000"/>
              <a:ext cx="225352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10590212" y="-8467"/>
              <a:ext cx="15986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1326482" y="-8467"/>
              <a:ext cx="86234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1533517" y="-8467"/>
              <a:ext cx="655307"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1157673" y="3589867"/>
              <a:ext cx="103115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2597" y="1501546"/>
            <a:ext cx="9647431" cy="2549290"/>
          </a:xfrm>
        </p:spPr>
        <p:txBody>
          <a:bodyPr anchor="b">
            <a:noAutofit/>
          </a:bodyPr>
          <a:lstStyle>
            <a:lvl1pPr algn="ctr">
              <a:defRPr sz="5400">
                <a:solidFill>
                  <a:schemeClr val="accent2">
                    <a:lumMod val="50000"/>
                  </a:schemeClr>
                </a:solidFill>
              </a:defRPr>
            </a:lvl1pPr>
          </a:lstStyle>
          <a:p>
            <a:r>
              <a:rPr lang="it-IT" dirty="0"/>
              <a:t>Fare clic per modificare lo stile del titolo dello schema</a:t>
            </a:r>
            <a:endParaRPr lang="en-US" dirty="0"/>
          </a:p>
        </p:txBody>
      </p:sp>
      <p:sp>
        <p:nvSpPr>
          <p:cNvPr id="3" name="Subtitle 2"/>
          <p:cNvSpPr>
            <a:spLocks noGrp="1"/>
          </p:cNvSpPr>
          <p:nvPr>
            <p:ph type="subTitle" idx="1"/>
          </p:nvPr>
        </p:nvSpPr>
        <p:spPr>
          <a:xfrm>
            <a:off x="1507067" y="4249231"/>
            <a:ext cx="8202142" cy="1096899"/>
          </a:xfrm>
        </p:spPr>
        <p:txBody>
          <a:bodyPr anchor="t"/>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Fare </a:t>
            </a:r>
            <a:r>
              <a:rPr lang="en-GB" noProof="0" dirty="0" err="1"/>
              <a:t>clic</a:t>
            </a:r>
            <a:r>
              <a:rPr lang="en-GB" noProof="0" dirty="0"/>
              <a:t> per </a:t>
            </a:r>
            <a:r>
              <a:rPr lang="en-GB" noProof="0" dirty="0" err="1"/>
              <a:t>modificare</a:t>
            </a:r>
            <a:r>
              <a:rPr lang="en-GB" noProof="0" dirty="0"/>
              <a:t> lo stile del </a:t>
            </a:r>
            <a:r>
              <a:rPr lang="en-GB" noProof="0" dirty="0" err="1"/>
              <a:t>sottotitolo</a:t>
            </a:r>
            <a:r>
              <a:rPr lang="en-GB" noProof="0" dirty="0"/>
              <a:t> </a:t>
            </a:r>
            <a:r>
              <a:rPr lang="en-GB" noProof="0" dirty="0" err="1"/>
              <a:t>dello</a:t>
            </a:r>
            <a:r>
              <a:rPr lang="en-GB" noProof="0" dirty="0"/>
              <a:t> schema</a:t>
            </a:r>
          </a:p>
        </p:txBody>
      </p:sp>
      <p:sp>
        <p:nvSpPr>
          <p:cNvPr id="5" name="Rettangolo 4">
            <a:extLst>
              <a:ext uri="{FF2B5EF4-FFF2-40B4-BE49-F238E27FC236}">
                <a16:creationId xmlns:a16="http://schemas.microsoft.com/office/drawing/2014/main" id="{7A8E1015-383B-4288-B62E-D0CFB447EE55}"/>
              </a:ext>
            </a:extLst>
          </p:cNvPr>
          <p:cNvSpPr/>
          <p:nvPr userDrawn="1"/>
        </p:nvSpPr>
        <p:spPr>
          <a:xfrm>
            <a:off x="7712051" y="242999"/>
            <a:ext cx="2818400" cy="923330"/>
          </a:xfrm>
          <a:prstGeom prst="rect">
            <a:avLst/>
          </a:prstGeom>
          <a:noFill/>
        </p:spPr>
        <p:txBody>
          <a:bodyPr wrap="none" lIns="91440" tIns="45720" rIns="91440" bIns="45720">
            <a:spAutoFit/>
          </a:bodyPr>
          <a:lstStyle/>
          <a:p>
            <a:pPr algn="ctr"/>
            <a:r>
              <a:rPr lang="it-IT" sz="5400" b="0" cap="none" spc="0" dirty="0">
                <a:ln w="0"/>
                <a:solidFill>
                  <a:srgbClr val="0070C0"/>
                </a:solidFill>
                <a:effectLst>
                  <a:reflection blurRad="6350" stA="53000" endA="300" endPos="35500" dir="5400000" sy="-90000" algn="bl" rotWithShape="0"/>
                </a:effectLst>
              </a:rPr>
              <a:t>LIFE EBP</a:t>
            </a:r>
          </a:p>
        </p:txBody>
      </p:sp>
      <p:pic>
        <p:nvPicPr>
          <p:cNvPr id="8" name="Immagine 7">
            <a:extLst>
              <a:ext uri="{FF2B5EF4-FFF2-40B4-BE49-F238E27FC236}">
                <a16:creationId xmlns:a16="http://schemas.microsoft.com/office/drawing/2014/main" id="{A462692B-C840-4B37-BAD6-C7A06E771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1383" y="242999"/>
            <a:ext cx="1294995" cy="936000"/>
          </a:xfrm>
          <a:prstGeom prst="rect">
            <a:avLst/>
          </a:prstGeom>
        </p:spPr>
      </p:pic>
      <p:sp>
        <p:nvSpPr>
          <p:cNvPr id="13" name="Segnaposto numero diapositiva 12">
            <a:extLst>
              <a:ext uri="{FF2B5EF4-FFF2-40B4-BE49-F238E27FC236}">
                <a16:creationId xmlns:a16="http://schemas.microsoft.com/office/drawing/2014/main" id="{E0C93B9E-827F-451E-8776-9E1DD99BAC7E}"/>
              </a:ext>
            </a:extLst>
          </p:cNvPr>
          <p:cNvSpPr>
            <a:spLocks noGrp="1"/>
          </p:cNvSpPr>
          <p:nvPr>
            <p:ph type="sldNum" sz="quarter" idx="12"/>
          </p:nvPr>
        </p:nvSpPr>
        <p:spPr/>
        <p:txBody>
          <a:bodyPr/>
          <a:lstStyle/>
          <a:p>
            <a:fld id="{3AF93BA6-58EE-45D1-90C7-F70E15D64486}" type="slidenum">
              <a:rPr lang="it-IT" smtClean="0"/>
              <a:pPr/>
              <a:t>‹#›</a:t>
            </a:fld>
            <a:endParaRPr lang="it-IT"/>
          </a:p>
        </p:txBody>
      </p:sp>
      <p:sp>
        <p:nvSpPr>
          <p:cNvPr id="6" name="Segnaposto data 5">
            <a:extLst>
              <a:ext uri="{FF2B5EF4-FFF2-40B4-BE49-F238E27FC236}">
                <a16:creationId xmlns:a16="http://schemas.microsoft.com/office/drawing/2014/main" id="{0DA67672-B92F-4E1A-A02C-BEFB2C0CAEBD}"/>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103669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4038" y="1061049"/>
            <a:ext cx="11020954" cy="4980313"/>
          </a:xfrm>
        </p:spPr>
        <p:txBody>
          <a:bodyPr>
            <a:normAutofit/>
          </a:bodyPr>
          <a:lstStyle>
            <a:lvl1pPr>
              <a:buClr>
                <a:schemeClr val="accent2">
                  <a:lumMod val="50000"/>
                </a:schemeClr>
              </a:buClr>
              <a:buFont typeface="Wingdings" panose="05000000000000000000" pitchFamily="2" charset="2"/>
              <a:buChar char="Ø"/>
              <a:defRPr sz="1800"/>
            </a:lvl1pPr>
            <a:lvl2pPr>
              <a:buClr>
                <a:schemeClr val="accent2">
                  <a:lumMod val="50000"/>
                </a:schemeClr>
              </a:buClr>
              <a:buFont typeface="Wingdings" panose="05000000000000000000" pitchFamily="2" charset="2"/>
              <a:buChar char="Ø"/>
              <a:defRPr sz="1600"/>
            </a:lvl2pPr>
            <a:lvl3pPr>
              <a:buClr>
                <a:schemeClr val="accent2">
                  <a:lumMod val="50000"/>
                </a:schemeClr>
              </a:buClr>
              <a:buFont typeface="Wingdings" panose="05000000000000000000" pitchFamily="2" charset="2"/>
              <a:buChar char="Ø"/>
              <a:defRPr sz="1400"/>
            </a:lvl3pPr>
            <a:lvl4pPr>
              <a:buClr>
                <a:schemeClr val="accent2">
                  <a:lumMod val="50000"/>
                </a:schemeClr>
              </a:buClr>
              <a:buFont typeface="Wingdings" panose="05000000000000000000" pitchFamily="2" charset="2"/>
              <a:buChar char="Ø"/>
              <a:defRPr sz="1200"/>
            </a:lvl4pPr>
            <a:lvl5pPr>
              <a:buClr>
                <a:schemeClr val="accent2">
                  <a:lumMod val="50000"/>
                </a:schemeClr>
              </a:buClr>
              <a:buFont typeface="Wingdings" panose="05000000000000000000" pitchFamily="2" charset="2"/>
              <a:buChar char="Ø"/>
              <a:defRPr sz="1200"/>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8" name="Slide Number Placeholder 5">
            <a:extLst>
              <a:ext uri="{FF2B5EF4-FFF2-40B4-BE49-F238E27FC236}">
                <a16:creationId xmlns:a16="http://schemas.microsoft.com/office/drawing/2014/main" id="{76DCEF79-0EBC-42BF-84C3-17B0D80F611F}"/>
              </a:ext>
            </a:extLst>
          </p:cNvPr>
          <p:cNvSpPr>
            <a:spLocks noGrp="1"/>
          </p:cNvSpPr>
          <p:nvPr>
            <p:ph type="sldNum" sz="quarter" idx="4"/>
          </p:nvPr>
        </p:nvSpPr>
        <p:spPr>
          <a:xfrm>
            <a:off x="11574992" y="6387406"/>
            <a:ext cx="617008" cy="365125"/>
          </a:xfrm>
          <a:prstGeom prst="rect">
            <a:avLst/>
          </a:prstGeom>
        </p:spPr>
        <p:txBody>
          <a:bodyPr vert="horz" lIns="91440" tIns="45720" rIns="91440" bIns="45720" rtlCol="0" anchor="ctr"/>
          <a:lstStyle>
            <a:lvl1pPr algn="ctr">
              <a:defRPr sz="1600">
                <a:solidFill>
                  <a:schemeClr val="bg1"/>
                </a:solidFill>
              </a:defRPr>
            </a:lvl1pPr>
          </a:lstStyle>
          <a:p>
            <a:fld id="{3AF93BA6-58EE-45D1-90C7-F70E15D64486}" type="slidenum">
              <a:rPr lang="it-IT" smtClean="0"/>
              <a:pPr/>
              <a:t>‹#›</a:t>
            </a:fld>
            <a:endParaRPr lang="it-IT"/>
          </a:p>
        </p:txBody>
      </p:sp>
      <p:cxnSp>
        <p:nvCxnSpPr>
          <p:cNvPr id="29" name="Connettore diritto 28">
            <a:extLst>
              <a:ext uri="{FF2B5EF4-FFF2-40B4-BE49-F238E27FC236}">
                <a16:creationId xmlns:a16="http://schemas.microsoft.com/office/drawing/2014/main" id="{9A659014-87C1-4EC6-AF98-F1CE004EA973}"/>
              </a:ext>
            </a:extLst>
          </p:cNvPr>
          <p:cNvCxnSpPr>
            <a:cxnSpLocks/>
          </p:cNvCxnSpPr>
          <p:nvPr userDrawn="1"/>
        </p:nvCxnSpPr>
        <p:spPr>
          <a:xfrm>
            <a:off x="491509" y="959010"/>
            <a:ext cx="111464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itolo 29">
            <a:extLst>
              <a:ext uri="{FF2B5EF4-FFF2-40B4-BE49-F238E27FC236}">
                <a16:creationId xmlns:a16="http://schemas.microsoft.com/office/drawing/2014/main" id="{BB9273B6-83C2-4FB1-A695-683051D01778}"/>
              </a:ext>
            </a:extLst>
          </p:cNvPr>
          <p:cNvSpPr>
            <a:spLocks noGrp="1"/>
          </p:cNvSpPr>
          <p:nvPr>
            <p:ph type="title"/>
          </p:nvPr>
        </p:nvSpPr>
        <p:spPr>
          <a:xfrm>
            <a:off x="554038" y="9532"/>
            <a:ext cx="9666302" cy="864000"/>
          </a:xfrm>
        </p:spPr>
        <p:txBody>
          <a:bodyPr/>
          <a:lstStyle/>
          <a:p>
            <a:r>
              <a:rPr lang="it-IT" dirty="0"/>
              <a:t>Fare clic per modificare lo stile del titolo dello schema</a:t>
            </a:r>
            <a:endParaRPr lang="en-GB" dirty="0"/>
          </a:p>
        </p:txBody>
      </p:sp>
      <p:sp>
        <p:nvSpPr>
          <p:cNvPr id="2" name="Segnaposto data 1">
            <a:extLst>
              <a:ext uri="{FF2B5EF4-FFF2-40B4-BE49-F238E27FC236}">
                <a16:creationId xmlns:a16="http://schemas.microsoft.com/office/drawing/2014/main" id="{48F7EFFE-FFF5-469A-8899-892E32B07CC3}"/>
              </a:ext>
            </a:extLst>
          </p:cNvPr>
          <p:cNvSpPr>
            <a:spLocks noGrp="1"/>
          </p:cNvSpPr>
          <p:nvPr>
            <p:ph type="dt" sz="half" idx="10"/>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210429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con sottotitol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54038" y="1618888"/>
            <a:ext cx="11020954" cy="4422474"/>
          </a:xfrm>
        </p:spPr>
        <p:txBody>
          <a:bodyPr>
            <a:normAutofit/>
          </a:bodyPr>
          <a:lstStyle>
            <a:lvl1pPr>
              <a:buClr>
                <a:schemeClr val="accent2">
                  <a:lumMod val="50000"/>
                </a:schemeClr>
              </a:buClr>
              <a:buFont typeface="Wingdings" panose="05000000000000000000" pitchFamily="2" charset="2"/>
              <a:buChar char="Ø"/>
              <a:defRPr sz="1600"/>
            </a:lvl1pPr>
            <a:lvl2pPr>
              <a:buClr>
                <a:schemeClr val="accent2">
                  <a:lumMod val="50000"/>
                </a:schemeClr>
              </a:buClr>
              <a:buFont typeface="Wingdings" panose="05000000000000000000" pitchFamily="2" charset="2"/>
              <a:buChar char="Ø"/>
              <a:defRPr sz="1400"/>
            </a:lvl2pPr>
            <a:lvl3pPr>
              <a:buClr>
                <a:schemeClr val="accent2">
                  <a:lumMod val="50000"/>
                </a:schemeClr>
              </a:buClr>
              <a:buFont typeface="Wingdings" panose="05000000000000000000" pitchFamily="2" charset="2"/>
              <a:buChar char="Ø"/>
              <a:defRPr sz="1200"/>
            </a:lvl3pPr>
            <a:lvl4pPr>
              <a:buClr>
                <a:schemeClr val="accent2">
                  <a:lumMod val="50000"/>
                </a:schemeClr>
              </a:buClr>
              <a:buFont typeface="Wingdings" panose="05000000000000000000" pitchFamily="2" charset="2"/>
              <a:buChar char="Ø"/>
              <a:defRPr sz="1100"/>
            </a:lvl4pPr>
            <a:lvl5pPr>
              <a:buClr>
                <a:schemeClr val="accent2">
                  <a:lumMod val="50000"/>
                </a:schemeClr>
              </a:buClr>
              <a:buFont typeface="Wingdings" panose="05000000000000000000" pitchFamily="2" charset="2"/>
              <a:buChar char="Ø"/>
              <a:defRPr sz="1100"/>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28" name="Slide Number Placeholder 5">
            <a:extLst>
              <a:ext uri="{FF2B5EF4-FFF2-40B4-BE49-F238E27FC236}">
                <a16:creationId xmlns:a16="http://schemas.microsoft.com/office/drawing/2014/main" id="{76DCEF79-0EBC-42BF-84C3-17B0D80F611F}"/>
              </a:ext>
            </a:extLst>
          </p:cNvPr>
          <p:cNvSpPr>
            <a:spLocks noGrp="1"/>
          </p:cNvSpPr>
          <p:nvPr>
            <p:ph type="sldNum" sz="quarter" idx="4"/>
          </p:nvPr>
        </p:nvSpPr>
        <p:spPr>
          <a:xfrm>
            <a:off x="11574990" y="6387406"/>
            <a:ext cx="617010" cy="365125"/>
          </a:xfrm>
          <a:prstGeom prst="rect">
            <a:avLst/>
          </a:prstGeom>
        </p:spPr>
        <p:txBody>
          <a:bodyPr vert="horz" lIns="91440" tIns="45720" rIns="91440" bIns="45720" rtlCol="0" anchor="ctr"/>
          <a:lstStyle>
            <a:lvl1pPr algn="ctr">
              <a:defRPr sz="1600">
                <a:solidFill>
                  <a:schemeClr val="bg1"/>
                </a:solidFill>
              </a:defRPr>
            </a:lvl1pPr>
          </a:lstStyle>
          <a:p>
            <a:fld id="{3AF93BA6-58EE-45D1-90C7-F70E15D64486}" type="slidenum">
              <a:rPr lang="it-IT" smtClean="0"/>
              <a:pPr/>
              <a:t>‹#›</a:t>
            </a:fld>
            <a:endParaRPr lang="it-IT"/>
          </a:p>
        </p:txBody>
      </p:sp>
      <p:cxnSp>
        <p:nvCxnSpPr>
          <p:cNvPr id="29" name="Connettore diritto 28">
            <a:extLst>
              <a:ext uri="{FF2B5EF4-FFF2-40B4-BE49-F238E27FC236}">
                <a16:creationId xmlns:a16="http://schemas.microsoft.com/office/drawing/2014/main" id="{9A659014-87C1-4EC6-AF98-F1CE004EA973}"/>
              </a:ext>
            </a:extLst>
          </p:cNvPr>
          <p:cNvCxnSpPr>
            <a:cxnSpLocks/>
          </p:cNvCxnSpPr>
          <p:nvPr userDrawn="1"/>
        </p:nvCxnSpPr>
        <p:spPr>
          <a:xfrm>
            <a:off x="491509" y="959010"/>
            <a:ext cx="111464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7D02908A-0B30-4C44-B398-6C98499F8658}"/>
              </a:ext>
            </a:extLst>
          </p:cNvPr>
          <p:cNvSpPr>
            <a:spLocks noGrp="1"/>
          </p:cNvSpPr>
          <p:nvPr>
            <p:ph type="body" idx="12" hasCustomPrompt="1"/>
          </p:nvPr>
        </p:nvSpPr>
        <p:spPr>
          <a:xfrm>
            <a:off x="554037" y="1040604"/>
            <a:ext cx="11020953" cy="492802"/>
          </a:xfrm>
        </p:spPr>
        <p:txBody>
          <a:bodyPr anchor="t">
            <a:normAutofit/>
          </a:bodyPr>
          <a:lstStyle>
            <a:lvl1pPr marL="0" indent="0" algn="l">
              <a:buNone/>
              <a:defRPr sz="180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err="1"/>
              <a:t>Subtitle</a:t>
            </a:r>
            <a:endParaRPr lang="it-IT" dirty="0"/>
          </a:p>
        </p:txBody>
      </p:sp>
      <p:sp>
        <p:nvSpPr>
          <p:cNvPr id="5" name="Titolo 4">
            <a:extLst>
              <a:ext uri="{FF2B5EF4-FFF2-40B4-BE49-F238E27FC236}">
                <a16:creationId xmlns:a16="http://schemas.microsoft.com/office/drawing/2014/main" id="{85C5189F-7015-4D66-82E7-2925385D8ACA}"/>
              </a:ext>
            </a:extLst>
          </p:cNvPr>
          <p:cNvSpPr>
            <a:spLocks noGrp="1"/>
          </p:cNvSpPr>
          <p:nvPr>
            <p:ph type="title"/>
          </p:nvPr>
        </p:nvSpPr>
        <p:spPr>
          <a:xfrm>
            <a:off x="554037" y="9532"/>
            <a:ext cx="9666303" cy="864000"/>
          </a:xfrm>
        </p:spPr>
        <p:txBody>
          <a:bodyPr/>
          <a:lstStyle/>
          <a:p>
            <a:r>
              <a:rPr lang="it-IT"/>
              <a:t>Fare clic per modificare lo stile del titolo dello schema</a:t>
            </a:r>
            <a:endParaRPr lang="en-GB"/>
          </a:p>
        </p:txBody>
      </p:sp>
      <p:sp>
        <p:nvSpPr>
          <p:cNvPr id="2" name="Segnaposto data 1">
            <a:extLst>
              <a:ext uri="{FF2B5EF4-FFF2-40B4-BE49-F238E27FC236}">
                <a16:creationId xmlns:a16="http://schemas.microsoft.com/office/drawing/2014/main" id="{FC78EC34-27FD-47C0-AF75-1809569DB247}"/>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3463050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4038" y="1020270"/>
            <a:ext cx="5400000" cy="5021092"/>
          </a:xfrm>
        </p:spPr>
        <p:txBody>
          <a:bodyPr>
            <a:normAutofit/>
          </a:bodyPr>
          <a:lstStyle>
            <a:lvl1pPr>
              <a:defRPr sz="1600"/>
            </a:lvl1pPr>
            <a:lvl2pPr>
              <a:defRPr sz="1400"/>
            </a:lvl2pPr>
            <a:lvl3pPr>
              <a:defRPr sz="1200"/>
            </a:lvl3pPr>
            <a:lvl4pPr>
              <a:defRPr sz="1100"/>
            </a:lvl4pPr>
            <a:lvl5pPr>
              <a:defRPr sz="1100"/>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hasCustomPrompt="1"/>
          </p:nvPr>
        </p:nvSpPr>
        <p:spPr>
          <a:xfrm>
            <a:off x="6237962" y="1020270"/>
            <a:ext cx="5400000" cy="5033704"/>
          </a:xfrm>
        </p:spPr>
        <p:txBody>
          <a:bodyPr>
            <a:normAutofit/>
          </a:bodyPr>
          <a:lstStyle>
            <a:lvl1pPr>
              <a:defRPr sz="1600"/>
            </a:lvl1pPr>
            <a:lvl2pPr>
              <a:defRPr sz="1400"/>
            </a:lvl2pPr>
            <a:lvl3pPr>
              <a:defRPr sz="1200"/>
            </a:lvl3pPr>
            <a:lvl4pPr>
              <a:defRPr sz="1100"/>
            </a:lvl4pPr>
            <a:lvl5pPr>
              <a:defRPr sz="11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lide Number Placeholder 6"/>
          <p:cNvSpPr>
            <a:spLocks noGrp="1"/>
          </p:cNvSpPr>
          <p:nvPr>
            <p:ph type="sldNum" sz="quarter" idx="12"/>
          </p:nvPr>
        </p:nvSpPr>
        <p:spPr>
          <a:xfrm>
            <a:off x="11637962" y="6387406"/>
            <a:ext cx="554038" cy="365125"/>
          </a:xfrm>
        </p:spPr>
        <p:txBody>
          <a:bodyPr/>
          <a:lstStyle>
            <a:lvl1pPr>
              <a:defRPr sz="1600"/>
            </a:lvl1pPr>
          </a:lstStyle>
          <a:p>
            <a:fld id="{3AF93BA6-58EE-45D1-90C7-F70E15D64486}" type="slidenum">
              <a:rPr lang="it-IT" smtClean="0"/>
              <a:pPr/>
              <a:t>‹#›</a:t>
            </a:fld>
            <a:endParaRPr lang="it-IT"/>
          </a:p>
        </p:txBody>
      </p:sp>
      <p:cxnSp>
        <p:nvCxnSpPr>
          <p:cNvPr id="8" name="Connettore diritto 7">
            <a:extLst>
              <a:ext uri="{FF2B5EF4-FFF2-40B4-BE49-F238E27FC236}">
                <a16:creationId xmlns:a16="http://schemas.microsoft.com/office/drawing/2014/main" id="{3DCFE38B-6361-493E-A751-2C91944149DB}"/>
              </a:ext>
            </a:extLst>
          </p:cNvPr>
          <p:cNvCxnSpPr>
            <a:cxnSpLocks/>
          </p:cNvCxnSpPr>
          <p:nvPr userDrawn="1"/>
        </p:nvCxnSpPr>
        <p:spPr>
          <a:xfrm>
            <a:off x="491509" y="933134"/>
            <a:ext cx="111464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itolo 29">
            <a:extLst>
              <a:ext uri="{FF2B5EF4-FFF2-40B4-BE49-F238E27FC236}">
                <a16:creationId xmlns:a16="http://schemas.microsoft.com/office/drawing/2014/main" id="{7F22F0B1-6C66-4FDF-939A-3778C5A3C1B8}"/>
              </a:ext>
            </a:extLst>
          </p:cNvPr>
          <p:cNvSpPr>
            <a:spLocks noGrp="1"/>
          </p:cNvSpPr>
          <p:nvPr>
            <p:ph type="title"/>
          </p:nvPr>
        </p:nvSpPr>
        <p:spPr>
          <a:xfrm>
            <a:off x="554038" y="9532"/>
            <a:ext cx="9666302" cy="864000"/>
          </a:xfrm>
        </p:spPr>
        <p:txBody>
          <a:bodyPr/>
          <a:lstStyle/>
          <a:p>
            <a:r>
              <a:rPr lang="it-IT"/>
              <a:t>Fare clic per modificare lo stile del titolo dello schema</a:t>
            </a:r>
            <a:endParaRPr lang="en-GB"/>
          </a:p>
        </p:txBody>
      </p:sp>
      <p:sp>
        <p:nvSpPr>
          <p:cNvPr id="2" name="Segnaposto data 1">
            <a:extLst>
              <a:ext uri="{FF2B5EF4-FFF2-40B4-BE49-F238E27FC236}">
                <a16:creationId xmlns:a16="http://schemas.microsoft.com/office/drawing/2014/main" id="{45FC7344-8A1A-4081-95DB-3624036A786A}"/>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400085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F615CA-5195-42EE-ABD4-D58525A68DB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numero diapositiva 2">
            <a:extLst>
              <a:ext uri="{FF2B5EF4-FFF2-40B4-BE49-F238E27FC236}">
                <a16:creationId xmlns:a16="http://schemas.microsoft.com/office/drawing/2014/main" id="{5C55088D-941B-48BB-8D29-F767059F4F09}"/>
              </a:ext>
            </a:extLst>
          </p:cNvPr>
          <p:cNvSpPr>
            <a:spLocks noGrp="1"/>
          </p:cNvSpPr>
          <p:nvPr>
            <p:ph type="sldNum" sz="quarter" idx="10"/>
          </p:nvPr>
        </p:nvSpPr>
        <p:spPr/>
        <p:txBody>
          <a:bodyPr/>
          <a:lstStyle/>
          <a:p>
            <a:fld id="{3AF93BA6-58EE-45D1-90C7-F70E15D64486}" type="slidenum">
              <a:rPr lang="it-IT" smtClean="0"/>
              <a:pPr/>
              <a:t>‹#›</a:t>
            </a:fld>
            <a:endParaRPr lang="it-IT"/>
          </a:p>
        </p:txBody>
      </p:sp>
      <p:sp>
        <p:nvSpPr>
          <p:cNvPr id="4" name="Segnaposto data 3">
            <a:extLst>
              <a:ext uri="{FF2B5EF4-FFF2-40B4-BE49-F238E27FC236}">
                <a16:creationId xmlns:a16="http://schemas.microsoft.com/office/drawing/2014/main" id="{BD89B5B7-23B8-44AE-862D-1E1DE831B073}"/>
              </a:ext>
            </a:extLst>
          </p:cNvPr>
          <p:cNvSpPr>
            <a:spLocks noGrp="1"/>
          </p:cNvSpPr>
          <p:nvPr>
            <p:ph type="dt" sz="half" idx="11"/>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321387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14558" y="1907243"/>
            <a:ext cx="10562884" cy="1826581"/>
          </a:xfrm>
        </p:spPr>
        <p:txBody>
          <a:bodyPr anchor="b"/>
          <a:lstStyle>
            <a:lvl1pPr algn="l">
              <a:defRPr sz="4000" b="0" cap="none">
                <a:solidFill>
                  <a:schemeClr val="accent2">
                    <a:lumMod val="50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hasCustomPrompt="1"/>
          </p:nvPr>
        </p:nvSpPr>
        <p:spPr>
          <a:xfrm>
            <a:off x="814557" y="4018494"/>
            <a:ext cx="10562884" cy="860400"/>
          </a:xfrm>
        </p:spPr>
        <p:txBody>
          <a:bodyPr anchor="t"/>
          <a:lstStyle>
            <a:lvl1pPr marL="0" indent="0" algn="l">
              <a:buNone/>
              <a:defRPr sz="200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Slide Number Placeholder 5"/>
          <p:cNvSpPr>
            <a:spLocks noGrp="1"/>
          </p:cNvSpPr>
          <p:nvPr>
            <p:ph type="sldNum" sz="quarter" idx="12"/>
          </p:nvPr>
        </p:nvSpPr>
        <p:spPr/>
        <p:txBody>
          <a:bodyPr/>
          <a:lstStyle>
            <a:lvl1pPr>
              <a:defRPr sz="1600"/>
            </a:lvl1pPr>
          </a:lstStyle>
          <a:p>
            <a:fld id="{3AF93BA6-58EE-45D1-90C7-F70E15D64486}" type="slidenum">
              <a:rPr lang="it-IT" smtClean="0"/>
              <a:pPr/>
              <a:t>‹#›</a:t>
            </a:fld>
            <a:endParaRPr lang="it-IT"/>
          </a:p>
        </p:txBody>
      </p:sp>
      <p:sp>
        <p:nvSpPr>
          <p:cNvPr id="4" name="Segnaposto data 3">
            <a:extLst>
              <a:ext uri="{FF2B5EF4-FFF2-40B4-BE49-F238E27FC236}">
                <a16:creationId xmlns:a16="http://schemas.microsoft.com/office/drawing/2014/main" id="{8F5B2882-6F81-4AD0-9557-DDC75A9ABDDE}"/>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279847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8661" y="6387406"/>
            <a:ext cx="683339" cy="365125"/>
          </a:xfrm>
        </p:spPr>
        <p:txBody>
          <a:bodyPr/>
          <a:lstStyle>
            <a:lvl1pPr>
              <a:defRPr sz="1600"/>
            </a:lvl1pPr>
          </a:lstStyle>
          <a:p>
            <a:fld id="{3AF93BA6-58EE-45D1-90C7-F70E15D64486}" type="slidenum">
              <a:rPr lang="it-IT" smtClean="0"/>
              <a:pPr/>
              <a:t>‹#›</a:t>
            </a:fld>
            <a:endParaRPr lang="it-IT"/>
          </a:p>
        </p:txBody>
      </p:sp>
      <p:sp>
        <p:nvSpPr>
          <p:cNvPr id="16" name="Rettangolo 15">
            <a:extLst>
              <a:ext uri="{FF2B5EF4-FFF2-40B4-BE49-F238E27FC236}">
                <a16:creationId xmlns:a16="http://schemas.microsoft.com/office/drawing/2014/main" id="{8669403C-922E-42F6-AA9B-376AF7FC05DB}"/>
              </a:ext>
            </a:extLst>
          </p:cNvPr>
          <p:cNvSpPr/>
          <p:nvPr userDrawn="1"/>
        </p:nvSpPr>
        <p:spPr>
          <a:xfrm>
            <a:off x="10267950" y="0"/>
            <a:ext cx="1924050" cy="81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egnaposto data 1">
            <a:extLst>
              <a:ext uri="{FF2B5EF4-FFF2-40B4-BE49-F238E27FC236}">
                <a16:creationId xmlns:a16="http://schemas.microsoft.com/office/drawing/2014/main" id="{35365347-5042-4397-89DD-B2C9E9A69ACA}"/>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385510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08661" y="6387406"/>
            <a:ext cx="683339" cy="365125"/>
          </a:xfrm>
        </p:spPr>
        <p:txBody>
          <a:bodyPr/>
          <a:lstStyle>
            <a:lvl1pPr>
              <a:defRPr sz="1600"/>
            </a:lvl1pPr>
          </a:lstStyle>
          <a:p>
            <a:fld id="{3AF93BA6-58EE-45D1-90C7-F70E15D64486}" type="slidenum">
              <a:rPr lang="it-IT" smtClean="0"/>
              <a:pPr/>
              <a:t>‹#›</a:t>
            </a:fld>
            <a:endParaRPr lang="it-IT"/>
          </a:p>
        </p:txBody>
      </p:sp>
      <p:sp>
        <p:nvSpPr>
          <p:cNvPr id="5" name="Title 1">
            <a:extLst>
              <a:ext uri="{FF2B5EF4-FFF2-40B4-BE49-F238E27FC236}">
                <a16:creationId xmlns:a16="http://schemas.microsoft.com/office/drawing/2014/main" id="{121E3180-892F-4219-8737-0531516F3AC5}"/>
              </a:ext>
            </a:extLst>
          </p:cNvPr>
          <p:cNvSpPr>
            <a:spLocks noGrp="1"/>
          </p:cNvSpPr>
          <p:nvPr>
            <p:ph type="ctrTitle" hasCustomPrompt="1"/>
          </p:nvPr>
        </p:nvSpPr>
        <p:spPr>
          <a:xfrm>
            <a:off x="1994929" y="2154355"/>
            <a:ext cx="8202143" cy="2549290"/>
          </a:xfrm>
        </p:spPr>
        <p:txBody>
          <a:bodyPr anchor="ctr">
            <a:noAutofit/>
          </a:bodyPr>
          <a:lstStyle>
            <a:lvl1pPr algn="ctr">
              <a:defRPr sz="5400">
                <a:solidFill>
                  <a:schemeClr val="accent1">
                    <a:lumMod val="60000"/>
                    <a:lumOff val="40000"/>
                  </a:schemeClr>
                </a:solidFill>
              </a:defRPr>
            </a:lvl1pPr>
          </a:lstStyle>
          <a:p>
            <a:r>
              <a:rPr lang="en-GB" noProof="0" dirty="0"/>
              <a:t>Thank you!</a:t>
            </a:r>
          </a:p>
        </p:txBody>
      </p:sp>
      <p:sp>
        <p:nvSpPr>
          <p:cNvPr id="3" name="Rettangolo 2">
            <a:extLst>
              <a:ext uri="{FF2B5EF4-FFF2-40B4-BE49-F238E27FC236}">
                <a16:creationId xmlns:a16="http://schemas.microsoft.com/office/drawing/2014/main" id="{60FE2557-3CFC-4367-935A-F612EF6E98F6}"/>
              </a:ext>
            </a:extLst>
          </p:cNvPr>
          <p:cNvSpPr/>
          <p:nvPr userDrawn="1"/>
        </p:nvSpPr>
        <p:spPr>
          <a:xfrm>
            <a:off x="4686800" y="819150"/>
            <a:ext cx="2818400" cy="923330"/>
          </a:xfrm>
          <a:prstGeom prst="rect">
            <a:avLst/>
          </a:prstGeom>
          <a:noFill/>
        </p:spPr>
        <p:txBody>
          <a:bodyPr wrap="none" lIns="91440" tIns="45720" rIns="91440" bIns="45720">
            <a:spAutoFit/>
          </a:bodyPr>
          <a:lstStyle/>
          <a:p>
            <a:pPr algn="ctr"/>
            <a:r>
              <a:rPr lang="it-IT" sz="5400" b="0" cap="none" spc="0" dirty="0">
                <a:ln w="0"/>
                <a:solidFill>
                  <a:srgbClr val="0070C0"/>
                </a:solidFill>
                <a:effectLst>
                  <a:reflection blurRad="6350" stA="53000" endA="300" endPos="35500" dir="5400000" sy="-90000" algn="bl" rotWithShape="0"/>
                </a:effectLst>
              </a:rPr>
              <a:t>LIFE EBP</a:t>
            </a:r>
          </a:p>
        </p:txBody>
      </p:sp>
      <p:sp>
        <p:nvSpPr>
          <p:cNvPr id="7" name="Segnaposto data 6">
            <a:extLst>
              <a:ext uri="{FF2B5EF4-FFF2-40B4-BE49-F238E27FC236}">
                <a16:creationId xmlns:a16="http://schemas.microsoft.com/office/drawing/2014/main" id="{2BDF99D5-CD55-4969-9B19-1DC17CAEA1BB}"/>
              </a:ext>
            </a:extLst>
          </p:cNvPr>
          <p:cNvSpPr>
            <a:spLocks noGrp="1"/>
          </p:cNvSpPr>
          <p:nvPr>
            <p:ph type="dt" sz="half" idx="13"/>
          </p:nvPr>
        </p:nvSpPr>
        <p:spPr>
          <a:xfrm>
            <a:off x="680339" y="6389602"/>
            <a:ext cx="10828315" cy="365125"/>
          </a:xfrm>
          <a:prstGeom prst="rect">
            <a:avLst/>
          </a:prstGeom>
        </p:spPr>
        <p:txBody>
          <a:bodyPr/>
          <a:lstStyle>
            <a:lvl1pPr>
              <a:defRPr sz="1400"/>
            </a:lvl1pPr>
          </a:lstStyle>
          <a:p>
            <a:pPr algn="ctr"/>
            <a:r>
              <a:rPr lang="it-IT"/>
              <a:t>Estonian LIFE Info day, November 29th 2022</a:t>
            </a:r>
            <a:endParaRPr lang="en-GB" dirty="0"/>
          </a:p>
        </p:txBody>
      </p:sp>
    </p:spTree>
    <p:extLst>
      <p:ext uri="{BB962C8B-B14F-4D97-AF65-F5344CB8AC3E}">
        <p14:creationId xmlns:p14="http://schemas.microsoft.com/office/powerpoint/2010/main" val="1671316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0340" y="9532"/>
            <a:ext cx="9112053" cy="864000"/>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80340" y="1044489"/>
            <a:ext cx="10831321" cy="4996873"/>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8" name="Isosceles Triangle 28">
            <a:extLst>
              <a:ext uri="{FF2B5EF4-FFF2-40B4-BE49-F238E27FC236}">
                <a16:creationId xmlns:a16="http://schemas.microsoft.com/office/drawing/2014/main" id="{99112316-EF55-4CFC-BD5F-2735444D799B}"/>
              </a:ext>
            </a:extLst>
          </p:cNvPr>
          <p:cNvSpPr/>
          <p:nvPr userDrawn="1"/>
        </p:nvSpPr>
        <p:spPr>
          <a:xfrm rot="10800000" flipH="1">
            <a:off x="0" y="0"/>
            <a:ext cx="448733" cy="2844800"/>
          </a:xfrm>
          <a:prstGeom prst="triangle">
            <a:avLst>
              <a:gd name="adj" fmla="val 0"/>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8">
            <a:extLst>
              <a:ext uri="{FF2B5EF4-FFF2-40B4-BE49-F238E27FC236}">
                <a16:creationId xmlns:a16="http://schemas.microsoft.com/office/drawing/2014/main" id="{65E9BC48-B9F2-47B6-843F-0C483A1FCBE8}"/>
              </a:ext>
            </a:extLst>
          </p:cNvPr>
          <p:cNvSpPr/>
          <p:nvPr userDrawn="1"/>
        </p:nvSpPr>
        <p:spPr>
          <a:xfrm rot="10800000" flipV="1">
            <a:off x="11508658" y="2062719"/>
            <a:ext cx="683340" cy="4795281"/>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igura a mano libera: forma 35">
            <a:extLst>
              <a:ext uri="{FF2B5EF4-FFF2-40B4-BE49-F238E27FC236}">
                <a16:creationId xmlns:a16="http://schemas.microsoft.com/office/drawing/2014/main" id="{76670572-62D0-4977-9C77-31B2C5E3F9C0}"/>
              </a:ext>
            </a:extLst>
          </p:cNvPr>
          <p:cNvSpPr/>
          <p:nvPr userDrawn="1"/>
        </p:nvSpPr>
        <p:spPr>
          <a:xfrm>
            <a:off x="11639551" y="5062538"/>
            <a:ext cx="552450" cy="1035843"/>
          </a:xfrm>
          <a:custGeom>
            <a:avLst/>
            <a:gdLst>
              <a:gd name="connsiteX0" fmla="*/ 97631 w 542925"/>
              <a:gd name="connsiteY0" fmla="*/ 111918 h 1035843"/>
              <a:gd name="connsiteX1" fmla="*/ 0 w 542925"/>
              <a:gd name="connsiteY1" fmla="*/ 826293 h 1035843"/>
              <a:gd name="connsiteX2" fmla="*/ 542925 w 542925"/>
              <a:gd name="connsiteY2" fmla="*/ 1035843 h 1035843"/>
              <a:gd name="connsiteX3" fmla="*/ 542925 w 542925"/>
              <a:gd name="connsiteY3" fmla="*/ 0 h 1035843"/>
              <a:gd name="connsiteX4" fmla="*/ 97631 w 542925"/>
              <a:gd name="connsiteY4" fmla="*/ 111918 h 103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1035843">
                <a:moveTo>
                  <a:pt x="97631" y="111918"/>
                </a:moveTo>
                <a:lnTo>
                  <a:pt x="0" y="826293"/>
                </a:lnTo>
                <a:lnTo>
                  <a:pt x="542925" y="1035843"/>
                </a:lnTo>
                <a:lnTo>
                  <a:pt x="542925" y="0"/>
                </a:lnTo>
                <a:lnTo>
                  <a:pt x="97631" y="111918"/>
                </a:lnTo>
                <a:close/>
              </a:path>
            </a:pathLst>
          </a:custGeom>
          <a:solidFill>
            <a:schemeClr val="accent1">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28">
            <a:extLst>
              <a:ext uri="{FF2B5EF4-FFF2-40B4-BE49-F238E27FC236}">
                <a16:creationId xmlns:a16="http://schemas.microsoft.com/office/drawing/2014/main" id="{024EACC0-C84B-485B-96DE-76DD821E6A7B}"/>
              </a:ext>
            </a:extLst>
          </p:cNvPr>
          <p:cNvSpPr/>
          <p:nvPr userDrawn="1"/>
        </p:nvSpPr>
        <p:spPr>
          <a:xfrm rot="10800000" flipV="1">
            <a:off x="11508658" y="5391510"/>
            <a:ext cx="683342" cy="1466490"/>
          </a:xfrm>
          <a:prstGeom prst="triangle">
            <a:avLst>
              <a:gd name="adj" fmla="val 0"/>
            </a:avLst>
          </a:pr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1508661" y="6387406"/>
            <a:ext cx="683339" cy="365125"/>
          </a:xfrm>
          <a:prstGeom prst="rect">
            <a:avLst/>
          </a:prstGeom>
        </p:spPr>
        <p:txBody>
          <a:bodyPr vert="horz" lIns="91440" tIns="45720" rIns="91440" bIns="45720" rtlCol="0" anchor="ctr"/>
          <a:lstStyle>
            <a:lvl1pPr algn="ctr">
              <a:defRPr sz="1600">
                <a:solidFill>
                  <a:schemeClr val="bg1"/>
                </a:solidFill>
              </a:defRPr>
            </a:lvl1pPr>
          </a:lstStyle>
          <a:p>
            <a:fld id="{3AF93BA6-58EE-45D1-90C7-F70E15D64486}" type="slidenum">
              <a:rPr lang="it-IT" smtClean="0"/>
              <a:pPr/>
              <a:t>‹#›</a:t>
            </a:fld>
            <a:endParaRPr lang="it-IT"/>
          </a:p>
        </p:txBody>
      </p:sp>
      <p:sp>
        <p:nvSpPr>
          <p:cNvPr id="4" name="Rettangolo 3">
            <a:extLst>
              <a:ext uri="{FF2B5EF4-FFF2-40B4-BE49-F238E27FC236}">
                <a16:creationId xmlns:a16="http://schemas.microsoft.com/office/drawing/2014/main" id="{7BEA2ABB-0654-4877-9D2E-7E750BB27E58}"/>
              </a:ext>
            </a:extLst>
          </p:cNvPr>
          <p:cNvSpPr>
            <a:spLocks noChangeAspect="1"/>
          </p:cNvSpPr>
          <p:nvPr userDrawn="1"/>
        </p:nvSpPr>
        <p:spPr>
          <a:xfrm>
            <a:off x="9835369" y="149144"/>
            <a:ext cx="1745991" cy="584775"/>
          </a:xfrm>
          <a:prstGeom prst="rect">
            <a:avLst/>
          </a:prstGeom>
          <a:noFill/>
        </p:spPr>
        <p:txBody>
          <a:bodyPr wrap="none" lIns="91440" tIns="45720" rIns="91440" bIns="45720">
            <a:spAutoFit/>
          </a:bodyPr>
          <a:lstStyle/>
          <a:p>
            <a:pPr algn="ctr"/>
            <a:r>
              <a:rPr lang="it-IT" sz="3200" b="0" cap="none" spc="0" dirty="0">
                <a:ln w="0"/>
                <a:solidFill>
                  <a:srgbClr val="0070C0"/>
                </a:solidFill>
                <a:effectLst>
                  <a:reflection blurRad="6350" stA="53000" endA="300" endPos="35500" dir="5400000" sy="-90000" algn="bl" rotWithShape="0"/>
                </a:effectLst>
              </a:rPr>
              <a:t>LIFE EBP</a:t>
            </a:r>
          </a:p>
        </p:txBody>
      </p:sp>
      <p:pic>
        <p:nvPicPr>
          <p:cNvPr id="5" name="Immagine 4">
            <a:extLst>
              <a:ext uri="{FF2B5EF4-FFF2-40B4-BE49-F238E27FC236}">
                <a16:creationId xmlns:a16="http://schemas.microsoft.com/office/drawing/2014/main" id="{24334D02-96DE-44DA-BC30-86B0054DC5C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0340" y="6092970"/>
            <a:ext cx="936000" cy="676526"/>
          </a:xfrm>
          <a:prstGeom prst="rect">
            <a:avLst/>
          </a:prstGeom>
        </p:spPr>
      </p:pic>
      <p:sp>
        <p:nvSpPr>
          <p:cNvPr id="10" name="Segnaposto piè di pagina 9">
            <a:extLst>
              <a:ext uri="{FF2B5EF4-FFF2-40B4-BE49-F238E27FC236}">
                <a16:creationId xmlns:a16="http://schemas.microsoft.com/office/drawing/2014/main" id="{2BDFF6C0-439E-4A51-B06C-E171F90DCC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tx1"/>
                </a:solidFill>
              </a:defRPr>
            </a:lvl1pPr>
          </a:lstStyle>
          <a:p>
            <a:endParaRPr lang="en-GB" sz="1400" dirty="0"/>
          </a:p>
        </p:txBody>
      </p:sp>
    </p:spTree>
    <p:extLst>
      <p:ext uri="{BB962C8B-B14F-4D97-AF65-F5344CB8AC3E}">
        <p14:creationId xmlns:p14="http://schemas.microsoft.com/office/powerpoint/2010/main" val="3975251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4" r:id="rId4"/>
    <p:sldLayoutId id="2147483670" r:id="rId5"/>
    <p:sldLayoutId id="2147483663" r:id="rId6"/>
    <p:sldLayoutId id="2147483667" r:id="rId7"/>
    <p:sldLayoutId id="2147483668" r:id="rId8"/>
  </p:sldLayoutIdLst>
  <p:hf hdr="0" ftr="0"/>
  <p:txStyles>
    <p:titleStyle>
      <a:lvl1pPr algn="l" defTabSz="457200" rtl="0" eaLnBrk="1" latinLnBrk="0" hangingPunct="1">
        <a:spcBef>
          <a:spcPct val="0"/>
        </a:spcBef>
        <a:buNone/>
        <a:defRPr sz="2800" kern="1200">
          <a:solidFill>
            <a:schemeClr val="accent2">
              <a:lumMod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emf"/><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190122-9878-4B16-860D-D634EB09DF72}"/>
              </a:ext>
            </a:extLst>
          </p:cNvPr>
          <p:cNvSpPr>
            <a:spLocks noGrp="1"/>
          </p:cNvSpPr>
          <p:nvPr>
            <p:ph type="ctrTitle"/>
          </p:nvPr>
        </p:nvSpPr>
        <p:spPr>
          <a:xfrm>
            <a:off x="842597" y="1396771"/>
            <a:ext cx="9647431" cy="2289404"/>
          </a:xfrm>
        </p:spPr>
        <p:txBody>
          <a:bodyPr/>
          <a:lstStyle/>
          <a:p>
            <a:r>
              <a:rPr lang="en-GB" sz="4800" dirty="0"/>
              <a:t>LIFE EBP</a:t>
            </a:r>
            <a:br>
              <a:rPr lang="en-GB" sz="4800" dirty="0"/>
            </a:br>
            <a:r>
              <a:rPr lang="en-GB" sz="3200" dirty="0" err="1"/>
              <a:t>Ecofriendly</a:t>
            </a:r>
            <a:r>
              <a:rPr lang="en-GB" sz="3200" dirty="0"/>
              <a:t> multipurpose Biobased Products from municipal biowaste</a:t>
            </a:r>
            <a:endParaRPr lang="en-GB" sz="4800" dirty="0"/>
          </a:p>
        </p:txBody>
      </p:sp>
      <p:sp>
        <p:nvSpPr>
          <p:cNvPr id="3" name="Sottotitolo 2">
            <a:extLst>
              <a:ext uri="{FF2B5EF4-FFF2-40B4-BE49-F238E27FC236}">
                <a16:creationId xmlns:a16="http://schemas.microsoft.com/office/drawing/2014/main" id="{066DC648-30FA-41DD-BECF-F5D9DAA1D8EA}"/>
              </a:ext>
            </a:extLst>
          </p:cNvPr>
          <p:cNvSpPr>
            <a:spLocks noGrp="1"/>
          </p:cNvSpPr>
          <p:nvPr>
            <p:ph type="subTitle" idx="1"/>
          </p:nvPr>
        </p:nvSpPr>
        <p:spPr>
          <a:xfrm>
            <a:off x="1628987" y="4489439"/>
            <a:ext cx="8202142" cy="1262432"/>
          </a:xfrm>
        </p:spPr>
        <p:txBody>
          <a:bodyPr>
            <a:normAutofit/>
          </a:bodyPr>
          <a:lstStyle/>
          <a:p>
            <a:r>
              <a:rPr lang="en-GB" sz="2000" dirty="0"/>
              <a:t>Freddy Liendo</a:t>
            </a:r>
          </a:p>
        </p:txBody>
      </p:sp>
      <p:sp>
        <p:nvSpPr>
          <p:cNvPr id="11" name="Segnaposto numero diapositiva 10">
            <a:extLst>
              <a:ext uri="{FF2B5EF4-FFF2-40B4-BE49-F238E27FC236}">
                <a16:creationId xmlns:a16="http://schemas.microsoft.com/office/drawing/2014/main" id="{DA180C70-2FC3-49C9-B576-26B6D2C60890}"/>
              </a:ext>
            </a:extLst>
          </p:cNvPr>
          <p:cNvSpPr>
            <a:spLocks noGrp="1"/>
          </p:cNvSpPr>
          <p:nvPr>
            <p:ph type="sldNum" sz="quarter" idx="12"/>
          </p:nvPr>
        </p:nvSpPr>
        <p:spPr/>
        <p:txBody>
          <a:bodyPr/>
          <a:lstStyle/>
          <a:p>
            <a:fld id="{3AF93BA6-58EE-45D1-90C7-F70E15D64486}" type="slidenum">
              <a:rPr lang="it-IT" smtClean="0"/>
              <a:pPr/>
              <a:t>1</a:t>
            </a:fld>
            <a:endParaRPr lang="it-IT"/>
          </a:p>
        </p:txBody>
      </p:sp>
      <p:sp>
        <p:nvSpPr>
          <p:cNvPr id="6" name="Segnaposto data 5">
            <a:extLst>
              <a:ext uri="{FF2B5EF4-FFF2-40B4-BE49-F238E27FC236}">
                <a16:creationId xmlns:a16="http://schemas.microsoft.com/office/drawing/2014/main" id="{E215C174-70B2-4E97-AD91-C6051E70FD63}"/>
              </a:ext>
            </a:extLst>
          </p:cNvPr>
          <p:cNvSpPr>
            <a:spLocks noGrp="1"/>
          </p:cNvSpPr>
          <p:nvPr>
            <p:ph type="dt" sz="half" idx="13"/>
          </p:nvPr>
        </p:nvSpPr>
        <p:spPr>
          <a:xfrm>
            <a:off x="842597" y="6389602"/>
            <a:ext cx="9647431" cy="365125"/>
          </a:xfrm>
        </p:spPr>
        <p:txBody>
          <a:bodyPr/>
          <a:lstStyle/>
          <a:p>
            <a:pPr algn="ctr"/>
            <a:r>
              <a:rPr lang="it-IT"/>
              <a:t>Estonian LIFE Info day, November 29th 2022</a:t>
            </a:r>
            <a:endParaRPr lang="en-GB" dirty="0"/>
          </a:p>
        </p:txBody>
      </p:sp>
      <p:pic>
        <p:nvPicPr>
          <p:cNvPr id="5" name="Immagine 4">
            <a:extLst>
              <a:ext uri="{FF2B5EF4-FFF2-40B4-BE49-F238E27FC236}">
                <a16:creationId xmlns:a16="http://schemas.microsoft.com/office/drawing/2014/main" id="{7EB3083C-00DD-4B18-050F-471708A02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154" y="103273"/>
            <a:ext cx="2761874" cy="1159987"/>
          </a:xfrm>
          <a:prstGeom prst="rect">
            <a:avLst/>
          </a:prstGeom>
        </p:spPr>
      </p:pic>
    </p:spTree>
    <p:extLst>
      <p:ext uri="{BB962C8B-B14F-4D97-AF65-F5344CB8AC3E}">
        <p14:creationId xmlns:p14="http://schemas.microsoft.com/office/powerpoint/2010/main" val="3491968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10</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fontScale="90000"/>
          </a:bodyPr>
          <a:lstStyle/>
          <a:p>
            <a:r>
              <a:rPr lang="en-GB" dirty="0"/>
              <a:t>EXPECTED IMPACTS: Potential Maximum Values achievable during and after project</a:t>
            </a:r>
            <a:endParaRPr lang="en-US" dirty="0"/>
          </a:p>
        </p:txBody>
      </p:sp>
      <p:graphicFrame>
        <p:nvGraphicFramePr>
          <p:cNvPr id="5" name="Tabella 4">
            <a:extLst>
              <a:ext uri="{FF2B5EF4-FFF2-40B4-BE49-F238E27FC236}">
                <a16:creationId xmlns:a16="http://schemas.microsoft.com/office/drawing/2014/main" id="{8008323C-F874-4FB1-BA6B-3BC523551016}"/>
              </a:ext>
            </a:extLst>
          </p:cNvPr>
          <p:cNvGraphicFramePr>
            <a:graphicFrameLocks noGrp="1"/>
          </p:cNvGraphicFramePr>
          <p:nvPr/>
        </p:nvGraphicFramePr>
        <p:xfrm>
          <a:off x="1885406" y="1178878"/>
          <a:ext cx="8747760" cy="4905377"/>
        </p:xfrm>
        <a:graphic>
          <a:graphicData uri="http://schemas.openxmlformats.org/drawingml/2006/table">
            <a:tbl>
              <a:tblPr firstRow="1" firstCol="1" bandRow="1"/>
              <a:tblGrid>
                <a:gridCol w="3876114">
                  <a:extLst>
                    <a:ext uri="{9D8B030D-6E8A-4147-A177-3AD203B41FA5}">
                      <a16:colId xmlns:a16="http://schemas.microsoft.com/office/drawing/2014/main" val="20000"/>
                    </a:ext>
                  </a:extLst>
                </a:gridCol>
                <a:gridCol w="1223038">
                  <a:extLst>
                    <a:ext uri="{9D8B030D-6E8A-4147-A177-3AD203B41FA5}">
                      <a16:colId xmlns:a16="http://schemas.microsoft.com/office/drawing/2014/main" val="20001"/>
                    </a:ext>
                  </a:extLst>
                </a:gridCol>
                <a:gridCol w="3648608">
                  <a:extLst>
                    <a:ext uri="{9D8B030D-6E8A-4147-A177-3AD203B41FA5}">
                      <a16:colId xmlns:a16="http://schemas.microsoft.com/office/drawing/2014/main" val="20002"/>
                    </a:ext>
                  </a:extLst>
                </a:gridCol>
              </a:tblGrid>
              <a:tr h="521840">
                <a:tc>
                  <a:txBody>
                    <a:bodyPr/>
                    <a:lstStyle/>
                    <a:p>
                      <a:pPr algn="ctr">
                        <a:lnSpc>
                          <a:spcPct val="107000"/>
                        </a:lnSpc>
                        <a:spcAft>
                          <a:spcPts val="0"/>
                        </a:spcAft>
                      </a:pPr>
                      <a:r>
                        <a:rPr lang="en-GB" sz="1600" b="1" dirty="0">
                          <a:effectLst/>
                          <a:latin typeface="+mn-lt"/>
                          <a:ea typeface="Calibri" panose="020F0502020204030204" pitchFamily="34" charset="0"/>
                          <a:cs typeface="Times New Roman" panose="02020603050405020304" pitchFamily="18" charset="0"/>
                        </a:rPr>
                        <a:t>Indicator</a:t>
                      </a:r>
                      <a:endParaRPr lang="it-IT" sz="1600" b="1" dirty="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GB" sz="1600" b="1" dirty="0">
                          <a:effectLst/>
                          <a:latin typeface="+mn-lt"/>
                          <a:ea typeface="Calibri" panose="020F0502020204030204" pitchFamily="34" charset="0"/>
                          <a:cs typeface="Times New Roman" panose="02020603050405020304" pitchFamily="18" charset="0"/>
                        </a:rPr>
                        <a:t>During Project</a:t>
                      </a:r>
                      <a:endParaRPr lang="it-IT" sz="1600" b="1" dirty="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lnSpc>
                          <a:spcPct val="107000"/>
                        </a:lnSpc>
                        <a:spcAft>
                          <a:spcPts val="0"/>
                        </a:spcAft>
                      </a:pPr>
                      <a:r>
                        <a:rPr lang="en-GB" sz="1600" b="1" dirty="0">
                          <a:effectLst/>
                          <a:latin typeface="+mn-lt"/>
                          <a:ea typeface="Calibri" panose="020F0502020204030204" pitchFamily="34" charset="0"/>
                          <a:cs typeface="Times New Roman" panose="02020603050405020304" pitchFamily="18" charset="0"/>
                        </a:rPr>
                        <a:t>5 years After Project</a:t>
                      </a:r>
                      <a:endParaRPr lang="it-IT" sz="1600" b="1" dirty="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CO</a:t>
                      </a:r>
                      <a:r>
                        <a:rPr lang="en-GB" sz="1400" baseline="-25000">
                          <a:effectLst/>
                          <a:latin typeface="+mn-lt"/>
                          <a:ea typeface="Calibri" panose="020F0502020204030204" pitchFamily="34" charset="0"/>
                          <a:cs typeface="Times New Roman" panose="02020603050405020304" pitchFamily="18" charset="0"/>
                        </a:rPr>
                        <a:t>2</a:t>
                      </a:r>
                      <a:r>
                        <a:rPr lang="en-GB" sz="1400">
                          <a:effectLst/>
                          <a:latin typeface="+mn-lt"/>
                          <a:ea typeface="Calibri" panose="020F0502020204030204" pitchFamily="34" charset="0"/>
                          <a:cs typeface="Times New Roman" panose="02020603050405020304" pitchFamily="18" charset="0"/>
                        </a:rPr>
                        <a:t> 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21  </a:t>
                      </a:r>
                      <a:r>
                        <a:rPr lang="en-GB" sz="1400" kern="1200" err="1">
                          <a:solidFill>
                            <a:schemeClr val="tx1"/>
                          </a:solidFill>
                          <a:effectLst/>
                          <a:latin typeface="+mn-lt"/>
                          <a:ea typeface="Calibri" panose="020F0502020204030204" pitchFamily="34" charset="0"/>
                          <a:cs typeface="Times New Roman" panose="02020603050405020304" pitchFamily="18" charset="0"/>
                        </a:rPr>
                        <a:t>kt</a:t>
                      </a:r>
                      <a:r>
                        <a:rPr lang="en-GB" sz="1400" kern="120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164 Mt/yr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CH</a:t>
                      </a:r>
                      <a:r>
                        <a:rPr lang="en-GB" sz="1400" baseline="-25000">
                          <a:effectLst/>
                          <a:latin typeface="+mn-lt"/>
                          <a:ea typeface="Calibri" panose="020F0502020204030204" pitchFamily="34" charset="0"/>
                          <a:cs typeface="Times New Roman" panose="02020603050405020304" pitchFamily="18" charset="0"/>
                        </a:rPr>
                        <a:t>4 </a:t>
                      </a:r>
                      <a:r>
                        <a:rPr lang="en-GB" sz="1400">
                          <a:effectLst/>
                          <a:latin typeface="+mn-lt"/>
                          <a:ea typeface="Calibri" panose="020F0502020204030204" pitchFamily="34" charset="0"/>
                          <a:cs typeface="Times New Roman" panose="02020603050405020304" pitchFamily="18" charset="0"/>
                        </a:rPr>
                        <a:t>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458  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2 Mt/yr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NH</a:t>
                      </a:r>
                      <a:r>
                        <a:rPr lang="en-GB" sz="1400" baseline="-25000">
                          <a:effectLst/>
                          <a:latin typeface="+mn-lt"/>
                          <a:ea typeface="Calibri" panose="020F0502020204030204" pitchFamily="34" charset="0"/>
                          <a:cs typeface="Times New Roman" panose="02020603050405020304" pitchFamily="18" charset="0"/>
                        </a:rPr>
                        <a:t>3 </a:t>
                      </a:r>
                      <a:r>
                        <a:rPr lang="en-GB" sz="1400">
                          <a:effectLst/>
                          <a:latin typeface="+mn-lt"/>
                          <a:ea typeface="Calibri" panose="020F0502020204030204" pitchFamily="34" charset="0"/>
                          <a:cs typeface="Times New Roman" panose="02020603050405020304" pitchFamily="18" charset="0"/>
                        </a:rPr>
                        <a:t>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1.2 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dirty="0">
                          <a:solidFill>
                            <a:schemeClr val="tx1"/>
                          </a:solidFill>
                          <a:effectLst/>
                          <a:latin typeface="+mn-lt"/>
                          <a:ea typeface="Calibri" panose="020F0502020204030204" pitchFamily="34" charset="0"/>
                          <a:cs typeface="Times New Roman" panose="02020603050405020304" pitchFamily="18" charset="0"/>
                        </a:rPr>
                        <a:t>423 kt/</a:t>
                      </a:r>
                      <a:r>
                        <a:rPr lang="en-GB" sz="1400" kern="1200" dirty="0" err="1">
                          <a:solidFill>
                            <a:schemeClr val="tx1"/>
                          </a:solidFill>
                          <a:effectLst/>
                          <a:latin typeface="+mn-lt"/>
                          <a:ea typeface="Calibri" panose="020F0502020204030204" pitchFamily="34" charset="0"/>
                          <a:cs typeface="Times New Roman" panose="02020603050405020304" pitchFamily="18" charset="0"/>
                        </a:rPr>
                        <a:t>yr</a:t>
                      </a:r>
                      <a:endParaRPr lang="it-IT" sz="1400" kern="1200" dirty="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NO</a:t>
                      </a:r>
                      <a:r>
                        <a:rPr lang="en-GB" sz="1400" baseline="-25000">
                          <a:effectLst/>
                          <a:latin typeface="+mn-lt"/>
                          <a:ea typeface="Calibri" panose="020F0502020204030204" pitchFamily="34" charset="0"/>
                          <a:cs typeface="Times New Roman" panose="02020603050405020304" pitchFamily="18" charset="0"/>
                        </a:rPr>
                        <a:t>x</a:t>
                      </a:r>
                      <a:r>
                        <a:rPr lang="en-GB" sz="1400">
                          <a:effectLst/>
                          <a:latin typeface="+mn-lt"/>
                          <a:ea typeface="Calibri" panose="020F0502020204030204" pitchFamily="34" charset="0"/>
                          <a:cs typeface="Times New Roman" panose="02020603050405020304" pitchFamily="18" charset="0"/>
                        </a:rPr>
                        <a:t> 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60 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21 </a:t>
                      </a:r>
                      <a:r>
                        <a:rPr lang="en-GB" sz="1400" kern="1200" err="1">
                          <a:solidFill>
                            <a:schemeClr val="tx1"/>
                          </a:solidFill>
                          <a:effectLst/>
                          <a:latin typeface="+mn-lt"/>
                          <a:ea typeface="Calibri" panose="020F0502020204030204" pitchFamily="34" charset="0"/>
                          <a:cs typeface="Times New Roman" panose="02020603050405020304" pitchFamily="18" charset="0"/>
                        </a:rPr>
                        <a:t>kt</a:t>
                      </a:r>
                      <a:r>
                        <a:rPr lang="en-GB" sz="1400" kern="120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NO</a:t>
                      </a:r>
                      <a:r>
                        <a:rPr lang="en-GB" sz="1400" baseline="-25000">
                          <a:effectLst/>
                          <a:latin typeface="+mn-lt"/>
                          <a:ea typeface="Calibri" panose="020F0502020204030204" pitchFamily="34" charset="0"/>
                          <a:cs typeface="Times New Roman" panose="02020603050405020304" pitchFamily="18" charset="0"/>
                        </a:rPr>
                        <a:t>3</a:t>
                      </a:r>
                      <a:r>
                        <a:rPr lang="en-GB" sz="1400" baseline="30000">
                          <a:effectLst/>
                          <a:latin typeface="+mn-lt"/>
                          <a:ea typeface="Calibri" panose="020F0502020204030204" pitchFamily="34" charset="0"/>
                          <a:cs typeface="Times New Roman" panose="02020603050405020304" pitchFamily="18" charset="0"/>
                        </a:rPr>
                        <a:t>-</a:t>
                      </a:r>
                      <a:r>
                        <a:rPr lang="en-GB" sz="1400">
                          <a:effectLst/>
                          <a:latin typeface="+mn-lt"/>
                          <a:ea typeface="Calibri" panose="020F0502020204030204" pitchFamily="34" charset="0"/>
                          <a:cs typeface="Times New Roman" panose="02020603050405020304" pitchFamily="18" charset="0"/>
                        </a:rPr>
                        <a:t> 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14 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14 </a:t>
                      </a:r>
                      <a:r>
                        <a:rPr lang="en-GB" sz="1400" kern="1200" err="1">
                          <a:solidFill>
                            <a:schemeClr val="tx1"/>
                          </a:solidFill>
                          <a:effectLst/>
                          <a:latin typeface="+mn-lt"/>
                          <a:ea typeface="Calibri" panose="020F0502020204030204" pitchFamily="34" charset="0"/>
                          <a:cs typeface="Times New Roman" panose="02020603050405020304" pitchFamily="18" charset="0"/>
                        </a:rPr>
                        <a:t>kt</a:t>
                      </a:r>
                      <a:r>
                        <a:rPr lang="en-GB" sz="1400" kern="120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MBW reduced production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5 </a:t>
                      </a:r>
                      <a:r>
                        <a:rPr lang="en-GB" sz="1400" kern="1200" err="1">
                          <a:solidFill>
                            <a:schemeClr val="tx1"/>
                          </a:solidFill>
                          <a:effectLst/>
                          <a:latin typeface="+mn-lt"/>
                          <a:ea typeface="Calibri" panose="020F0502020204030204" pitchFamily="34" charset="0"/>
                          <a:cs typeface="Times New Roman" panose="02020603050405020304" pitchFamily="18" charset="0"/>
                        </a:rPr>
                        <a:t>kt</a:t>
                      </a:r>
                      <a:r>
                        <a:rPr lang="en-GB" sz="1400" kern="120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100 Mt/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KOH reduced consumption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115 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2.3 Mt/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Water reduced consumption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20 k m</a:t>
                      </a:r>
                      <a:r>
                        <a:rPr lang="en-GB" sz="1400" kern="1200" baseline="30000">
                          <a:solidFill>
                            <a:schemeClr val="tx1"/>
                          </a:solidFill>
                          <a:effectLst/>
                          <a:latin typeface="+mn-lt"/>
                          <a:ea typeface="Calibri" panose="020F0502020204030204" pitchFamily="34" charset="0"/>
                          <a:cs typeface="Times New Roman" panose="02020603050405020304" pitchFamily="18" charset="0"/>
                        </a:rPr>
                        <a:t>3</a:t>
                      </a:r>
                      <a:r>
                        <a:rPr lang="en-GB" sz="1400" kern="1200" baseline="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400 M m</a:t>
                      </a:r>
                      <a:r>
                        <a:rPr lang="en-GB" sz="1400" kern="1200" baseline="30000">
                          <a:solidFill>
                            <a:schemeClr val="tx1"/>
                          </a:solidFill>
                          <a:effectLst/>
                          <a:latin typeface="+mn-lt"/>
                          <a:ea typeface="Calibri" panose="020F0502020204030204" pitchFamily="34" charset="0"/>
                          <a:cs typeface="Times New Roman" panose="02020603050405020304" pitchFamily="18" charset="0"/>
                        </a:rPr>
                        <a:t>3</a:t>
                      </a:r>
                      <a:r>
                        <a:rPr lang="en-GB" sz="1400" kern="1200" baseline="0">
                          <a:solidFill>
                            <a:schemeClr val="tx1"/>
                          </a:solidFill>
                          <a:effectLst/>
                          <a:latin typeface="+mn-lt"/>
                          <a:ea typeface="Calibri" panose="020F0502020204030204" pitchFamily="34" charset="0"/>
                          <a:cs typeface="Times New Roman" panose="02020603050405020304" pitchFamily="18" charset="0"/>
                        </a:rPr>
                        <a:t>/</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Energy reduced consumption</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17 Mkwh/yr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182 billion kwh/</a:t>
                      </a:r>
                      <a:r>
                        <a:rPr lang="en-GB" sz="1400" kern="1200" err="1">
                          <a:solidFill>
                            <a:schemeClr val="tx1"/>
                          </a:solidFill>
                          <a:effectLst/>
                          <a:latin typeface="+mn-lt"/>
                          <a:ea typeface="Calibri" panose="020F0502020204030204" pitchFamily="34" charset="0"/>
                          <a:cs typeface="Times New Roman" panose="02020603050405020304" pitchFamily="18" charset="0"/>
                        </a:rPr>
                        <a:t>yr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Sustainable agriculture land use</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100 kha</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175 </a:t>
                      </a:r>
                      <a:r>
                        <a:rPr lang="en-GB" sz="1400" kern="1200" err="1">
                          <a:solidFill>
                            <a:schemeClr val="tx1"/>
                          </a:solidFill>
                          <a:effectLst/>
                          <a:latin typeface="+mn-lt"/>
                          <a:ea typeface="Calibri" panose="020F0502020204030204" pitchFamily="34" charset="0"/>
                          <a:cs typeface="Times New Roman" panose="02020603050405020304" pitchFamily="18" charset="0"/>
                        </a:rPr>
                        <a:t>Mha</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Jobs created</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373000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Replication/transfers</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5</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4000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Market size/number of customers</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40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28000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Expected revenues</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84-8400 billion €</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502744">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Cost reduction of BPs vs. SC commercial products</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0.2 €/kg BPs against 3 €/kg bioplastics and 15-45 €/kg biosurfactants</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8282">
                <a:tc>
                  <a:txBody>
                    <a:bodyPr/>
                    <a:lstStyle/>
                    <a:p>
                      <a:pPr>
                        <a:lnSpc>
                          <a:spcPct val="107000"/>
                        </a:lnSpc>
                        <a:spcAft>
                          <a:spcPts val="0"/>
                        </a:spcAft>
                      </a:pPr>
                      <a:r>
                        <a:rPr lang="en-GB" sz="1400">
                          <a:effectLst/>
                          <a:latin typeface="+mn-lt"/>
                          <a:ea typeface="Calibri" panose="020F0502020204030204" pitchFamily="34" charset="0"/>
                          <a:cs typeface="Times New Roman" panose="02020603050405020304" pitchFamily="18" charset="0"/>
                        </a:rPr>
                        <a:t>Pay back time of CAPEX cost</a:t>
                      </a:r>
                      <a:endParaRPr lang="it-IT" sz="1400">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 </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Less than 1 year</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456563">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Number of entities/individuals reached/ made aware </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a:solidFill>
                            <a:schemeClr val="tx1"/>
                          </a:solidFill>
                          <a:effectLst/>
                          <a:latin typeface="+mn-lt"/>
                          <a:ea typeface="Calibri" panose="020F0502020204030204" pitchFamily="34" charset="0"/>
                          <a:cs typeface="Times New Roman" panose="02020603050405020304" pitchFamily="18" charset="0"/>
                        </a:rPr>
                        <a:t>20000</a:t>
                      </a:r>
                      <a:endParaRPr lang="it-IT" sz="1400" kern="120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l" defTabSz="457200" rtl="0" eaLnBrk="1" latinLnBrk="0" hangingPunct="1">
                        <a:lnSpc>
                          <a:spcPct val="107000"/>
                        </a:lnSpc>
                        <a:spcAft>
                          <a:spcPts val="0"/>
                        </a:spcAft>
                      </a:pPr>
                      <a:r>
                        <a:rPr lang="en-GB" sz="1400" kern="1200" dirty="0">
                          <a:solidFill>
                            <a:schemeClr val="tx1"/>
                          </a:solidFill>
                          <a:effectLst/>
                          <a:latin typeface="+mn-lt"/>
                          <a:ea typeface="Calibri" panose="020F0502020204030204" pitchFamily="34" charset="0"/>
                          <a:cs typeface="Times New Roman" panose="02020603050405020304" pitchFamily="18" charset="0"/>
                        </a:rPr>
                        <a:t>Several tens of thousands</a:t>
                      </a:r>
                      <a:endParaRPr lang="it-IT" sz="1400" kern="1200" dirty="0">
                        <a:solidFill>
                          <a:schemeClr val="tx1"/>
                        </a:solidFill>
                        <a:effectLst/>
                        <a:latin typeface="+mn-lt"/>
                        <a:ea typeface="Calibri" panose="020F0502020204030204" pitchFamily="34" charset="0"/>
                        <a:cs typeface="Times New Roman" panose="02020603050405020304" pitchFamily="18" charset="0"/>
                      </a:endParaRPr>
                    </a:p>
                  </a:txBody>
                  <a:tcPr marL="68574" marR="68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pic>
        <p:nvPicPr>
          <p:cNvPr id="2" name="Immagine 1">
            <a:extLst>
              <a:ext uri="{FF2B5EF4-FFF2-40B4-BE49-F238E27FC236}">
                <a16:creationId xmlns:a16="http://schemas.microsoft.com/office/drawing/2014/main" id="{FB5F21A3-ED52-0A88-3B95-E318A297D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129526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cake, chocolate, piece, dessert&#10;&#10;Description automatically generated">
            <a:extLst>
              <a:ext uri="{FF2B5EF4-FFF2-40B4-BE49-F238E27FC236}">
                <a16:creationId xmlns:a16="http://schemas.microsoft.com/office/drawing/2014/main" id="{6154D4E9-EE88-5B31-841C-CF73204722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9658" y="3764471"/>
            <a:ext cx="1381815" cy="2959711"/>
          </a:xfr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FF207FAC-7D50-C50E-12DA-51AE92778C03}"/>
              </a:ext>
            </a:extLst>
          </p:cNvPr>
          <p:cNvSpPr>
            <a:spLocks noGrp="1"/>
          </p:cNvSpPr>
          <p:nvPr>
            <p:ph type="sldNum" sz="quarter" idx="4"/>
          </p:nvPr>
        </p:nvSpPr>
        <p:spPr/>
        <p:txBody>
          <a:bodyPr/>
          <a:lstStyle/>
          <a:p>
            <a:fld id="{3AF93BA6-58EE-45D1-90C7-F70E15D64486}" type="slidenum">
              <a:rPr lang="it-IT" smtClean="0"/>
              <a:pPr/>
              <a:t>11</a:t>
            </a:fld>
            <a:endParaRPr lang="it-IT"/>
          </a:p>
        </p:txBody>
      </p:sp>
      <p:sp>
        <p:nvSpPr>
          <p:cNvPr id="4" name="Text Placeholder 3">
            <a:extLst>
              <a:ext uri="{FF2B5EF4-FFF2-40B4-BE49-F238E27FC236}">
                <a16:creationId xmlns:a16="http://schemas.microsoft.com/office/drawing/2014/main" id="{F7AF1A01-F890-99EA-CEA1-1DD056C6B9C1}"/>
              </a:ext>
            </a:extLst>
          </p:cNvPr>
          <p:cNvSpPr>
            <a:spLocks noGrp="1"/>
          </p:cNvSpPr>
          <p:nvPr>
            <p:ph type="body" idx="12"/>
          </p:nvPr>
        </p:nvSpPr>
        <p:spPr/>
        <p:txBody>
          <a:bodyPr/>
          <a:lstStyle/>
          <a:p>
            <a:r>
              <a:rPr lang="it-IT" dirty="0" err="1"/>
              <a:t>BPs</a:t>
            </a:r>
            <a:r>
              <a:rPr lang="it-IT" dirty="0"/>
              <a:t> production</a:t>
            </a:r>
          </a:p>
        </p:txBody>
      </p:sp>
      <p:sp>
        <p:nvSpPr>
          <p:cNvPr id="5" name="Title 4">
            <a:extLst>
              <a:ext uri="{FF2B5EF4-FFF2-40B4-BE49-F238E27FC236}">
                <a16:creationId xmlns:a16="http://schemas.microsoft.com/office/drawing/2014/main" id="{32679674-B74F-DCCB-9676-18CE0C020D6D}"/>
              </a:ext>
            </a:extLst>
          </p:cNvPr>
          <p:cNvSpPr>
            <a:spLocks noGrp="1"/>
          </p:cNvSpPr>
          <p:nvPr>
            <p:ph type="title"/>
          </p:nvPr>
        </p:nvSpPr>
        <p:spPr/>
        <p:txBody>
          <a:bodyPr/>
          <a:lstStyle/>
          <a:p>
            <a:r>
              <a:rPr lang="it-IT" dirty="0"/>
              <a:t>Project progress </a:t>
            </a:r>
            <a:r>
              <a:rPr lang="it-IT" dirty="0" err="1"/>
              <a:t>at</a:t>
            </a:r>
            <a:r>
              <a:rPr lang="it-IT" dirty="0"/>
              <a:t> M24 </a:t>
            </a:r>
          </a:p>
        </p:txBody>
      </p:sp>
      <p:pic>
        <p:nvPicPr>
          <p:cNvPr id="11" name="Picture 10">
            <a:extLst>
              <a:ext uri="{FF2B5EF4-FFF2-40B4-BE49-F238E27FC236}">
                <a16:creationId xmlns:a16="http://schemas.microsoft.com/office/drawing/2014/main" id="{C623CD19-6E99-A4F8-6431-C91E74F5F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473" y="5180900"/>
            <a:ext cx="3305556" cy="1543282"/>
          </a:xfrm>
          <a:prstGeom prst="rect">
            <a:avLst/>
          </a:prstGeom>
          <a:effectLst>
            <a:outerShdw blurRad="50800" dist="38100" dir="2700000" algn="tl" rotWithShape="0">
              <a:prstClr val="black">
                <a:alpha val="40000"/>
              </a:prstClr>
            </a:outerShdw>
          </a:effectLst>
        </p:spPr>
      </p:pic>
      <p:pic>
        <p:nvPicPr>
          <p:cNvPr id="13" name="Picture 12" descr="A picture containing indoor, factory, area, several&#10;&#10;Description automatically generated">
            <a:extLst>
              <a:ext uri="{FF2B5EF4-FFF2-40B4-BE49-F238E27FC236}">
                <a16:creationId xmlns:a16="http://schemas.microsoft.com/office/drawing/2014/main" id="{AC3B6BBF-C992-ED68-7251-2E35D3A73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37" y="3829084"/>
            <a:ext cx="3383801" cy="1903388"/>
          </a:xfrm>
          <a:prstGeom prst="rect">
            <a:avLst/>
          </a:prstGeom>
        </p:spPr>
      </p:pic>
      <p:pic>
        <p:nvPicPr>
          <p:cNvPr id="18" name="Picture 17">
            <a:extLst>
              <a:ext uri="{FF2B5EF4-FFF2-40B4-BE49-F238E27FC236}">
                <a16:creationId xmlns:a16="http://schemas.microsoft.com/office/drawing/2014/main" id="{D79C516C-9DDC-9709-9ADB-D9C8D14B3858}"/>
              </a:ext>
            </a:extLst>
          </p:cNvPr>
          <p:cNvPicPr>
            <a:picLocks noChangeAspect="1"/>
          </p:cNvPicPr>
          <p:nvPr/>
        </p:nvPicPr>
        <p:blipFill>
          <a:blip r:embed="rId5"/>
          <a:stretch>
            <a:fillRect/>
          </a:stretch>
        </p:blipFill>
        <p:spPr>
          <a:xfrm>
            <a:off x="554037" y="1519366"/>
            <a:ext cx="2788572" cy="2091429"/>
          </a:xfrm>
          <a:prstGeom prst="rect">
            <a:avLst/>
          </a:prstGeom>
        </p:spPr>
      </p:pic>
      <p:pic>
        <p:nvPicPr>
          <p:cNvPr id="20" name="Picture 19" descr="A picture containing indoor, old, dirty&#10;&#10;Description automatically generated">
            <a:extLst>
              <a:ext uri="{FF2B5EF4-FFF2-40B4-BE49-F238E27FC236}">
                <a16:creationId xmlns:a16="http://schemas.microsoft.com/office/drawing/2014/main" id="{50ED94AB-BC74-11D9-E7AD-0BE3727B2322}"/>
              </a:ext>
            </a:extLst>
          </p:cNvPr>
          <p:cNvPicPr>
            <a:picLocks noChangeAspect="1"/>
          </p:cNvPicPr>
          <p:nvPr/>
        </p:nvPicPr>
        <p:blipFill rotWithShape="1">
          <a:blip r:embed="rId6">
            <a:extLst>
              <a:ext uri="{28A0092B-C50C-407E-A947-70E740481C1C}">
                <a14:useLocalDpi xmlns:a14="http://schemas.microsoft.com/office/drawing/2010/main" val="0"/>
              </a:ext>
            </a:extLst>
          </a:blip>
          <a:srcRect l="7196" b="6607"/>
          <a:stretch/>
        </p:blipFill>
        <p:spPr>
          <a:xfrm>
            <a:off x="4770553" y="1533406"/>
            <a:ext cx="2751113" cy="2076429"/>
          </a:xfrm>
          <a:prstGeom prst="rect">
            <a:avLst/>
          </a:prstGeom>
          <a:effectLst>
            <a:outerShdw blurRad="50800" dist="38100" dir="2700000" algn="tl" rotWithShape="0">
              <a:prstClr val="black">
                <a:alpha val="40000"/>
              </a:prstClr>
            </a:outerShdw>
          </a:effectLst>
        </p:spPr>
      </p:pic>
      <p:sp>
        <p:nvSpPr>
          <p:cNvPr id="21" name="CasellaDiTesto 6">
            <a:extLst>
              <a:ext uri="{FF2B5EF4-FFF2-40B4-BE49-F238E27FC236}">
                <a16:creationId xmlns:a16="http://schemas.microsoft.com/office/drawing/2014/main" id="{F83F9F6B-379A-BA49-94C3-146909B6D63C}"/>
              </a:ext>
            </a:extLst>
          </p:cNvPr>
          <p:cNvSpPr txBox="1"/>
          <p:nvPr/>
        </p:nvSpPr>
        <p:spPr>
          <a:xfrm>
            <a:off x="3428952" y="1519366"/>
            <a:ext cx="1277197" cy="634982"/>
          </a:xfrm>
          <a:prstGeom prst="rect">
            <a:avLst/>
          </a:prstGeom>
          <a:noFill/>
        </p:spPr>
        <p:txBody>
          <a:bodyPr wrap="square">
            <a:spAutoFit/>
          </a:bodyPr>
          <a:lstStyle/>
          <a:p>
            <a:pPr algn="just">
              <a:lnSpc>
                <a:spcPct val="115000"/>
              </a:lnSpc>
              <a:spcAft>
                <a:spcPts val="600"/>
              </a:spcAft>
            </a:pPr>
            <a:r>
              <a:rPr lang="en-GB" sz="1600" u="sng" dirty="0">
                <a:solidFill>
                  <a:schemeClr val="tx1">
                    <a:lumMod val="75000"/>
                    <a:lumOff val="25000"/>
                  </a:schemeClr>
                </a:solidFill>
                <a:ea typeface="Calibri" panose="020F0502020204030204" pitchFamily="34" charset="0"/>
                <a:cs typeface="Arial" panose="020B0604020202020204" pitchFamily="34" charset="0"/>
              </a:rPr>
              <a:t>Hydrolysis process</a:t>
            </a:r>
            <a:endParaRPr lang="en-GB" sz="1400" dirty="0"/>
          </a:p>
        </p:txBody>
      </p:sp>
      <p:sp>
        <p:nvSpPr>
          <p:cNvPr id="22" name="CasellaDiTesto 6">
            <a:extLst>
              <a:ext uri="{FF2B5EF4-FFF2-40B4-BE49-F238E27FC236}">
                <a16:creationId xmlns:a16="http://schemas.microsoft.com/office/drawing/2014/main" id="{8B59B0DB-B713-12BC-E714-99840A153396}"/>
              </a:ext>
            </a:extLst>
          </p:cNvPr>
          <p:cNvSpPr txBox="1"/>
          <p:nvPr/>
        </p:nvSpPr>
        <p:spPr>
          <a:xfrm>
            <a:off x="4002823" y="3857145"/>
            <a:ext cx="1456055" cy="918136"/>
          </a:xfrm>
          <a:prstGeom prst="rect">
            <a:avLst/>
          </a:prstGeom>
          <a:noFill/>
        </p:spPr>
        <p:txBody>
          <a:bodyPr wrap="square">
            <a:spAutoFit/>
          </a:bodyPr>
          <a:lstStyle/>
          <a:p>
            <a:pPr algn="just">
              <a:lnSpc>
                <a:spcPct val="115000"/>
              </a:lnSpc>
              <a:spcAft>
                <a:spcPts val="600"/>
              </a:spcAft>
            </a:pPr>
            <a:r>
              <a:rPr lang="en-GB" sz="1600" u="sng" dirty="0">
                <a:solidFill>
                  <a:schemeClr val="tx1">
                    <a:lumMod val="75000"/>
                    <a:lumOff val="25000"/>
                  </a:schemeClr>
                </a:solidFill>
                <a:effectLst/>
                <a:ea typeface="Calibri" panose="020F0502020204030204" pitchFamily="34" charset="0"/>
                <a:cs typeface="Arial" panose="020B0604020202020204" pitchFamily="34" charset="0"/>
              </a:rPr>
              <a:t>Membrane purification system</a:t>
            </a:r>
            <a:endParaRPr lang="en-GB" sz="1600" dirty="0">
              <a:solidFill>
                <a:schemeClr val="tx1">
                  <a:lumMod val="75000"/>
                  <a:lumOff val="25000"/>
                </a:schemeClr>
              </a:solidFill>
              <a:effectLst/>
              <a:ea typeface="Calibri" panose="020F0502020204030204" pitchFamily="34" charset="0"/>
              <a:cs typeface="Arial" panose="020B0604020202020204" pitchFamily="34" charset="0"/>
            </a:endParaRPr>
          </a:p>
        </p:txBody>
      </p:sp>
      <p:sp>
        <p:nvSpPr>
          <p:cNvPr id="24" name="CasellaDiTesto 6">
            <a:extLst>
              <a:ext uri="{FF2B5EF4-FFF2-40B4-BE49-F238E27FC236}">
                <a16:creationId xmlns:a16="http://schemas.microsoft.com/office/drawing/2014/main" id="{C3199A0B-3913-4A27-BE36-AE59E785A7A6}"/>
              </a:ext>
            </a:extLst>
          </p:cNvPr>
          <p:cNvSpPr txBox="1"/>
          <p:nvPr/>
        </p:nvSpPr>
        <p:spPr>
          <a:xfrm>
            <a:off x="7586070" y="1533406"/>
            <a:ext cx="1277197" cy="634982"/>
          </a:xfrm>
          <a:prstGeom prst="rect">
            <a:avLst/>
          </a:prstGeom>
          <a:noFill/>
        </p:spPr>
        <p:txBody>
          <a:bodyPr wrap="square">
            <a:spAutoFit/>
          </a:bodyPr>
          <a:lstStyle/>
          <a:p>
            <a:pPr algn="just">
              <a:lnSpc>
                <a:spcPct val="115000"/>
              </a:lnSpc>
              <a:spcAft>
                <a:spcPts val="600"/>
              </a:spcAft>
            </a:pPr>
            <a:r>
              <a:rPr lang="en-GB" sz="1600" u="sng" dirty="0">
                <a:solidFill>
                  <a:schemeClr val="tx1">
                    <a:lumMod val="75000"/>
                    <a:lumOff val="25000"/>
                  </a:schemeClr>
                </a:solidFill>
                <a:cs typeface="Arial" panose="020B0604020202020204" pitchFamily="34" charset="0"/>
              </a:rPr>
              <a:t>Drying system</a:t>
            </a:r>
            <a:endParaRPr lang="en-GB" sz="1400" dirty="0"/>
          </a:p>
        </p:txBody>
      </p:sp>
      <p:sp>
        <p:nvSpPr>
          <p:cNvPr id="25" name="CasellaDiTesto 6">
            <a:extLst>
              <a:ext uri="{FF2B5EF4-FFF2-40B4-BE49-F238E27FC236}">
                <a16:creationId xmlns:a16="http://schemas.microsoft.com/office/drawing/2014/main" id="{4C41D856-591B-F643-972B-DB926DA74204}"/>
              </a:ext>
            </a:extLst>
          </p:cNvPr>
          <p:cNvSpPr txBox="1"/>
          <p:nvPr/>
        </p:nvSpPr>
        <p:spPr>
          <a:xfrm>
            <a:off x="6851473" y="3764470"/>
            <a:ext cx="3305556" cy="995081"/>
          </a:xfrm>
          <a:prstGeom prst="rect">
            <a:avLst/>
          </a:prstGeom>
          <a:noFill/>
        </p:spPr>
        <p:txBody>
          <a:bodyPr wrap="square">
            <a:spAutoFit/>
          </a:bodyPr>
          <a:lstStyle/>
          <a:p>
            <a:pPr algn="just">
              <a:lnSpc>
                <a:spcPct val="115000"/>
              </a:lnSpc>
              <a:spcAft>
                <a:spcPts val="600"/>
              </a:spcAft>
            </a:pPr>
            <a:r>
              <a:rPr lang="en-GB" sz="1600" u="sng" dirty="0">
                <a:solidFill>
                  <a:schemeClr val="tx1">
                    <a:lumMod val="75000"/>
                    <a:lumOff val="25000"/>
                  </a:schemeClr>
                </a:solidFill>
                <a:cs typeface="Arial" panose="020B0604020202020204" pitchFamily="34" charset="0"/>
              </a:rPr>
              <a:t>Dried product (&gt;80 kg)</a:t>
            </a:r>
          </a:p>
          <a:p>
            <a:pPr algn="just">
              <a:lnSpc>
                <a:spcPct val="115000"/>
              </a:lnSpc>
              <a:spcAft>
                <a:spcPts val="600"/>
              </a:spcAft>
            </a:pPr>
            <a:r>
              <a:rPr lang="en-GB" sz="1600" dirty="0">
                <a:solidFill>
                  <a:schemeClr val="tx1">
                    <a:lumMod val="75000"/>
                    <a:lumOff val="25000"/>
                  </a:schemeClr>
                </a:solidFill>
                <a:cs typeface="Arial" panose="020B0604020202020204" pitchFamily="34" charset="0"/>
              </a:rPr>
              <a:t>To be applied in agriculture, plastics, and detergents.</a:t>
            </a:r>
            <a:endParaRPr lang="en-GB" sz="1400" dirty="0"/>
          </a:p>
        </p:txBody>
      </p:sp>
      <p:sp>
        <p:nvSpPr>
          <p:cNvPr id="26" name="Date Placeholder 25">
            <a:extLst>
              <a:ext uri="{FF2B5EF4-FFF2-40B4-BE49-F238E27FC236}">
                <a16:creationId xmlns:a16="http://schemas.microsoft.com/office/drawing/2014/main" id="{B0574D74-EC4B-FB32-F11F-16F4E9238509}"/>
              </a:ext>
            </a:extLst>
          </p:cNvPr>
          <p:cNvSpPr>
            <a:spLocks noGrp="1"/>
          </p:cNvSpPr>
          <p:nvPr>
            <p:ph type="dt" sz="half" idx="13"/>
          </p:nvPr>
        </p:nvSpPr>
        <p:spPr/>
        <p:txBody>
          <a:bodyPr/>
          <a:lstStyle/>
          <a:p>
            <a:pPr algn="ctr"/>
            <a:r>
              <a:rPr lang="it-IT"/>
              <a:t>Estonian LIFE Info day, November 29th 2022</a:t>
            </a:r>
            <a:endParaRPr lang="en-GB" dirty="0"/>
          </a:p>
        </p:txBody>
      </p:sp>
    </p:spTree>
    <p:extLst>
      <p:ext uri="{BB962C8B-B14F-4D97-AF65-F5344CB8AC3E}">
        <p14:creationId xmlns:p14="http://schemas.microsoft.com/office/powerpoint/2010/main" val="222833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25A8D8-E468-2BDD-E6DD-E2F090EEABF1}"/>
              </a:ext>
            </a:extLst>
          </p:cNvPr>
          <p:cNvSpPr>
            <a:spLocks noGrp="1"/>
          </p:cNvSpPr>
          <p:nvPr>
            <p:ph idx="1"/>
          </p:nvPr>
        </p:nvSpPr>
        <p:spPr>
          <a:xfrm>
            <a:off x="554038" y="1618888"/>
            <a:ext cx="5417763" cy="4422474"/>
          </a:xfrm>
        </p:spPr>
        <p:txBody>
          <a:bodyPr/>
          <a:lstStyle/>
          <a:p>
            <a:r>
              <a:rPr lang="it-IT" dirty="0" err="1"/>
              <a:t>Agriculture</a:t>
            </a:r>
            <a:r>
              <a:rPr lang="it-IT" dirty="0"/>
              <a:t> trials</a:t>
            </a:r>
          </a:p>
          <a:p>
            <a:pPr lvl="1"/>
            <a:r>
              <a:rPr lang="en-US" dirty="0"/>
              <a:t>Water retention capacity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0" indent="0">
              <a:buNone/>
            </a:pPr>
            <a:endParaRPr lang="it-IT" dirty="0"/>
          </a:p>
        </p:txBody>
      </p:sp>
      <p:sp>
        <p:nvSpPr>
          <p:cNvPr id="3" name="Slide Number Placeholder 2">
            <a:extLst>
              <a:ext uri="{FF2B5EF4-FFF2-40B4-BE49-F238E27FC236}">
                <a16:creationId xmlns:a16="http://schemas.microsoft.com/office/drawing/2014/main" id="{EC440F5E-7020-2E56-D1B0-5330362C5878}"/>
              </a:ext>
            </a:extLst>
          </p:cNvPr>
          <p:cNvSpPr>
            <a:spLocks noGrp="1"/>
          </p:cNvSpPr>
          <p:nvPr>
            <p:ph type="sldNum" sz="quarter" idx="4"/>
          </p:nvPr>
        </p:nvSpPr>
        <p:spPr/>
        <p:txBody>
          <a:bodyPr/>
          <a:lstStyle/>
          <a:p>
            <a:fld id="{3AF93BA6-58EE-45D1-90C7-F70E15D64486}" type="slidenum">
              <a:rPr lang="it-IT" smtClean="0"/>
              <a:pPr/>
              <a:t>12</a:t>
            </a:fld>
            <a:endParaRPr lang="it-IT"/>
          </a:p>
        </p:txBody>
      </p:sp>
      <p:sp>
        <p:nvSpPr>
          <p:cNvPr id="4" name="Text Placeholder 3">
            <a:extLst>
              <a:ext uri="{FF2B5EF4-FFF2-40B4-BE49-F238E27FC236}">
                <a16:creationId xmlns:a16="http://schemas.microsoft.com/office/drawing/2014/main" id="{D501BE99-4B4F-3140-F4DE-32F561D3E551}"/>
              </a:ext>
            </a:extLst>
          </p:cNvPr>
          <p:cNvSpPr>
            <a:spLocks noGrp="1"/>
          </p:cNvSpPr>
          <p:nvPr>
            <p:ph type="body" idx="12"/>
          </p:nvPr>
        </p:nvSpPr>
        <p:spPr/>
        <p:txBody>
          <a:bodyPr/>
          <a:lstStyle/>
          <a:p>
            <a:r>
              <a:rPr lang="it-IT" dirty="0"/>
              <a:t>BP performance</a:t>
            </a:r>
          </a:p>
        </p:txBody>
      </p:sp>
      <p:sp>
        <p:nvSpPr>
          <p:cNvPr id="5" name="Title 4">
            <a:extLst>
              <a:ext uri="{FF2B5EF4-FFF2-40B4-BE49-F238E27FC236}">
                <a16:creationId xmlns:a16="http://schemas.microsoft.com/office/drawing/2014/main" id="{C190F1FE-CB5D-3106-102E-EE4819C68748}"/>
              </a:ext>
            </a:extLst>
          </p:cNvPr>
          <p:cNvSpPr>
            <a:spLocks noGrp="1"/>
          </p:cNvSpPr>
          <p:nvPr>
            <p:ph type="title"/>
          </p:nvPr>
        </p:nvSpPr>
        <p:spPr/>
        <p:txBody>
          <a:bodyPr/>
          <a:lstStyle/>
          <a:p>
            <a:r>
              <a:rPr lang="it-IT" dirty="0"/>
              <a:t>Project progress </a:t>
            </a:r>
            <a:r>
              <a:rPr lang="it-IT" dirty="0" err="1"/>
              <a:t>at</a:t>
            </a:r>
            <a:r>
              <a:rPr lang="it-IT" dirty="0"/>
              <a:t> M24 </a:t>
            </a:r>
          </a:p>
        </p:txBody>
      </p:sp>
      <p:sp>
        <p:nvSpPr>
          <p:cNvPr id="6" name="Content Placeholder 1">
            <a:extLst>
              <a:ext uri="{FF2B5EF4-FFF2-40B4-BE49-F238E27FC236}">
                <a16:creationId xmlns:a16="http://schemas.microsoft.com/office/drawing/2014/main" id="{3D0FE99A-7168-FC40-3E9C-63BC281D221F}"/>
              </a:ext>
            </a:extLst>
          </p:cNvPr>
          <p:cNvSpPr txBox="1">
            <a:spLocks/>
          </p:cNvSpPr>
          <p:nvPr/>
        </p:nvSpPr>
        <p:spPr>
          <a:xfrm>
            <a:off x="5971801" y="1321344"/>
            <a:ext cx="5042975" cy="44224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2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lvl="1"/>
            <a:endParaRPr lang="it-IT" dirty="0"/>
          </a:p>
        </p:txBody>
      </p:sp>
      <p:pic>
        <p:nvPicPr>
          <p:cNvPr id="7" name="Imagen 9">
            <a:extLst>
              <a:ext uri="{FF2B5EF4-FFF2-40B4-BE49-F238E27FC236}">
                <a16:creationId xmlns:a16="http://schemas.microsoft.com/office/drawing/2014/main" id="{33F8BE0F-0C33-72F4-4609-BED0066EA51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3036" y="4319771"/>
            <a:ext cx="2850584" cy="1807073"/>
          </a:xfrm>
          <a:prstGeom prst="rect">
            <a:avLst/>
          </a:prstGeom>
          <a:noFill/>
          <a:ln>
            <a:noFill/>
          </a:ln>
          <a:effectLst>
            <a:outerShdw blurRad="50800" dist="38100" dir="2700000" algn="tl" rotWithShape="0">
              <a:prstClr val="black">
                <a:alpha val="40000"/>
              </a:prstClr>
            </a:outerShdw>
          </a:effectLst>
        </p:spPr>
      </p:pic>
      <p:pic>
        <p:nvPicPr>
          <p:cNvPr id="8" name="Imagen 17">
            <a:extLst>
              <a:ext uri="{FF2B5EF4-FFF2-40B4-BE49-F238E27FC236}">
                <a16:creationId xmlns:a16="http://schemas.microsoft.com/office/drawing/2014/main" id="{41D10E83-F1E4-7DD6-468B-821F361B30DA}"/>
              </a:ext>
            </a:extLst>
          </p:cNvPr>
          <p:cNvPicPr/>
          <p:nvPr/>
        </p:nvPicPr>
        <p:blipFill rotWithShape="1">
          <a:blip r:embed="rId3" cstate="print">
            <a:extLst>
              <a:ext uri="{28A0092B-C50C-407E-A947-70E740481C1C}">
                <a14:useLocalDpi xmlns:a14="http://schemas.microsoft.com/office/drawing/2010/main" val="0"/>
              </a:ext>
            </a:extLst>
          </a:blip>
          <a:srcRect l="7763" r="5371" b="12676"/>
          <a:stretch/>
        </p:blipFill>
        <p:spPr bwMode="auto">
          <a:xfrm>
            <a:off x="823022" y="2396995"/>
            <a:ext cx="2677097" cy="1807073"/>
          </a:xfrm>
          <a:prstGeom prst="rect">
            <a:avLst/>
          </a:prstGeom>
          <a:noFill/>
          <a:ln>
            <a:noFill/>
          </a:ln>
          <a:effectLst>
            <a:outerShdw blurRad="50800" dist="38100" dir="2700000" algn="tl" rotWithShape="0">
              <a:prstClr val="black">
                <a:alpha val="40000"/>
              </a:prstClr>
            </a:outerShdw>
          </a:effectLst>
        </p:spPr>
      </p:pic>
      <p:sp>
        <p:nvSpPr>
          <p:cNvPr id="9" name="Content Placeholder 1">
            <a:extLst>
              <a:ext uri="{FF2B5EF4-FFF2-40B4-BE49-F238E27FC236}">
                <a16:creationId xmlns:a16="http://schemas.microsoft.com/office/drawing/2014/main" id="{3116679E-8354-C61B-A516-09F72BCC895A}"/>
              </a:ext>
            </a:extLst>
          </p:cNvPr>
          <p:cNvSpPr txBox="1">
            <a:spLocks/>
          </p:cNvSpPr>
          <p:nvPr/>
        </p:nvSpPr>
        <p:spPr>
          <a:xfrm>
            <a:off x="5712908" y="1470116"/>
            <a:ext cx="5417763" cy="44224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2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dirty="0" err="1"/>
              <a:t>Agriculture</a:t>
            </a:r>
            <a:r>
              <a:rPr lang="it-IT" dirty="0"/>
              <a:t> trials</a:t>
            </a:r>
          </a:p>
          <a:p>
            <a:pPr lvl="1"/>
            <a:r>
              <a:rPr lang="en-US" dirty="0"/>
              <a:t>Antifungal properties</a:t>
            </a:r>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Phytotoxic effect of BPs on seed germination</a:t>
            </a:r>
            <a:endParaRPr lang="it-IT" dirty="0"/>
          </a:p>
          <a:p>
            <a:endParaRPr lang="it-IT" dirty="0"/>
          </a:p>
        </p:txBody>
      </p:sp>
      <p:pic>
        <p:nvPicPr>
          <p:cNvPr id="10" name="Picture 9">
            <a:extLst>
              <a:ext uri="{FF2B5EF4-FFF2-40B4-BE49-F238E27FC236}">
                <a16:creationId xmlns:a16="http://schemas.microsoft.com/office/drawing/2014/main" id="{904E1F7B-D78A-F77F-7F2E-DEDB8C26C41E}"/>
              </a:ext>
            </a:extLst>
          </p:cNvPr>
          <p:cNvPicPr>
            <a:picLocks noChangeAspect="1"/>
          </p:cNvPicPr>
          <p:nvPr/>
        </p:nvPicPr>
        <p:blipFill>
          <a:blip r:embed="rId4"/>
          <a:stretch>
            <a:fillRect/>
          </a:stretch>
        </p:blipFill>
        <p:spPr>
          <a:xfrm>
            <a:off x="6648382" y="4412483"/>
            <a:ext cx="4186613" cy="2157485"/>
          </a:xfrm>
          <a:prstGeom prst="rect">
            <a:avLst/>
          </a:prstGeom>
        </p:spPr>
      </p:pic>
      <p:pic>
        <p:nvPicPr>
          <p:cNvPr id="11" name="Picture 10">
            <a:extLst>
              <a:ext uri="{FF2B5EF4-FFF2-40B4-BE49-F238E27FC236}">
                <a16:creationId xmlns:a16="http://schemas.microsoft.com/office/drawing/2014/main" id="{7B71A5D9-3EE6-C843-5647-5C46A29C2DB0}"/>
              </a:ext>
            </a:extLst>
          </p:cNvPr>
          <p:cNvPicPr>
            <a:picLocks noChangeAspect="1"/>
          </p:cNvPicPr>
          <p:nvPr/>
        </p:nvPicPr>
        <p:blipFill>
          <a:blip r:embed="rId5"/>
          <a:stretch>
            <a:fillRect/>
          </a:stretch>
        </p:blipFill>
        <p:spPr>
          <a:xfrm>
            <a:off x="6441947" y="2289016"/>
            <a:ext cx="4102681" cy="1555176"/>
          </a:xfrm>
          <a:prstGeom prst="rect">
            <a:avLst/>
          </a:prstGeom>
        </p:spPr>
      </p:pic>
      <p:pic>
        <p:nvPicPr>
          <p:cNvPr id="13" name="Picture 12">
            <a:extLst>
              <a:ext uri="{FF2B5EF4-FFF2-40B4-BE49-F238E27FC236}">
                <a16:creationId xmlns:a16="http://schemas.microsoft.com/office/drawing/2014/main" id="{E5706900-801E-5719-43D8-90C49EDF2B21}"/>
              </a:ext>
            </a:extLst>
          </p:cNvPr>
          <p:cNvPicPr>
            <a:picLocks noChangeAspect="1"/>
          </p:cNvPicPr>
          <p:nvPr/>
        </p:nvPicPr>
        <p:blipFill>
          <a:blip r:embed="rId6"/>
          <a:stretch>
            <a:fillRect/>
          </a:stretch>
        </p:blipFill>
        <p:spPr>
          <a:xfrm>
            <a:off x="6441947" y="4412483"/>
            <a:ext cx="4986889" cy="2035465"/>
          </a:xfrm>
          <a:prstGeom prst="rect">
            <a:avLst/>
          </a:prstGeom>
        </p:spPr>
      </p:pic>
      <p:sp>
        <p:nvSpPr>
          <p:cNvPr id="17" name="Date Placeholder 16">
            <a:extLst>
              <a:ext uri="{FF2B5EF4-FFF2-40B4-BE49-F238E27FC236}">
                <a16:creationId xmlns:a16="http://schemas.microsoft.com/office/drawing/2014/main" id="{FCFBCC85-84D9-CA0C-4C87-2C03638077D1}"/>
              </a:ext>
            </a:extLst>
          </p:cNvPr>
          <p:cNvSpPr>
            <a:spLocks noGrp="1"/>
          </p:cNvSpPr>
          <p:nvPr>
            <p:ph type="dt" sz="half" idx="13"/>
          </p:nvPr>
        </p:nvSpPr>
        <p:spPr/>
        <p:txBody>
          <a:bodyPr/>
          <a:lstStyle/>
          <a:p>
            <a:pPr algn="ctr"/>
            <a:r>
              <a:rPr lang="it-IT"/>
              <a:t>Estonian LIFE Info day, November 29th 2022</a:t>
            </a:r>
            <a:endParaRPr lang="en-GB" dirty="0"/>
          </a:p>
        </p:txBody>
      </p:sp>
    </p:spTree>
    <p:extLst>
      <p:ext uri="{BB962C8B-B14F-4D97-AF65-F5344CB8AC3E}">
        <p14:creationId xmlns:p14="http://schemas.microsoft.com/office/powerpoint/2010/main" val="8060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500"/>
                                        <p:tgtEl>
                                          <p:spTgt spid="9">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F2A8B-F3A7-65C7-6115-0E31577DDB22}"/>
              </a:ext>
            </a:extLst>
          </p:cNvPr>
          <p:cNvSpPr>
            <a:spLocks noGrp="1"/>
          </p:cNvSpPr>
          <p:nvPr>
            <p:ph idx="1"/>
          </p:nvPr>
        </p:nvSpPr>
        <p:spPr>
          <a:xfrm>
            <a:off x="461324" y="1531893"/>
            <a:ext cx="5042975" cy="4422474"/>
          </a:xfrm>
        </p:spPr>
        <p:txBody>
          <a:bodyPr>
            <a:normAutofit lnSpcReduction="10000"/>
          </a:bodyPr>
          <a:lstStyle/>
          <a:p>
            <a:r>
              <a:rPr lang="it-IT" dirty="0"/>
              <a:t>New </a:t>
            </a:r>
            <a:r>
              <a:rPr lang="it-IT" dirty="0" err="1"/>
              <a:t>prototype</a:t>
            </a:r>
            <a:r>
              <a:rPr lang="it-IT" dirty="0"/>
              <a:t> manufacturing and </a:t>
            </a:r>
            <a:r>
              <a:rPr lang="it-IT" dirty="0" err="1"/>
              <a:t>commissioning</a:t>
            </a:r>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r>
              <a:rPr lang="it-IT" dirty="0"/>
              <a:t>BP production </a:t>
            </a:r>
            <a:r>
              <a:rPr lang="it-IT" dirty="0" err="1"/>
              <a:t>optimization</a:t>
            </a:r>
            <a:r>
              <a:rPr lang="it-IT" dirty="0"/>
              <a:t> for </a:t>
            </a:r>
            <a:r>
              <a:rPr lang="it-IT" dirty="0" err="1"/>
              <a:t>further</a:t>
            </a:r>
            <a:r>
              <a:rPr lang="it-IT" dirty="0"/>
              <a:t> </a:t>
            </a:r>
            <a:r>
              <a:rPr lang="it-IT" dirty="0" err="1"/>
              <a:t>applications</a:t>
            </a:r>
            <a:endParaRPr lang="it-IT" dirty="0"/>
          </a:p>
          <a:p>
            <a:pPr lvl="1"/>
            <a:r>
              <a:rPr lang="it-IT" dirty="0"/>
              <a:t>Organic </a:t>
            </a:r>
            <a:r>
              <a:rPr lang="it-IT" dirty="0" err="1"/>
              <a:t>content</a:t>
            </a:r>
            <a:r>
              <a:rPr lang="it-IT" dirty="0"/>
              <a:t> of the </a:t>
            </a:r>
            <a:r>
              <a:rPr lang="it-IT" dirty="0" err="1"/>
              <a:t>final</a:t>
            </a:r>
            <a:r>
              <a:rPr lang="it-IT" dirty="0"/>
              <a:t> product</a:t>
            </a:r>
          </a:p>
          <a:p>
            <a:endParaRPr lang="it-IT" dirty="0"/>
          </a:p>
          <a:p>
            <a:endParaRPr lang="it-IT" dirty="0"/>
          </a:p>
          <a:p>
            <a:endParaRPr lang="it-IT" dirty="0"/>
          </a:p>
        </p:txBody>
      </p:sp>
      <p:sp>
        <p:nvSpPr>
          <p:cNvPr id="3" name="Slide Number Placeholder 2">
            <a:extLst>
              <a:ext uri="{FF2B5EF4-FFF2-40B4-BE49-F238E27FC236}">
                <a16:creationId xmlns:a16="http://schemas.microsoft.com/office/drawing/2014/main" id="{BD239C2E-75E9-DAD7-17C3-1ABAE80545FD}"/>
              </a:ext>
            </a:extLst>
          </p:cNvPr>
          <p:cNvSpPr>
            <a:spLocks noGrp="1"/>
          </p:cNvSpPr>
          <p:nvPr>
            <p:ph type="sldNum" sz="quarter" idx="4"/>
          </p:nvPr>
        </p:nvSpPr>
        <p:spPr/>
        <p:txBody>
          <a:bodyPr/>
          <a:lstStyle/>
          <a:p>
            <a:fld id="{3AF93BA6-58EE-45D1-90C7-F70E15D64486}" type="slidenum">
              <a:rPr lang="it-IT" smtClean="0"/>
              <a:pPr/>
              <a:t>13</a:t>
            </a:fld>
            <a:endParaRPr lang="it-IT"/>
          </a:p>
        </p:txBody>
      </p:sp>
      <p:sp>
        <p:nvSpPr>
          <p:cNvPr id="4" name="Text Placeholder 3">
            <a:extLst>
              <a:ext uri="{FF2B5EF4-FFF2-40B4-BE49-F238E27FC236}">
                <a16:creationId xmlns:a16="http://schemas.microsoft.com/office/drawing/2014/main" id="{91D530E8-9413-9342-62CE-A0100F227802}"/>
              </a:ext>
            </a:extLst>
          </p:cNvPr>
          <p:cNvSpPr>
            <a:spLocks noGrp="1"/>
          </p:cNvSpPr>
          <p:nvPr>
            <p:ph type="body" idx="12"/>
          </p:nvPr>
        </p:nvSpPr>
        <p:spPr/>
        <p:txBody>
          <a:bodyPr/>
          <a:lstStyle/>
          <a:p>
            <a:r>
              <a:rPr lang="it-IT" dirty="0"/>
              <a:t>BP production and testing </a:t>
            </a:r>
          </a:p>
        </p:txBody>
      </p:sp>
      <p:sp>
        <p:nvSpPr>
          <p:cNvPr id="5" name="Title 4">
            <a:extLst>
              <a:ext uri="{FF2B5EF4-FFF2-40B4-BE49-F238E27FC236}">
                <a16:creationId xmlns:a16="http://schemas.microsoft.com/office/drawing/2014/main" id="{D6285462-559F-C7F6-6D44-68FB249B197E}"/>
              </a:ext>
            </a:extLst>
          </p:cNvPr>
          <p:cNvSpPr>
            <a:spLocks noGrp="1"/>
          </p:cNvSpPr>
          <p:nvPr>
            <p:ph type="title"/>
          </p:nvPr>
        </p:nvSpPr>
        <p:spPr/>
        <p:txBody>
          <a:bodyPr/>
          <a:lstStyle/>
          <a:p>
            <a:r>
              <a:rPr lang="it-IT" dirty="0"/>
              <a:t>Next actions</a:t>
            </a:r>
          </a:p>
        </p:txBody>
      </p:sp>
      <p:pic>
        <p:nvPicPr>
          <p:cNvPr id="12" name="Immagine 3" descr="Immagine che contiene elettronico, circuito&#10;&#10;Descrizione generata automaticamente">
            <a:extLst>
              <a:ext uri="{FF2B5EF4-FFF2-40B4-BE49-F238E27FC236}">
                <a16:creationId xmlns:a16="http://schemas.microsoft.com/office/drawing/2014/main" id="{DB9CF6DA-CF1E-8D9E-42C9-02979F4C20DA}"/>
              </a:ext>
            </a:extLst>
          </p:cNvPr>
          <p:cNvPicPr>
            <a:picLocks noChangeAspect="1"/>
          </p:cNvPicPr>
          <p:nvPr/>
        </p:nvPicPr>
        <p:blipFill rotWithShape="1">
          <a:blip r:embed="rId2">
            <a:extLst>
              <a:ext uri="{28A0092B-C50C-407E-A947-70E740481C1C}">
                <a14:useLocalDpi xmlns:a14="http://schemas.microsoft.com/office/drawing/2010/main" val="0"/>
              </a:ext>
            </a:extLst>
          </a:blip>
          <a:srcRect l="31411" t="17087" r="11372" b="15778"/>
          <a:stretch/>
        </p:blipFill>
        <p:spPr>
          <a:xfrm>
            <a:off x="355164" y="1939028"/>
            <a:ext cx="5255297" cy="2979943"/>
          </a:xfrm>
          <a:prstGeom prst="rect">
            <a:avLst/>
          </a:prstGeom>
        </p:spPr>
      </p:pic>
      <p:sp>
        <p:nvSpPr>
          <p:cNvPr id="13" name="Content Placeholder 1">
            <a:extLst>
              <a:ext uri="{FF2B5EF4-FFF2-40B4-BE49-F238E27FC236}">
                <a16:creationId xmlns:a16="http://schemas.microsoft.com/office/drawing/2014/main" id="{FDAE7AF4-8971-9B11-AF7B-9BAD9C0E3C54}"/>
              </a:ext>
            </a:extLst>
          </p:cNvPr>
          <p:cNvSpPr txBox="1">
            <a:spLocks/>
          </p:cNvSpPr>
          <p:nvPr/>
        </p:nvSpPr>
        <p:spPr>
          <a:xfrm>
            <a:off x="6018157" y="1531893"/>
            <a:ext cx="5155169" cy="44224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2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lumMod val="50000"/>
                </a:schemeClr>
              </a:buClr>
              <a:buSzPct val="80000"/>
              <a:buFont typeface="Wingdings" panose="05000000000000000000" pitchFamily="2" charset="2"/>
              <a:buChar char="Ø"/>
              <a:defRPr sz="11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dirty="0"/>
              <a:t>Field </a:t>
            </a:r>
            <a:r>
              <a:rPr lang="it-IT" dirty="0" err="1"/>
              <a:t>agriculture</a:t>
            </a:r>
            <a:r>
              <a:rPr lang="it-IT" dirty="0"/>
              <a:t> trials</a:t>
            </a:r>
          </a:p>
          <a:p>
            <a:endParaRPr lang="it-IT" dirty="0"/>
          </a:p>
          <a:p>
            <a:endParaRPr lang="it-IT" dirty="0"/>
          </a:p>
          <a:p>
            <a:endParaRPr lang="it-IT" dirty="0"/>
          </a:p>
        </p:txBody>
      </p:sp>
      <p:pic>
        <p:nvPicPr>
          <p:cNvPr id="14" name="Picture 13">
            <a:extLst>
              <a:ext uri="{FF2B5EF4-FFF2-40B4-BE49-F238E27FC236}">
                <a16:creationId xmlns:a16="http://schemas.microsoft.com/office/drawing/2014/main" id="{649510B0-0DA8-8F29-5FBF-C186E2F3AB78}"/>
              </a:ext>
            </a:extLst>
          </p:cNvPr>
          <p:cNvPicPr>
            <a:picLocks noChangeAspect="1"/>
          </p:cNvPicPr>
          <p:nvPr/>
        </p:nvPicPr>
        <p:blipFill>
          <a:blip r:embed="rId3"/>
          <a:stretch>
            <a:fillRect/>
          </a:stretch>
        </p:blipFill>
        <p:spPr>
          <a:xfrm>
            <a:off x="6494557" y="2036726"/>
            <a:ext cx="2138543" cy="380469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D25D306-EE34-589B-3DBB-9113712B3F32}"/>
              </a:ext>
            </a:extLst>
          </p:cNvPr>
          <p:cNvPicPr>
            <a:picLocks noChangeAspect="1"/>
          </p:cNvPicPr>
          <p:nvPr/>
        </p:nvPicPr>
        <p:blipFill>
          <a:blip r:embed="rId4"/>
          <a:stretch>
            <a:fillRect/>
          </a:stretch>
        </p:blipFill>
        <p:spPr>
          <a:xfrm>
            <a:off x="8870545" y="2036726"/>
            <a:ext cx="2134339" cy="3804691"/>
          </a:xfrm>
          <a:prstGeom prst="rect">
            <a:avLst/>
          </a:prstGeom>
          <a:effectLst>
            <a:outerShdw blurRad="50800" dist="38100" dir="2700000" algn="tl" rotWithShape="0">
              <a:prstClr val="black">
                <a:alpha val="40000"/>
              </a:prstClr>
            </a:outerShdw>
          </a:effectLst>
        </p:spPr>
      </p:pic>
      <p:sp>
        <p:nvSpPr>
          <p:cNvPr id="16" name="Date Placeholder 15">
            <a:extLst>
              <a:ext uri="{FF2B5EF4-FFF2-40B4-BE49-F238E27FC236}">
                <a16:creationId xmlns:a16="http://schemas.microsoft.com/office/drawing/2014/main" id="{F82F6389-7159-AAE4-CF77-58B94299C091}"/>
              </a:ext>
            </a:extLst>
          </p:cNvPr>
          <p:cNvSpPr>
            <a:spLocks noGrp="1"/>
          </p:cNvSpPr>
          <p:nvPr>
            <p:ph type="dt" sz="half" idx="13"/>
          </p:nvPr>
        </p:nvSpPr>
        <p:spPr/>
        <p:txBody>
          <a:bodyPr/>
          <a:lstStyle/>
          <a:p>
            <a:pPr algn="ctr"/>
            <a:r>
              <a:rPr lang="it-IT"/>
              <a:t>Estonian LIFE Info day, November 29th 2022</a:t>
            </a:r>
            <a:endParaRPr lang="en-GB" dirty="0"/>
          </a:p>
        </p:txBody>
      </p:sp>
    </p:spTree>
    <p:extLst>
      <p:ext uri="{BB962C8B-B14F-4D97-AF65-F5344CB8AC3E}">
        <p14:creationId xmlns:p14="http://schemas.microsoft.com/office/powerpoint/2010/main" val="300112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14</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a:bodyPr>
          <a:lstStyle/>
          <a:p>
            <a:r>
              <a:rPr lang="en-US" dirty="0"/>
              <a:t>CONTINUATION </a:t>
            </a:r>
            <a:r>
              <a:rPr lang="en-US" sz="1800" dirty="0"/>
              <a:t>(REPLICATION, TRANSFER, MARKET UPTAKE)</a:t>
            </a:r>
            <a:endParaRPr lang="en-US" dirty="0"/>
          </a:p>
        </p:txBody>
      </p:sp>
      <p:pic>
        <p:nvPicPr>
          <p:cNvPr id="4" name="Immagine 3">
            <a:extLst>
              <a:ext uri="{FF2B5EF4-FFF2-40B4-BE49-F238E27FC236}">
                <a16:creationId xmlns:a16="http://schemas.microsoft.com/office/drawing/2014/main" id="{A365B3C7-BBFB-8E77-7585-E62E6B7019AF}"/>
              </a:ext>
            </a:extLst>
          </p:cNvPr>
          <p:cNvPicPr>
            <a:picLocks noChangeAspect="1"/>
          </p:cNvPicPr>
          <p:nvPr/>
        </p:nvPicPr>
        <p:blipFill>
          <a:blip r:embed="rId2"/>
          <a:stretch>
            <a:fillRect/>
          </a:stretch>
        </p:blipFill>
        <p:spPr>
          <a:xfrm>
            <a:off x="2681119" y="513196"/>
            <a:ext cx="6829763" cy="3729564"/>
          </a:xfrm>
          <a:prstGeom prst="rect">
            <a:avLst/>
          </a:prstGeom>
        </p:spPr>
      </p:pic>
      <p:pic>
        <p:nvPicPr>
          <p:cNvPr id="5" name="Immagine 4">
            <a:extLst>
              <a:ext uri="{FF2B5EF4-FFF2-40B4-BE49-F238E27FC236}">
                <a16:creationId xmlns:a16="http://schemas.microsoft.com/office/drawing/2014/main" id="{D5131752-1F33-2DF9-16A0-3B9598E85063}"/>
              </a:ext>
            </a:extLst>
          </p:cNvPr>
          <p:cNvPicPr>
            <a:picLocks noChangeAspect="1"/>
          </p:cNvPicPr>
          <p:nvPr/>
        </p:nvPicPr>
        <p:blipFill>
          <a:blip r:embed="rId3"/>
          <a:stretch>
            <a:fillRect/>
          </a:stretch>
        </p:blipFill>
        <p:spPr>
          <a:xfrm>
            <a:off x="4891104" y="4112319"/>
            <a:ext cx="2262220" cy="1488152"/>
          </a:xfrm>
          <a:prstGeom prst="rect">
            <a:avLst/>
          </a:prstGeom>
        </p:spPr>
      </p:pic>
      <p:sp>
        <p:nvSpPr>
          <p:cNvPr id="7" name="CasellaDiTesto 6">
            <a:extLst>
              <a:ext uri="{FF2B5EF4-FFF2-40B4-BE49-F238E27FC236}">
                <a16:creationId xmlns:a16="http://schemas.microsoft.com/office/drawing/2014/main" id="{BF320558-A682-DEDF-1DAF-20A9CB320C30}"/>
              </a:ext>
            </a:extLst>
          </p:cNvPr>
          <p:cNvSpPr txBox="1"/>
          <p:nvPr/>
        </p:nvSpPr>
        <p:spPr>
          <a:xfrm>
            <a:off x="6721276" y="5715208"/>
            <a:ext cx="2304256" cy="369332"/>
          </a:xfrm>
          <a:prstGeom prst="rect">
            <a:avLst/>
          </a:prstGeom>
          <a:noFill/>
        </p:spPr>
        <p:txBody>
          <a:bodyPr wrap="square" rtlCol="0">
            <a:spAutoFit/>
          </a:bodyPr>
          <a:lstStyle/>
          <a:p>
            <a:r>
              <a:rPr lang="it-IT" dirty="0">
                <a:latin typeface="Trebuchet MS" panose="020B0603020202020204" pitchFamily="34" charset="0"/>
              </a:rPr>
              <a:t>Product </a:t>
            </a:r>
            <a:r>
              <a:rPr lang="it-IT" b="1" dirty="0" err="1">
                <a:latin typeface="Trebuchet MS" panose="020B0603020202020204" pitchFamily="34" charset="0"/>
              </a:rPr>
              <a:t>validation</a:t>
            </a:r>
            <a:endParaRPr lang="it-IT" b="1" dirty="0">
              <a:latin typeface="Trebuchet MS" panose="020B0603020202020204" pitchFamily="34" charset="0"/>
            </a:endParaRPr>
          </a:p>
        </p:txBody>
      </p:sp>
      <p:pic>
        <p:nvPicPr>
          <p:cNvPr id="9" name="Immagine 8">
            <a:extLst>
              <a:ext uri="{FF2B5EF4-FFF2-40B4-BE49-F238E27FC236}">
                <a16:creationId xmlns:a16="http://schemas.microsoft.com/office/drawing/2014/main" id="{7FB01703-6531-C69D-A5EA-AEA662CA74C0}"/>
              </a:ext>
            </a:extLst>
          </p:cNvPr>
          <p:cNvPicPr>
            <a:picLocks noChangeAspect="1"/>
          </p:cNvPicPr>
          <p:nvPr/>
        </p:nvPicPr>
        <p:blipFill>
          <a:blip r:embed="rId4"/>
          <a:stretch>
            <a:fillRect/>
          </a:stretch>
        </p:blipFill>
        <p:spPr>
          <a:xfrm>
            <a:off x="1752724" y="4146878"/>
            <a:ext cx="2442726" cy="1375382"/>
          </a:xfrm>
          <a:prstGeom prst="rect">
            <a:avLst/>
          </a:prstGeom>
        </p:spPr>
      </p:pic>
      <p:sp>
        <p:nvSpPr>
          <p:cNvPr id="10" name="CasellaDiTesto 9">
            <a:extLst>
              <a:ext uri="{FF2B5EF4-FFF2-40B4-BE49-F238E27FC236}">
                <a16:creationId xmlns:a16="http://schemas.microsoft.com/office/drawing/2014/main" id="{F42A47F6-D081-DA90-7647-75436573802E}"/>
              </a:ext>
            </a:extLst>
          </p:cNvPr>
          <p:cNvSpPr txBox="1"/>
          <p:nvPr/>
        </p:nvSpPr>
        <p:spPr>
          <a:xfrm>
            <a:off x="1942044" y="5548176"/>
            <a:ext cx="2064086" cy="369332"/>
          </a:xfrm>
          <a:prstGeom prst="rect">
            <a:avLst/>
          </a:prstGeom>
          <a:noFill/>
        </p:spPr>
        <p:txBody>
          <a:bodyPr wrap="square" rtlCol="0">
            <a:spAutoFit/>
          </a:bodyPr>
          <a:lstStyle/>
          <a:p>
            <a:r>
              <a:rPr lang="it-IT" dirty="0">
                <a:latin typeface="Trebuchet MS" panose="020B0603020202020204" pitchFamily="34" charset="0"/>
              </a:rPr>
              <a:t>BP production</a:t>
            </a:r>
            <a:endParaRPr lang="it-IT" b="1" dirty="0">
              <a:latin typeface="Trebuchet MS" panose="020B0603020202020204" pitchFamily="34" charset="0"/>
            </a:endParaRPr>
          </a:p>
        </p:txBody>
      </p:sp>
      <p:pic>
        <p:nvPicPr>
          <p:cNvPr id="11" name="Picture 2">
            <a:extLst>
              <a:ext uri="{FF2B5EF4-FFF2-40B4-BE49-F238E27FC236}">
                <a16:creationId xmlns:a16="http://schemas.microsoft.com/office/drawing/2014/main" id="{C21D584D-389B-B17D-D4A0-36F2CADE25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13" r="16721" b="3065"/>
          <a:stretch/>
        </p:blipFill>
        <p:spPr bwMode="auto">
          <a:xfrm>
            <a:off x="7225333" y="4195273"/>
            <a:ext cx="3179735" cy="1278593"/>
          </a:xfrm>
          <a:prstGeom prst="rect">
            <a:avLst/>
          </a:prstGeom>
          <a:noFill/>
          <a:extLst>
            <a:ext uri="{909E8E84-426E-40DD-AFC4-6F175D3DCCD1}">
              <a14:hiddenFill xmlns:a14="http://schemas.microsoft.com/office/drawing/2010/main">
                <a:solidFill>
                  <a:srgbClr val="FFFFFF"/>
                </a:solidFill>
              </a14:hiddenFill>
            </a:ext>
          </a:extLst>
        </p:spPr>
      </p:pic>
      <p:pic>
        <p:nvPicPr>
          <p:cNvPr id="12" name="Elemento grafico 11" descr="Segno di spunta con riempimento a tinta unita">
            <a:extLst>
              <a:ext uri="{FF2B5EF4-FFF2-40B4-BE49-F238E27FC236}">
                <a16:creationId xmlns:a16="http://schemas.microsoft.com/office/drawing/2014/main" id="{934900B0-1246-A281-C390-2F21F81403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03712" y="2433104"/>
            <a:ext cx="651148" cy="651148"/>
          </a:xfrm>
          <a:prstGeom prst="rect">
            <a:avLst/>
          </a:prstGeom>
          <a:scene3d>
            <a:camera prst="perspectiveHeroicExtremeLeftFacing"/>
            <a:lightRig rig="threePt" dir="t"/>
          </a:scene3d>
        </p:spPr>
      </p:pic>
      <p:pic>
        <p:nvPicPr>
          <p:cNvPr id="13" name="Elemento grafico 12" descr="Segno di spunta con riempimento a tinta unita">
            <a:extLst>
              <a:ext uri="{FF2B5EF4-FFF2-40B4-BE49-F238E27FC236}">
                <a16:creationId xmlns:a16="http://schemas.microsoft.com/office/drawing/2014/main" id="{D66D62D2-9997-8AFB-EFC9-D27A070137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18903" y="2636912"/>
            <a:ext cx="651148" cy="651148"/>
          </a:xfrm>
          <a:prstGeom prst="rect">
            <a:avLst/>
          </a:prstGeom>
          <a:scene3d>
            <a:camera prst="perspectiveHeroicExtremeLeftFacing"/>
            <a:lightRig rig="threePt" dir="t"/>
          </a:scene3d>
        </p:spPr>
      </p:pic>
      <p:pic>
        <p:nvPicPr>
          <p:cNvPr id="17" name="Immagine 16">
            <a:extLst>
              <a:ext uri="{FF2B5EF4-FFF2-40B4-BE49-F238E27FC236}">
                <a16:creationId xmlns:a16="http://schemas.microsoft.com/office/drawing/2014/main" id="{1292B23B-0659-CDCB-785C-2224F02144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8130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41E3F7F-6ECA-49A4-8F14-4EC91F5C2219}"/>
              </a:ext>
            </a:extLst>
          </p:cNvPr>
          <p:cNvSpPr>
            <a:spLocks noGrp="1"/>
          </p:cNvSpPr>
          <p:nvPr>
            <p:ph type="sldNum" sz="quarter" idx="12"/>
          </p:nvPr>
        </p:nvSpPr>
        <p:spPr/>
        <p:txBody>
          <a:bodyPr/>
          <a:lstStyle/>
          <a:p>
            <a:fld id="{3AF93BA6-58EE-45D1-90C7-F70E15D64486}" type="slidenum">
              <a:rPr lang="it-IT" smtClean="0"/>
              <a:pPr/>
              <a:t>15</a:t>
            </a:fld>
            <a:endParaRPr lang="it-IT"/>
          </a:p>
        </p:txBody>
      </p:sp>
      <p:sp>
        <p:nvSpPr>
          <p:cNvPr id="3" name="Titolo 2">
            <a:extLst>
              <a:ext uri="{FF2B5EF4-FFF2-40B4-BE49-F238E27FC236}">
                <a16:creationId xmlns:a16="http://schemas.microsoft.com/office/drawing/2014/main" id="{B413905D-6D95-4C90-A626-A749B66BB340}"/>
              </a:ext>
            </a:extLst>
          </p:cNvPr>
          <p:cNvSpPr>
            <a:spLocks noGrp="1"/>
          </p:cNvSpPr>
          <p:nvPr>
            <p:ph type="ctrTitle"/>
          </p:nvPr>
        </p:nvSpPr>
        <p:spPr/>
        <p:txBody>
          <a:bodyPr/>
          <a:lstStyle/>
          <a:p>
            <a:r>
              <a:rPr lang="it-IT" dirty="0"/>
              <a:t>Thank </a:t>
            </a:r>
            <a:r>
              <a:rPr lang="it-IT" dirty="0" err="1"/>
              <a:t>you</a:t>
            </a:r>
            <a:endParaRPr lang="en-GB" dirty="0"/>
          </a:p>
        </p:txBody>
      </p:sp>
      <p:sp>
        <p:nvSpPr>
          <p:cNvPr id="6" name="CasellaDiTesto 5">
            <a:extLst>
              <a:ext uri="{FF2B5EF4-FFF2-40B4-BE49-F238E27FC236}">
                <a16:creationId xmlns:a16="http://schemas.microsoft.com/office/drawing/2014/main" id="{7773AC4D-FDED-4540-A051-A3EF278496F7}"/>
              </a:ext>
            </a:extLst>
          </p:cNvPr>
          <p:cNvSpPr txBox="1"/>
          <p:nvPr/>
        </p:nvSpPr>
        <p:spPr>
          <a:xfrm>
            <a:off x="4783882" y="4723321"/>
            <a:ext cx="2621231" cy="152349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1000"/>
              </a:spcBef>
              <a:spcAft>
                <a:spcPts val="0"/>
              </a:spcAft>
              <a:buClr>
                <a:srgbClr val="009DD9">
                  <a:lumMod val="50000"/>
                </a:srgbClr>
              </a:buClr>
              <a:buSzPct val="80000"/>
              <a:buFont typeface="Wingdings" panose="05000000000000000000" pitchFamily="2" charset="2"/>
              <a:buNone/>
              <a:tabLst/>
              <a:defRPr/>
            </a:pPr>
            <a:r>
              <a:rPr kumimoji="0" lang="it-IT" sz="2000" b="0" i="0" u="none" strike="noStrike" kern="1200" cap="none" spc="0" normalizeH="0" baseline="0" noProof="0" dirty="0">
                <a:ln>
                  <a:noFill/>
                </a:ln>
                <a:solidFill>
                  <a:srgbClr val="009DD9">
                    <a:lumMod val="75000"/>
                  </a:srgbClr>
                </a:solidFill>
                <a:effectLst/>
                <a:uLnTx/>
                <a:uFillTx/>
                <a:latin typeface="Trebuchet MS" panose="020B0603020202020204"/>
                <a:ea typeface="+mn-ea"/>
                <a:cs typeface="+mn-cs"/>
              </a:rPr>
              <a:t>Freddy Liendo </a:t>
            </a:r>
          </a:p>
          <a:p>
            <a:pPr marL="0" marR="0" lvl="0" indent="0" algn="ctr" defTabSz="457200" rtl="0" eaLnBrk="1" fontAlgn="auto" latinLnBrk="0" hangingPunct="1">
              <a:lnSpc>
                <a:spcPct val="100000"/>
              </a:lnSpc>
              <a:spcBef>
                <a:spcPts val="1000"/>
              </a:spcBef>
              <a:spcAft>
                <a:spcPts val="0"/>
              </a:spcAft>
              <a:buClr>
                <a:srgbClr val="009DD9">
                  <a:lumMod val="50000"/>
                </a:srgbClr>
              </a:buClr>
              <a:buSzPct val="80000"/>
              <a:buFont typeface="Wingdings" panose="05000000000000000000" pitchFamily="2" charset="2"/>
              <a:buNone/>
              <a:tabLst/>
              <a:defRPr/>
            </a:pPr>
            <a:r>
              <a:rPr lang="it-IT" sz="1400" dirty="0">
                <a:solidFill>
                  <a:srgbClr val="009DD9">
                    <a:lumMod val="75000"/>
                  </a:srgbClr>
                </a:solidFill>
                <a:latin typeface="Trebuchet MS" panose="020B0603020202020204"/>
              </a:rPr>
              <a:t>freddy.liendo@hysytech.com</a:t>
            </a:r>
            <a:endParaRPr kumimoji="0" lang="it-IT" sz="1400" b="0" i="0" u="none" strike="noStrike" kern="1200" cap="none" spc="0" normalizeH="0" baseline="0" noProof="0" dirty="0">
              <a:ln>
                <a:noFill/>
              </a:ln>
              <a:solidFill>
                <a:srgbClr val="009DD9">
                  <a:lumMod val="75000"/>
                </a:srgbClr>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1000"/>
              </a:spcBef>
              <a:spcAft>
                <a:spcPts val="0"/>
              </a:spcAft>
              <a:buClr>
                <a:srgbClr val="009DD9">
                  <a:lumMod val="50000"/>
                </a:srgbClr>
              </a:buClr>
              <a:buSzPct val="80000"/>
              <a:buFont typeface="Wingdings" panose="05000000000000000000" pitchFamily="2" charset="2"/>
              <a:buNone/>
              <a:tabLst/>
              <a:defRPr/>
            </a:pPr>
            <a:r>
              <a:rPr kumimoji="0" lang="it-IT" sz="2000" b="0" i="0" u="none" strike="noStrike" kern="1200" cap="none" spc="0" normalizeH="0" baseline="0" noProof="0" dirty="0">
                <a:ln>
                  <a:noFill/>
                </a:ln>
                <a:solidFill>
                  <a:srgbClr val="009DD9">
                    <a:lumMod val="75000"/>
                  </a:srgbClr>
                </a:solidFill>
                <a:effectLst/>
                <a:uLnTx/>
                <a:uFillTx/>
                <a:latin typeface="Trebuchet MS" panose="020B0603020202020204"/>
                <a:ea typeface="+mn-ea"/>
                <a:cs typeface="+mn-cs"/>
              </a:rPr>
              <a:t>Simone Solaro</a:t>
            </a:r>
          </a:p>
          <a:p>
            <a:pPr marL="0" marR="0" lvl="0" indent="0" algn="ctr" defTabSz="457200" rtl="0" eaLnBrk="1" fontAlgn="auto" latinLnBrk="0" hangingPunct="1">
              <a:lnSpc>
                <a:spcPct val="100000"/>
              </a:lnSpc>
              <a:spcBef>
                <a:spcPts val="1000"/>
              </a:spcBef>
              <a:spcAft>
                <a:spcPts val="0"/>
              </a:spcAft>
              <a:buClr>
                <a:srgbClr val="009DD9">
                  <a:lumMod val="50000"/>
                </a:srgbClr>
              </a:buClr>
              <a:buSzPct val="80000"/>
              <a:buFont typeface="Wingdings" panose="05000000000000000000" pitchFamily="2" charset="2"/>
              <a:buNone/>
              <a:tabLst/>
              <a:defRPr/>
            </a:pPr>
            <a:r>
              <a:rPr lang="it-IT" sz="1400" dirty="0">
                <a:solidFill>
                  <a:srgbClr val="009DD9">
                    <a:lumMod val="75000"/>
                  </a:srgbClr>
                </a:solidFill>
                <a:latin typeface="Trebuchet MS" panose="020B0603020202020204"/>
              </a:rPr>
              <a:t>simone.solaro@hysytech.com</a:t>
            </a:r>
            <a:endParaRPr kumimoji="0" lang="en-GB" sz="1400" b="0" i="0" u="none" strike="noStrike" kern="1200" cap="none" spc="0" normalizeH="0" baseline="0" noProof="0" dirty="0">
              <a:ln>
                <a:noFill/>
              </a:ln>
              <a:solidFill>
                <a:srgbClr val="009DD9">
                  <a:lumMod val="75000"/>
                </a:srgbClr>
              </a:solidFill>
              <a:effectLst/>
              <a:uLnTx/>
              <a:uFillTx/>
              <a:latin typeface="Trebuchet MS" panose="020B0603020202020204"/>
              <a:ea typeface="+mn-ea"/>
              <a:cs typeface="+mn-cs"/>
            </a:endParaRPr>
          </a:p>
        </p:txBody>
      </p:sp>
      <p:sp>
        <p:nvSpPr>
          <p:cNvPr id="5" name="Segnaposto data 5">
            <a:extLst>
              <a:ext uri="{FF2B5EF4-FFF2-40B4-BE49-F238E27FC236}">
                <a16:creationId xmlns:a16="http://schemas.microsoft.com/office/drawing/2014/main" id="{D173BCED-91C2-485A-B751-B9B391888ECD}"/>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pic>
        <p:nvPicPr>
          <p:cNvPr id="4" name="Immagine 3">
            <a:extLst>
              <a:ext uri="{FF2B5EF4-FFF2-40B4-BE49-F238E27FC236}">
                <a16:creationId xmlns:a16="http://schemas.microsoft.com/office/drawing/2014/main" id="{15050B6E-5ED2-7064-5B0A-1838B1C8A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pic>
        <p:nvPicPr>
          <p:cNvPr id="7" name="Immagine 6">
            <a:extLst>
              <a:ext uri="{FF2B5EF4-FFF2-40B4-BE49-F238E27FC236}">
                <a16:creationId xmlns:a16="http://schemas.microsoft.com/office/drawing/2014/main" id="{696397A3-12AF-4D60-E391-941F5BA29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816" y="468398"/>
            <a:ext cx="3117357" cy="1309290"/>
          </a:xfrm>
          <a:prstGeom prst="rect">
            <a:avLst/>
          </a:prstGeom>
        </p:spPr>
      </p:pic>
    </p:spTree>
    <p:extLst>
      <p:ext uri="{BB962C8B-B14F-4D97-AF65-F5344CB8AC3E}">
        <p14:creationId xmlns:p14="http://schemas.microsoft.com/office/powerpoint/2010/main" val="275342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2</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16" name="Titolo 6">
            <a:extLst>
              <a:ext uri="{FF2B5EF4-FFF2-40B4-BE49-F238E27FC236}">
                <a16:creationId xmlns:a16="http://schemas.microsoft.com/office/drawing/2014/main" id="{E33E1B73-0486-4FEB-80AC-DC835E86CCAF}"/>
              </a:ext>
            </a:extLst>
          </p:cNvPr>
          <p:cNvSpPr>
            <a:spLocks noGrp="1"/>
          </p:cNvSpPr>
          <p:nvPr>
            <p:ph type="title"/>
          </p:nvPr>
        </p:nvSpPr>
        <p:spPr>
          <a:xfrm>
            <a:off x="554037" y="9532"/>
            <a:ext cx="8711883" cy="864000"/>
          </a:xfrm>
        </p:spPr>
        <p:txBody>
          <a:bodyPr>
            <a:normAutofit/>
          </a:bodyPr>
          <a:lstStyle/>
          <a:p>
            <a:r>
              <a:rPr lang="en-GB" dirty="0"/>
              <a:t>Project Overview</a:t>
            </a:r>
          </a:p>
        </p:txBody>
      </p:sp>
      <p:sp>
        <p:nvSpPr>
          <p:cNvPr id="2" name="CasellaDiTesto 1">
            <a:extLst>
              <a:ext uri="{FF2B5EF4-FFF2-40B4-BE49-F238E27FC236}">
                <a16:creationId xmlns:a16="http://schemas.microsoft.com/office/drawing/2014/main" id="{61D58755-332F-4BB7-8896-E4F273B4691A}"/>
              </a:ext>
            </a:extLst>
          </p:cNvPr>
          <p:cNvSpPr txBox="1"/>
          <p:nvPr/>
        </p:nvSpPr>
        <p:spPr>
          <a:xfrm>
            <a:off x="6026330" y="1329456"/>
            <a:ext cx="5005193" cy="6762685"/>
          </a:xfrm>
          <a:prstGeom prst="rect">
            <a:avLst/>
          </a:prstGeom>
          <a:noFill/>
        </p:spPr>
        <p:txBody>
          <a:bodyPr wrap="square">
            <a:spAutoFit/>
          </a:bodyPr>
          <a:lstStyle/>
          <a:p>
            <a:pPr algn="just">
              <a:lnSpc>
                <a:spcPct val="115000"/>
              </a:lnSpc>
              <a:spcAft>
                <a:spcPts val="600"/>
              </a:spcAft>
            </a:pPr>
            <a:r>
              <a:rPr lang="en-GB" sz="1800" b="1" i="0" dirty="0">
                <a:solidFill>
                  <a:schemeClr val="accent2"/>
                </a:solidFill>
                <a:effectLst/>
              </a:rPr>
              <a:t>LIFEEBP Project </a:t>
            </a:r>
            <a:r>
              <a:rPr lang="en-GB" sz="1800" i="0" dirty="0">
                <a:solidFill>
                  <a:schemeClr val="accent2"/>
                </a:solidFill>
                <a:effectLst/>
              </a:rPr>
              <a:t>is focussed on the valorisation of municipal biowaste (MBW) as feedstock to produce</a:t>
            </a:r>
            <a:r>
              <a:rPr lang="en-GB" sz="1800" b="0" i="0" dirty="0">
                <a:solidFill>
                  <a:schemeClr val="accent2"/>
                </a:solidFill>
                <a:effectLst/>
              </a:rPr>
              <a:t> new biobased products (BPs) for agriculture and the chemical industry applications. </a:t>
            </a:r>
            <a:endParaRPr lang="en-GB" sz="1800" i="0" dirty="0">
              <a:solidFill>
                <a:schemeClr val="accent2"/>
              </a:solidFill>
              <a:effectLst/>
            </a:endParaRPr>
          </a:p>
          <a:p>
            <a:pPr marL="285750" indent="-285750" algn="just">
              <a:lnSpc>
                <a:spcPct val="115000"/>
              </a:lnSpc>
              <a:spcAft>
                <a:spcPts val="600"/>
              </a:spcAft>
              <a:buFont typeface="Arial" panose="020B0604020202020204" pitchFamily="34" charset="0"/>
              <a:buChar char="•"/>
            </a:pPr>
            <a:endParaRPr lang="en-GB" sz="1600" dirty="0">
              <a:solidFill>
                <a:schemeClr val="tx1">
                  <a:lumMod val="75000"/>
                  <a:lumOff val="25000"/>
                </a:schemeClr>
              </a:solidFill>
            </a:endParaRPr>
          </a:p>
          <a:p>
            <a:pPr algn="just">
              <a:lnSpc>
                <a:spcPct val="115000"/>
              </a:lnSpc>
              <a:spcAft>
                <a:spcPts val="600"/>
              </a:spcAft>
            </a:pPr>
            <a:r>
              <a:rPr lang="en-GB" sz="1600" dirty="0">
                <a:solidFill>
                  <a:schemeClr val="tx1">
                    <a:lumMod val="75000"/>
                    <a:lumOff val="25000"/>
                  </a:schemeClr>
                </a:solidFill>
              </a:rPr>
              <a:t>The project will develop a </a:t>
            </a:r>
            <a:r>
              <a:rPr lang="en-GB" sz="1600" b="1" dirty="0">
                <a:solidFill>
                  <a:schemeClr val="tx1">
                    <a:lumMod val="75000"/>
                    <a:lumOff val="25000"/>
                  </a:schemeClr>
                </a:solidFill>
              </a:rPr>
              <a:t>mobile prototype to process  the necessary MBW t/y </a:t>
            </a:r>
            <a:r>
              <a:rPr lang="en-GB" sz="1600" dirty="0">
                <a:solidFill>
                  <a:schemeClr val="tx1">
                    <a:lumMod val="75000"/>
                    <a:lumOff val="25000"/>
                  </a:schemeClr>
                </a:solidFill>
              </a:rPr>
              <a:t>(5 kt/</a:t>
            </a:r>
            <a:r>
              <a:rPr lang="en-GB" sz="1600" dirty="0" err="1">
                <a:solidFill>
                  <a:schemeClr val="tx1">
                    <a:lumMod val="75000"/>
                    <a:lumOff val="25000"/>
                  </a:schemeClr>
                </a:solidFill>
              </a:rPr>
              <a:t>yr</a:t>
            </a:r>
            <a:r>
              <a:rPr lang="en-GB" sz="1600" dirty="0">
                <a:solidFill>
                  <a:schemeClr val="tx1">
                    <a:lumMod val="75000"/>
                    <a:lumOff val="25000"/>
                  </a:schemeClr>
                </a:solidFill>
              </a:rPr>
              <a:t> of MBW). </a:t>
            </a:r>
          </a:p>
          <a:p>
            <a:pPr algn="just">
              <a:lnSpc>
                <a:spcPct val="115000"/>
              </a:lnSpc>
              <a:spcAft>
                <a:spcPts val="600"/>
              </a:spcAft>
            </a:pPr>
            <a:endParaRPr lang="en-GB" sz="1600" dirty="0">
              <a:solidFill>
                <a:schemeClr val="tx1">
                  <a:lumMod val="75000"/>
                  <a:lumOff val="25000"/>
                </a:schemeClr>
              </a:solidFill>
            </a:endParaRPr>
          </a:p>
          <a:p>
            <a:pPr algn="just">
              <a:lnSpc>
                <a:spcPct val="115000"/>
              </a:lnSpc>
              <a:spcAft>
                <a:spcPts val="600"/>
              </a:spcAft>
            </a:pPr>
            <a:r>
              <a:rPr lang="en-GB" sz="1600" dirty="0">
                <a:solidFill>
                  <a:schemeClr val="tx1">
                    <a:lumMod val="75000"/>
                    <a:lumOff val="25000"/>
                  </a:schemeClr>
                </a:solidFill>
              </a:rPr>
              <a:t>The LIFEEBP process will be validated in a real environment  </a:t>
            </a:r>
            <a:r>
              <a:rPr lang="en-GB" sz="1600" b="1" dirty="0">
                <a:solidFill>
                  <a:schemeClr val="tx1">
                    <a:lumMod val="75000"/>
                    <a:lumOff val="25000"/>
                  </a:schemeClr>
                </a:solidFill>
              </a:rPr>
              <a:t>four different  countries </a:t>
            </a:r>
            <a:r>
              <a:rPr lang="en-GB" sz="1600" dirty="0">
                <a:solidFill>
                  <a:schemeClr val="tx1">
                    <a:lumMod val="75000"/>
                    <a:lumOff val="25000"/>
                  </a:schemeClr>
                </a:solidFill>
              </a:rPr>
              <a:t>(</a:t>
            </a:r>
            <a:r>
              <a:rPr lang="en-GB" sz="1600" i="0" dirty="0">
                <a:solidFill>
                  <a:schemeClr val="tx1">
                    <a:lumMod val="75000"/>
                    <a:lumOff val="25000"/>
                  </a:schemeClr>
                </a:solidFill>
                <a:effectLst/>
              </a:rPr>
              <a:t>Italy, Spain, Greece and Cyprus</a:t>
            </a:r>
            <a:r>
              <a:rPr lang="en-GB" sz="1600" dirty="0">
                <a:solidFill>
                  <a:schemeClr val="tx1">
                    <a:lumMod val="75000"/>
                    <a:lumOff val="25000"/>
                  </a:schemeClr>
                </a:solidFill>
              </a:rPr>
              <a:t>), in </a:t>
            </a:r>
            <a:r>
              <a:rPr lang="en-GB" sz="1600" b="1" dirty="0">
                <a:solidFill>
                  <a:schemeClr val="tx1">
                    <a:lumMod val="75000"/>
                    <a:lumOff val="25000"/>
                  </a:schemeClr>
                </a:solidFill>
              </a:rPr>
              <a:t>5 different locations </a:t>
            </a:r>
            <a:r>
              <a:rPr lang="en-GB" sz="1600" dirty="0">
                <a:solidFill>
                  <a:schemeClr val="tx1">
                    <a:lumMod val="75000"/>
                    <a:lumOff val="25000"/>
                  </a:schemeClr>
                </a:solidFill>
              </a:rPr>
              <a:t>(</a:t>
            </a:r>
            <a:r>
              <a:rPr lang="en-GB" sz="1600" i="0" dirty="0">
                <a:solidFill>
                  <a:schemeClr val="tx1">
                    <a:lumMod val="75000"/>
                    <a:lumOff val="25000"/>
                  </a:schemeClr>
                </a:solidFill>
                <a:effectLst/>
              </a:rPr>
              <a:t>ACEA, </a:t>
            </a:r>
            <a:r>
              <a:rPr lang="en-GB" sz="1600" i="0" dirty="0" err="1">
                <a:solidFill>
                  <a:schemeClr val="tx1">
                    <a:lumMod val="75000"/>
                    <a:lumOff val="25000"/>
                  </a:schemeClr>
                </a:solidFill>
                <a:effectLst/>
              </a:rPr>
              <a:t>Biomasa</a:t>
            </a:r>
            <a:r>
              <a:rPr lang="en-GB" sz="1600" i="0" dirty="0">
                <a:solidFill>
                  <a:schemeClr val="tx1">
                    <a:lumMod val="75000"/>
                    <a:lumOff val="25000"/>
                  </a:schemeClr>
                </a:solidFill>
                <a:effectLst/>
              </a:rPr>
              <a:t> Peninsular, TETma, </a:t>
            </a:r>
            <a:r>
              <a:rPr lang="en-GB" sz="1600" i="0" dirty="0" err="1">
                <a:solidFill>
                  <a:schemeClr val="tx1">
                    <a:lumMod val="75000"/>
                    <a:lumOff val="25000"/>
                  </a:schemeClr>
                </a:solidFill>
                <a:effectLst/>
              </a:rPr>
              <a:t>Vrilissia</a:t>
            </a:r>
            <a:r>
              <a:rPr lang="en-GB" sz="1600" i="0" dirty="0">
                <a:solidFill>
                  <a:schemeClr val="tx1">
                    <a:lumMod val="75000"/>
                    <a:lumOff val="25000"/>
                  </a:schemeClr>
                </a:solidFill>
                <a:effectLst/>
              </a:rPr>
              <a:t> Municipality and SBLA)</a:t>
            </a:r>
            <a:r>
              <a:rPr lang="en-GB" sz="1600" dirty="0">
                <a:solidFill>
                  <a:schemeClr val="tx1">
                    <a:lumMod val="75000"/>
                    <a:lumOff val="25000"/>
                  </a:schemeClr>
                </a:solidFill>
              </a:rPr>
              <a:t> using local MBW.</a:t>
            </a:r>
          </a:p>
          <a:p>
            <a:pPr algn="just">
              <a:lnSpc>
                <a:spcPct val="115000"/>
              </a:lnSpc>
              <a:spcAft>
                <a:spcPts val="600"/>
              </a:spcAft>
            </a:pPr>
            <a:endParaRPr lang="en-GB" b="1" dirty="0">
              <a:solidFill>
                <a:schemeClr val="accent2"/>
              </a:solidFill>
            </a:endParaRPr>
          </a:p>
          <a:p>
            <a:pPr algn="just">
              <a:lnSpc>
                <a:spcPct val="115000"/>
              </a:lnSpc>
              <a:spcAft>
                <a:spcPts val="600"/>
              </a:spcAft>
            </a:pPr>
            <a:r>
              <a:rPr lang="en-GB" sz="1600" dirty="0">
                <a:solidFill>
                  <a:schemeClr val="accent2"/>
                </a:solidFill>
              </a:rPr>
              <a:t> </a:t>
            </a:r>
            <a:br>
              <a:rPr lang="en-GB" sz="1600" dirty="0">
                <a:solidFill>
                  <a:schemeClr val="accent2"/>
                </a:solidFill>
              </a:rPr>
            </a:br>
            <a:br>
              <a:rPr lang="en-GB" sz="1400" dirty="0">
                <a:solidFill>
                  <a:schemeClr val="accent2"/>
                </a:solidFill>
              </a:rPr>
            </a:br>
            <a:br>
              <a:rPr lang="en-GB" sz="1400" dirty="0">
                <a:solidFill>
                  <a:schemeClr val="accent2"/>
                </a:solidFill>
              </a:rPr>
            </a:br>
            <a:br>
              <a:rPr lang="en-GB" sz="1400" dirty="0">
                <a:solidFill>
                  <a:schemeClr val="accent2"/>
                </a:solidFill>
              </a:rPr>
            </a:br>
            <a:br>
              <a:rPr lang="en-GB" sz="1400" dirty="0">
                <a:solidFill>
                  <a:schemeClr val="accent2"/>
                </a:solidFill>
              </a:rPr>
            </a:br>
            <a:br>
              <a:rPr lang="en-GB" sz="1400" dirty="0">
                <a:solidFill>
                  <a:schemeClr val="accent2"/>
                </a:solidFill>
              </a:rPr>
            </a:br>
            <a:endParaRPr lang="en-GB" sz="1400" dirty="0">
              <a:solidFill>
                <a:schemeClr val="accent2"/>
              </a:solidFill>
            </a:endParaRPr>
          </a:p>
        </p:txBody>
      </p:sp>
      <p:graphicFrame>
        <p:nvGraphicFramePr>
          <p:cNvPr id="7" name="Content Placeholder 7">
            <a:extLst>
              <a:ext uri="{FF2B5EF4-FFF2-40B4-BE49-F238E27FC236}">
                <a16:creationId xmlns:a16="http://schemas.microsoft.com/office/drawing/2014/main" id="{7D112BFB-0D01-489E-A028-BC3C36F8B5C1}"/>
              </a:ext>
            </a:extLst>
          </p:cNvPr>
          <p:cNvGraphicFramePr>
            <a:graphicFrameLocks noGrp="1"/>
          </p:cNvGraphicFramePr>
          <p:nvPr>
            <p:ph idx="1"/>
            <p:extLst>
              <p:ext uri="{D42A27DB-BD31-4B8C-83A1-F6EECF244321}">
                <p14:modId xmlns:p14="http://schemas.microsoft.com/office/powerpoint/2010/main" val="778340070"/>
              </p:ext>
            </p:extLst>
          </p:nvPr>
        </p:nvGraphicFramePr>
        <p:xfrm>
          <a:off x="44132" y="1118430"/>
          <a:ext cx="5982199" cy="501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magine 3">
            <a:extLst>
              <a:ext uri="{FF2B5EF4-FFF2-40B4-BE49-F238E27FC236}">
                <a16:creationId xmlns:a16="http://schemas.microsoft.com/office/drawing/2014/main" id="{556F9C51-2C3D-25B2-19A7-9FDD882D5B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23181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3</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16" name="Titolo 6">
            <a:extLst>
              <a:ext uri="{FF2B5EF4-FFF2-40B4-BE49-F238E27FC236}">
                <a16:creationId xmlns:a16="http://schemas.microsoft.com/office/drawing/2014/main" id="{E33E1B73-0486-4FEB-80AC-DC835E86CCAF}"/>
              </a:ext>
            </a:extLst>
          </p:cNvPr>
          <p:cNvSpPr>
            <a:spLocks noGrp="1"/>
          </p:cNvSpPr>
          <p:nvPr>
            <p:ph type="title"/>
          </p:nvPr>
        </p:nvSpPr>
        <p:spPr>
          <a:xfrm>
            <a:off x="554037" y="9532"/>
            <a:ext cx="8711883" cy="864000"/>
          </a:xfrm>
        </p:spPr>
        <p:txBody>
          <a:bodyPr>
            <a:normAutofit/>
          </a:bodyPr>
          <a:lstStyle/>
          <a:p>
            <a:r>
              <a:rPr lang="en-GB" dirty="0"/>
              <a:t>Project Methodology</a:t>
            </a:r>
          </a:p>
        </p:txBody>
      </p:sp>
      <p:sp>
        <p:nvSpPr>
          <p:cNvPr id="7" name="CasellaDiTesto 6">
            <a:extLst>
              <a:ext uri="{FF2B5EF4-FFF2-40B4-BE49-F238E27FC236}">
                <a16:creationId xmlns:a16="http://schemas.microsoft.com/office/drawing/2014/main" id="{D7408774-33A7-45CE-8D86-14E7BE46D3EB}"/>
              </a:ext>
            </a:extLst>
          </p:cNvPr>
          <p:cNvSpPr txBox="1"/>
          <p:nvPr/>
        </p:nvSpPr>
        <p:spPr>
          <a:xfrm>
            <a:off x="680339" y="1158813"/>
            <a:ext cx="9903355" cy="646331"/>
          </a:xfrm>
          <a:prstGeom prst="rect">
            <a:avLst/>
          </a:prstGeom>
          <a:noFill/>
        </p:spPr>
        <p:txBody>
          <a:bodyPr wrap="square">
            <a:spAutoFit/>
          </a:bodyPr>
          <a:lstStyle/>
          <a:p>
            <a:pPr marL="0" indent="0">
              <a:buNone/>
            </a:pPr>
            <a:r>
              <a:rPr lang="en-GB" dirty="0">
                <a:solidFill>
                  <a:schemeClr val="bg2">
                    <a:lumMod val="50000"/>
                  </a:schemeClr>
                </a:solidFill>
              </a:rPr>
              <a:t>LIFEEBP will last 48 months, from October 2020 till September 2024. To achieve its objectives, LIFEEBP has been divided into 9 interrelated Actions. </a:t>
            </a:r>
            <a:endParaRPr lang="en-BE" dirty="0">
              <a:solidFill>
                <a:schemeClr val="bg2">
                  <a:lumMod val="50000"/>
                </a:schemeClr>
              </a:solidFill>
            </a:endParaRPr>
          </a:p>
        </p:txBody>
      </p:sp>
      <p:sp>
        <p:nvSpPr>
          <p:cNvPr id="8" name="CasellaDiTesto 7">
            <a:extLst>
              <a:ext uri="{FF2B5EF4-FFF2-40B4-BE49-F238E27FC236}">
                <a16:creationId xmlns:a16="http://schemas.microsoft.com/office/drawing/2014/main" id="{13533F80-63E7-4A74-BE65-5B5689E6C36F}"/>
              </a:ext>
            </a:extLst>
          </p:cNvPr>
          <p:cNvSpPr txBox="1"/>
          <p:nvPr/>
        </p:nvSpPr>
        <p:spPr>
          <a:xfrm>
            <a:off x="1011677" y="2118586"/>
            <a:ext cx="9338553" cy="4247317"/>
          </a:xfrm>
          <a:prstGeom prst="rect">
            <a:avLst/>
          </a:prstGeom>
          <a:noFill/>
        </p:spPr>
        <p:txBody>
          <a:bodyPr wrap="square">
            <a:spAutoFit/>
          </a:bodyPr>
          <a:lstStyle/>
          <a:p>
            <a:r>
              <a:rPr lang="en-GB" sz="1600" b="1" i="0" dirty="0">
                <a:solidFill>
                  <a:schemeClr val="tx1">
                    <a:lumMod val="75000"/>
                    <a:lumOff val="25000"/>
                  </a:schemeClr>
                </a:solidFill>
                <a:effectLst/>
              </a:rPr>
              <a:t>B. Implementation actions </a:t>
            </a:r>
          </a:p>
          <a:p>
            <a:pPr marL="742950" lvl="1" indent="-285750">
              <a:buFont typeface="Arial" panose="020B0604020202020204" pitchFamily="34" charset="0"/>
              <a:buChar char="•"/>
            </a:pPr>
            <a:r>
              <a:rPr lang="en-GB" sz="1400" b="0" i="0" dirty="0">
                <a:solidFill>
                  <a:schemeClr val="tx1">
                    <a:lumMod val="75000"/>
                    <a:lumOff val="25000"/>
                  </a:schemeClr>
                </a:solidFill>
                <a:effectLst/>
              </a:rPr>
              <a:t>B1 On-site operation of mobile prototype (MP) producing BPs in Italy, Spain, Greece and Cyprus</a:t>
            </a:r>
          </a:p>
          <a:p>
            <a:pPr marL="742950" lvl="1" indent="-285750">
              <a:buFont typeface="Arial" panose="020B0604020202020204" pitchFamily="34" charset="0"/>
              <a:buChar char="•"/>
            </a:pPr>
            <a:r>
              <a:rPr lang="en-GB" sz="1400" b="0" i="0" dirty="0">
                <a:solidFill>
                  <a:schemeClr val="tx1">
                    <a:lumMod val="75000"/>
                    <a:lumOff val="25000"/>
                  </a:schemeClr>
                </a:solidFill>
                <a:effectLst/>
              </a:rPr>
              <a:t>B2 BPs and IR testing</a:t>
            </a:r>
          </a:p>
          <a:p>
            <a:pPr marL="742950" lvl="1" indent="-285750">
              <a:buFont typeface="Arial" panose="020B0604020202020204" pitchFamily="34" charset="0"/>
              <a:buChar char="•"/>
            </a:pPr>
            <a:r>
              <a:rPr lang="en-GB" sz="1400" b="0" i="0" dirty="0">
                <a:solidFill>
                  <a:schemeClr val="tx1">
                    <a:lumMod val="75000"/>
                    <a:lumOff val="25000"/>
                  </a:schemeClr>
                </a:solidFill>
                <a:effectLst/>
              </a:rPr>
              <a:t>B3 Life cycle environmental (LCA) and economic (LCC) assessment</a:t>
            </a:r>
          </a:p>
          <a:p>
            <a:pPr marL="742950" lvl="1" indent="-285750">
              <a:buFont typeface="Arial" panose="020B0604020202020204" pitchFamily="34" charset="0"/>
              <a:buChar char="•"/>
            </a:pPr>
            <a:r>
              <a:rPr lang="en-GB" sz="1400" b="0" i="0" dirty="0">
                <a:solidFill>
                  <a:schemeClr val="tx1">
                    <a:lumMod val="75000"/>
                    <a:lumOff val="25000"/>
                  </a:schemeClr>
                </a:solidFill>
                <a:effectLst/>
              </a:rPr>
              <a:t>B4 Process/product regulatory certification (RCA) and social life cycle (S-LCA) assessment</a:t>
            </a:r>
          </a:p>
          <a:p>
            <a:pPr lvl="1"/>
            <a:endParaRPr lang="en-GB" sz="1600" dirty="0">
              <a:solidFill>
                <a:schemeClr val="tx1">
                  <a:lumMod val="75000"/>
                  <a:lumOff val="25000"/>
                </a:schemeClr>
              </a:solidFill>
            </a:endParaRPr>
          </a:p>
          <a:p>
            <a:r>
              <a:rPr lang="en-GB" sz="1600" b="1" i="0" dirty="0">
                <a:solidFill>
                  <a:schemeClr val="tx1">
                    <a:lumMod val="75000"/>
                    <a:lumOff val="25000"/>
                  </a:schemeClr>
                </a:solidFill>
                <a:effectLst/>
              </a:rPr>
              <a:t>C. Monitoring of the impact of the project actions </a:t>
            </a:r>
          </a:p>
          <a:p>
            <a:pPr marL="742950" lvl="1" indent="-285750">
              <a:buFont typeface="Arial" panose="020B0604020202020204" pitchFamily="34" charset="0"/>
              <a:buChar char="•"/>
            </a:pPr>
            <a:r>
              <a:rPr lang="en-GB" sz="1400" b="0" i="0" dirty="0">
                <a:solidFill>
                  <a:schemeClr val="tx1">
                    <a:lumMod val="75000"/>
                    <a:lumOff val="25000"/>
                  </a:schemeClr>
                </a:solidFill>
                <a:effectLst/>
              </a:rPr>
              <a:t>C1 Monitoring of project impact</a:t>
            </a:r>
          </a:p>
          <a:p>
            <a:endParaRPr lang="en-GB" sz="1600" dirty="0">
              <a:solidFill>
                <a:schemeClr val="tx1">
                  <a:lumMod val="75000"/>
                  <a:lumOff val="25000"/>
                </a:schemeClr>
              </a:solidFill>
            </a:endParaRPr>
          </a:p>
          <a:p>
            <a:r>
              <a:rPr lang="en-GB" sz="1600" b="1" i="0" dirty="0">
                <a:solidFill>
                  <a:schemeClr val="tx1">
                    <a:lumMod val="75000"/>
                    <a:lumOff val="25000"/>
                  </a:schemeClr>
                </a:solidFill>
                <a:effectLst/>
              </a:rPr>
              <a:t>D. Public awareness and dissemination of results</a:t>
            </a:r>
          </a:p>
          <a:p>
            <a:pPr marL="742950" lvl="1" indent="-285750">
              <a:buFont typeface="Arial" panose="020B0604020202020204" pitchFamily="34" charset="0"/>
              <a:buChar char="•"/>
            </a:pPr>
            <a:r>
              <a:rPr lang="en-GB" sz="1400" b="0" i="0" dirty="0">
                <a:solidFill>
                  <a:schemeClr val="tx1">
                    <a:lumMod val="75000"/>
                    <a:lumOff val="25000"/>
                  </a:schemeClr>
                </a:solidFill>
                <a:effectLst/>
              </a:rPr>
              <a:t>D1 Project communication strategy set-up and implementation</a:t>
            </a:r>
          </a:p>
          <a:p>
            <a:endParaRPr lang="en-GB" sz="1600" dirty="0">
              <a:solidFill>
                <a:schemeClr val="tx1">
                  <a:lumMod val="75000"/>
                  <a:lumOff val="25000"/>
                </a:schemeClr>
              </a:solidFill>
            </a:endParaRPr>
          </a:p>
          <a:p>
            <a:r>
              <a:rPr lang="en-GB" sz="1600" b="1" i="0" dirty="0">
                <a:solidFill>
                  <a:schemeClr val="tx1">
                    <a:lumMod val="75000"/>
                    <a:lumOff val="25000"/>
                  </a:schemeClr>
                </a:solidFill>
                <a:effectLst/>
              </a:rPr>
              <a:t>E. Project management</a:t>
            </a:r>
          </a:p>
          <a:p>
            <a:pPr marL="742950" lvl="1" indent="-285750">
              <a:buFont typeface="Arial" panose="020B0604020202020204" pitchFamily="34" charset="0"/>
              <a:buChar char="•"/>
            </a:pPr>
            <a:r>
              <a:rPr lang="en-GB" sz="1400" dirty="0">
                <a:solidFill>
                  <a:schemeClr val="tx1">
                    <a:lumMod val="75000"/>
                    <a:lumOff val="25000"/>
                  </a:schemeClr>
                </a:solidFill>
              </a:rPr>
              <a:t>E1 Project management by Hysytech</a:t>
            </a:r>
          </a:p>
          <a:p>
            <a:pPr marL="742950" lvl="1" indent="-285750">
              <a:buFont typeface="Arial" panose="020B0604020202020204" pitchFamily="34" charset="0"/>
              <a:buChar char="•"/>
            </a:pPr>
            <a:r>
              <a:rPr lang="en-GB" sz="1400" dirty="0">
                <a:solidFill>
                  <a:schemeClr val="tx1">
                    <a:lumMod val="75000"/>
                    <a:lumOff val="25000"/>
                  </a:schemeClr>
                </a:solidFill>
              </a:rPr>
              <a:t>E2 Monitoring of project progress</a:t>
            </a:r>
          </a:p>
          <a:p>
            <a:pPr marL="742950" lvl="1" indent="-285750">
              <a:buFont typeface="Arial" panose="020B0604020202020204" pitchFamily="34" charset="0"/>
              <a:buChar char="•"/>
            </a:pPr>
            <a:r>
              <a:rPr lang="en-GB" sz="1400" dirty="0">
                <a:solidFill>
                  <a:schemeClr val="tx1">
                    <a:lumMod val="75000"/>
                    <a:lumOff val="25000"/>
                  </a:schemeClr>
                </a:solidFill>
              </a:rPr>
              <a:t>E3 After Life Communication Plan, Transferability and Replicability Plan, Exploitation and Business Plan </a:t>
            </a:r>
            <a:br>
              <a:rPr lang="en-GB" sz="1600" b="1" i="0" dirty="0">
                <a:solidFill>
                  <a:schemeClr val="tx1">
                    <a:lumMod val="75000"/>
                    <a:lumOff val="25000"/>
                  </a:schemeClr>
                </a:solidFill>
                <a:effectLst/>
              </a:rPr>
            </a:br>
            <a:br>
              <a:rPr lang="en-GB" sz="1600" dirty="0">
                <a:solidFill>
                  <a:schemeClr val="tx1">
                    <a:lumMod val="75000"/>
                    <a:lumOff val="25000"/>
                  </a:schemeClr>
                </a:solidFill>
              </a:rPr>
            </a:br>
            <a:endParaRPr lang="en-GB" sz="1600" dirty="0">
              <a:solidFill>
                <a:schemeClr val="tx1">
                  <a:lumMod val="75000"/>
                  <a:lumOff val="25000"/>
                </a:schemeClr>
              </a:solidFill>
            </a:endParaRPr>
          </a:p>
        </p:txBody>
      </p:sp>
      <p:pic>
        <p:nvPicPr>
          <p:cNvPr id="2" name="Immagine 1">
            <a:extLst>
              <a:ext uri="{FF2B5EF4-FFF2-40B4-BE49-F238E27FC236}">
                <a16:creationId xmlns:a16="http://schemas.microsoft.com/office/drawing/2014/main" id="{85D0FF12-1441-7522-284B-D091D4F43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176427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4</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a:bodyPr>
          <a:lstStyle/>
          <a:p>
            <a:r>
              <a:rPr lang="en-US" dirty="0"/>
              <a:t>Consortium</a:t>
            </a:r>
          </a:p>
        </p:txBody>
      </p:sp>
      <p:grpSp>
        <p:nvGrpSpPr>
          <p:cNvPr id="9" name="Gruppo 8">
            <a:extLst>
              <a:ext uri="{FF2B5EF4-FFF2-40B4-BE49-F238E27FC236}">
                <a16:creationId xmlns:a16="http://schemas.microsoft.com/office/drawing/2014/main" id="{D6D02B5F-EC7A-4341-BACC-1B5E2ED83DC6}"/>
              </a:ext>
            </a:extLst>
          </p:cNvPr>
          <p:cNvGrpSpPr/>
          <p:nvPr/>
        </p:nvGrpSpPr>
        <p:grpSpPr>
          <a:xfrm>
            <a:off x="6189595" y="1072317"/>
            <a:ext cx="4073525" cy="1830387"/>
            <a:chOff x="6385469" y="1543076"/>
            <a:chExt cx="4073525" cy="1830387"/>
          </a:xfrm>
        </p:grpSpPr>
        <p:pic>
          <p:nvPicPr>
            <p:cNvPr id="2" name="Immagine 3">
              <a:extLst>
                <a:ext uri="{FF2B5EF4-FFF2-40B4-BE49-F238E27FC236}">
                  <a16:creationId xmlns:a16="http://schemas.microsoft.com/office/drawing/2014/main" id="{5FE03F2F-ABC7-4221-83C7-620E320C9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96" t="31366" r="30313" b="28691"/>
            <a:stretch>
              <a:fillRect/>
            </a:stretch>
          </p:blipFill>
          <p:spPr bwMode="auto">
            <a:xfrm>
              <a:off x="6385469" y="1573238"/>
              <a:ext cx="40735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4">
              <a:extLst>
                <a:ext uri="{FF2B5EF4-FFF2-40B4-BE49-F238E27FC236}">
                  <a16:creationId xmlns:a16="http://schemas.microsoft.com/office/drawing/2014/main" id="{61E73BC6-F004-4F82-87A6-1072500F98FC}"/>
                </a:ext>
              </a:extLst>
            </p:cNvPr>
            <p:cNvSpPr>
              <a:spLocks noChangeArrowheads="1"/>
            </p:cNvSpPr>
            <p:nvPr/>
          </p:nvSpPr>
          <p:spPr bwMode="auto">
            <a:xfrm>
              <a:off x="9730332" y="1543076"/>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703020202090204" pitchFamily="34" charset="0"/>
                  <a:ea typeface="MS PGothic" panose="020B0600070205080204" pitchFamily="34" charset="-128"/>
                </a:defRPr>
              </a:lvl1pPr>
              <a:lvl2pPr marL="742950" indent="-285750">
                <a:defRPr sz="2400">
                  <a:solidFill>
                    <a:schemeClr val="tx1"/>
                  </a:solidFill>
                  <a:latin typeface="Trebuchet MS" panose="020B0703020202090204" pitchFamily="34" charset="0"/>
                  <a:ea typeface="MS PGothic" panose="020B0600070205080204" pitchFamily="34" charset="-128"/>
                </a:defRPr>
              </a:lvl2pPr>
              <a:lvl3pPr marL="1143000" indent="-228600">
                <a:defRPr sz="2400">
                  <a:solidFill>
                    <a:schemeClr val="tx1"/>
                  </a:solidFill>
                  <a:latin typeface="Trebuchet MS" panose="020B0703020202090204" pitchFamily="34" charset="0"/>
                  <a:ea typeface="MS PGothic" panose="020B0600070205080204" pitchFamily="34" charset="-128"/>
                </a:defRPr>
              </a:lvl3pPr>
              <a:lvl4pPr marL="1600200" indent="-228600">
                <a:defRPr sz="2400">
                  <a:solidFill>
                    <a:schemeClr val="tx1"/>
                  </a:solidFill>
                  <a:latin typeface="Trebuchet MS" panose="020B0703020202090204" pitchFamily="34" charset="0"/>
                  <a:ea typeface="MS PGothic" panose="020B0600070205080204" pitchFamily="34" charset="-128"/>
                </a:defRPr>
              </a:lvl4pPr>
              <a:lvl5pPr marL="2057400" indent="-228600">
                <a:defRPr sz="2400">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9pPr>
            </a:lstStyle>
            <a:p>
              <a:pPr eaLnBrk="1" hangingPunct="1"/>
              <a:endParaRPr lang="en-GB" altLang="en-US" dirty="0">
                <a:solidFill>
                  <a:schemeClr val="tx1">
                    <a:lumMod val="75000"/>
                    <a:lumOff val="25000"/>
                  </a:schemeClr>
                </a:solidFill>
                <a:latin typeface="+mn-lt"/>
              </a:endParaRPr>
            </a:p>
          </p:txBody>
        </p:sp>
        <p:sp>
          <p:nvSpPr>
            <p:cNvPr id="27" name="AutoShape 69">
              <a:extLst>
                <a:ext uri="{FF2B5EF4-FFF2-40B4-BE49-F238E27FC236}">
                  <a16:creationId xmlns:a16="http://schemas.microsoft.com/office/drawing/2014/main" id="{D4E7B622-F402-48F5-8AFE-5396D12AFDA1}"/>
                </a:ext>
              </a:extLst>
            </p:cNvPr>
            <p:cNvSpPr>
              <a:spLocks noChangeArrowheads="1"/>
            </p:cNvSpPr>
            <p:nvPr/>
          </p:nvSpPr>
          <p:spPr bwMode="auto">
            <a:xfrm>
              <a:off x="7168107" y="1695476"/>
              <a:ext cx="142875" cy="152400"/>
            </a:xfrm>
            <a:prstGeom prst="star5">
              <a:avLst/>
            </a:prstGeom>
            <a:solidFill>
              <a:srgbClr val="FF3300"/>
            </a:solidFill>
            <a:ln w="9525">
              <a:solidFill>
                <a:schemeClr val="tx1"/>
              </a:solidFill>
              <a:miter lim="800000"/>
              <a:headEnd/>
              <a:tailEnd/>
            </a:ln>
            <a:effectLst/>
          </p:spPr>
          <p:txBody>
            <a:bodyPr wrap="none" anchor="ctr"/>
            <a:lstStyle/>
            <a:p>
              <a:pPr eaLnBrk="1" hangingPunct="1">
                <a:defRPr/>
              </a:pPr>
              <a:endParaRPr lang="en-GB" dirty="0">
                <a:solidFill>
                  <a:schemeClr val="tx1">
                    <a:lumMod val="75000"/>
                    <a:lumOff val="25000"/>
                  </a:schemeClr>
                </a:solidFill>
                <a:ea typeface="+mn-ea"/>
              </a:endParaRPr>
            </a:p>
          </p:txBody>
        </p:sp>
        <p:sp>
          <p:nvSpPr>
            <p:cNvPr id="29" name="AutoShape 69">
              <a:extLst>
                <a:ext uri="{FF2B5EF4-FFF2-40B4-BE49-F238E27FC236}">
                  <a16:creationId xmlns:a16="http://schemas.microsoft.com/office/drawing/2014/main" id="{D01EF73C-1ED2-4B5F-BFF3-B15C30F82FEB}"/>
                </a:ext>
              </a:extLst>
            </p:cNvPr>
            <p:cNvSpPr>
              <a:spLocks noChangeArrowheads="1"/>
            </p:cNvSpPr>
            <p:nvPr/>
          </p:nvSpPr>
          <p:spPr bwMode="auto">
            <a:xfrm>
              <a:off x="10063707" y="3124226"/>
              <a:ext cx="144462" cy="152400"/>
            </a:xfrm>
            <a:prstGeom prst="star5">
              <a:avLst/>
            </a:prstGeom>
            <a:solidFill>
              <a:srgbClr val="FF3300"/>
            </a:solidFill>
            <a:ln w="9525">
              <a:solidFill>
                <a:schemeClr val="tx1"/>
              </a:solidFill>
              <a:miter lim="800000"/>
              <a:headEnd/>
              <a:tailEnd/>
            </a:ln>
            <a:effectLst/>
          </p:spPr>
          <p:txBody>
            <a:bodyPr wrap="none" anchor="ctr"/>
            <a:lstStyle/>
            <a:p>
              <a:pPr eaLnBrk="1" hangingPunct="1">
                <a:defRPr/>
              </a:pPr>
              <a:endParaRPr lang="en-GB" dirty="0">
                <a:solidFill>
                  <a:schemeClr val="tx1">
                    <a:lumMod val="75000"/>
                    <a:lumOff val="25000"/>
                  </a:schemeClr>
                </a:solidFill>
                <a:ea typeface="+mn-ea"/>
              </a:endParaRPr>
            </a:p>
          </p:txBody>
        </p:sp>
        <p:sp>
          <p:nvSpPr>
            <p:cNvPr id="31" name="AutoShape 69">
              <a:extLst>
                <a:ext uri="{FF2B5EF4-FFF2-40B4-BE49-F238E27FC236}">
                  <a16:creationId xmlns:a16="http://schemas.microsoft.com/office/drawing/2014/main" id="{7FA891E9-0283-4871-9C99-B78755694DB1}"/>
                </a:ext>
              </a:extLst>
            </p:cNvPr>
            <p:cNvSpPr>
              <a:spLocks noChangeArrowheads="1"/>
            </p:cNvSpPr>
            <p:nvPr/>
          </p:nvSpPr>
          <p:spPr bwMode="auto">
            <a:xfrm>
              <a:off x="9022307" y="2670201"/>
              <a:ext cx="144462" cy="152400"/>
            </a:xfrm>
            <a:prstGeom prst="star5">
              <a:avLst/>
            </a:prstGeom>
            <a:solidFill>
              <a:srgbClr val="FF3300"/>
            </a:solidFill>
            <a:ln w="9525">
              <a:solidFill>
                <a:schemeClr val="tx1"/>
              </a:solidFill>
              <a:miter lim="800000"/>
              <a:headEnd/>
              <a:tailEnd/>
            </a:ln>
            <a:effectLst/>
          </p:spPr>
          <p:txBody>
            <a:bodyPr wrap="none" anchor="ctr"/>
            <a:lstStyle/>
            <a:p>
              <a:pPr eaLnBrk="1" hangingPunct="1">
                <a:defRPr/>
              </a:pPr>
              <a:endParaRPr lang="en-GB" dirty="0">
                <a:solidFill>
                  <a:schemeClr val="tx1">
                    <a:lumMod val="75000"/>
                    <a:lumOff val="25000"/>
                  </a:schemeClr>
                </a:solidFill>
                <a:ea typeface="+mn-ea"/>
              </a:endParaRPr>
            </a:p>
          </p:txBody>
        </p:sp>
        <p:sp>
          <p:nvSpPr>
            <p:cNvPr id="33" name="AutoShape 69">
              <a:extLst>
                <a:ext uri="{FF2B5EF4-FFF2-40B4-BE49-F238E27FC236}">
                  <a16:creationId xmlns:a16="http://schemas.microsoft.com/office/drawing/2014/main" id="{8F893DBB-AE3A-401D-8755-AF03D6CF02A5}"/>
                </a:ext>
              </a:extLst>
            </p:cNvPr>
            <p:cNvSpPr>
              <a:spLocks noChangeArrowheads="1"/>
            </p:cNvSpPr>
            <p:nvPr/>
          </p:nvSpPr>
          <p:spPr bwMode="auto">
            <a:xfrm>
              <a:off x="7974557" y="2063776"/>
              <a:ext cx="144462" cy="152400"/>
            </a:xfrm>
            <a:prstGeom prst="star5">
              <a:avLst/>
            </a:prstGeom>
            <a:solidFill>
              <a:srgbClr val="FF3300"/>
            </a:solidFill>
            <a:ln w="9525">
              <a:solidFill>
                <a:schemeClr val="tx1"/>
              </a:solidFill>
              <a:miter lim="800000"/>
              <a:headEnd/>
              <a:tailEnd/>
            </a:ln>
            <a:effectLst/>
          </p:spPr>
          <p:txBody>
            <a:bodyPr wrap="none" anchor="ctr"/>
            <a:lstStyle/>
            <a:p>
              <a:pPr eaLnBrk="1" hangingPunct="1">
                <a:defRPr/>
              </a:pPr>
              <a:endParaRPr lang="en-GB" dirty="0">
                <a:solidFill>
                  <a:schemeClr val="tx1">
                    <a:lumMod val="75000"/>
                    <a:lumOff val="25000"/>
                  </a:schemeClr>
                </a:solidFill>
                <a:ea typeface="+mn-ea"/>
              </a:endParaRPr>
            </a:p>
          </p:txBody>
        </p:sp>
        <p:sp>
          <p:nvSpPr>
            <p:cNvPr id="35" name="AutoShape 69">
              <a:extLst>
                <a:ext uri="{FF2B5EF4-FFF2-40B4-BE49-F238E27FC236}">
                  <a16:creationId xmlns:a16="http://schemas.microsoft.com/office/drawing/2014/main" id="{2102E58F-1F11-4488-8C11-6113615CA1F8}"/>
                </a:ext>
              </a:extLst>
            </p:cNvPr>
            <p:cNvSpPr>
              <a:spLocks noChangeArrowheads="1"/>
            </p:cNvSpPr>
            <p:nvPr/>
          </p:nvSpPr>
          <p:spPr bwMode="auto">
            <a:xfrm>
              <a:off x="6614069" y="2368576"/>
              <a:ext cx="144463" cy="152400"/>
            </a:xfrm>
            <a:prstGeom prst="star5">
              <a:avLst/>
            </a:prstGeom>
            <a:solidFill>
              <a:srgbClr val="FF3300"/>
            </a:solidFill>
            <a:ln w="9525">
              <a:solidFill>
                <a:schemeClr val="tx1"/>
              </a:solidFill>
              <a:miter lim="800000"/>
              <a:headEnd/>
              <a:tailEnd/>
            </a:ln>
            <a:effectLst/>
          </p:spPr>
          <p:txBody>
            <a:bodyPr wrap="none" anchor="ctr"/>
            <a:lstStyle/>
            <a:p>
              <a:pPr eaLnBrk="1" hangingPunct="1">
                <a:defRPr/>
              </a:pPr>
              <a:endParaRPr lang="en-GB" dirty="0">
                <a:solidFill>
                  <a:schemeClr val="tx1">
                    <a:lumMod val="75000"/>
                    <a:lumOff val="25000"/>
                  </a:schemeClr>
                </a:solidFill>
                <a:ea typeface="+mn-ea"/>
              </a:endParaRPr>
            </a:p>
          </p:txBody>
        </p:sp>
      </p:grpSp>
      <p:sp>
        <p:nvSpPr>
          <p:cNvPr id="4" name="TextBox 55">
            <a:extLst>
              <a:ext uri="{FF2B5EF4-FFF2-40B4-BE49-F238E27FC236}">
                <a16:creationId xmlns:a16="http://schemas.microsoft.com/office/drawing/2014/main" id="{0C1816C9-5156-4CE4-8131-D4E0AC54D182}"/>
              </a:ext>
            </a:extLst>
          </p:cNvPr>
          <p:cNvSpPr txBox="1"/>
          <p:nvPr/>
        </p:nvSpPr>
        <p:spPr>
          <a:xfrm>
            <a:off x="1017412" y="2000407"/>
            <a:ext cx="3684239" cy="3416320"/>
          </a:xfrm>
          <a:prstGeom prst="rect">
            <a:avLst/>
          </a:prstGeom>
          <a:solidFill>
            <a:schemeClr val="accent2">
              <a:lumMod val="20000"/>
              <a:lumOff val="80000"/>
            </a:schemeClr>
          </a:solidFill>
          <a:ln>
            <a:noFill/>
            <a:extLst>
              <a:ext uri="{C807C97D-BFC1-408E-A445-0C87EB9F89A2}">
                <ask:lineSketchStyleProps xmlns:ask="http://schemas.microsoft.com/office/drawing/2018/sketchyshapes" sd="1782446406">
                  <a:custGeom>
                    <a:avLst/>
                    <a:gdLst>
                      <a:gd name="connsiteX0" fmla="*/ 0 w 3190189"/>
                      <a:gd name="connsiteY0" fmla="*/ 0 h 4458799"/>
                      <a:gd name="connsiteX1" fmla="*/ 467894 w 3190189"/>
                      <a:gd name="connsiteY1" fmla="*/ 0 h 4458799"/>
                      <a:gd name="connsiteX2" fmla="*/ 967691 w 3190189"/>
                      <a:gd name="connsiteY2" fmla="*/ 0 h 4458799"/>
                      <a:gd name="connsiteX3" fmla="*/ 1499389 w 3190189"/>
                      <a:gd name="connsiteY3" fmla="*/ 0 h 4458799"/>
                      <a:gd name="connsiteX4" fmla="*/ 1935381 w 3190189"/>
                      <a:gd name="connsiteY4" fmla="*/ 0 h 4458799"/>
                      <a:gd name="connsiteX5" fmla="*/ 2467079 w 3190189"/>
                      <a:gd name="connsiteY5" fmla="*/ 0 h 4458799"/>
                      <a:gd name="connsiteX6" fmla="*/ 3190189 w 3190189"/>
                      <a:gd name="connsiteY6" fmla="*/ 0 h 4458799"/>
                      <a:gd name="connsiteX7" fmla="*/ 3190189 w 3190189"/>
                      <a:gd name="connsiteY7" fmla="*/ 468174 h 4458799"/>
                      <a:gd name="connsiteX8" fmla="*/ 3190189 w 3190189"/>
                      <a:gd name="connsiteY8" fmla="*/ 891760 h 4458799"/>
                      <a:gd name="connsiteX9" fmla="*/ 3190189 w 3190189"/>
                      <a:gd name="connsiteY9" fmla="*/ 1538286 h 4458799"/>
                      <a:gd name="connsiteX10" fmla="*/ 3190189 w 3190189"/>
                      <a:gd name="connsiteY10" fmla="*/ 2184812 h 4458799"/>
                      <a:gd name="connsiteX11" fmla="*/ 3190189 w 3190189"/>
                      <a:gd name="connsiteY11" fmla="*/ 2652985 h 4458799"/>
                      <a:gd name="connsiteX12" fmla="*/ 3190189 w 3190189"/>
                      <a:gd name="connsiteY12" fmla="*/ 3210335 h 4458799"/>
                      <a:gd name="connsiteX13" fmla="*/ 3190189 w 3190189"/>
                      <a:gd name="connsiteY13" fmla="*/ 3678509 h 4458799"/>
                      <a:gd name="connsiteX14" fmla="*/ 3190189 w 3190189"/>
                      <a:gd name="connsiteY14" fmla="*/ 4458799 h 4458799"/>
                      <a:gd name="connsiteX15" fmla="*/ 2594687 w 3190189"/>
                      <a:gd name="connsiteY15" fmla="*/ 4458799 h 4458799"/>
                      <a:gd name="connsiteX16" fmla="*/ 1999185 w 3190189"/>
                      <a:gd name="connsiteY16" fmla="*/ 4458799 h 4458799"/>
                      <a:gd name="connsiteX17" fmla="*/ 1531291 w 3190189"/>
                      <a:gd name="connsiteY17" fmla="*/ 4458799 h 4458799"/>
                      <a:gd name="connsiteX18" fmla="*/ 1095298 w 3190189"/>
                      <a:gd name="connsiteY18" fmla="*/ 4458799 h 4458799"/>
                      <a:gd name="connsiteX19" fmla="*/ 563600 w 3190189"/>
                      <a:gd name="connsiteY19" fmla="*/ 4458799 h 4458799"/>
                      <a:gd name="connsiteX20" fmla="*/ 0 w 3190189"/>
                      <a:gd name="connsiteY20" fmla="*/ 4458799 h 4458799"/>
                      <a:gd name="connsiteX21" fmla="*/ 0 w 3190189"/>
                      <a:gd name="connsiteY21" fmla="*/ 3812273 h 4458799"/>
                      <a:gd name="connsiteX22" fmla="*/ 0 w 3190189"/>
                      <a:gd name="connsiteY22" fmla="*/ 3165747 h 4458799"/>
                      <a:gd name="connsiteX23" fmla="*/ 0 w 3190189"/>
                      <a:gd name="connsiteY23" fmla="*/ 2652985 h 4458799"/>
                      <a:gd name="connsiteX24" fmla="*/ 0 w 3190189"/>
                      <a:gd name="connsiteY24" fmla="*/ 2095636 h 4458799"/>
                      <a:gd name="connsiteX25" fmla="*/ 0 w 3190189"/>
                      <a:gd name="connsiteY25" fmla="*/ 1449110 h 4458799"/>
                      <a:gd name="connsiteX26" fmla="*/ 0 w 3190189"/>
                      <a:gd name="connsiteY26" fmla="*/ 980936 h 4458799"/>
                      <a:gd name="connsiteX27" fmla="*/ 0 w 3190189"/>
                      <a:gd name="connsiteY27" fmla="*/ 0 h 445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0189" h="4458799" fill="none" extrusionOk="0">
                        <a:moveTo>
                          <a:pt x="0" y="0"/>
                        </a:moveTo>
                        <a:cubicBezTo>
                          <a:pt x="145213" y="-39961"/>
                          <a:pt x="351128" y="48158"/>
                          <a:pt x="467894" y="0"/>
                        </a:cubicBezTo>
                        <a:cubicBezTo>
                          <a:pt x="584660" y="-48158"/>
                          <a:pt x="846440" y="37715"/>
                          <a:pt x="967691" y="0"/>
                        </a:cubicBezTo>
                        <a:cubicBezTo>
                          <a:pt x="1088942" y="-37715"/>
                          <a:pt x="1382540" y="10996"/>
                          <a:pt x="1499389" y="0"/>
                        </a:cubicBezTo>
                        <a:cubicBezTo>
                          <a:pt x="1616238" y="-10996"/>
                          <a:pt x="1772447" y="3685"/>
                          <a:pt x="1935381" y="0"/>
                        </a:cubicBezTo>
                        <a:cubicBezTo>
                          <a:pt x="2098315" y="-3685"/>
                          <a:pt x="2260901" y="1943"/>
                          <a:pt x="2467079" y="0"/>
                        </a:cubicBezTo>
                        <a:cubicBezTo>
                          <a:pt x="2673257" y="-1943"/>
                          <a:pt x="2960436" y="57252"/>
                          <a:pt x="3190189" y="0"/>
                        </a:cubicBezTo>
                        <a:cubicBezTo>
                          <a:pt x="3234224" y="215640"/>
                          <a:pt x="3148927" y="329785"/>
                          <a:pt x="3190189" y="468174"/>
                        </a:cubicBezTo>
                        <a:cubicBezTo>
                          <a:pt x="3231451" y="606563"/>
                          <a:pt x="3178536" y="768660"/>
                          <a:pt x="3190189" y="891760"/>
                        </a:cubicBezTo>
                        <a:cubicBezTo>
                          <a:pt x="3201842" y="1014860"/>
                          <a:pt x="3158515" y="1286494"/>
                          <a:pt x="3190189" y="1538286"/>
                        </a:cubicBezTo>
                        <a:cubicBezTo>
                          <a:pt x="3221863" y="1790078"/>
                          <a:pt x="3140503" y="1987928"/>
                          <a:pt x="3190189" y="2184812"/>
                        </a:cubicBezTo>
                        <a:cubicBezTo>
                          <a:pt x="3239875" y="2381696"/>
                          <a:pt x="3153956" y="2427368"/>
                          <a:pt x="3190189" y="2652985"/>
                        </a:cubicBezTo>
                        <a:cubicBezTo>
                          <a:pt x="3226422" y="2878602"/>
                          <a:pt x="3177446" y="3017627"/>
                          <a:pt x="3190189" y="3210335"/>
                        </a:cubicBezTo>
                        <a:cubicBezTo>
                          <a:pt x="3202932" y="3403043"/>
                          <a:pt x="3168117" y="3583012"/>
                          <a:pt x="3190189" y="3678509"/>
                        </a:cubicBezTo>
                        <a:cubicBezTo>
                          <a:pt x="3212261" y="3774006"/>
                          <a:pt x="3143230" y="4208099"/>
                          <a:pt x="3190189" y="4458799"/>
                        </a:cubicBezTo>
                        <a:cubicBezTo>
                          <a:pt x="2963926" y="4458849"/>
                          <a:pt x="2832623" y="4418883"/>
                          <a:pt x="2594687" y="4458799"/>
                        </a:cubicBezTo>
                        <a:cubicBezTo>
                          <a:pt x="2356751" y="4498715"/>
                          <a:pt x="2149485" y="4429692"/>
                          <a:pt x="1999185" y="4458799"/>
                        </a:cubicBezTo>
                        <a:cubicBezTo>
                          <a:pt x="1848885" y="4487906"/>
                          <a:pt x="1666116" y="4427542"/>
                          <a:pt x="1531291" y="4458799"/>
                        </a:cubicBezTo>
                        <a:cubicBezTo>
                          <a:pt x="1396466" y="4490056"/>
                          <a:pt x="1206117" y="4426802"/>
                          <a:pt x="1095298" y="4458799"/>
                        </a:cubicBezTo>
                        <a:cubicBezTo>
                          <a:pt x="984479" y="4490796"/>
                          <a:pt x="804627" y="4423858"/>
                          <a:pt x="563600" y="4458799"/>
                        </a:cubicBezTo>
                        <a:cubicBezTo>
                          <a:pt x="322573" y="4493740"/>
                          <a:pt x="123253" y="4421622"/>
                          <a:pt x="0" y="4458799"/>
                        </a:cubicBezTo>
                        <a:cubicBezTo>
                          <a:pt x="-4197" y="4204581"/>
                          <a:pt x="52836" y="4097821"/>
                          <a:pt x="0" y="3812273"/>
                        </a:cubicBezTo>
                        <a:cubicBezTo>
                          <a:pt x="-52836" y="3526725"/>
                          <a:pt x="44206" y="3342054"/>
                          <a:pt x="0" y="3165747"/>
                        </a:cubicBezTo>
                        <a:cubicBezTo>
                          <a:pt x="-44206" y="2989440"/>
                          <a:pt x="60454" y="2816928"/>
                          <a:pt x="0" y="2652985"/>
                        </a:cubicBezTo>
                        <a:cubicBezTo>
                          <a:pt x="-60454" y="2489042"/>
                          <a:pt x="25270" y="2348837"/>
                          <a:pt x="0" y="2095636"/>
                        </a:cubicBezTo>
                        <a:cubicBezTo>
                          <a:pt x="-25270" y="1842435"/>
                          <a:pt x="31984" y="1656594"/>
                          <a:pt x="0" y="1449110"/>
                        </a:cubicBezTo>
                        <a:cubicBezTo>
                          <a:pt x="-31984" y="1241626"/>
                          <a:pt x="50148" y="1206462"/>
                          <a:pt x="0" y="980936"/>
                        </a:cubicBezTo>
                        <a:cubicBezTo>
                          <a:pt x="-50148" y="755410"/>
                          <a:pt x="46988" y="232943"/>
                          <a:pt x="0" y="0"/>
                        </a:cubicBezTo>
                        <a:close/>
                      </a:path>
                      <a:path w="3190189" h="4458799" stroke="0" extrusionOk="0">
                        <a:moveTo>
                          <a:pt x="0" y="0"/>
                        </a:moveTo>
                        <a:cubicBezTo>
                          <a:pt x="249850" y="-51245"/>
                          <a:pt x="361490" y="40732"/>
                          <a:pt x="499796" y="0"/>
                        </a:cubicBezTo>
                        <a:cubicBezTo>
                          <a:pt x="638102" y="-40732"/>
                          <a:pt x="916793" y="26575"/>
                          <a:pt x="1063396" y="0"/>
                        </a:cubicBezTo>
                        <a:cubicBezTo>
                          <a:pt x="1209999" y="-26575"/>
                          <a:pt x="1487275" y="45569"/>
                          <a:pt x="1658898" y="0"/>
                        </a:cubicBezTo>
                        <a:cubicBezTo>
                          <a:pt x="1830521" y="-45569"/>
                          <a:pt x="1921678" y="18887"/>
                          <a:pt x="2126793" y="0"/>
                        </a:cubicBezTo>
                        <a:cubicBezTo>
                          <a:pt x="2331909" y="-18887"/>
                          <a:pt x="2470536" y="9614"/>
                          <a:pt x="2562785" y="0"/>
                        </a:cubicBezTo>
                        <a:cubicBezTo>
                          <a:pt x="2655034" y="-9614"/>
                          <a:pt x="2937063" y="46525"/>
                          <a:pt x="3190189" y="0"/>
                        </a:cubicBezTo>
                        <a:cubicBezTo>
                          <a:pt x="3252946" y="197908"/>
                          <a:pt x="3155085" y="373743"/>
                          <a:pt x="3190189" y="557350"/>
                        </a:cubicBezTo>
                        <a:cubicBezTo>
                          <a:pt x="3225293" y="740957"/>
                          <a:pt x="3121609" y="880455"/>
                          <a:pt x="3190189" y="1159288"/>
                        </a:cubicBezTo>
                        <a:cubicBezTo>
                          <a:pt x="3258769" y="1438121"/>
                          <a:pt x="3119298" y="1635633"/>
                          <a:pt x="3190189" y="1805814"/>
                        </a:cubicBezTo>
                        <a:cubicBezTo>
                          <a:pt x="3261080" y="1975995"/>
                          <a:pt x="3189410" y="2178772"/>
                          <a:pt x="3190189" y="2318575"/>
                        </a:cubicBezTo>
                        <a:cubicBezTo>
                          <a:pt x="3190968" y="2458378"/>
                          <a:pt x="3173733" y="2697227"/>
                          <a:pt x="3190189" y="2875925"/>
                        </a:cubicBezTo>
                        <a:cubicBezTo>
                          <a:pt x="3206645" y="3054623"/>
                          <a:pt x="3156480" y="3286988"/>
                          <a:pt x="3190189" y="3522451"/>
                        </a:cubicBezTo>
                        <a:cubicBezTo>
                          <a:pt x="3223898" y="3757914"/>
                          <a:pt x="3097277" y="4112456"/>
                          <a:pt x="3190189" y="4458799"/>
                        </a:cubicBezTo>
                        <a:cubicBezTo>
                          <a:pt x="3062445" y="4461062"/>
                          <a:pt x="2934342" y="4418745"/>
                          <a:pt x="2754197" y="4458799"/>
                        </a:cubicBezTo>
                        <a:cubicBezTo>
                          <a:pt x="2574052" y="4498853"/>
                          <a:pt x="2361133" y="4432315"/>
                          <a:pt x="2222498" y="4458799"/>
                        </a:cubicBezTo>
                        <a:cubicBezTo>
                          <a:pt x="2083863" y="4485283"/>
                          <a:pt x="1854373" y="4424181"/>
                          <a:pt x="1722702" y="4458799"/>
                        </a:cubicBezTo>
                        <a:cubicBezTo>
                          <a:pt x="1591031" y="4493417"/>
                          <a:pt x="1350283" y="4437469"/>
                          <a:pt x="1191004" y="4458799"/>
                        </a:cubicBezTo>
                        <a:cubicBezTo>
                          <a:pt x="1031725" y="4480129"/>
                          <a:pt x="914148" y="4424894"/>
                          <a:pt x="755011" y="4458799"/>
                        </a:cubicBezTo>
                        <a:cubicBezTo>
                          <a:pt x="595874" y="4492704"/>
                          <a:pt x="369935" y="4432153"/>
                          <a:pt x="0" y="4458799"/>
                        </a:cubicBezTo>
                        <a:cubicBezTo>
                          <a:pt x="-30711" y="4297715"/>
                          <a:pt x="2763" y="4085730"/>
                          <a:pt x="0" y="3990625"/>
                        </a:cubicBezTo>
                        <a:cubicBezTo>
                          <a:pt x="-2763" y="3895520"/>
                          <a:pt x="22534" y="3648908"/>
                          <a:pt x="0" y="3477863"/>
                        </a:cubicBezTo>
                        <a:cubicBezTo>
                          <a:pt x="-22534" y="3306818"/>
                          <a:pt x="288" y="2995749"/>
                          <a:pt x="0" y="2831337"/>
                        </a:cubicBezTo>
                        <a:cubicBezTo>
                          <a:pt x="-288" y="2666925"/>
                          <a:pt x="27553" y="2421798"/>
                          <a:pt x="0" y="2229400"/>
                        </a:cubicBezTo>
                        <a:cubicBezTo>
                          <a:pt x="-27553" y="2037002"/>
                          <a:pt x="60598" y="1776447"/>
                          <a:pt x="0" y="1627462"/>
                        </a:cubicBezTo>
                        <a:cubicBezTo>
                          <a:pt x="-60598" y="1478477"/>
                          <a:pt x="23438" y="1276148"/>
                          <a:pt x="0" y="1159288"/>
                        </a:cubicBezTo>
                        <a:cubicBezTo>
                          <a:pt x="-23438" y="1042428"/>
                          <a:pt x="6669" y="788328"/>
                          <a:pt x="0" y="557350"/>
                        </a:cubicBezTo>
                        <a:cubicBezTo>
                          <a:pt x="-6669" y="326372"/>
                          <a:pt x="58555" y="193314"/>
                          <a:pt x="0" y="0"/>
                        </a:cubicBezTo>
                        <a:close/>
                      </a:path>
                    </a:pathLst>
                  </a:custGeom>
                  <ask:type>
                    <ask:lineSketchNone/>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GB" b="1" dirty="0"/>
          </a:p>
          <a:p>
            <a:pPr algn="ctr"/>
            <a:r>
              <a:rPr lang="en-GB" b="1" dirty="0"/>
              <a:t>A consortium that involves the whole society/stakeholders with complimentary expertise:</a:t>
            </a:r>
          </a:p>
          <a:p>
            <a:pPr algn="ctr"/>
            <a:endParaRPr lang="en-GB" b="1" dirty="0"/>
          </a:p>
          <a:p>
            <a:pPr marL="285750" indent="-285750">
              <a:buFont typeface="Wingdings" panose="05000000000000000000" pitchFamily="2" charset="2"/>
              <a:buChar char="Ø"/>
            </a:pPr>
            <a:r>
              <a:rPr lang="en-GB" u="sng" dirty="0"/>
              <a:t>Public sector</a:t>
            </a:r>
            <a:r>
              <a:rPr lang="en-GB" dirty="0"/>
              <a:t>: 3 municipalities</a:t>
            </a:r>
          </a:p>
          <a:p>
            <a:pPr marL="285750" indent="-285750">
              <a:buFont typeface="Wingdings" panose="05000000000000000000" pitchFamily="2" charset="2"/>
              <a:buChar char="Ø"/>
            </a:pPr>
            <a:endParaRPr lang="en-GB" u="sng" dirty="0"/>
          </a:p>
          <a:p>
            <a:pPr marL="285750" indent="-285750">
              <a:buFont typeface="Wingdings" panose="05000000000000000000" pitchFamily="2" charset="2"/>
              <a:buChar char="Ø"/>
            </a:pPr>
            <a:r>
              <a:rPr lang="en-GB" u="sng" dirty="0"/>
              <a:t>Companies:</a:t>
            </a:r>
            <a:r>
              <a:rPr lang="en-GB" dirty="0"/>
              <a:t> 5 Small and medium enterprises, 2 Large enterprises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u="sng" dirty="0"/>
              <a:t>Academia:</a:t>
            </a:r>
            <a:r>
              <a:rPr lang="en-GB" dirty="0"/>
              <a:t> 5 Universities</a:t>
            </a:r>
          </a:p>
        </p:txBody>
      </p:sp>
      <p:graphicFrame>
        <p:nvGraphicFramePr>
          <p:cNvPr id="7" name="Tabella 6">
            <a:extLst>
              <a:ext uri="{FF2B5EF4-FFF2-40B4-BE49-F238E27FC236}">
                <a16:creationId xmlns:a16="http://schemas.microsoft.com/office/drawing/2014/main" id="{E0FD3C64-E9FB-4A53-9A2D-7114C2267E07}"/>
              </a:ext>
            </a:extLst>
          </p:cNvPr>
          <p:cNvGraphicFramePr>
            <a:graphicFrameLocks noGrp="1"/>
          </p:cNvGraphicFramePr>
          <p:nvPr>
            <p:extLst>
              <p:ext uri="{D42A27DB-BD31-4B8C-83A1-F6EECF244321}">
                <p14:modId xmlns:p14="http://schemas.microsoft.com/office/powerpoint/2010/main" val="2130497716"/>
              </p:ext>
            </p:extLst>
          </p:nvPr>
        </p:nvGraphicFramePr>
        <p:xfrm>
          <a:off x="5796334" y="2965304"/>
          <a:ext cx="5054601" cy="3076575"/>
        </p:xfrm>
        <a:graphic>
          <a:graphicData uri="http://schemas.openxmlformats.org/drawingml/2006/table">
            <a:tbl>
              <a:tblPr/>
              <a:tblGrid>
                <a:gridCol w="752003">
                  <a:extLst>
                    <a:ext uri="{9D8B030D-6E8A-4147-A177-3AD203B41FA5}">
                      <a16:colId xmlns:a16="http://schemas.microsoft.com/office/drawing/2014/main" val="3103790324"/>
                    </a:ext>
                  </a:extLst>
                </a:gridCol>
                <a:gridCol w="3147623">
                  <a:extLst>
                    <a:ext uri="{9D8B030D-6E8A-4147-A177-3AD203B41FA5}">
                      <a16:colId xmlns:a16="http://schemas.microsoft.com/office/drawing/2014/main" val="544148478"/>
                    </a:ext>
                  </a:extLst>
                </a:gridCol>
                <a:gridCol w="1154975">
                  <a:extLst>
                    <a:ext uri="{9D8B030D-6E8A-4147-A177-3AD203B41FA5}">
                      <a16:colId xmlns:a16="http://schemas.microsoft.com/office/drawing/2014/main" val="719580711"/>
                    </a:ext>
                  </a:extLst>
                </a:gridCol>
              </a:tblGrid>
              <a:tr h="209550">
                <a:tc>
                  <a:txBody>
                    <a:bodyPr/>
                    <a:lstStyle/>
                    <a:p>
                      <a:pPr algn="ctr" fontAlgn="b"/>
                      <a:r>
                        <a:rPr lang="en-GB" sz="1200" b="1" i="0" u="none" strike="noStrike" dirty="0">
                          <a:solidFill>
                            <a:srgbClr val="FFFFFF"/>
                          </a:solidFill>
                          <a:effectLst/>
                          <a:latin typeface="Calibri" panose="020F0502020204030204" pitchFamily="34" charset="0"/>
                        </a:rPr>
                        <a:t>Partner N°</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CC66"/>
                    </a:solidFill>
                  </a:tcPr>
                </a:tc>
                <a:tc>
                  <a:txBody>
                    <a:bodyPr/>
                    <a:lstStyle/>
                    <a:p>
                      <a:pPr algn="ctr" fontAlgn="b"/>
                      <a:r>
                        <a:rPr lang="en-GB" sz="1200" b="1" i="0" u="none" strike="noStrike">
                          <a:solidFill>
                            <a:srgbClr val="FFFFFF"/>
                          </a:solidFill>
                          <a:effectLst/>
                          <a:latin typeface="Calibri" panose="020F0502020204030204" pitchFamily="34" charset="0"/>
                        </a:rPr>
                        <a:t>Partner name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CC66"/>
                    </a:solidFill>
                  </a:tcPr>
                </a:tc>
                <a:tc>
                  <a:txBody>
                    <a:bodyPr/>
                    <a:lstStyle/>
                    <a:p>
                      <a:pPr algn="ctr" fontAlgn="b"/>
                      <a:r>
                        <a:rPr lang="en-GB" sz="1200" b="1" i="0" u="none" strike="noStrike">
                          <a:solidFill>
                            <a:srgbClr val="FFFFFF"/>
                          </a:solidFill>
                          <a:effectLst/>
                          <a:latin typeface="Calibri" panose="020F0502020204030204" pitchFamily="34" charset="0"/>
                        </a:rPr>
                        <a:t>Short name</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00CC66"/>
                    </a:solidFill>
                  </a:tcPr>
                </a:tc>
                <a:extLst>
                  <a:ext uri="{0D108BD9-81ED-4DB2-BD59-A6C34878D82A}">
                    <a16:rowId xmlns:a16="http://schemas.microsoft.com/office/drawing/2014/main" val="2471605812"/>
                  </a:ext>
                </a:extLst>
              </a:tr>
              <a:tr h="190500">
                <a:tc>
                  <a:txBody>
                    <a:bodyPr/>
                    <a:lstStyle/>
                    <a:p>
                      <a:pPr algn="ctr" fontAlgn="b"/>
                      <a:r>
                        <a:rPr lang="en-GB" sz="1100" b="1"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000000"/>
                          </a:solidFill>
                          <a:effectLst/>
                          <a:latin typeface="Calibri" panose="020F0502020204030204" pitchFamily="34" charset="0"/>
                        </a:rPr>
                        <a:t>Hysytech Srl</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HST</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6286354"/>
                  </a:ext>
                </a:extLst>
              </a:tr>
              <a:tr h="190500">
                <a:tc>
                  <a:txBody>
                    <a:bodyPr/>
                    <a:lstStyle/>
                    <a:p>
                      <a:pPr algn="ctr" fontAlgn="b"/>
                      <a:r>
                        <a:rPr lang="en-GB" sz="1100" b="1"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000" b="0" i="0" u="none" strike="noStrike">
                          <a:solidFill>
                            <a:srgbClr val="000000"/>
                          </a:solidFill>
                          <a:effectLst/>
                          <a:latin typeface="DejaVuSans"/>
                        </a:rPr>
                        <a:t>ACEA Pinerolese Industriale S.p.A.</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ACEA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15117316"/>
                  </a:ext>
                </a:extLst>
              </a:tr>
              <a:tr h="190500">
                <a:tc>
                  <a:txBody>
                    <a:bodyPr/>
                    <a:lstStyle/>
                    <a:p>
                      <a:pPr algn="ctr" fontAlgn="b"/>
                      <a:r>
                        <a:rPr lang="en-GB" sz="1100" b="1"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Allegrini SpA</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AL</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3688379"/>
                  </a:ext>
                </a:extLst>
              </a:tr>
              <a:tr h="190500">
                <a:tc>
                  <a:txBody>
                    <a:bodyPr/>
                    <a:lstStyle/>
                    <a:p>
                      <a:pPr algn="ctr" fontAlgn="b"/>
                      <a:r>
                        <a:rPr lang="en-GB" sz="1100" b="1"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Agricultural University of Athens</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AUA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74826034"/>
                  </a:ext>
                </a:extLst>
              </a:tr>
              <a:tr h="190500">
                <a:tc>
                  <a:txBody>
                    <a:bodyPr/>
                    <a:lstStyle/>
                    <a:p>
                      <a:pPr algn="ctr" fontAlgn="b"/>
                      <a:r>
                        <a:rPr lang="en-GB" sz="1100" b="1"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fr-FR" sz="1000" b="0" i="0" u="none" strike="noStrike">
                          <a:solidFill>
                            <a:srgbClr val="000000"/>
                          </a:solidFill>
                          <a:effectLst/>
                          <a:latin typeface="DejaVuSans"/>
                        </a:rPr>
                        <a:t> Societe D’extrusion Du Polyethylene A.Barbier Et Cie</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BB</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43648201"/>
                  </a:ext>
                </a:extLst>
              </a:tr>
              <a:tr h="190500">
                <a:tc>
                  <a:txBody>
                    <a:bodyPr/>
                    <a:lstStyle/>
                    <a:p>
                      <a:pPr algn="ctr" fontAlgn="b"/>
                      <a:r>
                        <a:rPr lang="en-GB" sz="1100" b="1"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BIOMASA PENINSULAR S.A.</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BPE</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5522612"/>
                  </a:ext>
                </a:extLst>
              </a:tr>
              <a:tr h="190500">
                <a:tc>
                  <a:txBody>
                    <a:bodyPr/>
                    <a:lstStyle/>
                    <a:p>
                      <a:pPr algn="ctr" fontAlgn="b"/>
                      <a:r>
                        <a:rPr lang="en-GB" sz="1100" b="1"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Castellón City Council</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CM</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6569986"/>
                  </a:ext>
                </a:extLst>
              </a:tr>
              <a:tr h="190500">
                <a:tc>
                  <a:txBody>
                    <a:bodyPr/>
                    <a:lstStyle/>
                    <a:p>
                      <a:pPr algn="ctr" fontAlgn="b"/>
                      <a:r>
                        <a:rPr lang="en-GB" sz="1100" b="1"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Cyprus University of Technology</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CUT</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85107098"/>
                  </a:ext>
                </a:extLst>
              </a:tr>
              <a:tr h="190500">
                <a:tc>
                  <a:txBody>
                    <a:bodyPr/>
                    <a:lstStyle/>
                    <a:p>
                      <a:pPr algn="ctr" fontAlgn="b"/>
                      <a:r>
                        <a:rPr lang="en-GB" sz="1100" b="1"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POOL.ITI S.r.l.</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POOL</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01917224"/>
                  </a:ext>
                </a:extLst>
              </a:tr>
              <a:tr h="190500">
                <a:tc>
                  <a:txBody>
                    <a:bodyPr/>
                    <a:lstStyle/>
                    <a:p>
                      <a:pPr algn="ctr" fontAlgn="b"/>
                      <a:r>
                        <a:rPr lang="en-GB" sz="1100" b="1"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GB" sz="1000" b="0" i="0" u="none" strike="noStrike">
                          <a:solidFill>
                            <a:srgbClr val="000000"/>
                          </a:solidFill>
                          <a:effectLst/>
                          <a:latin typeface="DejaVuSans"/>
                        </a:rPr>
                        <a:t>Sewerage Board of Limassol - Amathus</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SBLA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1907724"/>
                  </a:ext>
                </a:extLst>
              </a:tr>
              <a:tr h="190500">
                <a:tc>
                  <a:txBody>
                    <a:bodyPr/>
                    <a:lstStyle/>
                    <a:p>
                      <a:pPr algn="ctr" fontAlgn="b"/>
                      <a:r>
                        <a:rPr lang="en-GB" sz="1100" b="1"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s-ES" sz="1000" b="0" i="0" u="none" strike="noStrike">
                          <a:solidFill>
                            <a:srgbClr val="000000"/>
                          </a:solidFill>
                          <a:effectLst/>
                          <a:latin typeface="DejaVuSans"/>
                        </a:rPr>
                        <a:t>Técnicas y Tratamientos Medioambientales, S.A.U.</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TETma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64264859"/>
                  </a:ext>
                </a:extLst>
              </a:tr>
              <a:tr h="190500">
                <a:tc>
                  <a:txBody>
                    <a:bodyPr/>
                    <a:lstStyle/>
                    <a:p>
                      <a:pPr algn="ctr" fontAlgn="b"/>
                      <a:r>
                        <a:rPr lang="en-GB" sz="1100" b="1"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000" b="0" i="0" u="none" strike="noStrike">
                          <a:solidFill>
                            <a:srgbClr val="000000"/>
                          </a:solidFill>
                          <a:effectLst/>
                          <a:latin typeface="DejaVuSans"/>
                        </a:rPr>
                        <a:t>Università degli Studi di Catania</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UNICT</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8818835"/>
                  </a:ext>
                </a:extLst>
              </a:tr>
              <a:tr h="190500">
                <a:tc>
                  <a:txBody>
                    <a:bodyPr/>
                    <a:lstStyle/>
                    <a:p>
                      <a:pPr algn="ctr" fontAlgn="b"/>
                      <a:r>
                        <a:rPr lang="en-GB" sz="1100" b="1" i="0" u="none" strike="noStrike">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000" b="0" i="0" u="none" strike="noStrike">
                          <a:solidFill>
                            <a:srgbClr val="000000"/>
                          </a:solidFill>
                          <a:effectLst/>
                          <a:latin typeface="DejaVuSans"/>
                        </a:rPr>
                        <a:t>Università degli Studi di Roma Unitelma Sapienza</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UNITELMA</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7212155"/>
                  </a:ext>
                </a:extLst>
              </a:tr>
              <a:tr h="190500">
                <a:tc>
                  <a:txBody>
                    <a:bodyPr/>
                    <a:lstStyle/>
                    <a:p>
                      <a:pPr algn="ctr" fontAlgn="b"/>
                      <a:r>
                        <a:rPr lang="en-GB" sz="1100" b="1"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1000" b="0" i="0" u="none" strike="noStrike">
                          <a:solidFill>
                            <a:srgbClr val="000000"/>
                          </a:solidFill>
                          <a:effectLst/>
                          <a:latin typeface="DejaVuSans"/>
                        </a:rPr>
                        <a:t>UNIVERSITA DEGLI STUDI DI TORINO</a:t>
                      </a:r>
                    </a:p>
                  </a:txBody>
                  <a:tcPr marL="9525" marR="9525" marT="9525" marB="0" anchor="b">
                    <a:lnL>
                      <a:noFill/>
                    </a:lnL>
                    <a:lnR>
                      <a:noFill/>
                    </a:lnR>
                    <a:lnT>
                      <a:noFill/>
                    </a:lnT>
                    <a:lnB>
                      <a:noFill/>
                    </a:lnB>
                  </a:tcPr>
                </a:tc>
                <a:tc>
                  <a:txBody>
                    <a:bodyPr/>
                    <a:lstStyle/>
                    <a:p>
                      <a:pPr algn="ctr" fontAlgn="b"/>
                      <a:r>
                        <a:rPr lang="en-GB" sz="1100" b="0" i="0" u="none" strike="noStrike" dirty="0">
                          <a:solidFill>
                            <a:srgbClr val="000000"/>
                          </a:solidFill>
                          <a:effectLst/>
                          <a:latin typeface="Calibri" panose="020F0502020204030204" pitchFamily="34" charset="0"/>
                        </a:rPr>
                        <a:t>UNITO</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2955264"/>
                  </a:ext>
                </a:extLst>
              </a:tr>
              <a:tr h="200025">
                <a:tc>
                  <a:txBody>
                    <a:bodyPr/>
                    <a:lstStyle/>
                    <a:p>
                      <a:pPr algn="ctr" fontAlgn="b"/>
                      <a:r>
                        <a:rPr lang="en-GB" sz="1100" b="1" i="0" u="none" strike="noStrike">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GB" sz="1000" b="0" i="0" u="none" strike="noStrike">
                          <a:solidFill>
                            <a:srgbClr val="000000"/>
                          </a:solidFill>
                          <a:effectLst/>
                          <a:latin typeface="DejaVuSans"/>
                        </a:rPr>
                        <a:t>Municipality of Vrilissia</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VM</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182907"/>
                  </a:ext>
                </a:extLst>
              </a:tr>
            </a:tbl>
          </a:graphicData>
        </a:graphic>
      </p:graphicFrame>
      <p:pic>
        <p:nvPicPr>
          <p:cNvPr id="10" name="Immagine 9">
            <a:extLst>
              <a:ext uri="{FF2B5EF4-FFF2-40B4-BE49-F238E27FC236}">
                <a16:creationId xmlns:a16="http://schemas.microsoft.com/office/drawing/2014/main" id="{EA5149E9-969C-C888-B9FE-6CC4FF4DA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4062743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5</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a:bodyPr>
          <a:lstStyle/>
          <a:p>
            <a:r>
              <a:rPr lang="en-GB" dirty="0"/>
              <a:t>How we got funding? </a:t>
            </a:r>
          </a:p>
        </p:txBody>
      </p:sp>
      <p:sp>
        <p:nvSpPr>
          <p:cNvPr id="7" name="CasellaDiTesto 6">
            <a:extLst>
              <a:ext uri="{FF2B5EF4-FFF2-40B4-BE49-F238E27FC236}">
                <a16:creationId xmlns:a16="http://schemas.microsoft.com/office/drawing/2014/main" id="{D210CB35-183C-4FD9-BF76-9929346A5AAA}"/>
              </a:ext>
            </a:extLst>
          </p:cNvPr>
          <p:cNvSpPr txBox="1"/>
          <p:nvPr/>
        </p:nvSpPr>
        <p:spPr>
          <a:xfrm>
            <a:off x="809897" y="1451376"/>
            <a:ext cx="10093234" cy="4241161"/>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n-GB" sz="1600" u="sng" dirty="0">
                <a:solidFill>
                  <a:schemeClr val="tx1">
                    <a:lumMod val="75000"/>
                    <a:lumOff val="25000"/>
                  </a:schemeClr>
                </a:solidFill>
                <a:ea typeface="Calibri" panose="020F0502020204030204" pitchFamily="34" charset="0"/>
                <a:cs typeface="Arial" panose="020B0604020202020204" pitchFamily="34" charset="0"/>
              </a:rPr>
              <a:t>W4P project </a:t>
            </a:r>
            <a:r>
              <a:rPr lang="en-GB" sz="1600" dirty="0">
                <a:solidFill>
                  <a:schemeClr val="tx1">
                    <a:lumMod val="75000"/>
                    <a:lumOff val="25000"/>
                  </a:schemeClr>
                </a:solidFill>
                <a:ea typeface="Calibri" panose="020F0502020204030204" pitchFamily="34" charset="0"/>
                <a:cs typeface="Arial" panose="020B0604020202020204" pitchFamily="34" charset="0"/>
              </a:rPr>
              <a:t>was submitted in </a:t>
            </a:r>
            <a:r>
              <a:rPr lang="en-GB" sz="1600" dirty="0">
                <a:solidFill>
                  <a:schemeClr val="tx1">
                    <a:lumMod val="75000"/>
                    <a:lumOff val="25000"/>
                  </a:schemeClr>
                </a:solidFill>
                <a:effectLst/>
                <a:ea typeface="Calibri" panose="020F0502020204030204" pitchFamily="34" charset="0"/>
                <a:cs typeface="Arial" panose="020B0604020202020204" pitchFamily="34" charset="0"/>
              </a:rPr>
              <a:t>2018 to the life program Commission the concept. </a:t>
            </a:r>
          </a:p>
          <a:p>
            <a:pPr lvl="1" algn="just">
              <a:lnSpc>
                <a:spcPct val="115000"/>
              </a:lnSpc>
              <a:spcAft>
                <a:spcPts val="600"/>
              </a:spcAft>
            </a:pPr>
            <a:r>
              <a:rPr lang="en-GB" sz="1600" dirty="0">
                <a:solidFill>
                  <a:schemeClr val="tx1">
                    <a:lumMod val="75000"/>
                    <a:lumOff val="25000"/>
                  </a:schemeClr>
                </a:solidFill>
                <a:effectLst/>
                <a:ea typeface="Calibri" panose="020F0502020204030204" pitchFamily="34" charset="0"/>
                <a:cs typeface="Arial" panose="020B0604020202020204" pitchFamily="34" charset="0"/>
              </a:rPr>
              <a:t>This addressed environmental problems in the management of municipal biowaste (MBW) and in agriculture. The project was rejected because the expected environmental benefits from these sectors were judged quantitatively not enough to justify the requested Commission contribution. </a:t>
            </a:r>
          </a:p>
          <a:p>
            <a:pPr lvl="1" algn="just">
              <a:lnSpc>
                <a:spcPct val="115000"/>
              </a:lnSpc>
              <a:spcAft>
                <a:spcPts val="600"/>
              </a:spcAft>
            </a:pPr>
            <a:endParaRPr lang="en-GB" sz="1600" dirty="0">
              <a:solidFill>
                <a:schemeClr val="tx1">
                  <a:lumMod val="75000"/>
                  <a:lumOff val="25000"/>
                </a:schemeClr>
              </a:solidFill>
              <a:effectLst/>
              <a:ea typeface="Calibri" panose="020F0502020204030204" pitchFamily="34" charset="0"/>
              <a:cs typeface="Arial" panose="020B0604020202020204" pitchFamily="34" charset="0"/>
            </a:endParaRPr>
          </a:p>
          <a:p>
            <a:pPr marL="285750" indent="-285750" algn="just">
              <a:lnSpc>
                <a:spcPct val="115000"/>
              </a:lnSpc>
              <a:spcAft>
                <a:spcPts val="600"/>
              </a:spcAft>
              <a:buFont typeface="Arial" panose="020B0604020202020204" pitchFamily="34" charset="0"/>
              <a:buChar char="•"/>
            </a:pPr>
            <a:r>
              <a:rPr lang="en-GB" sz="1600" dirty="0">
                <a:solidFill>
                  <a:schemeClr val="tx1">
                    <a:lumMod val="75000"/>
                    <a:lumOff val="25000"/>
                  </a:schemeClr>
                </a:solidFill>
                <a:effectLst/>
                <a:ea typeface="Calibri" panose="020F0502020204030204" pitchFamily="34" charset="0"/>
                <a:cs typeface="Arial" panose="020B0604020202020204" pitchFamily="34" charset="0"/>
              </a:rPr>
              <a:t>In 2019, we submitted the concept note of </a:t>
            </a:r>
            <a:r>
              <a:rPr lang="en-GB" sz="1600" u="sng" dirty="0">
                <a:solidFill>
                  <a:schemeClr val="tx1">
                    <a:lumMod val="75000"/>
                    <a:lumOff val="25000"/>
                  </a:schemeClr>
                </a:solidFill>
                <a:effectLst/>
                <a:ea typeface="Calibri" panose="020F0502020204030204" pitchFamily="34" charset="0"/>
                <a:cs typeface="Arial" panose="020B0604020202020204" pitchFamily="34" charset="0"/>
              </a:rPr>
              <a:t>LIFEEBP </a:t>
            </a:r>
            <a:r>
              <a:rPr lang="en-GB" sz="1600" dirty="0">
                <a:solidFill>
                  <a:schemeClr val="tx1">
                    <a:lumMod val="75000"/>
                    <a:lumOff val="25000"/>
                  </a:schemeClr>
                </a:solidFill>
                <a:effectLst/>
                <a:ea typeface="Calibri" panose="020F0502020204030204" pitchFamily="34" charset="0"/>
                <a:cs typeface="Arial" panose="020B0604020202020204" pitchFamily="34" charset="0"/>
              </a:rPr>
              <a:t>addressing the environmental problems in the same sectors of the W4P projects and also in the chemical industry sector. We kept the same budget in W4P: i.e. € 3744 total, € 2051 EU contribution for 16 partners in W4P versus € 3807 total, € 2091 EU contribution for 15 partners in LIFEEBP. </a:t>
            </a:r>
          </a:p>
          <a:p>
            <a:br>
              <a:rPr lang="en-GB" sz="1400" dirty="0"/>
            </a:br>
            <a:br>
              <a:rPr lang="en-GB" sz="1400" dirty="0"/>
            </a:br>
            <a:br>
              <a:rPr lang="en-GB" sz="1400" dirty="0"/>
            </a:br>
            <a:br>
              <a:rPr lang="en-GB" sz="1400" dirty="0"/>
            </a:br>
            <a:br>
              <a:rPr lang="en-GB" sz="1400" dirty="0"/>
            </a:br>
            <a:endParaRPr lang="en-GB" sz="1400" dirty="0"/>
          </a:p>
        </p:txBody>
      </p:sp>
      <p:pic>
        <p:nvPicPr>
          <p:cNvPr id="2" name="Immagine 1">
            <a:extLst>
              <a:ext uri="{FF2B5EF4-FFF2-40B4-BE49-F238E27FC236}">
                <a16:creationId xmlns:a16="http://schemas.microsoft.com/office/drawing/2014/main" id="{4F8F016E-76DB-70D3-CEE0-9871CC7E8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207586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C0CA635-79AA-D918-7DC1-389FB61CD8E2}"/>
              </a:ext>
            </a:extLst>
          </p:cNvPr>
          <p:cNvSpPr>
            <a:spLocks noGrp="1"/>
          </p:cNvSpPr>
          <p:nvPr>
            <p:ph type="sldNum" sz="quarter" idx="4"/>
          </p:nvPr>
        </p:nvSpPr>
        <p:spPr/>
        <p:txBody>
          <a:bodyPr/>
          <a:lstStyle/>
          <a:p>
            <a:fld id="{3AF93BA6-58EE-45D1-90C7-F70E15D64486}" type="slidenum">
              <a:rPr lang="it-IT" smtClean="0"/>
              <a:pPr/>
              <a:t>6</a:t>
            </a:fld>
            <a:endParaRPr lang="it-IT"/>
          </a:p>
        </p:txBody>
      </p:sp>
      <p:sp>
        <p:nvSpPr>
          <p:cNvPr id="5" name="Titolo 4">
            <a:extLst>
              <a:ext uri="{FF2B5EF4-FFF2-40B4-BE49-F238E27FC236}">
                <a16:creationId xmlns:a16="http://schemas.microsoft.com/office/drawing/2014/main" id="{0BD826C2-0311-9BBA-F4A9-00D0B6621B81}"/>
              </a:ext>
            </a:extLst>
          </p:cNvPr>
          <p:cNvSpPr>
            <a:spLocks noGrp="1"/>
          </p:cNvSpPr>
          <p:nvPr>
            <p:ph type="title"/>
          </p:nvPr>
        </p:nvSpPr>
        <p:spPr/>
        <p:txBody>
          <a:bodyPr/>
          <a:lstStyle/>
          <a:p>
            <a:r>
              <a:rPr lang="it-IT" dirty="0"/>
              <a:t>Project </a:t>
            </a:r>
            <a:r>
              <a:rPr lang="it-IT" dirty="0" err="1"/>
              <a:t>motivation</a:t>
            </a:r>
            <a:endParaRPr lang="it-IT" dirty="0"/>
          </a:p>
        </p:txBody>
      </p:sp>
      <p:grpSp>
        <p:nvGrpSpPr>
          <p:cNvPr id="6" name="Group 2">
            <a:extLst>
              <a:ext uri="{FF2B5EF4-FFF2-40B4-BE49-F238E27FC236}">
                <a16:creationId xmlns:a16="http://schemas.microsoft.com/office/drawing/2014/main" id="{FC35DF79-3B8B-90A9-930C-D171E30AB7AF}"/>
              </a:ext>
            </a:extLst>
          </p:cNvPr>
          <p:cNvGrpSpPr/>
          <p:nvPr/>
        </p:nvGrpSpPr>
        <p:grpSpPr>
          <a:xfrm>
            <a:off x="4102976" y="1279125"/>
            <a:ext cx="6030540" cy="4712703"/>
            <a:chOff x="2149338" y="1173385"/>
            <a:chExt cx="7121612" cy="5565347"/>
          </a:xfrm>
        </p:grpSpPr>
        <p:sp>
          <p:nvSpPr>
            <p:cNvPr id="7" name="Rectangle: Rounded Corners 36">
              <a:extLst>
                <a:ext uri="{FF2B5EF4-FFF2-40B4-BE49-F238E27FC236}">
                  <a16:creationId xmlns:a16="http://schemas.microsoft.com/office/drawing/2014/main" id="{650D7E85-BB89-8B4B-C3D7-D7138E34F754}"/>
                </a:ext>
              </a:extLst>
            </p:cNvPr>
            <p:cNvSpPr/>
            <p:nvPr/>
          </p:nvSpPr>
          <p:spPr>
            <a:xfrm>
              <a:off x="4944588" y="1173385"/>
              <a:ext cx="2792876" cy="636912"/>
            </a:xfrm>
            <a:prstGeom prst="roundRect">
              <a:avLst>
                <a:gd name="adj" fmla="val 50000"/>
              </a:avLst>
            </a:prstGeom>
            <a:gradFill flip="none" rotWithShape="1">
              <a:gsLst>
                <a:gs pos="100000">
                  <a:schemeClr val="accent1">
                    <a:lumMod val="50000"/>
                  </a:schemeClr>
                </a:gs>
                <a:gs pos="0">
                  <a:schemeClr val="accent1"/>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cxnSp>
          <p:nvCxnSpPr>
            <p:cNvPr id="8" name="Straight Connector 37">
              <a:extLst>
                <a:ext uri="{FF2B5EF4-FFF2-40B4-BE49-F238E27FC236}">
                  <a16:creationId xmlns:a16="http://schemas.microsoft.com/office/drawing/2014/main" id="{53C75628-EBD5-CA18-B2D8-BD834685C543}"/>
                </a:ext>
              </a:extLst>
            </p:cNvPr>
            <p:cNvCxnSpPr>
              <a:cxnSpLocks/>
            </p:cNvCxnSpPr>
            <p:nvPr/>
          </p:nvCxnSpPr>
          <p:spPr>
            <a:xfrm>
              <a:off x="5973226" y="4433899"/>
              <a:ext cx="508794" cy="0"/>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38">
              <a:extLst>
                <a:ext uri="{FF2B5EF4-FFF2-40B4-BE49-F238E27FC236}">
                  <a16:creationId xmlns:a16="http://schemas.microsoft.com/office/drawing/2014/main" id="{E7AE3DC1-83C1-9926-A178-7DF263BA9B9E}"/>
                </a:ext>
              </a:extLst>
            </p:cNvPr>
            <p:cNvCxnSpPr>
              <a:cxnSpLocks/>
            </p:cNvCxnSpPr>
            <p:nvPr/>
          </p:nvCxnSpPr>
          <p:spPr>
            <a:xfrm>
              <a:off x="5973226" y="3425685"/>
              <a:ext cx="508794" cy="0"/>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39">
              <a:extLst>
                <a:ext uri="{FF2B5EF4-FFF2-40B4-BE49-F238E27FC236}">
                  <a16:creationId xmlns:a16="http://schemas.microsoft.com/office/drawing/2014/main" id="{E8F041ED-AC01-8B44-CF69-994D154E8958}"/>
                </a:ext>
              </a:extLst>
            </p:cNvPr>
            <p:cNvCxnSpPr>
              <a:cxnSpLocks/>
            </p:cNvCxnSpPr>
            <p:nvPr/>
          </p:nvCxnSpPr>
          <p:spPr>
            <a:xfrm flipV="1">
              <a:off x="5621439" y="2387353"/>
              <a:ext cx="300572" cy="280165"/>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40">
              <a:extLst>
                <a:ext uri="{FF2B5EF4-FFF2-40B4-BE49-F238E27FC236}">
                  <a16:creationId xmlns:a16="http://schemas.microsoft.com/office/drawing/2014/main" id="{0D837AAD-641D-893E-9A83-51C8DBC11D2F}"/>
                </a:ext>
              </a:extLst>
            </p:cNvPr>
            <p:cNvCxnSpPr>
              <a:cxnSpLocks/>
              <a:endCxn id="55" idx="5"/>
            </p:cNvCxnSpPr>
            <p:nvPr/>
          </p:nvCxnSpPr>
          <p:spPr>
            <a:xfrm flipH="1" flipV="1">
              <a:off x="5672655" y="5356186"/>
              <a:ext cx="300572" cy="280165"/>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41">
              <a:extLst>
                <a:ext uri="{FF2B5EF4-FFF2-40B4-BE49-F238E27FC236}">
                  <a16:creationId xmlns:a16="http://schemas.microsoft.com/office/drawing/2014/main" id="{EDF08B2E-31D8-B92E-41B7-0B838A0A0D46}"/>
                </a:ext>
              </a:extLst>
            </p:cNvPr>
            <p:cNvCxnSpPr>
              <a:cxnSpLocks/>
            </p:cNvCxnSpPr>
            <p:nvPr/>
          </p:nvCxnSpPr>
          <p:spPr>
            <a:xfrm flipH="1" flipV="1">
              <a:off x="4768089" y="5859470"/>
              <a:ext cx="352998" cy="439021"/>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42">
              <a:extLst>
                <a:ext uri="{FF2B5EF4-FFF2-40B4-BE49-F238E27FC236}">
                  <a16:creationId xmlns:a16="http://schemas.microsoft.com/office/drawing/2014/main" id="{4F02EB79-00CF-2358-608B-DB32897DA921}"/>
                </a:ext>
              </a:extLst>
            </p:cNvPr>
            <p:cNvCxnSpPr>
              <a:cxnSpLocks/>
            </p:cNvCxnSpPr>
            <p:nvPr/>
          </p:nvCxnSpPr>
          <p:spPr>
            <a:xfrm flipV="1">
              <a:off x="4771494" y="1692720"/>
              <a:ext cx="352998" cy="439021"/>
            </a:xfrm>
            <a:prstGeom prst="line">
              <a:avLst/>
            </a:prstGeom>
            <a:solidFill>
              <a:srgbClr val="002060"/>
            </a:solidFill>
            <a:ln w="12700" cap="rnd">
              <a:solidFill>
                <a:srgbClr val="002060"/>
              </a:solidFill>
              <a:round/>
              <a:headEnd type="none"/>
              <a:tailEnd type="none"/>
            </a:ln>
          </p:spPr>
          <p:style>
            <a:lnRef idx="1">
              <a:schemeClr val="accent1"/>
            </a:lnRef>
            <a:fillRef idx="0">
              <a:schemeClr val="accent1"/>
            </a:fillRef>
            <a:effectRef idx="0">
              <a:schemeClr val="accent1"/>
            </a:effectRef>
            <a:fontRef idx="minor">
              <a:schemeClr val="tx1"/>
            </a:fontRef>
          </p:style>
        </p:cxnSp>
        <p:sp>
          <p:nvSpPr>
            <p:cNvPr id="14" name="Freeform: Shape 43">
              <a:extLst>
                <a:ext uri="{FF2B5EF4-FFF2-40B4-BE49-F238E27FC236}">
                  <a16:creationId xmlns:a16="http://schemas.microsoft.com/office/drawing/2014/main" id="{F1D086F5-6124-A496-E18E-F53A5F3C8936}"/>
                </a:ext>
              </a:extLst>
            </p:cNvPr>
            <p:cNvSpPr/>
            <p:nvPr/>
          </p:nvSpPr>
          <p:spPr>
            <a:xfrm rot="10800000" flipH="1" flipV="1">
              <a:off x="3031888" y="4044095"/>
              <a:ext cx="1054593" cy="1450443"/>
            </a:xfrm>
            <a:custGeom>
              <a:avLst/>
              <a:gdLst>
                <a:gd name="connsiteX0" fmla="*/ 1336662 w 1366479"/>
                <a:gd name="connsiteY0" fmla="*/ 1879397 h 1879397"/>
                <a:gd name="connsiteX1" fmla="*/ 1306844 w 1366479"/>
                <a:gd name="connsiteY1" fmla="*/ 1877891 h 1879397"/>
                <a:gd name="connsiteX2" fmla="*/ 1140193 w 1366479"/>
                <a:gd name="connsiteY2" fmla="*/ 1869476 h 1879397"/>
                <a:gd name="connsiteX3" fmla="*/ 114368 w 1366479"/>
                <a:gd name="connsiteY3" fmla="*/ 1440605 h 1879397"/>
                <a:gd name="connsiteX4" fmla="*/ 0 w 1366479"/>
                <a:gd name="connsiteY4" fmla="*/ 1336661 h 1879397"/>
                <a:gd name="connsiteX5" fmla="*/ 1306844 w 1366479"/>
                <a:gd name="connsiteY5" fmla="*/ 29818 h 1879397"/>
                <a:gd name="connsiteX6" fmla="*/ 1336661 w 1366479"/>
                <a:gd name="connsiteY6" fmla="*/ 0 h 1879397"/>
                <a:gd name="connsiteX7" fmla="*/ 1366479 w 1366479"/>
                <a:gd name="connsiteY7" fmla="*/ 29818 h 1879397"/>
                <a:gd name="connsiteX8" fmla="*/ 1366479 w 1366479"/>
                <a:gd name="connsiteY8" fmla="*/ 1877891 h 18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479" h="1879397">
                  <a:moveTo>
                    <a:pt x="1336662" y="1879397"/>
                  </a:moveTo>
                  <a:lnTo>
                    <a:pt x="1306844" y="1877891"/>
                  </a:lnTo>
                  <a:lnTo>
                    <a:pt x="1140193" y="1869476"/>
                  </a:lnTo>
                  <a:cubicBezTo>
                    <a:pt x="752609" y="1830115"/>
                    <a:pt x="399076" y="1675567"/>
                    <a:pt x="114368" y="1440605"/>
                  </a:cubicBezTo>
                  <a:lnTo>
                    <a:pt x="0" y="1336661"/>
                  </a:lnTo>
                  <a:lnTo>
                    <a:pt x="1306844" y="29818"/>
                  </a:lnTo>
                  <a:lnTo>
                    <a:pt x="1336661" y="0"/>
                  </a:lnTo>
                  <a:lnTo>
                    <a:pt x="1366479" y="29818"/>
                  </a:lnTo>
                  <a:lnTo>
                    <a:pt x="1366479" y="187789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15" name="Freeform: Shape 44">
              <a:extLst>
                <a:ext uri="{FF2B5EF4-FFF2-40B4-BE49-F238E27FC236}">
                  <a16:creationId xmlns:a16="http://schemas.microsoft.com/office/drawing/2014/main" id="{D45388CF-35A3-F3AC-D015-CFA5B5EF16DB}"/>
                </a:ext>
              </a:extLst>
            </p:cNvPr>
            <p:cNvSpPr/>
            <p:nvPr/>
          </p:nvSpPr>
          <p:spPr>
            <a:xfrm rot="10800000" flipH="1">
              <a:off x="2991669" y="2531167"/>
              <a:ext cx="1054593" cy="1450443"/>
            </a:xfrm>
            <a:custGeom>
              <a:avLst/>
              <a:gdLst>
                <a:gd name="connsiteX0" fmla="*/ 1336662 w 1366479"/>
                <a:gd name="connsiteY0" fmla="*/ 1879397 h 1879397"/>
                <a:gd name="connsiteX1" fmla="*/ 1306844 w 1366479"/>
                <a:gd name="connsiteY1" fmla="*/ 1877891 h 1879397"/>
                <a:gd name="connsiteX2" fmla="*/ 1140193 w 1366479"/>
                <a:gd name="connsiteY2" fmla="*/ 1869476 h 1879397"/>
                <a:gd name="connsiteX3" fmla="*/ 114368 w 1366479"/>
                <a:gd name="connsiteY3" fmla="*/ 1440605 h 1879397"/>
                <a:gd name="connsiteX4" fmla="*/ 0 w 1366479"/>
                <a:gd name="connsiteY4" fmla="*/ 1336661 h 1879397"/>
                <a:gd name="connsiteX5" fmla="*/ 1306844 w 1366479"/>
                <a:gd name="connsiteY5" fmla="*/ 29818 h 1879397"/>
                <a:gd name="connsiteX6" fmla="*/ 1336661 w 1366479"/>
                <a:gd name="connsiteY6" fmla="*/ 0 h 1879397"/>
                <a:gd name="connsiteX7" fmla="*/ 1366479 w 1366479"/>
                <a:gd name="connsiteY7" fmla="*/ 29818 h 1879397"/>
                <a:gd name="connsiteX8" fmla="*/ 1366479 w 1366479"/>
                <a:gd name="connsiteY8" fmla="*/ 1877891 h 18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479" h="1879397">
                  <a:moveTo>
                    <a:pt x="1336662" y="1879397"/>
                  </a:moveTo>
                  <a:lnTo>
                    <a:pt x="1306844" y="1877891"/>
                  </a:lnTo>
                  <a:lnTo>
                    <a:pt x="1140193" y="1869476"/>
                  </a:lnTo>
                  <a:cubicBezTo>
                    <a:pt x="752609" y="1830115"/>
                    <a:pt x="399076" y="1675567"/>
                    <a:pt x="114368" y="1440605"/>
                  </a:cubicBezTo>
                  <a:lnTo>
                    <a:pt x="0" y="1336661"/>
                  </a:lnTo>
                  <a:lnTo>
                    <a:pt x="1306844" y="29818"/>
                  </a:lnTo>
                  <a:lnTo>
                    <a:pt x="1336661" y="0"/>
                  </a:lnTo>
                  <a:lnTo>
                    <a:pt x="1366479" y="29818"/>
                  </a:lnTo>
                  <a:lnTo>
                    <a:pt x="1366479" y="187789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16" name="Freeform: Shape 45">
              <a:extLst>
                <a:ext uri="{FF2B5EF4-FFF2-40B4-BE49-F238E27FC236}">
                  <a16:creationId xmlns:a16="http://schemas.microsoft.com/office/drawing/2014/main" id="{747294B1-E0DF-5DD8-E810-07975FF98158}"/>
                </a:ext>
              </a:extLst>
            </p:cNvPr>
            <p:cNvSpPr/>
            <p:nvPr/>
          </p:nvSpPr>
          <p:spPr>
            <a:xfrm rot="10800000">
              <a:off x="4042888" y="2531167"/>
              <a:ext cx="1054593" cy="1450443"/>
            </a:xfrm>
            <a:custGeom>
              <a:avLst/>
              <a:gdLst>
                <a:gd name="connsiteX0" fmla="*/ 1336662 w 1366479"/>
                <a:gd name="connsiteY0" fmla="*/ 1879397 h 1879397"/>
                <a:gd name="connsiteX1" fmla="*/ 1306844 w 1366479"/>
                <a:gd name="connsiteY1" fmla="*/ 1877891 h 1879397"/>
                <a:gd name="connsiteX2" fmla="*/ 1140193 w 1366479"/>
                <a:gd name="connsiteY2" fmla="*/ 1869476 h 1879397"/>
                <a:gd name="connsiteX3" fmla="*/ 114368 w 1366479"/>
                <a:gd name="connsiteY3" fmla="*/ 1440605 h 1879397"/>
                <a:gd name="connsiteX4" fmla="*/ 0 w 1366479"/>
                <a:gd name="connsiteY4" fmla="*/ 1336661 h 1879397"/>
                <a:gd name="connsiteX5" fmla="*/ 1306844 w 1366479"/>
                <a:gd name="connsiteY5" fmla="*/ 29818 h 1879397"/>
                <a:gd name="connsiteX6" fmla="*/ 1336661 w 1366479"/>
                <a:gd name="connsiteY6" fmla="*/ 0 h 1879397"/>
                <a:gd name="connsiteX7" fmla="*/ 1366479 w 1366479"/>
                <a:gd name="connsiteY7" fmla="*/ 29818 h 1879397"/>
                <a:gd name="connsiteX8" fmla="*/ 1366479 w 1366479"/>
                <a:gd name="connsiteY8" fmla="*/ 1877891 h 18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479" h="1879397">
                  <a:moveTo>
                    <a:pt x="1336662" y="1879397"/>
                  </a:moveTo>
                  <a:lnTo>
                    <a:pt x="1306844" y="1877891"/>
                  </a:lnTo>
                  <a:lnTo>
                    <a:pt x="1140193" y="1869476"/>
                  </a:lnTo>
                  <a:cubicBezTo>
                    <a:pt x="752609" y="1830115"/>
                    <a:pt x="399076" y="1675567"/>
                    <a:pt x="114368" y="1440605"/>
                  </a:cubicBezTo>
                  <a:lnTo>
                    <a:pt x="0" y="1336661"/>
                  </a:lnTo>
                  <a:lnTo>
                    <a:pt x="1306844" y="29818"/>
                  </a:lnTo>
                  <a:lnTo>
                    <a:pt x="1336661" y="0"/>
                  </a:lnTo>
                  <a:lnTo>
                    <a:pt x="1366479" y="29818"/>
                  </a:lnTo>
                  <a:lnTo>
                    <a:pt x="1366479" y="187789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17" name="Freeform: Shape 46">
              <a:extLst>
                <a:ext uri="{FF2B5EF4-FFF2-40B4-BE49-F238E27FC236}">
                  <a16:creationId xmlns:a16="http://schemas.microsoft.com/office/drawing/2014/main" id="{1F08955C-7A82-35BF-4320-E0C2A716EB25}"/>
                </a:ext>
              </a:extLst>
            </p:cNvPr>
            <p:cNvSpPr/>
            <p:nvPr/>
          </p:nvSpPr>
          <p:spPr>
            <a:xfrm rot="10800000">
              <a:off x="4088911" y="2950029"/>
              <a:ext cx="1458812" cy="1041113"/>
            </a:xfrm>
            <a:custGeom>
              <a:avLst/>
              <a:gdLst>
                <a:gd name="connsiteX0" fmla="*/ 583398 w 1890242"/>
                <a:gd name="connsiteY0" fmla="*/ 1349012 h 1349012"/>
                <a:gd name="connsiteX1" fmla="*/ 561308 w 1890242"/>
                <a:gd name="connsiteY1" fmla="*/ 1328935 h 1349012"/>
                <a:gd name="connsiteX2" fmla="*/ 541230 w 1890242"/>
                <a:gd name="connsiteY2" fmla="*/ 1306844 h 1349012"/>
                <a:gd name="connsiteX3" fmla="*/ 437287 w 1890242"/>
                <a:gd name="connsiteY3" fmla="*/ 1192477 h 1349012"/>
                <a:gd name="connsiteX4" fmla="*/ 8416 w 1890242"/>
                <a:gd name="connsiteY4" fmla="*/ 166652 h 1349012"/>
                <a:gd name="connsiteX5" fmla="*/ 0 w 1890242"/>
                <a:gd name="connsiteY5" fmla="*/ 0 h 1349012"/>
                <a:gd name="connsiteX6" fmla="*/ 1848074 w 1890242"/>
                <a:gd name="connsiteY6" fmla="*/ 0 h 1349012"/>
                <a:gd name="connsiteX7" fmla="*/ 1890242 w 1890242"/>
                <a:gd name="connsiteY7" fmla="*/ 0 h 1349012"/>
                <a:gd name="connsiteX8" fmla="*/ 1890242 w 1890242"/>
                <a:gd name="connsiteY8" fmla="*/ 42169 h 13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0242" h="1349012">
                  <a:moveTo>
                    <a:pt x="583398" y="1349012"/>
                  </a:moveTo>
                  <a:lnTo>
                    <a:pt x="561308" y="1328935"/>
                  </a:lnTo>
                  <a:lnTo>
                    <a:pt x="541230" y="1306844"/>
                  </a:lnTo>
                  <a:lnTo>
                    <a:pt x="437287" y="1192477"/>
                  </a:lnTo>
                  <a:cubicBezTo>
                    <a:pt x="202325" y="907769"/>
                    <a:pt x="47777" y="554236"/>
                    <a:pt x="8416" y="166652"/>
                  </a:cubicBezTo>
                  <a:lnTo>
                    <a:pt x="0" y="0"/>
                  </a:lnTo>
                  <a:lnTo>
                    <a:pt x="1848074" y="0"/>
                  </a:lnTo>
                  <a:lnTo>
                    <a:pt x="1890242" y="0"/>
                  </a:lnTo>
                  <a:lnTo>
                    <a:pt x="1890242" y="4216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18" name="Freeform: Shape 47">
              <a:extLst>
                <a:ext uri="{FF2B5EF4-FFF2-40B4-BE49-F238E27FC236}">
                  <a16:creationId xmlns:a16="http://schemas.microsoft.com/office/drawing/2014/main" id="{1B9625E4-55CE-E3E6-515F-ECF6FA1892D9}"/>
                </a:ext>
              </a:extLst>
            </p:cNvPr>
            <p:cNvSpPr/>
            <p:nvPr/>
          </p:nvSpPr>
          <p:spPr>
            <a:xfrm rot="10800000">
              <a:off x="4098443" y="3991142"/>
              <a:ext cx="1450442" cy="1054593"/>
            </a:xfrm>
            <a:custGeom>
              <a:avLst/>
              <a:gdLst>
                <a:gd name="connsiteX0" fmla="*/ 1849579 w 1879396"/>
                <a:gd name="connsiteY0" fmla="*/ 1366478 h 1366478"/>
                <a:gd name="connsiteX1" fmla="*/ 1505 w 1879396"/>
                <a:gd name="connsiteY1" fmla="*/ 1366478 h 1366478"/>
                <a:gd name="connsiteX2" fmla="*/ 0 w 1879396"/>
                <a:gd name="connsiteY2" fmla="*/ 1336661 h 1366478"/>
                <a:gd name="connsiteX3" fmla="*/ 1505 w 1879396"/>
                <a:gd name="connsiteY3" fmla="*/ 1306843 h 1366478"/>
                <a:gd name="connsiteX4" fmla="*/ 9921 w 1879396"/>
                <a:gd name="connsiteY4" fmla="*/ 1140192 h 1366478"/>
                <a:gd name="connsiteX5" fmla="*/ 438792 w 1879396"/>
                <a:gd name="connsiteY5" fmla="*/ 114367 h 1366478"/>
                <a:gd name="connsiteX6" fmla="*/ 542735 w 1879396"/>
                <a:gd name="connsiteY6" fmla="*/ 0 h 1366478"/>
                <a:gd name="connsiteX7" fmla="*/ 1849578 w 1879396"/>
                <a:gd name="connsiteY7" fmla="*/ 1306843 h 1366478"/>
                <a:gd name="connsiteX8" fmla="*/ 1879396 w 1879396"/>
                <a:gd name="connsiteY8" fmla="*/ 1336661 h 136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9396" h="1366478">
                  <a:moveTo>
                    <a:pt x="1849579" y="1366478"/>
                  </a:moveTo>
                  <a:lnTo>
                    <a:pt x="1505" y="1366478"/>
                  </a:lnTo>
                  <a:lnTo>
                    <a:pt x="0" y="1336661"/>
                  </a:lnTo>
                  <a:lnTo>
                    <a:pt x="1505" y="1306843"/>
                  </a:lnTo>
                  <a:lnTo>
                    <a:pt x="9921" y="1140192"/>
                  </a:lnTo>
                  <a:cubicBezTo>
                    <a:pt x="49282" y="752608"/>
                    <a:pt x="203830" y="399076"/>
                    <a:pt x="438792" y="114367"/>
                  </a:cubicBezTo>
                  <a:lnTo>
                    <a:pt x="542735" y="0"/>
                  </a:lnTo>
                  <a:lnTo>
                    <a:pt x="1849578" y="1306843"/>
                  </a:lnTo>
                  <a:lnTo>
                    <a:pt x="1879396" y="133666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19" name="Freeform: Shape 48">
              <a:extLst>
                <a:ext uri="{FF2B5EF4-FFF2-40B4-BE49-F238E27FC236}">
                  <a16:creationId xmlns:a16="http://schemas.microsoft.com/office/drawing/2014/main" id="{2B294F7F-0468-B1F0-D67A-95BD85FE83D4}"/>
                </a:ext>
              </a:extLst>
            </p:cNvPr>
            <p:cNvSpPr/>
            <p:nvPr/>
          </p:nvSpPr>
          <p:spPr>
            <a:xfrm rot="10800000">
              <a:off x="4088911" y="4037166"/>
              <a:ext cx="1041113" cy="1458811"/>
            </a:xfrm>
            <a:custGeom>
              <a:avLst/>
              <a:gdLst>
                <a:gd name="connsiteX0" fmla="*/ 1349012 w 1349012"/>
                <a:gd name="connsiteY0" fmla="*/ 1890241 h 1890241"/>
                <a:gd name="connsiteX1" fmla="*/ 1306843 w 1349012"/>
                <a:gd name="connsiteY1" fmla="*/ 1890241 h 1890241"/>
                <a:gd name="connsiteX2" fmla="*/ 0 w 1349012"/>
                <a:gd name="connsiteY2" fmla="*/ 583398 h 1890241"/>
                <a:gd name="connsiteX3" fmla="*/ 20078 w 1349012"/>
                <a:gd name="connsiteY3" fmla="*/ 561307 h 1890241"/>
                <a:gd name="connsiteX4" fmla="*/ 42168 w 1349012"/>
                <a:gd name="connsiteY4" fmla="*/ 541230 h 1890241"/>
                <a:gd name="connsiteX5" fmla="*/ 156536 w 1349012"/>
                <a:gd name="connsiteY5" fmla="*/ 437286 h 1890241"/>
                <a:gd name="connsiteX6" fmla="*/ 1182361 w 1349012"/>
                <a:gd name="connsiteY6" fmla="*/ 8415 h 1890241"/>
                <a:gd name="connsiteX7" fmla="*/ 1349012 w 1349012"/>
                <a:gd name="connsiteY7" fmla="*/ 0 h 1890241"/>
                <a:gd name="connsiteX8" fmla="*/ 1349012 w 1349012"/>
                <a:gd name="connsiteY8" fmla="*/ 1848074 h 18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012" h="1890241">
                  <a:moveTo>
                    <a:pt x="1349012" y="1890241"/>
                  </a:moveTo>
                  <a:lnTo>
                    <a:pt x="1306843" y="1890241"/>
                  </a:lnTo>
                  <a:lnTo>
                    <a:pt x="0" y="583398"/>
                  </a:lnTo>
                  <a:lnTo>
                    <a:pt x="20078" y="561307"/>
                  </a:lnTo>
                  <a:lnTo>
                    <a:pt x="42168" y="541230"/>
                  </a:lnTo>
                  <a:lnTo>
                    <a:pt x="156536" y="437286"/>
                  </a:lnTo>
                  <a:cubicBezTo>
                    <a:pt x="441244" y="202324"/>
                    <a:pt x="794777" y="47776"/>
                    <a:pt x="1182361" y="8415"/>
                  </a:cubicBezTo>
                  <a:lnTo>
                    <a:pt x="1349012" y="0"/>
                  </a:lnTo>
                  <a:lnTo>
                    <a:pt x="1349012" y="184807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00">
                <a:latin typeface="Trebuchet MS" panose="020B0603020202020204" pitchFamily="34" charset="0"/>
              </a:endParaRPr>
            </a:p>
          </p:txBody>
        </p:sp>
        <p:sp>
          <p:nvSpPr>
            <p:cNvPr id="20" name="Oval 49">
              <a:extLst>
                <a:ext uri="{FF2B5EF4-FFF2-40B4-BE49-F238E27FC236}">
                  <a16:creationId xmlns:a16="http://schemas.microsoft.com/office/drawing/2014/main" id="{1D00F18E-6479-0524-B9CF-EA9B4C0E1668}"/>
                </a:ext>
              </a:extLst>
            </p:cNvPr>
            <p:cNvSpPr/>
            <p:nvPr/>
          </p:nvSpPr>
          <p:spPr>
            <a:xfrm>
              <a:off x="2737787" y="2686041"/>
              <a:ext cx="2656225" cy="2656224"/>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21" name="Arc 50">
              <a:extLst>
                <a:ext uri="{FF2B5EF4-FFF2-40B4-BE49-F238E27FC236}">
                  <a16:creationId xmlns:a16="http://schemas.microsoft.com/office/drawing/2014/main" id="{CF703BE5-A78F-07C2-A83D-A39F74623295}"/>
                </a:ext>
              </a:extLst>
            </p:cNvPr>
            <p:cNvSpPr/>
            <p:nvPr/>
          </p:nvSpPr>
          <p:spPr>
            <a:xfrm>
              <a:off x="2149338" y="2032506"/>
              <a:ext cx="3898209" cy="3898209"/>
            </a:xfrm>
            <a:prstGeom prst="arc">
              <a:avLst>
                <a:gd name="adj1" fmla="val 14524039"/>
                <a:gd name="adj2" fmla="val 7403598"/>
              </a:avLst>
            </a:prstGeom>
            <a:ln w="38100" cap="rnd">
              <a:solidFill>
                <a:srgbClr val="002060"/>
              </a:solidFill>
              <a:round/>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00" dirty="0">
                <a:latin typeface="Trebuchet MS" panose="020B0603020202020204" pitchFamily="34" charset="0"/>
              </a:endParaRPr>
            </a:p>
          </p:txBody>
        </p:sp>
        <p:grpSp>
          <p:nvGrpSpPr>
            <p:cNvPr id="22" name="Group 51">
              <a:extLst>
                <a:ext uri="{FF2B5EF4-FFF2-40B4-BE49-F238E27FC236}">
                  <a16:creationId xmlns:a16="http://schemas.microsoft.com/office/drawing/2014/main" id="{DF1504A5-1337-3BDE-EC9C-D41514828A0D}"/>
                </a:ext>
              </a:extLst>
            </p:cNvPr>
            <p:cNvGrpSpPr/>
            <p:nvPr/>
          </p:nvGrpSpPr>
          <p:grpSpPr>
            <a:xfrm>
              <a:off x="4609467" y="2000706"/>
              <a:ext cx="335122" cy="335122"/>
              <a:chOff x="3997477" y="1382992"/>
              <a:chExt cx="403282" cy="403282"/>
            </a:xfrm>
          </p:grpSpPr>
          <p:sp>
            <p:nvSpPr>
              <p:cNvPr id="62" name="Oval 99">
                <a:extLst>
                  <a:ext uri="{FF2B5EF4-FFF2-40B4-BE49-F238E27FC236}">
                    <a16:creationId xmlns:a16="http://schemas.microsoft.com/office/drawing/2014/main" id="{F0286D16-0EA8-D914-22D1-7E6C96B46EEB}"/>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Trebuchet MS" panose="020B0603020202020204" pitchFamily="34" charset="0"/>
                </a:endParaRPr>
              </a:p>
            </p:txBody>
          </p:sp>
          <p:sp>
            <p:nvSpPr>
              <p:cNvPr id="63" name="Oval 100">
                <a:extLst>
                  <a:ext uri="{FF2B5EF4-FFF2-40B4-BE49-F238E27FC236}">
                    <a16:creationId xmlns:a16="http://schemas.microsoft.com/office/drawing/2014/main" id="{ABF12321-6CBA-CDC7-B221-25537F301E8B}"/>
                  </a:ext>
                </a:extLst>
              </p:cNvPr>
              <p:cNvSpPr/>
              <p:nvPr/>
            </p:nvSpPr>
            <p:spPr>
              <a:xfrm>
                <a:off x="4038388" y="1423903"/>
                <a:ext cx="321461" cy="321461"/>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grpSp>
        <p:grpSp>
          <p:nvGrpSpPr>
            <p:cNvPr id="23" name="Group 52">
              <a:extLst>
                <a:ext uri="{FF2B5EF4-FFF2-40B4-BE49-F238E27FC236}">
                  <a16:creationId xmlns:a16="http://schemas.microsoft.com/office/drawing/2014/main" id="{E521C03A-E8AB-D889-3151-769ACB5B27E2}"/>
                </a:ext>
              </a:extLst>
            </p:cNvPr>
            <p:cNvGrpSpPr/>
            <p:nvPr/>
          </p:nvGrpSpPr>
          <p:grpSpPr>
            <a:xfrm>
              <a:off x="5394011" y="2550597"/>
              <a:ext cx="335122" cy="335122"/>
              <a:chOff x="3997477" y="1382992"/>
              <a:chExt cx="403282" cy="403282"/>
            </a:xfrm>
          </p:grpSpPr>
          <p:sp>
            <p:nvSpPr>
              <p:cNvPr id="60" name="Oval 97">
                <a:extLst>
                  <a:ext uri="{FF2B5EF4-FFF2-40B4-BE49-F238E27FC236}">
                    <a16:creationId xmlns:a16="http://schemas.microsoft.com/office/drawing/2014/main" id="{7FA494E5-2895-F861-8C75-D195A819759A}"/>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61" name="Oval 98">
                <a:extLst>
                  <a:ext uri="{FF2B5EF4-FFF2-40B4-BE49-F238E27FC236}">
                    <a16:creationId xmlns:a16="http://schemas.microsoft.com/office/drawing/2014/main" id="{D85C524B-D8CD-CCF7-C8DA-EDD01E959360}"/>
                  </a:ext>
                </a:extLst>
              </p:cNvPr>
              <p:cNvSpPr/>
              <p:nvPr/>
            </p:nvSpPr>
            <p:spPr>
              <a:xfrm>
                <a:off x="4038388" y="1423903"/>
                <a:ext cx="321461" cy="321461"/>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grpSp>
        <p:grpSp>
          <p:nvGrpSpPr>
            <p:cNvPr id="24" name="Group 53">
              <a:extLst>
                <a:ext uri="{FF2B5EF4-FFF2-40B4-BE49-F238E27FC236}">
                  <a16:creationId xmlns:a16="http://schemas.microsoft.com/office/drawing/2014/main" id="{26913B9E-D52D-0B83-133F-DCB11B788699}"/>
                </a:ext>
              </a:extLst>
            </p:cNvPr>
            <p:cNvGrpSpPr/>
            <p:nvPr/>
          </p:nvGrpSpPr>
          <p:grpSpPr>
            <a:xfrm>
              <a:off x="5806807" y="3258125"/>
              <a:ext cx="335122" cy="335122"/>
              <a:chOff x="3997477" y="1382992"/>
              <a:chExt cx="403282" cy="403282"/>
            </a:xfrm>
          </p:grpSpPr>
          <p:sp>
            <p:nvSpPr>
              <p:cNvPr id="58" name="Oval 95">
                <a:extLst>
                  <a:ext uri="{FF2B5EF4-FFF2-40B4-BE49-F238E27FC236}">
                    <a16:creationId xmlns:a16="http://schemas.microsoft.com/office/drawing/2014/main" id="{7E1A2B07-8282-40E5-7DE9-7F2F5597E152}"/>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59" name="Oval 96">
                <a:extLst>
                  <a:ext uri="{FF2B5EF4-FFF2-40B4-BE49-F238E27FC236}">
                    <a16:creationId xmlns:a16="http://schemas.microsoft.com/office/drawing/2014/main" id="{536A310A-B1A1-53DC-56C1-887191C8283E}"/>
                  </a:ext>
                </a:extLst>
              </p:cNvPr>
              <p:cNvSpPr/>
              <p:nvPr/>
            </p:nvSpPr>
            <p:spPr>
              <a:xfrm>
                <a:off x="4038388" y="1423903"/>
                <a:ext cx="321461" cy="321461"/>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grpSp>
        <p:grpSp>
          <p:nvGrpSpPr>
            <p:cNvPr id="25" name="Group 54">
              <a:extLst>
                <a:ext uri="{FF2B5EF4-FFF2-40B4-BE49-F238E27FC236}">
                  <a16:creationId xmlns:a16="http://schemas.microsoft.com/office/drawing/2014/main" id="{485A80DB-EA3F-C30D-6BC6-6E074F4AEB34}"/>
                </a:ext>
              </a:extLst>
            </p:cNvPr>
            <p:cNvGrpSpPr/>
            <p:nvPr/>
          </p:nvGrpSpPr>
          <p:grpSpPr>
            <a:xfrm>
              <a:off x="5805665" y="4266338"/>
              <a:ext cx="335122" cy="335122"/>
              <a:chOff x="3997477" y="1382992"/>
              <a:chExt cx="403282" cy="403282"/>
            </a:xfrm>
          </p:grpSpPr>
          <p:sp>
            <p:nvSpPr>
              <p:cNvPr id="56" name="Oval 93">
                <a:extLst>
                  <a:ext uri="{FF2B5EF4-FFF2-40B4-BE49-F238E27FC236}">
                    <a16:creationId xmlns:a16="http://schemas.microsoft.com/office/drawing/2014/main" id="{6F7C56D8-9DDD-50D9-79D8-98F6825EC66C}"/>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57" name="Oval 94">
                <a:extLst>
                  <a:ext uri="{FF2B5EF4-FFF2-40B4-BE49-F238E27FC236}">
                    <a16:creationId xmlns:a16="http://schemas.microsoft.com/office/drawing/2014/main" id="{2A3BC8CC-81D0-27A1-F14C-DBB72C36C959}"/>
                  </a:ext>
                </a:extLst>
              </p:cNvPr>
              <p:cNvSpPr/>
              <p:nvPr/>
            </p:nvSpPr>
            <p:spPr>
              <a:xfrm>
                <a:off x="4038388" y="1423903"/>
                <a:ext cx="321461" cy="321461"/>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grpSp>
        <p:grpSp>
          <p:nvGrpSpPr>
            <p:cNvPr id="26" name="Group 55">
              <a:extLst>
                <a:ext uri="{FF2B5EF4-FFF2-40B4-BE49-F238E27FC236}">
                  <a16:creationId xmlns:a16="http://schemas.microsoft.com/office/drawing/2014/main" id="{A6CC6895-331A-4007-DB0C-E3F06D5C44DD}"/>
                </a:ext>
              </a:extLst>
            </p:cNvPr>
            <p:cNvGrpSpPr/>
            <p:nvPr/>
          </p:nvGrpSpPr>
          <p:grpSpPr>
            <a:xfrm>
              <a:off x="5410650" y="5094181"/>
              <a:ext cx="335122" cy="335122"/>
              <a:chOff x="3997477" y="1382992"/>
              <a:chExt cx="403282" cy="403282"/>
            </a:xfrm>
          </p:grpSpPr>
          <p:sp>
            <p:nvSpPr>
              <p:cNvPr id="54" name="Oval 91">
                <a:extLst>
                  <a:ext uri="{FF2B5EF4-FFF2-40B4-BE49-F238E27FC236}">
                    <a16:creationId xmlns:a16="http://schemas.microsoft.com/office/drawing/2014/main" id="{52F77118-CDAE-07BB-36E6-E94C2B1A6667}"/>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55" name="Oval 92">
                <a:extLst>
                  <a:ext uri="{FF2B5EF4-FFF2-40B4-BE49-F238E27FC236}">
                    <a16:creationId xmlns:a16="http://schemas.microsoft.com/office/drawing/2014/main" id="{7DA7B8F0-4F31-F54D-0878-F29FDDB380DC}"/>
                  </a:ext>
                </a:extLst>
              </p:cNvPr>
              <p:cNvSpPr/>
              <p:nvPr/>
            </p:nvSpPr>
            <p:spPr>
              <a:xfrm>
                <a:off x="4038388" y="1423903"/>
                <a:ext cx="321461" cy="321461"/>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grpSp>
        <p:grpSp>
          <p:nvGrpSpPr>
            <p:cNvPr id="27" name="Group 56">
              <a:extLst>
                <a:ext uri="{FF2B5EF4-FFF2-40B4-BE49-F238E27FC236}">
                  <a16:creationId xmlns:a16="http://schemas.microsoft.com/office/drawing/2014/main" id="{122DDDA7-27D3-CA9C-A6FD-3B0EFBF5069E}"/>
                </a:ext>
              </a:extLst>
            </p:cNvPr>
            <p:cNvGrpSpPr/>
            <p:nvPr/>
          </p:nvGrpSpPr>
          <p:grpSpPr>
            <a:xfrm>
              <a:off x="4609466" y="5695273"/>
              <a:ext cx="335122" cy="335122"/>
              <a:chOff x="3997477" y="1382992"/>
              <a:chExt cx="403282" cy="403282"/>
            </a:xfrm>
          </p:grpSpPr>
          <p:sp>
            <p:nvSpPr>
              <p:cNvPr id="52" name="Oval 89">
                <a:extLst>
                  <a:ext uri="{FF2B5EF4-FFF2-40B4-BE49-F238E27FC236}">
                    <a16:creationId xmlns:a16="http://schemas.microsoft.com/office/drawing/2014/main" id="{7092F024-3D27-0C04-27DF-12A6899128D0}"/>
                  </a:ext>
                </a:extLst>
              </p:cNvPr>
              <p:cNvSpPr/>
              <p:nvPr/>
            </p:nvSpPr>
            <p:spPr>
              <a:xfrm>
                <a:off x="3997477" y="1382992"/>
                <a:ext cx="403282" cy="403282"/>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53" name="Oval 90">
                <a:extLst>
                  <a:ext uri="{FF2B5EF4-FFF2-40B4-BE49-F238E27FC236}">
                    <a16:creationId xmlns:a16="http://schemas.microsoft.com/office/drawing/2014/main" id="{BCBCE5F1-B7E7-A749-C229-FD4285A2F96B}"/>
                  </a:ext>
                </a:extLst>
              </p:cNvPr>
              <p:cNvSpPr/>
              <p:nvPr/>
            </p:nvSpPr>
            <p:spPr>
              <a:xfrm>
                <a:off x="4038388" y="1423903"/>
                <a:ext cx="321461" cy="321461"/>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Trebuchet MS" panose="020B0603020202020204" pitchFamily="34" charset="0"/>
                </a:endParaRPr>
              </a:p>
            </p:txBody>
          </p:sp>
        </p:grpSp>
        <p:sp>
          <p:nvSpPr>
            <p:cNvPr id="28" name="Oval 57">
              <a:extLst>
                <a:ext uri="{FF2B5EF4-FFF2-40B4-BE49-F238E27FC236}">
                  <a16:creationId xmlns:a16="http://schemas.microsoft.com/office/drawing/2014/main" id="{D54406A6-20B5-1A09-38C2-D21EC5C48322}"/>
                </a:ext>
              </a:extLst>
            </p:cNvPr>
            <p:cNvSpPr/>
            <p:nvPr/>
          </p:nvSpPr>
          <p:spPr>
            <a:xfrm>
              <a:off x="4910591" y="1177394"/>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29" name="Rectangle: Rounded Corners 58">
              <a:extLst>
                <a:ext uri="{FF2B5EF4-FFF2-40B4-BE49-F238E27FC236}">
                  <a16:creationId xmlns:a16="http://schemas.microsoft.com/office/drawing/2014/main" id="{4DDDF177-2B7A-80D5-7A0C-61CC6C48A676}"/>
                </a:ext>
              </a:extLst>
            </p:cNvPr>
            <p:cNvSpPr/>
            <p:nvPr/>
          </p:nvSpPr>
          <p:spPr>
            <a:xfrm>
              <a:off x="5862737" y="2049129"/>
              <a:ext cx="2792876" cy="636912"/>
            </a:xfrm>
            <a:prstGeom prst="roundRect">
              <a:avLst>
                <a:gd name="adj" fmla="val 50000"/>
              </a:avLst>
            </a:prstGeom>
            <a:gradFill flip="none" rotWithShape="1">
              <a:gsLst>
                <a:gs pos="100000">
                  <a:schemeClr val="accent2">
                    <a:lumMod val="50000"/>
                  </a:schemeClr>
                </a:gs>
                <a:gs pos="0">
                  <a:schemeClr val="accent2"/>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0" name="Oval 59">
              <a:extLst>
                <a:ext uri="{FF2B5EF4-FFF2-40B4-BE49-F238E27FC236}">
                  <a16:creationId xmlns:a16="http://schemas.microsoft.com/office/drawing/2014/main" id="{DD035396-F22C-F3D2-0176-5E48CC6A9054}"/>
                </a:ext>
              </a:extLst>
            </p:cNvPr>
            <p:cNvSpPr/>
            <p:nvPr/>
          </p:nvSpPr>
          <p:spPr>
            <a:xfrm>
              <a:off x="5828740" y="2053139"/>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1" name="Rectangle: Rounded Corners 60">
              <a:extLst>
                <a:ext uri="{FF2B5EF4-FFF2-40B4-BE49-F238E27FC236}">
                  <a16:creationId xmlns:a16="http://schemas.microsoft.com/office/drawing/2014/main" id="{42860E2F-7D8E-3662-82A4-0CD1E3A52665}"/>
                </a:ext>
              </a:extLst>
            </p:cNvPr>
            <p:cNvSpPr/>
            <p:nvPr/>
          </p:nvSpPr>
          <p:spPr>
            <a:xfrm>
              <a:off x="6445232" y="3107229"/>
              <a:ext cx="2792876" cy="636912"/>
            </a:xfrm>
            <a:prstGeom prst="roundRect">
              <a:avLst>
                <a:gd name="adj" fmla="val 50000"/>
              </a:avLst>
            </a:prstGeom>
            <a:gradFill flip="none" rotWithShape="1">
              <a:gsLst>
                <a:gs pos="100000">
                  <a:schemeClr val="accent3">
                    <a:lumMod val="50000"/>
                  </a:schemeClr>
                </a:gs>
                <a:gs pos="0">
                  <a:schemeClr val="accent3"/>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2" name="Oval 61">
              <a:extLst>
                <a:ext uri="{FF2B5EF4-FFF2-40B4-BE49-F238E27FC236}">
                  <a16:creationId xmlns:a16="http://schemas.microsoft.com/office/drawing/2014/main" id="{42F4B2C8-DDEC-DFD8-0264-8D5CB9031074}"/>
                </a:ext>
              </a:extLst>
            </p:cNvPr>
            <p:cNvSpPr/>
            <p:nvPr/>
          </p:nvSpPr>
          <p:spPr>
            <a:xfrm>
              <a:off x="6411236" y="3111239"/>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3" name="Rectangle: Rounded Corners 62">
              <a:extLst>
                <a:ext uri="{FF2B5EF4-FFF2-40B4-BE49-F238E27FC236}">
                  <a16:creationId xmlns:a16="http://schemas.microsoft.com/office/drawing/2014/main" id="{46350A7F-A966-7EE5-9F3E-874EBF5A894C}"/>
                </a:ext>
              </a:extLst>
            </p:cNvPr>
            <p:cNvSpPr/>
            <p:nvPr/>
          </p:nvSpPr>
          <p:spPr>
            <a:xfrm>
              <a:off x="6445232" y="4115443"/>
              <a:ext cx="2792876" cy="636912"/>
            </a:xfrm>
            <a:prstGeom prst="roundRect">
              <a:avLst>
                <a:gd name="adj" fmla="val 50000"/>
              </a:avLst>
            </a:prstGeom>
            <a:gradFill flip="none" rotWithShape="1">
              <a:gsLst>
                <a:gs pos="100000">
                  <a:schemeClr val="accent4">
                    <a:lumMod val="50000"/>
                  </a:schemeClr>
                </a:gs>
                <a:gs pos="0">
                  <a:schemeClr val="accent4"/>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4" name="Oval 63">
              <a:extLst>
                <a:ext uri="{FF2B5EF4-FFF2-40B4-BE49-F238E27FC236}">
                  <a16:creationId xmlns:a16="http://schemas.microsoft.com/office/drawing/2014/main" id="{5B9C58E5-4947-ED9B-384E-6F1D0EA9BB3E}"/>
                </a:ext>
              </a:extLst>
            </p:cNvPr>
            <p:cNvSpPr/>
            <p:nvPr/>
          </p:nvSpPr>
          <p:spPr>
            <a:xfrm>
              <a:off x="6411236" y="4119452"/>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5" name="Rectangle: Rounded Corners 64">
              <a:extLst>
                <a:ext uri="{FF2B5EF4-FFF2-40B4-BE49-F238E27FC236}">
                  <a16:creationId xmlns:a16="http://schemas.microsoft.com/office/drawing/2014/main" id="{6CDD0C35-6501-8CBB-DA45-B79B7CF0929D}"/>
                </a:ext>
              </a:extLst>
            </p:cNvPr>
            <p:cNvSpPr/>
            <p:nvPr/>
          </p:nvSpPr>
          <p:spPr>
            <a:xfrm>
              <a:off x="5862737" y="5263309"/>
              <a:ext cx="2792876" cy="636912"/>
            </a:xfrm>
            <a:prstGeom prst="roundRect">
              <a:avLst>
                <a:gd name="adj" fmla="val 50000"/>
              </a:avLst>
            </a:prstGeom>
            <a:gradFill flip="none" rotWithShape="1">
              <a:gsLst>
                <a:gs pos="100000">
                  <a:schemeClr val="accent5">
                    <a:lumMod val="50000"/>
                  </a:schemeClr>
                </a:gs>
                <a:gs pos="0">
                  <a:schemeClr val="accent5"/>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6" name="Oval 65">
              <a:extLst>
                <a:ext uri="{FF2B5EF4-FFF2-40B4-BE49-F238E27FC236}">
                  <a16:creationId xmlns:a16="http://schemas.microsoft.com/office/drawing/2014/main" id="{3F05041C-5690-2F57-CC43-4790023708D9}"/>
                </a:ext>
              </a:extLst>
            </p:cNvPr>
            <p:cNvSpPr/>
            <p:nvPr/>
          </p:nvSpPr>
          <p:spPr>
            <a:xfrm>
              <a:off x="5828740" y="5267318"/>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7" name="Rectangle: Rounded Corners 66">
              <a:extLst>
                <a:ext uri="{FF2B5EF4-FFF2-40B4-BE49-F238E27FC236}">
                  <a16:creationId xmlns:a16="http://schemas.microsoft.com/office/drawing/2014/main" id="{E2D7199E-7544-A12E-5969-F996561CDB71}"/>
                </a:ext>
              </a:extLst>
            </p:cNvPr>
            <p:cNvSpPr/>
            <p:nvPr/>
          </p:nvSpPr>
          <p:spPr>
            <a:xfrm>
              <a:off x="4978584" y="6101820"/>
              <a:ext cx="2792876" cy="636912"/>
            </a:xfrm>
            <a:prstGeom prst="roundRect">
              <a:avLst>
                <a:gd name="adj" fmla="val 50000"/>
              </a:avLst>
            </a:prstGeom>
            <a:gradFill flip="none" rotWithShape="1">
              <a:gsLst>
                <a:gs pos="100000">
                  <a:schemeClr val="accent6">
                    <a:lumMod val="50000"/>
                  </a:schemeClr>
                </a:gs>
                <a:gs pos="0">
                  <a:schemeClr val="accent6"/>
                </a:gs>
              </a:gsLst>
              <a:lin ang="2700000" scaled="1"/>
              <a:tileRect/>
            </a:gradFill>
            <a:ln>
              <a:noFill/>
            </a:ln>
            <a:effectLst>
              <a:outerShdw blurRad="50800" dist="38100" dir="72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8" name="Oval 67">
              <a:extLst>
                <a:ext uri="{FF2B5EF4-FFF2-40B4-BE49-F238E27FC236}">
                  <a16:creationId xmlns:a16="http://schemas.microsoft.com/office/drawing/2014/main" id="{4DB7FFBF-6E74-F167-9C16-3318EDF0E0F7}"/>
                </a:ext>
              </a:extLst>
            </p:cNvPr>
            <p:cNvSpPr/>
            <p:nvPr/>
          </p:nvSpPr>
          <p:spPr>
            <a:xfrm>
              <a:off x="4944588" y="6105829"/>
              <a:ext cx="627948" cy="627948"/>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rebuchet MS" panose="020B0603020202020204" pitchFamily="34" charset="0"/>
              </a:endParaRPr>
            </a:p>
          </p:txBody>
        </p:sp>
        <p:sp>
          <p:nvSpPr>
            <p:cNvPr id="39" name="TextBox 68">
              <a:extLst>
                <a:ext uri="{FF2B5EF4-FFF2-40B4-BE49-F238E27FC236}">
                  <a16:creationId xmlns:a16="http://schemas.microsoft.com/office/drawing/2014/main" id="{788B62BC-095C-05A8-E8A6-C5802901A831}"/>
                </a:ext>
              </a:extLst>
            </p:cNvPr>
            <p:cNvSpPr txBox="1"/>
            <p:nvPr/>
          </p:nvSpPr>
          <p:spPr>
            <a:xfrm>
              <a:off x="4983016" y="1314180"/>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01</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0" name="TextBox 69">
              <a:extLst>
                <a:ext uri="{FF2B5EF4-FFF2-40B4-BE49-F238E27FC236}">
                  <a16:creationId xmlns:a16="http://schemas.microsoft.com/office/drawing/2014/main" id="{BB127C35-4272-1790-2B71-56F790A711A5}"/>
                </a:ext>
              </a:extLst>
            </p:cNvPr>
            <p:cNvSpPr txBox="1"/>
            <p:nvPr/>
          </p:nvSpPr>
          <p:spPr>
            <a:xfrm>
              <a:off x="5901165" y="2189926"/>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02</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1" name="TextBox 70">
              <a:extLst>
                <a:ext uri="{FF2B5EF4-FFF2-40B4-BE49-F238E27FC236}">
                  <a16:creationId xmlns:a16="http://schemas.microsoft.com/office/drawing/2014/main" id="{678497BA-E24A-C354-9822-8C21344C9CAF}"/>
                </a:ext>
              </a:extLst>
            </p:cNvPr>
            <p:cNvSpPr txBox="1"/>
            <p:nvPr/>
          </p:nvSpPr>
          <p:spPr>
            <a:xfrm>
              <a:off x="6483661" y="3248025"/>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03</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2" name="TextBox 71">
              <a:extLst>
                <a:ext uri="{FF2B5EF4-FFF2-40B4-BE49-F238E27FC236}">
                  <a16:creationId xmlns:a16="http://schemas.microsoft.com/office/drawing/2014/main" id="{29073BA6-08A0-341A-14DD-376C9CCC892C}"/>
                </a:ext>
              </a:extLst>
            </p:cNvPr>
            <p:cNvSpPr txBox="1"/>
            <p:nvPr/>
          </p:nvSpPr>
          <p:spPr>
            <a:xfrm>
              <a:off x="6483661" y="4256240"/>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04</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3" name="TextBox 72">
              <a:extLst>
                <a:ext uri="{FF2B5EF4-FFF2-40B4-BE49-F238E27FC236}">
                  <a16:creationId xmlns:a16="http://schemas.microsoft.com/office/drawing/2014/main" id="{194A7B07-63BE-46F8-AE4E-F65E853D0B00}"/>
                </a:ext>
              </a:extLst>
            </p:cNvPr>
            <p:cNvSpPr txBox="1"/>
            <p:nvPr/>
          </p:nvSpPr>
          <p:spPr>
            <a:xfrm>
              <a:off x="5901165" y="5404104"/>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05</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4" name="TextBox 73">
              <a:extLst>
                <a:ext uri="{FF2B5EF4-FFF2-40B4-BE49-F238E27FC236}">
                  <a16:creationId xmlns:a16="http://schemas.microsoft.com/office/drawing/2014/main" id="{1E0F99C4-55EA-0782-C8F5-F60729744CAB}"/>
                </a:ext>
              </a:extLst>
            </p:cNvPr>
            <p:cNvSpPr txBox="1"/>
            <p:nvPr/>
          </p:nvSpPr>
          <p:spPr>
            <a:xfrm>
              <a:off x="5017012" y="6242615"/>
              <a:ext cx="483100" cy="381634"/>
            </a:xfrm>
            <a:prstGeom prst="rect">
              <a:avLst/>
            </a:prstGeom>
            <a:noFill/>
          </p:spPr>
          <p:txBody>
            <a:bodyPr wrap="none" rtlCol="0">
              <a:spAutoFit/>
            </a:bodyPr>
            <a:lstStyle/>
            <a:p>
              <a:pPr algn="ctr"/>
              <a:r>
                <a:rPr lang="en-US" sz="1500" b="1" dirty="0">
                  <a:solidFill>
                    <a:schemeClr val="bg1">
                      <a:lumMod val="95000"/>
                    </a:schemeClr>
                  </a:solidFill>
                  <a:latin typeface="Trebuchet MS" panose="020B0603020202020204" pitchFamily="34" charset="0"/>
                  <a:cs typeface="Arial" panose="020B0604020202020204" pitchFamily="34" charset="0"/>
                </a:rPr>
                <a:t>06</a:t>
              </a:r>
              <a:endParaRPr lang="en-US" sz="1050" b="1" dirty="0">
                <a:solidFill>
                  <a:schemeClr val="bg1">
                    <a:lumMod val="95000"/>
                  </a:schemeClr>
                </a:solidFill>
                <a:latin typeface="Trebuchet MS" panose="020B0603020202020204" pitchFamily="34" charset="0"/>
                <a:cs typeface="Arial" panose="020B0604020202020204" pitchFamily="34" charset="0"/>
              </a:endParaRPr>
            </a:p>
          </p:txBody>
        </p:sp>
        <p:sp>
          <p:nvSpPr>
            <p:cNvPr id="45" name="TextBox 75">
              <a:extLst>
                <a:ext uri="{FF2B5EF4-FFF2-40B4-BE49-F238E27FC236}">
                  <a16:creationId xmlns:a16="http://schemas.microsoft.com/office/drawing/2014/main" id="{B21FA375-ACD4-F5EA-62FD-445ACDB35A59}"/>
                </a:ext>
              </a:extLst>
            </p:cNvPr>
            <p:cNvSpPr txBox="1"/>
            <p:nvPr/>
          </p:nvSpPr>
          <p:spPr>
            <a:xfrm>
              <a:off x="5569179" y="1192678"/>
              <a:ext cx="2430552" cy="545192"/>
            </a:xfrm>
            <a:prstGeom prst="rect">
              <a:avLst/>
            </a:prstGeom>
            <a:noFill/>
          </p:spPr>
          <p:txBody>
            <a:bodyPr wrap="square">
              <a:spAutoFit/>
            </a:bodyPr>
            <a:lstStyle/>
            <a:p>
              <a:r>
                <a:rPr lang="en-US" sz="1200" dirty="0">
                  <a:solidFill>
                    <a:schemeClr val="bg1"/>
                  </a:solidFill>
                  <a:latin typeface="Trebuchet MS" panose="020B0603020202020204" pitchFamily="34" charset="0"/>
                  <a:cs typeface="Arial" panose="020B0604020202020204" pitchFamily="34" charset="0"/>
                </a:rPr>
                <a:t>Emissions due to waste disposal (landfill)</a:t>
              </a:r>
            </a:p>
          </p:txBody>
        </p:sp>
        <p:sp>
          <p:nvSpPr>
            <p:cNvPr id="46" name="TextBox 76">
              <a:extLst>
                <a:ext uri="{FF2B5EF4-FFF2-40B4-BE49-F238E27FC236}">
                  <a16:creationId xmlns:a16="http://schemas.microsoft.com/office/drawing/2014/main" id="{3C49668E-5022-1C04-33E0-1BCDDB7F13AE}"/>
                </a:ext>
              </a:extLst>
            </p:cNvPr>
            <p:cNvSpPr txBox="1"/>
            <p:nvPr/>
          </p:nvSpPr>
          <p:spPr>
            <a:xfrm>
              <a:off x="6534696" y="2094055"/>
              <a:ext cx="1977362" cy="545192"/>
            </a:xfrm>
            <a:prstGeom prst="rect">
              <a:avLst/>
            </a:prstGeom>
            <a:noFill/>
          </p:spPr>
          <p:txBody>
            <a:bodyPr wrap="square">
              <a:spAutoFit/>
            </a:bodyPr>
            <a:lstStyle/>
            <a:p>
              <a:r>
                <a:rPr lang="en-US" sz="1200" dirty="0">
                  <a:solidFill>
                    <a:schemeClr val="bg1"/>
                  </a:solidFill>
                  <a:latin typeface="Trebuchet MS" panose="020B0603020202020204" pitchFamily="34" charset="0"/>
                  <a:cs typeface="Arial" panose="020B0604020202020204" pitchFamily="34" charset="0"/>
                </a:rPr>
                <a:t>Operating costs and low scale</a:t>
              </a:r>
            </a:p>
          </p:txBody>
        </p:sp>
        <p:sp>
          <p:nvSpPr>
            <p:cNvPr id="47" name="TextBox 77">
              <a:extLst>
                <a:ext uri="{FF2B5EF4-FFF2-40B4-BE49-F238E27FC236}">
                  <a16:creationId xmlns:a16="http://schemas.microsoft.com/office/drawing/2014/main" id="{F6BF1E8D-09B6-5BB7-19F3-5DE0C0C6CEEE}"/>
                </a:ext>
              </a:extLst>
            </p:cNvPr>
            <p:cNvSpPr txBox="1"/>
            <p:nvPr/>
          </p:nvSpPr>
          <p:spPr>
            <a:xfrm>
              <a:off x="7072025" y="3252965"/>
              <a:ext cx="2198925" cy="327115"/>
            </a:xfrm>
            <a:prstGeom prst="rect">
              <a:avLst/>
            </a:prstGeom>
            <a:noFill/>
          </p:spPr>
          <p:txBody>
            <a:bodyPr wrap="square">
              <a:spAutoFit/>
            </a:bodyPr>
            <a:lstStyle/>
            <a:p>
              <a:r>
                <a:rPr lang="en-US" sz="1200" dirty="0">
                  <a:solidFill>
                    <a:schemeClr val="bg1"/>
                  </a:solidFill>
                  <a:latin typeface="Trebuchet MS" panose="020B0603020202020204" pitchFamily="34" charset="0"/>
                  <a:cs typeface="Arial" panose="020B0604020202020204" pitchFamily="34" charset="0"/>
                </a:rPr>
                <a:t>Energy efficiency (&lt;54%)</a:t>
              </a:r>
            </a:p>
          </p:txBody>
        </p:sp>
        <p:sp>
          <p:nvSpPr>
            <p:cNvPr id="48" name="TextBox 78">
              <a:extLst>
                <a:ext uri="{FF2B5EF4-FFF2-40B4-BE49-F238E27FC236}">
                  <a16:creationId xmlns:a16="http://schemas.microsoft.com/office/drawing/2014/main" id="{807390CE-432E-E350-2028-D752CBDA41EB}"/>
                </a:ext>
              </a:extLst>
            </p:cNvPr>
            <p:cNvSpPr txBox="1"/>
            <p:nvPr/>
          </p:nvSpPr>
          <p:spPr>
            <a:xfrm>
              <a:off x="7137170" y="4115856"/>
              <a:ext cx="2053064" cy="545192"/>
            </a:xfrm>
            <a:prstGeom prst="rect">
              <a:avLst/>
            </a:prstGeom>
            <a:noFill/>
          </p:spPr>
          <p:txBody>
            <a:bodyPr wrap="square">
              <a:spAutoFit/>
            </a:bodyPr>
            <a:lstStyle/>
            <a:p>
              <a:r>
                <a:rPr lang="en-US" sz="1200" b="0" i="0" u="none" strike="noStrike" baseline="0" dirty="0">
                  <a:solidFill>
                    <a:schemeClr val="bg1">
                      <a:lumMod val="95000"/>
                    </a:schemeClr>
                  </a:solidFill>
                  <a:latin typeface="Trebuchet MS" panose="020B0603020202020204" pitchFamily="34" charset="0"/>
                </a:rPr>
                <a:t>Low market prices of plastics and fertilizers</a:t>
              </a:r>
              <a:endParaRPr lang="en-US" sz="1200" dirty="0">
                <a:solidFill>
                  <a:schemeClr val="bg1">
                    <a:lumMod val="95000"/>
                  </a:schemeClr>
                </a:solidFill>
                <a:latin typeface="Trebuchet MS" panose="020B0603020202020204" pitchFamily="34" charset="0"/>
                <a:cs typeface="Arial" panose="020B0604020202020204" pitchFamily="34" charset="0"/>
              </a:endParaRPr>
            </a:p>
          </p:txBody>
        </p:sp>
        <p:sp>
          <p:nvSpPr>
            <p:cNvPr id="49" name="TextBox 79">
              <a:extLst>
                <a:ext uri="{FF2B5EF4-FFF2-40B4-BE49-F238E27FC236}">
                  <a16:creationId xmlns:a16="http://schemas.microsoft.com/office/drawing/2014/main" id="{812436B3-DEAA-7EEC-D349-472602DE1E90}"/>
                </a:ext>
              </a:extLst>
            </p:cNvPr>
            <p:cNvSpPr txBox="1"/>
            <p:nvPr/>
          </p:nvSpPr>
          <p:spPr>
            <a:xfrm>
              <a:off x="6481055" y="5317910"/>
              <a:ext cx="2279112" cy="545192"/>
            </a:xfrm>
            <a:prstGeom prst="rect">
              <a:avLst/>
            </a:prstGeom>
            <a:noFill/>
          </p:spPr>
          <p:txBody>
            <a:bodyPr wrap="square">
              <a:spAutoFit/>
            </a:bodyPr>
            <a:lstStyle/>
            <a:p>
              <a:r>
                <a:rPr lang="en-US" sz="1200" b="0" i="0" u="none" strike="noStrike" baseline="0" dirty="0">
                  <a:solidFill>
                    <a:schemeClr val="bg1">
                      <a:lumMod val="95000"/>
                    </a:schemeClr>
                  </a:solidFill>
                  <a:latin typeface="Trebuchet MS" panose="020B0603020202020204" pitchFamily="34" charset="0"/>
                </a:rPr>
                <a:t>Remaining toxic hazardous components </a:t>
              </a:r>
              <a:endParaRPr lang="en-US" sz="1200" dirty="0">
                <a:solidFill>
                  <a:schemeClr val="bg1">
                    <a:lumMod val="95000"/>
                  </a:schemeClr>
                </a:solidFill>
                <a:latin typeface="Trebuchet MS" panose="020B0603020202020204" pitchFamily="34" charset="0"/>
                <a:cs typeface="Arial" panose="020B0604020202020204" pitchFamily="34" charset="0"/>
              </a:endParaRPr>
            </a:p>
          </p:txBody>
        </p:sp>
        <p:sp>
          <p:nvSpPr>
            <p:cNvPr id="50" name="TextBox 80">
              <a:extLst>
                <a:ext uri="{FF2B5EF4-FFF2-40B4-BE49-F238E27FC236}">
                  <a16:creationId xmlns:a16="http://schemas.microsoft.com/office/drawing/2014/main" id="{D0832B6A-57F8-059D-D609-0F85DEAB900F}"/>
                </a:ext>
              </a:extLst>
            </p:cNvPr>
            <p:cNvSpPr txBox="1"/>
            <p:nvPr/>
          </p:nvSpPr>
          <p:spPr>
            <a:xfrm>
              <a:off x="5648795" y="6155259"/>
              <a:ext cx="2152830" cy="545192"/>
            </a:xfrm>
            <a:prstGeom prst="rect">
              <a:avLst/>
            </a:prstGeom>
            <a:noFill/>
          </p:spPr>
          <p:txBody>
            <a:bodyPr wrap="square">
              <a:spAutoFit/>
            </a:bodyPr>
            <a:lstStyle/>
            <a:p>
              <a:r>
                <a:rPr lang="en-US" sz="1200" dirty="0">
                  <a:solidFill>
                    <a:schemeClr val="bg1"/>
                  </a:solidFill>
                  <a:latin typeface="Trebuchet MS" panose="020B0603020202020204" pitchFamily="34" charset="0"/>
                  <a:cs typeface="Arial" panose="020B0604020202020204" pitchFamily="34" charset="0"/>
                </a:rPr>
                <a:t>No Govern, social, financial incentives</a:t>
              </a:r>
            </a:p>
          </p:txBody>
        </p:sp>
        <p:sp>
          <p:nvSpPr>
            <p:cNvPr id="51" name="TextBox 81">
              <a:extLst>
                <a:ext uri="{FF2B5EF4-FFF2-40B4-BE49-F238E27FC236}">
                  <a16:creationId xmlns:a16="http://schemas.microsoft.com/office/drawing/2014/main" id="{86A3D533-F0E7-1868-B94C-B715268E9BBE}"/>
                </a:ext>
              </a:extLst>
            </p:cNvPr>
            <p:cNvSpPr txBox="1"/>
            <p:nvPr/>
          </p:nvSpPr>
          <p:spPr>
            <a:xfrm>
              <a:off x="2869649" y="3312159"/>
              <a:ext cx="2336812" cy="1417498"/>
            </a:xfrm>
            <a:prstGeom prst="rect">
              <a:avLst/>
            </a:prstGeom>
            <a:noFill/>
          </p:spPr>
          <p:txBody>
            <a:bodyPr wrap="square">
              <a:spAutoFit/>
            </a:bodyPr>
            <a:lstStyle/>
            <a:p>
              <a:pPr algn="ctr"/>
              <a:r>
                <a:rPr lang="en-US" sz="2400" b="1" dirty="0">
                  <a:solidFill>
                    <a:schemeClr val="bg1">
                      <a:lumMod val="95000"/>
                    </a:schemeClr>
                  </a:solidFill>
                  <a:latin typeface="Trebuchet MS" panose="020B0603020202020204" pitchFamily="34" charset="0"/>
                  <a:cs typeface="Arial" panose="020B0604020202020204" pitchFamily="34" charset="0"/>
                </a:rPr>
                <a:t>Waste Management  challenges</a:t>
              </a:r>
            </a:p>
          </p:txBody>
        </p:sp>
      </p:grpSp>
      <p:pic>
        <p:nvPicPr>
          <p:cNvPr id="64" name="Picture 6" descr="✓ overcoming obstacles free vector eps, cdr, ai, svg vector illustration  graphic art">
            <a:extLst>
              <a:ext uri="{FF2B5EF4-FFF2-40B4-BE49-F238E27FC236}">
                <a16:creationId xmlns:a16="http://schemas.microsoft.com/office/drawing/2014/main" id="{4C92487E-406B-FE49-3CF2-71781D5388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49" r="16347"/>
          <a:stretch/>
        </p:blipFill>
        <p:spPr bwMode="auto">
          <a:xfrm>
            <a:off x="1586335" y="2205885"/>
            <a:ext cx="2450555"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5" name="Immagine 64">
            <a:extLst>
              <a:ext uri="{FF2B5EF4-FFF2-40B4-BE49-F238E27FC236}">
                <a16:creationId xmlns:a16="http://schemas.microsoft.com/office/drawing/2014/main" id="{D75DB21F-4B15-ED30-361D-78CCF44BD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
        <p:nvSpPr>
          <p:cNvPr id="2" name="Date Placeholder 1">
            <a:extLst>
              <a:ext uri="{FF2B5EF4-FFF2-40B4-BE49-F238E27FC236}">
                <a16:creationId xmlns:a16="http://schemas.microsoft.com/office/drawing/2014/main" id="{9122F9B1-B416-CF69-1D04-AF4132602145}"/>
              </a:ext>
            </a:extLst>
          </p:cNvPr>
          <p:cNvSpPr>
            <a:spLocks noGrp="1"/>
          </p:cNvSpPr>
          <p:nvPr>
            <p:ph type="dt" sz="half" idx="13"/>
          </p:nvPr>
        </p:nvSpPr>
        <p:spPr/>
        <p:txBody>
          <a:bodyPr/>
          <a:lstStyle/>
          <a:p>
            <a:pPr algn="ctr"/>
            <a:r>
              <a:rPr lang="it-IT"/>
              <a:t>Estonian LIFE Info day, November 29th 2022</a:t>
            </a:r>
            <a:endParaRPr lang="en-GB" dirty="0"/>
          </a:p>
        </p:txBody>
      </p:sp>
    </p:spTree>
    <p:extLst>
      <p:ext uri="{BB962C8B-B14F-4D97-AF65-F5344CB8AC3E}">
        <p14:creationId xmlns:p14="http://schemas.microsoft.com/office/powerpoint/2010/main" val="40787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7</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16" name="Titolo 6">
            <a:extLst>
              <a:ext uri="{FF2B5EF4-FFF2-40B4-BE49-F238E27FC236}">
                <a16:creationId xmlns:a16="http://schemas.microsoft.com/office/drawing/2014/main" id="{E33E1B73-0486-4FEB-80AC-DC835E86CCAF}"/>
              </a:ext>
            </a:extLst>
          </p:cNvPr>
          <p:cNvSpPr>
            <a:spLocks noGrp="1"/>
          </p:cNvSpPr>
          <p:nvPr>
            <p:ph type="title"/>
          </p:nvPr>
        </p:nvSpPr>
        <p:spPr>
          <a:xfrm>
            <a:off x="554037" y="9532"/>
            <a:ext cx="8711883" cy="864000"/>
          </a:xfrm>
        </p:spPr>
        <p:txBody>
          <a:bodyPr>
            <a:normAutofit/>
          </a:bodyPr>
          <a:lstStyle/>
          <a:p>
            <a:r>
              <a:rPr lang="en-GB" dirty="0"/>
              <a:t>Main Goal</a:t>
            </a:r>
          </a:p>
        </p:txBody>
      </p:sp>
      <p:sp>
        <p:nvSpPr>
          <p:cNvPr id="2" name="CasellaDiTesto 1">
            <a:extLst>
              <a:ext uri="{FF2B5EF4-FFF2-40B4-BE49-F238E27FC236}">
                <a16:creationId xmlns:a16="http://schemas.microsoft.com/office/drawing/2014/main" id="{8A1FB785-8697-4837-8AC4-5E303EABC4C1}"/>
              </a:ext>
            </a:extLst>
          </p:cNvPr>
          <p:cNvSpPr txBox="1"/>
          <p:nvPr/>
        </p:nvSpPr>
        <p:spPr>
          <a:xfrm>
            <a:off x="420297" y="1121750"/>
            <a:ext cx="6518558" cy="5736250"/>
          </a:xfrm>
          <a:prstGeom prst="rect">
            <a:avLst/>
          </a:prstGeom>
          <a:noFill/>
        </p:spPr>
        <p:txBody>
          <a:bodyPr wrap="square">
            <a:spAutoFit/>
          </a:bodyPr>
          <a:lstStyle/>
          <a:p>
            <a:pPr marL="342900" indent="-342900" algn="just">
              <a:lnSpc>
                <a:spcPct val="115000"/>
              </a:lnSpc>
              <a:spcAft>
                <a:spcPts val="600"/>
              </a:spcAft>
              <a:buFont typeface="+mj-lt"/>
              <a:buAutoNum type="arabicPeriod"/>
            </a:pPr>
            <a:r>
              <a:rPr lang="en-GB" sz="1400" b="0" i="0" dirty="0">
                <a:solidFill>
                  <a:schemeClr val="tx1">
                    <a:lumMod val="75000"/>
                    <a:lumOff val="25000"/>
                  </a:schemeClr>
                </a:solidFill>
                <a:effectLst/>
              </a:rPr>
              <a:t>Demonstration of environmental, economic and social benefits of the biobased products and the insoluble residue in the sectors of MBW management, agriculture, and chemical industry in 5 EU countries, taken as case studies, by:</a:t>
            </a:r>
          </a:p>
          <a:p>
            <a:pPr marL="742950" lvl="1" indent="-285750" algn="just">
              <a:lnSpc>
                <a:spcPct val="115000"/>
              </a:lnSpc>
              <a:spcAft>
                <a:spcPts val="600"/>
              </a:spcAft>
              <a:buFont typeface="Courier New" panose="02070309020205020404" pitchFamily="49" charset="0"/>
              <a:buChar char="o"/>
            </a:pPr>
            <a:r>
              <a:rPr lang="en-GB" sz="1400" b="0" i="0" dirty="0">
                <a:solidFill>
                  <a:schemeClr val="tx1">
                    <a:lumMod val="75000"/>
                    <a:lumOff val="25000"/>
                  </a:schemeClr>
                </a:solidFill>
                <a:effectLst/>
              </a:rPr>
              <a:t>replicating BPs/IR production process in real operational conditions using local MBW as feedstock;</a:t>
            </a:r>
          </a:p>
          <a:p>
            <a:pPr marL="742950" lvl="1" indent="-285750" algn="just">
              <a:lnSpc>
                <a:spcPct val="115000"/>
              </a:lnSpc>
              <a:spcAft>
                <a:spcPts val="600"/>
              </a:spcAft>
              <a:buFont typeface="Courier New" panose="02070309020205020404" pitchFamily="49" charset="0"/>
              <a:buChar char="o"/>
            </a:pPr>
            <a:r>
              <a:rPr lang="en-GB" sz="1400" b="0" i="0" dirty="0">
                <a:solidFill>
                  <a:schemeClr val="tx1">
                    <a:lumMod val="75000"/>
                    <a:lumOff val="25000"/>
                  </a:schemeClr>
                </a:solidFill>
                <a:effectLst/>
              </a:rPr>
              <a:t>validating BPs/IR performance in different applications, such as soil fertilizers, plant </a:t>
            </a:r>
            <a:r>
              <a:rPr lang="en-GB" sz="1400" b="0" i="0" dirty="0" err="1">
                <a:solidFill>
                  <a:schemeClr val="tx1">
                    <a:lumMod val="75000"/>
                    <a:lumOff val="25000"/>
                  </a:schemeClr>
                </a:solidFill>
                <a:effectLst/>
              </a:rPr>
              <a:t>biostimulants</a:t>
            </a:r>
            <a:r>
              <a:rPr lang="en-GB" sz="1400" b="0" i="0" dirty="0">
                <a:solidFill>
                  <a:schemeClr val="tx1">
                    <a:lumMod val="75000"/>
                    <a:lumOff val="25000"/>
                  </a:schemeClr>
                </a:solidFill>
                <a:effectLst/>
              </a:rPr>
              <a:t>/anti-pathogen agents, biopolymers to make plastics, surfactants to make detergents;</a:t>
            </a:r>
          </a:p>
          <a:p>
            <a:pPr marL="742950" lvl="1" indent="-285750" algn="just">
              <a:lnSpc>
                <a:spcPct val="115000"/>
              </a:lnSpc>
              <a:spcAft>
                <a:spcPts val="600"/>
              </a:spcAft>
              <a:buFont typeface="Courier New" panose="02070309020205020404" pitchFamily="49" charset="0"/>
              <a:buChar char="o"/>
            </a:pPr>
            <a:r>
              <a:rPr lang="en-GB" sz="1400" b="0" i="0" dirty="0">
                <a:solidFill>
                  <a:schemeClr val="tx1">
                    <a:lumMod val="75000"/>
                    <a:lumOff val="25000"/>
                  </a:schemeClr>
                </a:solidFill>
                <a:effectLst/>
              </a:rPr>
              <a:t>confirming BPs/IR compliance with EU regulation to register BPs/IR according to Waste Management</a:t>
            </a:r>
            <a:r>
              <a:rPr lang="en-GB" sz="1400" dirty="0">
                <a:solidFill>
                  <a:schemeClr val="tx1">
                    <a:lumMod val="75000"/>
                    <a:lumOff val="25000"/>
                  </a:schemeClr>
                </a:solidFill>
              </a:rPr>
              <a:t> </a:t>
            </a:r>
            <a:r>
              <a:rPr lang="en-GB" sz="1400" b="0" i="0" dirty="0">
                <a:solidFill>
                  <a:schemeClr val="tx1">
                    <a:lumMod val="75000"/>
                    <a:lumOff val="25000"/>
                  </a:schemeClr>
                </a:solidFill>
                <a:effectLst/>
              </a:rPr>
              <a:t>Policy, Common Agriculture Policy and REACH Policy; </a:t>
            </a:r>
          </a:p>
          <a:p>
            <a:pPr marL="742950" lvl="1" indent="-285750" algn="just">
              <a:lnSpc>
                <a:spcPct val="115000"/>
              </a:lnSpc>
              <a:spcAft>
                <a:spcPts val="600"/>
              </a:spcAft>
              <a:buFont typeface="Courier New" panose="02070309020205020404" pitchFamily="49" charset="0"/>
              <a:buChar char="o"/>
            </a:pPr>
            <a:r>
              <a:rPr lang="en-GB" sz="1400" b="0" i="0" dirty="0">
                <a:solidFill>
                  <a:schemeClr val="tx1">
                    <a:lumMod val="75000"/>
                    <a:lumOff val="25000"/>
                  </a:schemeClr>
                </a:solidFill>
                <a:effectLst/>
              </a:rPr>
              <a:t>assessing BPs/IR marketability. </a:t>
            </a:r>
          </a:p>
          <a:p>
            <a:pPr marL="342900" indent="-342900" algn="just">
              <a:lnSpc>
                <a:spcPct val="115000"/>
              </a:lnSpc>
              <a:spcAft>
                <a:spcPts val="600"/>
              </a:spcAft>
              <a:buFont typeface="+mj-lt"/>
              <a:buAutoNum type="arabicPeriod" startAt="2"/>
            </a:pPr>
            <a:r>
              <a:rPr lang="en-GB" sz="1400" b="0" i="0" dirty="0">
                <a:solidFill>
                  <a:schemeClr val="tx1">
                    <a:lumMod val="75000"/>
                    <a:lumOff val="25000"/>
                  </a:schemeClr>
                </a:solidFill>
                <a:effectLst/>
              </a:rPr>
              <a:t>Based on I results, develop an after-project-plan to establish joint ventures among </a:t>
            </a:r>
            <a:r>
              <a:rPr lang="en-GB" sz="1400" b="0" i="0" dirty="0" err="1">
                <a:solidFill>
                  <a:schemeClr val="tx1">
                    <a:lumMod val="75000"/>
                    <a:lumOff val="25000"/>
                  </a:schemeClr>
                </a:solidFill>
                <a:effectLst/>
              </a:rPr>
              <a:t>stakehoders</a:t>
            </a:r>
            <a:r>
              <a:rPr lang="en-GB" sz="1400" b="0" i="0" dirty="0">
                <a:solidFill>
                  <a:schemeClr val="tx1">
                    <a:lumMod val="75000"/>
                    <a:lumOff val="25000"/>
                  </a:schemeClr>
                </a:solidFill>
                <a:effectLst/>
              </a:rPr>
              <a:t> in the sectors of waste management, agriculture and chemical industry and promote industrialisation of BPs/IR production and uses in all EU countries. </a:t>
            </a:r>
          </a:p>
          <a:p>
            <a:pPr algn="just">
              <a:lnSpc>
                <a:spcPct val="115000"/>
              </a:lnSpc>
              <a:spcAft>
                <a:spcPts val="600"/>
              </a:spcAft>
            </a:pPr>
            <a:br>
              <a:rPr lang="en-GB" sz="1400" dirty="0">
                <a:solidFill>
                  <a:schemeClr val="tx1">
                    <a:lumMod val="75000"/>
                    <a:lumOff val="25000"/>
                  </a:schemeClr>
                </a:solidFill>
              </a:rPr>
            </a:br>
            <a:br>
              <a:rPr lang="en-GB" sz="1400" dirty="0">
                <a:solidFill>
                  <a:schemeClr val="tx1">
                    <a:lumMod val="75000"/>
                    <a:lumOff val="25000"/>
                  </a:schemeClr>
                </a:solidFill>
              </a:rPr>
            </a:br>
            <a:br>
              <a:rPr lang="en-GB" sz="1400" dirty="0">
                <a:solidFill>
                  <a:schemeClr val="tx1">
                    <a:lumMod val="75000"/>
                    <a:lumOff val="25000"/>
                  </a:schemeClr>
                </a:solidFill>
              </a:rPr>
            </a:br>
            <a:endParaRPr lang="en-GB" sz="1400" dirty="0">
              <a:solidFill>
                <a:schemeClr val="tx1">
                  <a:lumMod val="75000"/>
                  <a:lumOff val="25000"/>
                </a:schemeClr>
              </a:solidFill>
            </a:endParaRPr>
          </a:p>
        </p:txBody>
      </p:sp>
      <p:pic>
        <p:nvPicPr>
          <p:cNvPr id="4" name="Immagine 3">
            <a:extLst>
              <a:ext uri="{FF2B5EF4-FFF2-40B4-BE49-F238E27FC236}">
                <a16:creationId xmlns:a16="http://schemas.microsoft.com/office/drawing/2014/main" id="{C376DE28-5336-91C0-A098-10BB0C8574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76" b="6898"/>
          <a:stretch/>
        </p:blipFill>
        <p:spPr>
          <a:xfrm>
            <a:off x="6938855" y="1319308"/>
            <a:ext cx="4690795" cy="4675975"/>
          </a:xfrm>
          <a:prstGeom prst="rect">
            <a:avLst/>
          </a:prstGeom>
        </p:spPr>
      </p:pic>
      <p:pic>
        <p:nvPicPr>
          <p:cNvPr id="5" name="Immagine 4">
            <a:extLst>
              <a:ext uri="{FF2B5EF4-FFF2-40B4-BE49-F238E27FC236}">
                <a16:creationId xmlns:a16="http://schemas.microsoft.com/office/drawing/2014/main" id="{5AEE9283-EA40-6D25-21A0-6C70DF843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4249284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8</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a:bodyPr>
          <a:lstStyle/>
          <a:p>
            <a:r>
              <a:rPr lang="en-US" dirty="0"/>
              <a:t>Objectives and concept</a:t>
            </a:r>
          </a:p>
        </p:txBody>
      </p:sp>
      <p:sp>
        <p:nvSpPr>
          <p:cNvPr id="4" name="Rectangle 14">
            <a:extLst>
              <a:ext uri="{FF2B5EF4-FFF2-40B4-BE49-F238E27FC236}">
                <a16:creationId xmlns:a16="http://schemas.microsoft.com/office/drawing/2014/main" id="{3005678A-22C4-4408-A284-BB84B751B97B}"/>
              </a:ext>
            </a:extLst>
          </p:cNvPr>
          <p:cNvSpPr>
            <a:spLocks noChangeArrowheads="1"/>
          </p:cNvSpPr>
          <p:nvPr/>
        </p:nvSpPr>
        <p:spPr bwMode="auto">
          <a:xfrm>
            <a:off x="1036321" y="1184435"/>
            <a:ext cx="992777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703020202090204" pitchFamily="34" charset="0"/>
                <a:ea typeface="MS PGothic" panose="020B0600070205080204" pitchFamily="34" charset="-128"/>
              </a:defRPr>
            </a:lvl1pPr>
            <a:lvl2pPr marL="742950" indent="-285750">
              <a:defRPr sz="2400">
                <a:solidFill>
                  <a:schemeClr val="tx1"/>
                </a:solidFill>
                <a:latin typeface="Trebuchet MS" panose="020B0703020202090204" pitchFamily="34" charset="0"/>
                <a:ea typeface="MS PGothic" panose="020B0600070205080204" pitchFamily="34" charset="-128"/>
              </a:defRPr>
            </a:lvl2pPr>
            <a:lvl3pPr marL="1143000" indent="-228600">
              <a:defRPr sz="2400">
                <a:solidFill>
                  <a:schemeClr val="tx1"/>
                </a:solidFill>
                <a:latin typeface="Trebuchet MS" panose="020B0703020202090204" pitchFamily="34" charset="0"/>
                <a:ea typeface="MS PGothic" panose="020B0600070205080204" pitchFamily="34" charset="-128"/>
              </a:defRPr>
            </a:lvl3pPr>
            <a:lvl4pPr marL="1600200" indent="-228600">
              <a:defRPr sz="2400">
                <a:solidFill>
                  <a:schemeClr val="tx1"/>
                </a:solidFill>
                <a:latin typeface="Trebuchet MS" panose="020B0703020202090204" pitchFamily="34" charset="0"/>
                <a:ea typeface="MS PGothic" panose="020B0600070205080204" pitchFamily="34" charset="-128"/>
              </a:defRPr>
            </a:lvl4pPr>
            <a:lvl5pPr marL="2057400" indent="-228600">
              <a:defRPr sz="2400">
                <a:solidFill>
                  <a:schemeClr val="tx1"/>
                </a:solidFill>
                <a:latin typeface="Trebuchet MS" panose="020B070302020209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MS PGothic" panose="020B0600070205080204" pitchFamily="34" charset="-128"/>
              </a:defRPr>
            </a:lvl9pPr>
          </a:lstStyle>
          <a:p>
            <a:pPr eaLnBrk="1" hangingPunct="1"/>
            <a:r>
              <a:rPr lang="en-GB" altLang="en-US" sz="2000" b="1" dirty="0">
                <a:solidFill>
                  <a:schemeClr val="accent2">
                    <a:lumMod val="75000"/>
                  </a:schemeClr>
                </a:solidFill>
                <a:latin typeface="+mn-lt"/>
              </a:rPr>
              <a:t>OBJECTIVES &amp; SCOPE</a:t>
            </a:r>
          </a:p>
          <a:p>
            <a:pPr eaLnBrk="1" hangingPunct="1"/>
            <a:endParaRPr lang="en-GB" altLang="en-US" sz="2000" b="1" dirty="0">
              <a:solidFill>
                <a:schemeClr val="accent2">
                  <a:lumMod val="75000"/>
                </a:schemeClr>
              </a:solidFill>
              <a:latin typeface="+mn-lt"/>
            </a:endParaRPr>
          </a:p>
          <a:p>
            <a:pPr eaLnBrk="1" hangingPunct="1"/>
            <a:endParaRPr lang="en-GB" altLang="en-US" sz="2000" b="1" dirty="0">
              <a:solidFill>
                <a:srgbClr val="336699"/>
              </a:solidFill>
              <a:latin typeface="+mn-lt"/>
            </a:endParaRPr>
          </a:p>
          <a:p>
            <a:pPr eaLnBrk="1" hangingPunct="1"/>
            <a:r>
              <a:rPr lang="en-GB" altLang="en-US" sz="2000" b="1" i="1" u="sng" dirty="0">
                <a:solidFill>
                  <a:schemeClr val="accent2">
                    <a:lumMod val="75000"/>
                  </a:schemeClr>
                </a:solidFill>
                <a:latin typeface="+mn-lt"/>
              </a:rPr>
              <a:t>Main objectives</a:t>
            </a:r>
            <a:r>
              <a:rPr lang="en-GB" altLang="en-US" sz="2000" b="1" i="1" dirty="0">
                <a:solidFill>
                  <a:schemeClr val="accent2">
                    <a:lumMod val="75000"/>
                  </a:schemeClr>
                </a:solidFill>
                <a:latin typeface="+mn-lt"/>
              </a:rPr>
              <a:t>: </a:t>
            </a:r>
            <a:r>
              <a:rPr lang="en-GB" altLang="en-US" sz="2000" dirty="0">
                <a:solidFill>
                  <a:schemeClr val="tx1">
                    <a:lumMod val="75000"/>
                    <a:lumOff val="25000"/>
                  </a:schemeClr>
                </a:solidFill>
                <a:latin typeface="+mn-lt"/>
              </a:rPr>
              <a:t>reduce environmental impacts from Municipal  Biowaste (MBW), mineral fertilisers (MF), synthetic chemicals (SC)</a:t>
            </a:r>
          </a:p>
          <a:p>
            <a:pPr eaLnBrk="1" hangingPunct="1"/>
            <a:endParaRPr lang="en-GB" altLang="en-US" sz="2000" b="1" dirty="0">
              <a:solidFill>
                <a:srgbClr val="336699"/>
              </a:solidFill>
              <a:latin typeface="+mn-lt"/>
            </a:endParaRPr>
          </a:p>
          <a:p>
            <a:pPr eaLnBrk="1" hangingPunct="1"/>
            <a:endParaRPr lang="en-GB" altLang="en-US" sz="2000" b="1" dirty="0">
              <a:solidFill>
                <a:srgbClr val="336699"/>
              </a:solidFill>
              <a:latin typeface="+mn-lt"/>
            </a:endParaRPr>
          </a:p>
          <a:p>
            <a:pPr eaLnBrk="1" hangingPunct="1"/>
            <a:r>
              <a:rPr lang="en-GB" altLang="en-US" sz="2000" b="1" i="1" u="sng" dirty="0">
                <a:solidFill>
                  <a:schemeClr val="accent2">
                    <a:lumMod val="75000"/>
                  </a:schemeClr>
                </a:solidFill>
                <a:latin typeface="+mn-lt"/>
              </a:rPr>
              <a:t>Solution(s) proposed</a:t>
            </a:r>
            <a:r>
              <a:rPr lang="en-GB" altLang="en-US" sz="2000" b="1" i="1" dirty="0">
                <a:solidFill>
                  <a:schemeClr val="accent2">
                    <a:lumMod val="75000"/>
                  </a:schemeClr>
                </a:solidFill>
                <a:latin typeface="+mn-lt"/>
              </a:rPr>
              <a:t>: </a:t>
            </a:r>
            <a:r>
              <a:rPr lang="en-GB" altLang="en-US" sz="2000" dirty="0">
                <a:solidFill>
                  <a:schemeClr val="tx1">
                    <a:lumMod val="75000"/>
                    <a:lumOff val="25000"/>
                  </a:schemeClr>
                </a:solidFill>
                <a:latin typeface="+mn-lt"/>
              </a:rPr>
              <a:t>produce new biobased products (BPs) from MBW and use BPs in place of MF and SC</a:t>
            </a:r>
          </a:p>
          <a:p>
            <a:pPr eaLnBrk="1" hangingPunct="1"/>
            <a:endParaRPr lang="en-GB" altLang="en-US" sz="2000" dirty="0">
              <a:solidFill>
                <a:schemeClr val="tx1">
                  <a:lumMod val="75000"/>
                  <a:lumOff val="25000"/>
                </a:schemeClr>
              </a:solidFill>
              <a:latin typeface="+mn-lt"/>
            </a:endParaRPr>
          </a:p>
          <a:p>
            <a:pPr eaLnBrk="1" hangingPunct="1"/>
            <a:endParaRPr lang="en-GB" altLang="en-US" sz="2000" b="1" i="1" dirty="0">
              <a:solidFill>
                <a:srgbClr val="336699"/>
              </a:solidFill>
              <a:latin typeface="+mn-lt"/>
            </a:endParaRPr>
          </a:p>
          <a:p>
            <a:pPr eaLnBrk="1" hangingPunct="1"/>
            <a:r>
              <a:rPr lang="en-GB" altLang="en-US" sz="2000" b="1" i="1" u="sng" dirty="0">
                <a:solidFill>
                  <a:schemeClr val="accent2">
                    <a:lumMod val="75000"/>
                  </a:schemeClr>
                </a:solidFill>
                <a:latin typeface="+mn-lt"/>
              </a:rPr>
              <a:t>Key actions</a:t>
            </a:r>
            <a:r>
              <a:rPr lang="en-GB" altLang="en-US" sz="2000" b="1" i="1" dirty="0">
                <a:solidFill>
                  <a:schemeClr val="accent2">
                    <a:lumMod val="75000"/>
                  </a:schemeClr>
                </a:solidFill>
                <a:latin typeface="+mn-lt"/>
              </a:rPr>
              <a:t>: </a:t>
            </a:r>
            <a:r>
              <a:rPr lang="en-GB" altLang="en-US" sz="2000" dirty="0">
                <a:solidFill>
                  <a:schemeClr val="tx1">
                    <a:lumMod val="75000"/>
                    <a:lumOff val="25000"/>
                  </a:schemeClr>
                </a:solidFill>
                <a:latin typeface="+mn-lt"/>
              </a:rPr>
              <a:t>validate BPs production and use in 5 partners countries - demonstrate process/product replicability in different real operational environments</a:t>
            </a:r>
            <a:r>
              <a:rPr lang="en-GB" altLang="en-US" sz="2000" b="1" dirty="0">
                <a:solidFill>
                  <a:schemeClr val="tx1">
                    <a:lumMod val="75000"/>
                    <a:lumOff val="25000"/>
                  </a:schemeClr>
                </a:solidFill>
                <a:latin typeface="+mn-lt"/>
              </a:rPr>
              <a:t> </a:t>
            </a:r>
          </a:p>
          <a:p>
            <a:pPr eaLnBrk="1" hangingPunct="1"/>
            <a:endParaRPr lang="en-GB" altLang="en-US" sz="2000" dirty="0">
              <a:solidFill>
                <a:srgbClr val="336699"/>
              </a:solidFill>
              <a:latin typeface="+mn-lt"/>
            </a:endParaRPr>
          </a:p>
        </p:txBody>
      </p:sp>
      <p:pic>
        <p:nvPicPr>
          <p:cNvPr id="2" name="Immagine 1">
            <a:extLst>
              <a:ext uri="{FF2B5EF4-FFF2-40B4-BE49-F238E27FC236}">
                <a16:creationId xmlns:a16="http://schemas.microsoft.com/office/drawing/2014/main" id="{4FEC578D-6912-A01A-7E15-F72407508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3594370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812424C-BD4A-4449-A11F-79EA406E9AF9}"/>
              </a:ext>
            </a:extLst>
          </p:cNvPr>
          <p:cNvSpPr>
            <a:spLocks noGrp="1"/>
          </p:cNvSpPr>
          <p:nvPr>
            <p:ph type="sldNum" sz="quarter" idx="4"/>
          </p:nvPr>
        </p:nvSpPr>
        <p:spPr/>
        <p:txBody>
          <a:bodyPr/>
          <a:lstStyle/>
          <a:p>
            <a:fld id="{3AF93BA6-58EE-45D1-90C7-F70E15D64486}" type="slidenum">
              <a:rPr lang="it-IT" smtClean="0"/>
              <a:pPr/>
              <a:t>9</a:t>
            </a:fld>
            <a:endParaRPr lang="it-IT" dirty="0"/>
          </a:p>
        </p:txBody>
      </p:sp>
      <p:sp>
        <p:nvSpPr>
          <p:cNvPr id="6" name="Segnaposto data 5">
            <a:extLst>
              <a:ext uri="{FF2B5EF4-FFF2-40B4-BE49-F238E27FC236}">
                <a16:creationId xmlns:a16="http://schemas.microsoft.com/office/drawing/2014/main" id="{3EB8F8D7-8604-4B9F-B41A-877528BDF990}"/>
              </a:ext>
            </a:extLst>
          </p:cNvPr>
          <p:cNvSpPr>
            <a:spLocks noGrp="1"/>
          </p:cNvSpPr>
          <p:nvPr>
            <p:ph type="dt" sz="half" idx="13"/>
          </p:nvPr>
        </p:nvSpPr>
        <p:spPr>
          <a:xfrm>
            <a:off x="680339" y="6389602"/>
            <a:ext cx="10828315" cy="365125"/>
          </a:xfrm>
        </p:spPr>
        <p:txBody>
          <a:bodyPr/>
          <a:lstStyle/>
          <a:p>
            <a:pPr algn="ctr"/>
            <a:r>
              <a:rPr lang="it-IT"/>
              <a:t>Estonian LIFE Info day, November 29th 2022</a:t>
            </a:r>
            <a:endParaRPr lang="en-GB" dirty="0"/>
          </a:p>
        </p:txBody>
      </p:sp>
      <p:sp>
        <p:nvSpPr>
          <p:cNvPr id="8" name="Titolo 6">
            <a:extLst>
              <a:ext uri="{FF2B5EF4-FFF2-40B4-BE49-F238E27FC236}">
                <a16:creationId xmlns:a16="http://schemas.microsoft.com/office/drawing/2014/main" id="{5FC06A13-6CC9-45C1-A3B3-44D15B200B49}"/>
              </a:ext>
            </a:extLst>
          </p:cNvPr>
          <p:cNvSpPr>
            <a:spLocks noGrp="1"/>
          </p:cNvSpPr>
          <p:nvPr>
            <p:ph type="title"/>
          </p:nvPr>
        </p:nvSpPr>
        <p:spPr>
          <a:xfrm>
            <a:off x="554037" y="9532"/>
            <a:ext cx="8711883" cy="864000"/>
          </a:xfrm>
        </p:spPr>
        <p:txBody>
          <a:bodyPr>
            <a:normAutofit/>
          </a:bodyPr>
          <a:lstStyle/>
          <a:p>
            <a:r>
              <a:rPr lang="en-US" dirty="0"/>
              <a:t>Actions and partners </a:t>
            </a:r>
            <a:r>
              <a:rPr lang="en-US" dirty="0" err="1"/>
              <a:t>organisation</a:t>
            </a:r>
            <a:r>
              <a:rPr lang="en-US" dirty="0"/>
              <a:t> </a:t>
            </a:r>
          </a:p>
        </p:txBody>
      </p:sp>
      <p:pic>
        <p:nvPicPr>
          <p:cNvPr id="4" name="Immagine 3">
            <a:extLst>
              <a:ext uri="{FF2B5EF4-FFF2-40B4-BE49-F238E27FC236}">
                <a16:creationId xmlns:a16="http://schemas.microsoft.com/office/drawing/2014/main" id="{E7B7C9F4-573C-4C90-B8CE-9A9CE600B236}"/>
              </a:ext>
            </a:extLst>
          </p:cNvPr>
          <p:cNvPicPr>
            <a:picLocks noChangeAspect="1"/>
          </p:cNvPicPr>
          <p:nvPr/>
        </p:nvPicPr>
        <p:blipFill>
          <a:blip r:embed="rId2"/>
          <a:stretch>
            <a:fillRect/>
          </a:stretch>
        </p:blipFill>
        <p:spPr>
          <a:xfrm>
            <a:off x="1572531" y="1093580"/>
            <a:ext cx="9112885" cy="5072089"/>
          </a:xfrm>
          <a:prstGeom prst="rect">
            <a:avLst/>
          </a:prstGeom>
        </p:spPr>
      </p:pic>
      <p:pic>
        <p:nvPicPr>
          <p:cNvPr id="2" name="Immagine 1">
            <a:extLst>
              <a:ext uri="{FF2B5EF4-FFF2-40B4-BE49-F238E27FC236}">
                <a16:creationId xmlns:a16="http://schemas.microsoft.com/office/drawing/2014/main" id="{453FD53D-AE46-92BA-E9F1-BBF77237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3039" y="81196"/>
            <a:ext cx="1704924" cy="716068"/>
          </a:xfrm>
          <a:prstGeom prst="rect">
            <a:avLst/>
          </a:prstGeom>
        </p:spPr>
      </p:pic>
    </p:spTree>
    <p:extLst>
      <p:ext uri="{BB962C8B-B14F-4D97-AF65-F5344CB8AC3E}">
        <p14:creationId xmlns:p14="http://schemas.microsoft.com/office/powerpoint/2010/main" val="3432790926"/>
      </p:ext>
    </p:extLst>
  </p:cSld>
  <p:clrMapOvr>
    <a:masterClrMapping/>
  </p:clrMapOvr>
</p:sld>
</file>

<file path=ppt/theme/theme1.xml><?xml version="1.0" encoding="utf-8"?>
<a:theme xmlns:a="http://schemas.openxmlformats.org/drawingml/2006/main" name="Sfaccettatura">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1029</TotalTime>
  <Words>1460</Words>
  <Application>Microsoft Office PowerPoint</Application>
  <PresentationFormat>Laiekraan</PresentationFormat>
  <Paragraphs>271</Paragraphs>
  <Slides>15</Slides>
  <Notes>3</Notes>
  <HiddenSlides>0</HiddenSlides>
  <MMClips>0</MMClips>
  <ScaleCrop>false</ScaleCrop>
  <HeadingPairs>
    <vt:vector size="6" baseType="variant">
      <vt:variant>
        <vt:lpstr>Kasutatud fondid</vt:lpstr>
      </vt:variant>
      <vt:variant>
        <vt:i4>9</vt:i4>
      </vt:variant>
      <vt:variant>
        <vt:lpstr>Kujundus</vt:lpstr>
      </vt:variant>
      <vt:variant>
        <vt:i4>1</vt:i4>
      </vt:variant>
      <vt:variant>
        <vt:lpstr>Slaidipealkirjad</vt:lpstr>
      </vt:variant>
      <vt:variant>
        <vt:i4>15</vt:i4>
      </vt:variant>
    </vt:vector>
  </HeadingPairs>
  <TitlesOfParts>
    <vt:vector size="25" baseType="lpstr">
      <vt:lpstr>Arial</vt:lpstr>
      <vt:lpstr>Calibri</vt:lpstr>
      <vt:lpstr>Courier New</vt:lpstr>
      <vt:lpstr>DejaVuSans</vt:lpstr>
      <vt:lpstr>Gill Sans MT</vt:lpstr>
      <vt:lpstr>Helvetica</vt:lpstr>
      <vt:lpstr>Trebuchet MS</vt:lpstr>
      <vt:lpstr>Wingdings</vt:lpstr>
      <vt:lpstr>Wingdings 3</vt:lpstr>
      <vt:lpstr>Sfaccettatura</vt:lpstr>
      <vt:lpstr>LIFE EBP Ecofriendly multipurpose Biobased Products from municipal biowaste</vt:lpstr>
      <vt:lpstr>Project Overview</vt:lpstr>
      <vt:lpstr>Project Methodology</vt:lpstr>
      <vt:lpstr>Consortium</vt:lpstr>
      <vt:lpstr>How we got funding? </vt:lpstr>
      <vt:lpstr>Project motivation</vt:lpstr>
      <vt:lpstr>Main Goal</vt:lpstr>
      <vt:lpstr>Objectives and concept</vt:lpstr>
      <vt:lpstr>Actions and partners organisation </vt:lpstr>
      <vt:lpstr>EXPECTED IMPACTS: Potential Maximum Values achievable during and after project</vt:lpstr>
      <vt:lpstr>Project progress at M24 </vt:lpstr>
      <vt:lpstr>Project progress at M24 </vt:lpstr>
      <vt:lpstr>Next actions</vt:lpstr>
      <vt:lpstr>CONTINUATION (REPLICATION, TRANSFER, MARKET UPTAKE)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Sorani Montenegro</dc:creator>
  <cp:lastModifiedBy>Pille Mihkelsoo</cp:lastModifiedBy>
  <cp:revision>226</cp:revision>
  <dcterms:created xsi:type="dcterms:W3CDTF">2018-06-01T08:46:37Z</dcterms:created>
  <dcterms:modified xsi:type="dcterms:W3CDTF">2022-11-27T10:51:02Z</dcterms:modified>
</cp:coreProperties>
</file>