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93"/>
  </p:notesMasterIdLst>
  <p:handoutMasterIdLst>
    <p:handoutMasterId r:id="rId94"/>
  </p:handoutMasterIdLst>
  <p:sldIdLst>
    <p:sldId id="547" r:id="rId2"/>
    <p:sldId id="579" r:id="rId3"/>
    <p:sldId id="556" r:id="rId4"/>
    <p:sldId id="544" r:id="rId5"/>
    <p:sldId id="518" r:id="rId6"/>
    <p:sldId id="540" r:id="rId7"/>
    <p:sldId id="538" r:id="rId8"/>
    <p:sldId id="546" r:id="rId9"/>
    <p:sldId id="549" r:id="rId10"/>
    <p:sldId id="550" r:id="rId11"/>
    <p:sldId id="551" r:id="rId12"/>
    <p:sldId id="552" r:id="rId13"/>
    <p:sldId id="567" r:id="rId14"/>
    <p:sldId id="568" r:id="rId15"/>
    <p:sldId id="572" r:id="rId16"/>
    <p:sldId id="573" r:id="rId17"/>
    <p:sldId id="574" r:id="rId18"/>
    <p:sldId id="588" r:id="rId19"/>
    <p:sldId id="575" r:id="rId20"/>
    <p:sldId id="577" r:id="rId21"/>
    <p:sldId id="578" r:id="rId22"/>
    <p:sldId id="580" r:id="rId23"/>
    <p:sldId id="581" r:id="rId24"/>
    <p:sldId id="576" r:id="rId25"/>
    <p:sldId id="582" r:id="rId26"/>
    <p:sldId id="583" r:id="rId27"/>
    <p:sldId id="644" r:id="rId28"/>
    <p:sldId id="618" r:id="rId29"/>
    <p:sldId id="619" r:id="rId30"/>
    <p:sldId id="616" r:id="rId31"/>
    <p:sldId id="624" r:id="rId32"/>
    <p:sldId id="625" r:id="rId33"/>
    <p:sldId id="626" r:id="rId34"/>
    <p:sldId id="617" r:id="rId35"/>
    <p:sldId id="611" r:id="rId36"/>
    <p:sldId id="585" r:id="rId37"/>
    <p:sldId id="612" r:id="rId38"/>
    <p:sldId id="613" r:id="rId39"/>
    <p:sldId id="614" r:id="rId40"/>
    <p:sldId id="615" r:id="rId41"/>
    <p:sldId id="620" r:id="rId42"/>
    <p:sldId id="621" r:id="rId43"/>
    <p:sldId id="622" r:id="rId44"/>
    <p:sldId id="623" r:id="rId45"/>
    <p:sldId id="627" r:id="rId46"/>
    <p:sldId id="628" r:id="rId47"/>
    <p:sldId id="629" r:id="rId48"/>
    <p:sldId id="630" r:id="rId49"/>
    <p:sldId id="631" r:id="rId50"/>
    <p:sldId id="632" r:id="rId51"/>
    <p:sldId id="633" r:id="rId52"/>
    <p:sldId id="634" r:id="rId53"/>
    <p:sldId id="635" r:id="rId54"/>
    <p:sldId id="636" r:id="rId55"/>
    <p:sldId id="637" r:id="rId56"/>
    <p:sldId id="638" r:id="rId57"/>
    <p:sldId id="639" r:id="rId58"/>
    <p:sldId id="640" r:id="rId59"/>
    <p:sldId id="641" r:id="rId60"/>
    <p:sldId id="594" r:id="rId61"/>
    <p:sldId id="642" r:id="rId62"/>
    <p:sldId id="643" r:id="rId63"/>
    <p:sldId id="595" r:id="rId64"/>
    <p:sldId id="596" r:id="rId65"/>
    <p:sldId id="647" r:id="rId66"/>
    <p:sldId id="599" r:id="rId67"/>
    <p:sldId id="602" r:id="rId68"/>
    <p:sldId id="603" r:id="rId69"/>
    <p:sldId id="601" r:id="rId70"/>
    <p:sldId id="600" r:id="rId71"/>
    <p:sldId id="645" r:id="rId72"/>
    <p:sldId id="646" r:id="rId73"/>
    <p:sldId id="570" r:id="rId74"/>
    <p:sldId id="553" r:id="rId75"/>
    <p:sldId id="554" r:id="rId76"/>
    <p:sldId id="559" r:id="rId77"/>
    <p:sldId id="555" r:id="rId78"/>
    <p:sldId id="571" r:id="rId79"/>
    <p:sldId id="557" r:id="rId80"/>
    <p:sldId id="604" r:id="rId81"/>
    <p:sldId id="606" r:id="rId82"/>
    <p:sldId id="607" r:id="rId83"/>
    <p:sldId id="608" r:id="rId84"/>
    <p:sldId id="609" r:id="rId85"/>
    <p:sldId id="605" r:id="rId86"/>
    <p:sldId id="560" r:id="rId87"/>
    <p:sldId id="561" r:id="rId88"/>
    <p:sldId id="562" r:id="rId89"/>
    <p:sldId id="563" r:id="rId90"/>
    <p:sldId id="564" r:id="rId91"/>
    <p:sldId id="566" r:id="rId92"/>
  </p:sldIdLst>
  <p:sldSz cx="9144000" cy="5143500" type="screen16x9"/>
  <p:notesSz cx="6805613" cy="9944100"/>
  <p:defaultTextStyle>
    <a:defPPr>
      <a:defRPr lang="fi-FI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5577A2E1-0E97-4749-B615-026D3BC57BF8}">
          <p14:sldIdLst>
            <p14:sldId id="547"/>
            <p14:sldId id="579"/>
            <p14:sldId id="556"/>
            <p14:sldId id="544"/>
            <p14:sldId id="518"/>
            <p14:sldId id="540"/>
            <p14:sldId id="538"/>
            <p14:sldId id="546"/>
            <p14:sldId id="549"/>
            <p14:sldId id="550"/>
            <p14:sldId id="551"/>
            <p14:sldId id="552"/>
            <p14:sldId id="567"/>
            <p14:sldId id="568"/>
            <p14:sldId id="572"/>
            <p14:sldId id="573"/>
            <p14:sldId id="574"/>
            <p14:sldId id="588"/>
            <p14:sldId id="575"/>
            <p14:sldId id="577"/>
            <p14:sldId id="578"/>
            <p14:sldId id="580"/>
            <p14:sldId id="581"/>
            <p14:sldId id="576"/>
          </p14:sldIdLst>
        </p14:section>
        <p14:section name="Nimetön osa" id="{E6278648-3EF5-474C-8107-F9AD74556141}">
          <p14:sldIdLst>
            <p14:sldId id="582"/>
            <p14:sldId id="583"/>
            <p14:sldId id="644"/>
            <p14:sldId id="618"/>
            <p14:sldId id="619"/>
            <p14:sldId id="616"/>
            <p14:sldId id="624"/>
            <p14:sldId id="625"/>
            <p14:sldId id="626"/>
            <p14:sldId id="617"/>
            <p14:sldId id="611"/>
            <p14:sldId id="585"/>
            <p14:sldId id="612"/>
            <p14:sldId id="613"/>
            <p14:sldId id="614"/>
            <p14:sldId id="615"/>
            <p14:sldId id="620"/>
            <p14:sldId id="621"/>
            <p14:sldId id="622"/>
            <p14:sldId id="623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41"/>
            <p14:sldId id="594"/>
            <p14:sldId id="642"/>
            <p14:sldId id="643"/>
            <p14:sldId id="595"/>
            <p14:sldId id="596"/>
            <p14:sldId id="647"/>
            <p14:sldId id="599"/>
            <p14:sldId id="602"/>
            <p14:sldId id="603"/>
            <p14:sldId id="601"/>
            <p14:sldId id="600"/>
            <p14:sldId id="645"/>
            <p14:sldId id="646"/>
            <p14:sldId id="570"/>
            <p14:sldId id="553"/>
            <p14:sldId id="554"/>
            <p14:sldId id="559"/>
            <p14:sldId id="555"/>
            <p14:sldId id="571"/>
            <p14:sldId id="557"/>
            <p14:sldId id="604"/>
            <p14:sldId id="606"/>
            <p14:sldId id="607"/>
            <p14:sldId id="608"/>
            <p14:sldId id="609"/>
            <p14:sldId id="605"/>
            <p14:sldId id="560"/>
            <p14:sldId id="561"/>
            <p14:sldId id="562"/>
            <p14:sldId id="563"/>
            <p14:sldId id="564"/>
            <p14:sldId id="5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1944">
          <p15:clr>
            <a:srgbClr val="A4A3A4"/>
          </p15:clr>
        </p15:guide>
        <p15:guide id="6" orient="horz" pos="1620">
          <p15:clr>
            <a:srgbClr val="A4A3A4"/>
          </p15:clr>
        </p15:guide>
        <p15:guide id="7" orient="horz" pos="430">
          <p15:clr>
            <a:srgbClr val="A4A3A4"/>
          </p15:clr>
        </p15:guide>
        <p15:guide id="8" orient="horz" pos="964">
          <p15:clr>
            <a:srgbClr val="A4A3A4"/>
          </p15:clr>
        </p15:guide>
        <p15:guide id="9" pos="3035">
          <p15:clr>
            <a:srgbClr val="A4A3A4"/>
          </p15:clr>
        </p15:guide>
        <p15:guide id="10" pos="501">
          <p15:clr>
            <a:srgbClr val="A4A3A4"/>
          </p15:clr>
        </p15:guide>
        <p15:guide id="11" pos="3093">
          <p15:clr>
            <a:srgbClr val="A4A3A4"/>
          </p15:clr>
        </p15:guide>
        <p15:guide id="12" pos="5253">
          <p15:clr>
            <a:srgbClr val="A4A3A4"/>
          </p15:clr>
        </p15:guide>
        <p15:guide id="13" pos="2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3" name="Petri Avikainen" initials="PA [40]" lastIdx="1" clrIdx="42"/>
  <p:cmAuthor id="1" name="Sini Vikkula" initials="SV" lastIdx="11" clrIdx="0"/>
  <p:cmAuthor id="44" name="Petri Avikainen" initials="PA [41]" lastIdx="1" clrIdx="43"/>
  <p:cmAuthor id="2" name="Petri Avikainen" initials="PA" lastIdx="1" clrIdx="1"/>
  <p:cmAuthor id="45" name="Petri Avikainen" initials="PA [42]" lastIdx="1" clrIdx="44"/>
  <p:cmAuthor id="3" name="Petri Avikainen" initials="PA [2]" lastIdx="4" clrIdx="2"/>
  <p:cmAuthor id="46" name="Petri Avikainen" initials="PA [43]" lastIdx="1" clrIdx="45"/>
  <p:cmAuthor id="4" name="Petri Avikainen" initials="PA [3]" lastIdx="1" clrIdx="3"/>
  <p:cmAuthor id="47" name="Petri Avikainen" initials="PA [44]" lastIdx="1" clrIdx="46"/>
  <p:cmAuthor id="5" name="Petri Avikainen" initials="PA [4]" lastIdx="1" clrIdx="4"/>
  <p:cmAuthor id="48" name="Petri Avikainen" initials="PA [45]" lastIdx="1" clrIdx="47"/>
  <p:cmAuthor id="6" name="Petri Avikainen" initials="PA [5]" lastIdx="1" clrIdx="5"/>
  <p:cmAuthor id="49" name="Petri Avikainen" initials="PA [46]" lastIdx="1" clrIdx="48"/>
  <p:cmAuthor id="7" name="Petri Avikainen" initials="PA [6]" lastIdx="1" clrIdx="6"/>
  <p:cmAuthor id="50" name="Petri Avikainen" initials="PA [47]" lastIdx="1" clrIdx="49"/>
  <p:cmAuthor id="8" name="Petri Avikainen" initials="PA [7]" lastIdx="1" clrIdx="7"/>
  <p:cmAuthor id="51" name="Lasse Martinaho" initials="" lastIdx="0" clrIdx="50"/>
  <p:cmAuthor id="9" name="Petri Avikainen" initials="PA [8]" lastIdx="1" clrIdx="8"/>
  <p:cmAuthor id="10" name="Petri Avikainen" initials="PA [9]" lastIdx="1" clrIdx="9"/>
  <p:cmAuthor id="11" name="Petri Avikainen" initials="PA [10]" lastIdx="1" clrIdx="10"/>
  <p:cmAuthor id="12" name="Petri Avikainen" initials="PA [11]" lastIdx="1" clrIdx="11"/>
  <p:cmAuthor id="13" name="Petri Avikainen" initials="PA [12]" lastIdx="1" clrIdx="12"/>
  <p:cmAuthor id="14" name="Petri Avikainen" initials="PA [13]" lastIdx="1" clrIdx="13"/>
  <p:cmAuthor id="15" name="Petri Avikainen" initials="PA [14]" lastIdx="1" clrIdx="14"/>
  <p:cmAuthor id="16" name="Petri Avikainen" initials="PA [15]" lastIdx="1" clrIdx="15"/>
  <p:cmAuthor id="17" name="Petri Avikainen" initials="PA [15] [2]" lastIdx="1" clrIdx="16"/>
  <p:cmAuthor id="18" name="Petri Avikainen" initials="PA [16]" lastIdx="1" clrIdx="17"/>
  <p:cmAuthor id="19" name="Petri Avikainen" initials="PA [17]" lastIdx="1" clrIdx="18"/>
  <p:cmAuthor id="20" name="Petri Avikainen" initials="PA [18]" lastIdx="1" clrIdx="19"/>
  <p:cmAuthor id="21" name="Petri Avikainen" initials="PA [19]" lastIdx="1" clrIdx="20"/>
  <p:cmAuthor id="22" name="Petri Avikainen" initials="PA [20]" lastIdx="1" clrIdx="21"/>
  <p:cmAuthor id="23" name="Petri Avikainen" initials="PA [21]" lastIdx="1" clrIdx="22"/>
  <p:cmAuthor id="24" name="Petri Avikainen" initials="PA [22]" lastIdx="1" clrIdx="23"/>
  <p:cmAuthor id="25" name="Petri Avikainen" initials="PA [19] [2]" lastIdx="1" clrIdx="24"/>
  <p:cmAuthor id="26" name="Petri Avikainen" initials="PA [23]" lastIdx="1" clrIdx="25"/>
  <p:cmAuthor id="27" name="Petri Avikainen" initials="PA [24]" lastIdx="1" clrIdx="26"/>
  <p:cmAuthor id="28" name="Petri Avikainen" initials="PA [25]" lastIdx="1" clrIdx="27"/>
  <p:cmAuthor id="29" name="Petri Avikainen" initials="PA [26]" lastIdx="1" clrIdx="28"/>
  <p:cmAuthor id="30" name="Petri Avikainen" initials="PA [27]" lastIdx="1" clrIdx="29"/>
  <p:cmAuthor id="31" name="Petri Avikainen" initials="PA [28]" lastIdx="1" clrIdx="30"/>
  <p:cmAuthor id="32" name="Petri Avikainen" initials="PA [29]" lastIdx="1" clrIdx="31"/>
  <p:cmAuthor id="33" name="Petri Avikainen" initials="PA [30]" lastIdx="1" clrIdx="32"/>
  <p:cmAuthor id="34" name="Petri Avikainen" initials="PA [31]" lastIdx="1" clrIdx="33"/>
  <p:cmAuthor id="35" name="Petri Avikainen" initials="PA [32]" lastIdx="1" clrIdx="34"/>
  <p:cmAuthor id="36" name="Petri Avikainen" initials="PA [33]" lastIdx="1" clrIdx="35"/>
  <p:cmAuthor id="37" name="Petri Avikainen" initials="PA [34]" lastIdx="1" clrIdx="36"/>
  <p:cmAuthor id="38" name="Petri Avikainen" initials="PA [35]" lastIdx="1" clrIdx="37"/>
  <p:cmAuthor id="39" name="Petri Avikainen" initials="PA [36]" lastIdx="1" clrIdx="38"/>
  <p:cmAuthor id="40" name="Petri Avikainen" initials="PA [37]" lastIdx="1" clrIdx="39"/>
  <p:cmAuthor id="41" name="Petri Avikainen" initials="PA [38]" lastIdx="1" clrIdx="40"/>
  <p:cmAuthor id="42" name="Petri Avikainen" initials="PA [39]" lastIdx="1" clrIdx="4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38"/>
    <a:srgbClr val="009639"/>
    <a:srgbClr val="6B482A"/>
    <a:srgbClr val="6B4D2A"/>
    <a:srgbClr val="553C39"/>
    <a:srgbClr val="575757"/>
    <a:srgbClr val="006E32"/>
    <a:srgbClr val="6BC149"/>
    <a:srgbClr val="A0D783"/>
    <a:srgbClr val="D4E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eematyyli 2 - Korostu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eematyyli 2 - Korostu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ematyyli 2 - Korostu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632" autoAdjust="0"/>
  </p:normalViewPr>
  <p:slideViewPr>
    <p:cSldViewPr snapToGrid="0">
      <p:cViewPr varScale="1">
        <p:scale>
          <a:sx n="80" d="100"/>
          <a:sy n="80" d="100"/>
        </p:scale>
        <p:origin x="176" y="52"/>
      </p:cViewPr>
      <p:guideLst>
        <p:guide orient="horz" pos="2160"/>
        <p:guide pos="3840"/>
        <p:guide orient="horz" pos="1800"/>
        <p:guide pos="2880"/>
        <p:guide orient="horz" pos="1944"/>
        <p:guide orient="horz" pos="1620"/>
        <p:guide orient="horz" pos="430"/>
        <p:guide orient="horz" pos="964"/>
        <p:guide pos="3035"/>
        <p:guide pos="501"/>
        <p:guide pos="3093"/>
        <p:guide pos="5253"/>
        <p:guide pos="246"/>
      </p:guideLst>
    </p:cSldViewPr>
  </p:slideViewPr>
  <p:outlineViewPr>
    <p:cViewPr>
      <p:scale>
        <a:sx n="33" d="100"/>
        <a:sy n="33" d="100"/>
      </p:scale>
      <p:origin x="0" y="-445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9894"/>
    </p:cViewPr>
  </p:sorterViewPr>
  <p:notesViewPr>
    <p:cSldViewPr snapToGrid="0">
      <p:cViewPr varScale="1">
        <p:scale>
          <a:sx n="63" d="100"/>
          <a:sy n="63" d="100"/>
        </p:scale>
        <p:origin x="-3264" y="-12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41" cy="4992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183" y="1"/>
            <a:ext cx="2949841" cy="4992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31F3C6D2-8F7A-2241-B03F-D23A37C3B4E2}" type="datetime1">
              <a:rPr lang="fi-FI" smtClean="0"/>
              <a:pPr/>
              <a:t>8.3.2022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828"/>
            <a:ext cx="2949841" cy="49927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183" y="9444828"/>
            <a:ext cx="2949841" cy="49927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011C1ACA-D5CB-4F1F-98BC-D97A85BDD7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201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84B111BF-48F2-4946-862E-170390BC0503}" type="datetime1">
              <a:rPr lang="fi-FI" smtClean="0"/>
              <a:pPr/>
              <a:t>8.3.2022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90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893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893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2B74C45B-F5C0-4F42-B309-1BC1E2F874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566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4C45B-F5C0-4F42-B309-1BC1E2F87481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0617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4C45B-F5C0-4F42-B309-1BC1E2F87481}" type="slidenum">
              <a:rPr lang="fi-FI" smtClean="0"/>
              <a:pPr/>
              <a:t>61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2357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4C45B-F5C0-4F42-B309-1BC1E2F87481}" type="slidenum">
              <a:rPr lang="fi-FI" smtClean="0"/>
              <a:pPr/>
              <a:t>62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113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4C45B-F5C0-4F42-B309-1BC1E2F87481}" type="slidenum">
              <a:rPr lang="fi-FI" smtClean="0"/>
              <a:pPr/>
              <a:t>63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1461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4C45B-F5C0-4F42-B309-1BC1E2F87481}" type="slidenum">
              <a:rPr lang="fi-FI" smtClean="0"/>
              <a:pPr/>
              <a:t>64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8808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4C45B-F5C0-4F42-B309-1BC1E2F87481}" type="slidenum">
              <a:rPr lang="fi-FI" smtClean="0"/>
              <a:pPr/>
              <a:t>69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670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4C45B-F5C0-4F42-B309-1BC1E2F87481}" type="slidenum">
              <a:rPr lang="fi-FI" smtClean="0"/>
              <a:pPr/>
              <a:t>75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4850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4C45B-F5C0-4F42-B309-1BC1E2F87481}" type="slidenum">
              <a:rPr lang="fi-FI" smtClean="0"/>
              <a:pPr/>
              <a:t>80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457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4C45B-F5C0-4F42-B309-1BC1E2F87481}" type="slidenum">
              <a:rPr lang="fi-FI" smtClean="0"/>
              <a:pPr/>
              <a:t>82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2275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4C45B-F5C0-4F42-B309-1BC1E2F87481}" type="slidenum">
              <a:rPr lang="fi-FI" smtClean="0"/>
              <a:pPr/>
              <a:t>83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155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4C45B-F5C0-4F42-B309-1BC1E2F87481}" type="slidenum">
              <a:rPr lang="fi-FI" smtClean="0"/>
              <a:pPr/>
              <a:t>84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981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4C45B-F5C0-4F42-B309-1BC1E2F87481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4990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4C45B-F5C0-4F42-B309-1BC1E2F87481}" type="slidenum">
              <a:rPr lang="fi-FI" smtClean="0"/>
              <a:pPr/>
              <a:t>85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4240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4C45B-F5C0-4F42-B309-1BC1E2F87481}" type="slidenum">
              <a:rPr lang="fi-FI" smtClean="0"/>
              <a:pPr/>
              <a:t>88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551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4C45B-F5C0-4F42-B309-1BC1E2F87481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9406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4C45B-F5C0-4F42-B309-1BC1E2F87481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7389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4C45B-F5C0-4F42-B309-1BC1E2F87481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861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4C45B-F5C0-4F42-B309-1BC1E2F87481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8378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4C45B-F5C0-4F42-B309-1BC1E2F87481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4388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4C45B-F5C0-4F42-B309-1BC1E2F87481}" type="slidenum">
              <a:rPr lang="fi-FI" smtClean="0"/>
              <a:pPr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2441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4C45B-F5C0-4F42-B309-1BC1E2F87481}" type="slidenum">
              <a:rPr lang="fi-FI" smtClean="0"/>
              <a:pPr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876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spc="130">
                <a:solidFill>
                  <a:srgbClr val="6B482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19100" y="1523999"/>
            <a:ext cx="8318500" cy="37044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 cap="none">
                <a:solidFill>
                  <a:srgbClr val="000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3"/>
          </p:nvPr>
        </p:nvSpPr>
        <p:spPr>
          <a:xfrm>
            <a:off x="419099" y="1928811"/>
            <a:ext cx="8318501" cy="2745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400" b="0"/>
            </a:lvl1pPr>
            <a:lvl2pPr>
              <a:lnSpc>
                <a:spcPct val="100000"/>
              </a:lnSpc>
              <a:spcBef>
                <a:spcPts val="600"/>
              </a:spcBef>
              <a:defRPr sz="1400" b="0"/>
            </a:lvl2pPr>
            <a:lvl3pPr>
              <a:lnSpc>
                <a:spcPct val="100000"/>
              </a:lnSpc>
              <a:spcBef>
                <a:spcPts val="600"/>
              </a:spcBef>
              <a:defRPr sz="1400" b="0"/>
            </a:lvl3pPr>
            <a:lvl4pPr>
              <a:lnSpc>
                <a:spcPct val="100000"/>
              </a:lnSpc>
              <a:spcBef>
                <a:spcPts val="600"/>
              </a:spcBef>
              <a:defRPr sz="1400" b="0"/>
            </a:lvl4pPr>
            <a:lvl5pPr>
              <a:lnSpc>
                <a:spcPct val="100000"/>
              </a:lnSpc>
              <a:spcBef>
                <a:spcPts val="600"/>
              </a:spcBef>
              <a:defRPr sz="1400" b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Tekstiruutu 8"/>
          <p:cNvSpPr txBox="1"/>
          <p:nvPr userDrawn="1"/>
        </p:nvSpPr>
        <p:spPr>
          <a:xfrm>
            <a:off x="6248400" y="4749800"/>
            <a:ext cx="1651000" cy="2667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85000" lnSpcReduction="20000"/>
          </a:bodyPr>
          <a:lstStyle/>
          <a:p>
            <a:endParaRPr lang="en-GB" sz="2400" dirty="0">
              <a:latin typeface="Corbel"/>
              <a:cs typeface="Corbel"/>
            </a:endParaRPr>
          </a:p>
        </p:txBody>
      </p:sp>
      <p:pic>
        <p:nvPicPr>
          <p:cNvPr id="10" name="Kuva 9" descr="Varillinen_vaakalogo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" y="4549587"/>
            <a:ext cx="1999647" cy="5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4670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16848"/>
          <a:stretch/>
        </p:blipFill>
        <p:spPr>
          <a:xfrm>
            <a:off x="-1" y="0"/>
            <a:ext cx="9144001" cy="5298292"/>
          </a:xfrm>
          <a:prstGeom prst="rect">
            <a:avLst/>
          </a:prstGeom>
        </p:spPr>
      </p:pic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424733" y="2539719"/>
            <a:ext cx="8435840" cy="554387"/>
          </a:xfrm>
        </p:spPr>
        <p:txBody>
          <a:bodyPr>
            <a:normAutofit/>
          </a:bodyPr>
          <a:lstStyle>
            <a:lvl1pPr>
              <a:defRPr sz="3200" b="0" i="0" cap="none" spc="120">
                <a:solidFill>
                  <a:schemeClr val="bg1"/>
                </a:solidFill>
                <a:effectLst>
                  <a:outerShdw dist="38100" dir="2700000" algn="tl" rotWithShape="0">
                    <a:schemeClr val="tx1">
                      <a:alpha val="25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24178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2"/>
          <p:cNvSpPr>
            <a:spLocks noGrp="1"/>
          </p:cNvSpPr>
          <p:nvPr>
            <p:ph type="title"/>
          </p:nvPr>
        </p:nvSpPr>
        <p:spPr>
          <a:xfrm>
            <a:off x="4793945" y="362858"/>
            <a:ext cx="4000501" cy="977900"/>
          </a:xfrm>
        </p:spPr>
        <p:txBody>
          <a:bodyPr anchor="t" anchorCtr="0">
            <a:noAutofit/>
          </a:bodyPr>
          <a:lstStyle>
            <a:lvl1pPr>
              <a:defRPr b="0" i="0">
                <a:solidFill>
                  <a:srgbClr val="009639"/>
                </a:solidFill>
              </a:defRPr>
            </a:lvl1pPr>
          </a:lstStyle>
          <a:p>
            <a:endParaRPr lang="fi-FI" sz="26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4"/>
          </p:nvPr>
        </p:nvSpPr>
        <p:spPr>
          <a:xfrm>
            <a:off x="0" y="0"/>
            <a:ext cx="4449600" cy="5143500"/>
          </a:xfrm>
        </p:spPr>
        <p:txBody>
          <a:bodyPr/>
          <a:lstStyle>
            <a:lvl1pPr marL="0" indent="0">
              <a:buNone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endParaRPr lang="fi-FI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793945" y="1422403"/>
            <a:ext cx="3998566" cy="37044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 cap="none">
                <a:solidFill>
                  <a:srgbClr val="000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4793945" y="1800659"/>
            <a:ext cx="3990191" cy="274541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buSzPct val="140000"/>
              <a:defRPr sz="1400"/>
            </a:lvl1pPr>
            <a:lvl2pPr>
              <a:spcBef>
                <a:spcPts val="600"/>
              </a:spcBef>
              <a:buSzPct val="140000"/>
              <a:defRPr sz="1200"/>
            </a:lvl2pPr>
            <a:lvl3pPr>
              <a:spcBef>
                <a:spcPts val="600"/>
              </a:spcBef>
              <a:buSzPct val="140000"/>
              <a:defRPr sz="1200"/>
            </a:lvl3pPr>
            <a:lvl4pPr>
              <a:spcBef>
                <a:spcPts val="600"/>
              </a:spcBef>
              <a:buSzPct val="140000"/>
              <a:defRPr sz="1100"/>
            </a:lvl4pPr>
            <a:lvl5pPr>
              <a:spcBef>
                <a:spcPts val="600"/>
              </a:spcBef>
              <a:buSzPct val="140000"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15" name="Kuva 14" descr="Varillinen_vaakalogo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39" y="4549587"/>
            <a:ext cx="1999647" cy="5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7036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2"/>
          <p:cNvSpPr>
            <a:spLocks noGrp="1"/>
          </p:cNvSpPr>
          <p:nvPr>
            <p:ph type="title"/>
          </p:nvPr>
        </p:nvSpPr>
        <p:spPr>
          <a:xfrm>
            <a:off x="4793945" y="362858"/>
            <a:ext cx="4000501" cy="977900"/>
          </a:xfrm>
        </p:spPr>
        <p:txBody>
          <a:bodyPr anchor="t" anchorCtr="0">
            <a:noAutofit/>
          </a:bodyPr>
          <a:lstStyle>
            <a:lvl1pPr>
              <a:defRPr b="0" i="0">
                <a:solidFill>
                  <a:srgbClr val="009639"/>
                </a:solidFill>
              </a:defRPr>
            </a:lvl1pPr>
          </a:lstStyle>
          <a:p>
            <a:endParaRPr lang="fi-FI" sz="26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4"/>
          </p:nvPr>
        </p:nvSpPr>
        <p:spPr>
          <a:xfrm>
            <a:off x="0" y="0"/>
            <a:ext cx="4449600" cy="5143500"/>
          </a:xfrm>
        </p:spPr>
        <p:txBody>
          <a:bodyPr/>
          <a:lstStyle>
            <a:lvl1pPr marL="0" indent="0">
              <a:buNone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endParaRPr lang="fi-FI" dirty="0"/>
          </a:p>
        </p:txBody>
      </p:sp>
      <p:pic>
        <p:nvPicPr>
          <p:cNvPr id="10" name="Kuva 9" descr="Varillinen_vaakalogo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39" y="4549587"/>
            <a:ext cx="1999647" cy="5039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793945" y="1422403"/>
            <a:ext cx="3990191" cy="3115598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buSzPct val="140000"/>
              <a:defRPr sz="1400"/>
            </a:lvl1pPr>
            <a:lvl2pPr>
              <a:spcBef>
                <a:spcPts val="600"/>
              </a:spcBef>
              <a:buSzPct val="140000"/>
              <a:defRPr sz="1200"/>
            </a:lvl2pPr>
            <a:lvl3pPr>
              <a:spcBef>
                <a:spcPts val="600"/>
              </a:spcBef>
              <a:buSzPct val="140000"/>
              <a:defRPr sz="1200"/>
            </a:lvl3pPr>
            <a:lvl4pPr>
              <a:spcBef>
                <a:spcPts val="600"/>
              </a:spcBef>
              <a:buSzPct val="140000"/>
              <a:defRPr sz="1100"/>
            </a:lvl4pPr>
            <a:lvl5pPr>
              <a:spcBef>
                <a:spcPts val="600"/>
              </a:spcBef>
              <a:buSzPct val="140000"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757684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4"/>
          </p:nvPr>
        </p:nvSpPr>
        <p:spPr>
          <a:xfrm>
            <a:off x="4694400" y="0"/>
            <a:ext cx="4449600" cy="5143500"/>
          </a:xfrm>
        </p:spPr>
        <p:txBody>
          <a:bodyPr/>
          <a:lstStyle>
            <a:lvl1pPr marL="0" indent="0">
              <a:buNone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endParaRPr lang="fi-FI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385707" y="1415133"/>
            <a:ext cx="3998566" cy="37044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 cap="none">
                <a:solidFill>
                  <a:srgbClr val="000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5"/>
          </p:nvPr>
        </p:nvSpPr>
        <p:spPr>
          <a:xfrm>
            <a:off x="385707" y="1793389"/>
            <a:ext cx="3990191" cy="274541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buSzPct val="140000"/>
              <a:defRPr sz="1400"/>
            </a:lvl1pPr>
            <a:lvl2pPr>
              <a:spcBef>
                <a:spcPts val="600"/>
              </a:spcBef>
              <a:buSzPct val="140000"/>
              <a:defRPr sz="1200"/>
            </a:lvl2pPr>
            <a:lvl3pPr>
              <a:spcBef>
                <a:spcPts val="600"/>
              </a:spcBef>
              <a:buSzPct val="140000"/>
              <a:defRPr sz="1200"/>
            </a:lvl3pPr>
            <a:lvl4pPr>
              <a:spcBef>
                <a:spcPts val="600"/>
              </a:spcBef>
              <a:buSzPct val="140000"/>
              <a:defRPr sz="1100"/>
            </a:lvl4pPr>
            <a:lvl5pPr>
              <a:spcBef>
                <a:spcPts val="600"/>
              </a:spcBef>
              <a:buSzPct val="140000"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8" name="Otsikko 2"/>
          <p:cNvSpPr>
            <a:spLocks noGrp="1"/>
          </p:cNvSpPr>
          <p:nvPr>
            <p:ph type="title"/>
          </p:nvPr>
        </p:nvSpPr>
        <p:spPr>
          <a:xfrm>
            <a:off x="385707" y="355588"/>
            <a:ext cx="4000501" cy="977900"/>
          </a:xfrm>
        </p:spPr>
        <p:txBody>
          <a:bodyPr anchor="t" anchorCtr="0">
            <a:noAutofit/>
          </a:bodyPr>
          <a:lstStyle>
            <a:lvl1pPr>
              <a:defRPr b="0" i="0">
                <a:solidFill>
                  <a:srgbClr val="009639"/>
                </a:solidFill>
              </a:defRPr>
            </a:lvl1pPr>
          </a:lstStyle>
          <a:p>
            <a:endParaRPr lang="fi-FI" sz="2600" dirty="0"/>
          </a:p>
        </p:txBody>
      </p:sp>
      <p:pic>
        <p:nvPicPr>
          <p:cNvPr id="11" name="Kuva 10" descr="Varillinen_vaakalogo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" y="4549587"/>
            <a:ext cx="1999647" cy="5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977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4694400" y="0"/>
            <a:ext cx="4449600" cy="5143500"/>
          </a:xfrm>
        </p:spPr>
        <p:txBody>
          <a:bodyPr/>
          <a:lstStyle>
            <a:lvl1pPr marL="0" indent="0">
              <a:buNone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endParaRPr lang="fi-FI" dirty="0"/>
          </a:p>
        </p:txBody>
      </p:sp>
      <p:sp>
        <p:nvSpPr>
          <p:cNvPr id="13" name="Otsikko 2"/>
          <p:cNvSpPr>
            <a:spLocks noGrp="1"/>
          </p:cNvSpPr>
          <p:nvPr>
            <p:ph type="title"/>
          </p:nvPr>
        </p:nvSpPr>
        <p:spPr>
          <a:xfrm>
            <a:off x="385707" y="355588"/>
            <a:ext cx="4000501" cy="977900"/>
          </a:xfrm>
        </p:spPr>
        <p:txBody>
          <a:bodyPr anchor="t" anchorCtr="0">
            <a:noAutofit/>
          </a:bodyPr>
          <a:lstStyle>
            <a:lvl1pPr>
              <a:defRPr b="0" i="0">
                <a:solidFill>
                  <a:srgbClr val="009639"/>
                </a:solidFill>
              </a:defRPr>
            </a:lvl1pPr>
          </a:lstStyle>
          <a:p>
            <a:endParaRPr lang="fi-FI" sz="2600" dirty="0"/>
          </a:p>
        </p:txBody>
      </p:sp>
      <p:pic>
        <p:nvPicPr>
          <p:cNvPr id="14" name="Kuva 13" descr="Varillinen_vaakalogo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" y="4549587"/>
            <a:ext cx="1999647" cy="503999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85707" y="1415133"/>
            <a:ext cx="3990191" cy="312292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buSzPct val="140000"/>
              <a:defRPr sz="1400"/>
            </a:lvl1pPr>
            <a:lvl2pPr>
              <a:spcBef>
                <a:spcPts val="600"/>
              </a:spcBef>
              <a:buSzPct val="140000"/>
              <a:defRPr sz="1200"/>
            </a:lvl2pPr>
            <a:lvl3pPr>
              <a:spcBef>
                <a:spcPts val="600"/>
              </a:spcBef>
              <a:buSzPct val="140000"/>
              <a:defRPr sz="1200"/>
            </a:lvl3pPr>
            <a:lvl4pPr>
              <a:spcBef>
                <a:spcPts val="600"/>
              </a:spcBef>
              <a:buSzPct val="140000"/>
              <a:defRPr sz="1100"/>
            </a:lvl4pPr>
            <a:lvl5pPr>
              <a:spcBef>
                <a:spcPts val="600"/>
              </a:spcBef>
              <a:buSzPct val="140000"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183215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/>
          </p:nvPr>
        </p:nvSpPr>
        <p:spPr>
          <a:xfrm>
            <a:off x="385707" y="355600"/>
            <a:ext cx="8317393" cy="471423"/>
          </a:xfrm>
        </p:spPr>
        <p:txBody>
          <a:bodyPr anchor="t" anchorCtr="0">
            <a:noAutofit/>
          </a:bodyPr>
          <a:lstStyle>
            <a:lvl1pPr>
              <a:defRPr sz="2600" b="0" i="0">
                <a:solidFill>
                  <a:srgbClr val="009639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385707" y="1415133"/>
            <a:ext cx="3998566" cy="37044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 cap="none">
                <a:solidFill>
                  <a:srgbClr val="000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5"/>
          </p:nvPr>
        </p:nvSpPr>
        <p:spPr>
          <a:xfrm>
            <a:off x="385707" y="1793389"/>
            <a:ext cx="3990191" cy="274541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buSzPct val="140000"/>
              <a:defRPr sz="1400"/>
            </a:lvl1pPr>
            <a:lvl2pPr>
              <a:spcBef>
                <a:spcPts val="600"/>
              </a:spcBef>
              <a:buSzPct val="140000"/>
              <a:defRPr sz="1200"/>
            </a:lvl2pPr>
            <a:lvl3pPr>
              <a:spcBef>
                <a:spcPts val="600"/>
              </a:spcBef>
              <a:buSzPct val="140000"/>
              <a:defRPr sz="1200"/>
            </a:lvl3pPr>
            <a:lvl4pPr>
              <a:spcBef>
                <a:spcPts val="600"/>
              </a:spcBef>
              <a:buSzPct val="140000"/>
              <a:defRPr sz="1100"/>
            </a:lvl4pPr>
            <a:lvl5pPr>
              <a:spcBef>
                <a:spcPts val="600"/>
              </a:spcBef>
              <a:buSzPct val="140000"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6" name="Kuva 5" descr="Varillinen_vaakalogo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" y="4549587"/>
            <a:ext cx="1999647" cy="503999"/>
          </a:xfrm>
          <a:prstGeom prst="rect">
            <a:avLst/>
          </a:prstGeom>
        </p:spPr>
      </p:pic>
      <p:pic>
        <p:nvPicPr>
          <p:cNvPr id="8" name="Kuva 1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88929F"/>
              </a:clrFrom>
              <a:clrTo>
                <a:srgbClr val="88929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7471833" y="3524418"/>
            <a:ext cx="1672167" cy="161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2456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/>
          </p:nvPr>
        </p:nvSpPr>
        <p:spPr>
          <a:xfrm>
            <a:off x="385707" y="355600"/>
            <a:ext cx="8317393" cy="471423"/>
          </a:xfrm>
        </p:spPr>
        <p:txBody>
          <a:bodyPr anchor="t" anchorCtr="0">
            <a:noAutofit/>
          </a:bodyPr>
          <a:lstStyle>
            <a:lvl1pPr>
              <a:defRPr sz="2600" b="0" i="0">
                <a:solidFill>
                  <a:srgbClr val="009639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pic>
        <p:nvPicPr>
          <p:cNvPr id="4" name="Kuva 3" descr="Varillinen_vaakalogo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" y="4549587"/>
            <a:ext cx="1999647" cy="50399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5"/>
          </p:nvPr>
        </p:nvSpPr>
        <p:spPr>
          <a:xfrm>
            <a:off x="385707" y="1415133"/>
            <a:ext cx="3990191" cy="3119389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buSzPct val="140000"/>
              <a:defRPr sz="1400"/>
            </a:lvl1pPr>
            <a:lvl2pPr>
              <a:spcBef>
                <a:spcPts val="600"/>
              </a:spcBef>
              <a:buSzPct val="140000"/>
              <a:defRPr sz="1200"/>
            </a:lvl2pPr>
            <a:lvl3pPr>
              <a:spcBef>
                <a:spcPts val="600"/>
              </a:spcBef>
              <a:buSzPct val="140000"/>
              <a:defRPr sz="1200"/>
            </a:lvl3pPr>
            <a:lvl4pPr>
              <a:spcBef>
                <a:spcPts val="600"/>
              </a:spcBef>
              <a:buSzPct val="140000"/>
              <a:defRPr sz="1100"/>
            </a:lvl4pPr>
            <a:lvl5pPr>
              <a:spcBef>
                <a:spcPts val="600"/>
              </a:spcBef>
              <a:buSzPct val="140000"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7" name="Kuva 1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88929F"/>
              </a:clrFrom>
              <a:clrTo>
                <a:srgbClr val="88929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7471833" y="3524418"/>
            <a:ext cx="1672167" cy="161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0030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2"/>
          <p:cNvSpPr>
            <a:spLocks noGrp="1"/>
          </p:cNvSpPr>
          <p:nvPr>
            <p:ph type="title"/>
          </p:nvPr>
        </p:nvSpPr>
        <p:spPr>
          <a:xfrm>
            <a:off x="4793945" y="362858"/>
            <a:ext cx="4000501" cy="977900"/>
          </a:xfrm>
        </p:spPr>
        <p:txBody>
          <a:bodyPr anchor="t" anchorCtr="0">
            <a:noAutofit/>
          </a:bodyPr>
          <a:lstStyle>
            <a:lvl1pPr>
              <a:defRPr b="0" i="0">
                <a:solidFill>
                  <a:srgbClr val="6B482A"/>
                </a:solidFill>
              </a:defRPr>
            </a:lvl1pPr>
          </a:lstStyle>
          <a:p>
            <a:endParaRPr lang="fi-FI" sz="260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793945" y="1422403"/>
            <a:ext cx="3998566" cy="37044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 cap="none">
                <a:solidFill>
                  <a:srgbClr val="000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4793945" y="1800659"/>
            <a:ext cx="3990191" cy="274541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buSzPct val="140000"/>
              <a:defRPr sz="1400"/>
            </a:lvl1pPr>
            <a:lvl2pPr>
              <a:spcBef>
                <a:spcPts val="600"/>
              </a:spcBef>
              <a:buSzPct val="140000"/>
              <a:defRPr sz="1200"/>
            </a:lvl2pPr>
            <a:lvl3pPr>
              <a:spcBef>
                <a:spcPts val="600"/>
              </a:spcBef>
              <a:buSzPct val="140000"/>
              <a:defRPr sz="1200"/>
            </a:lvl3pPr>
            <a:lvl4pPr>
              <a:spcBef>
                <a:spcPts val="600"/>
              </a:spcBef>
              <a:buSzPct val="140000"/>
              <a:defRPr sz="1100"/>
            </a:lvl4pPr>
            <a:lvl5pPr>
              <a:spcBef>
                <a:spcPts val="600"/>
              </a:spcBef>
              <a:buSzPct val="140000"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15" name="Kuva 14" descr="Varillinen_vaakalogo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39" y="4549587"/>
            <a:ext cx="1999647" cy="50399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0" y="0"/>
            <a:ext cx="4449600" cy="5143500"/>
          </a:xfrm>
        </p:spPr>
        <p:txBody>
          <a:bodyPr/>
          <a:lstStyle>
            <a:lvl1pPr marL="0" indent="0">
              <a:buNone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864595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2"/>
          <p:cNvSpPr>
            <a:spLocks noGrp="1"/>
          </p:cNvSpPr>
          <p:nvPr>
            <p:ph type="title"/>
          </p:nvPr>
        </p:nvSpPr>
        <p:spPr>
          <a:xfrm>
            <a:off x="4793945" y="362858"/>
            <a:ext cx="4000501" cy="977900"/>
          </a:xfrm>
        </p:spPr>
        <p:txBody>
          <a:bodyPr anchor="t" anchorCtr="0">
            <a:noAutofit/>
          </a:bodyPr>
          <a:lstStyle>
            <a:lvl1pPr>
              <a:defRPr b="0" i="0">
                <a:solidFill>
                  <a:srgbClr val="6B482A"/>
                </a:solidFill>
              </a:defRPr>
            </a:lvl1pPr>
          </a:lstStyle>
          <a:p>
            <a:endParaRPr lang="fi-FI" sz="26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4"/>
          </p:nvPr>
        </p:nvSpPr>
        <p:spPr>
          <a:xfrm>
            <a:off x="0" y="0"/>
            <a:ext cx="4449600" cy="5143500"/>
          </a:xfrm>
        </p:spPr>
        <p:txBody>
          <a:bodyPr/>
          <a:lstStyle>
            <a:lvl1pPr marL="0" indent="0">
              <a:buNone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endParaRPr lang="fi-FI" dirty="0"/>
          </a:p>
        </p:txBody>
      </p:sp>
      <p:pic>
        <p:nvPicPr>
          <p:cNvPr id="10" name="Kuva 9" descr="Varillinen_vaakalogo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39" y="4549587"/>
            <a:ext cx="1999647" cy="5039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793945" y="1422403"/>
            <a:ext cx="3990191" cy="3115598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buSzPct val="140000"/>
              <a:defRPr sz="1400"/>
            </a:lvl1pPr>
            <a:lvl2pPr>
              <a:spcBef>
                <a:spcPts val="600"/>
              </a:spcBef>
              <a:buSzPct val="140000"/>
              <a:defRPr sz="1200"/>
            </a:lvl2pPr>
            <a:lvl3pPr>
              <a:spcBef>
                <a:spcPts val="600"/>
              </a:spcBef>
              <a:buSzPct val="140000"/>
              <a:defRPr sz="1200"/>
            </a:lvl3pPr>
            <a:lvl4pPr>
              <a:spcBef>
                <a:spcPts val="600"/>
              </a:spcBef>
              <a:buSzPct val="140000"/>
              <a:defRPr sz="1100"/>
            </a:lvl4pPr>
            <a:lvl5pPr>
              <a:spcBef>
                <a:spcPts val="600"/>
              </a:spcBef>
              <a:buSzPct val="140000"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810445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4"/>
          </p:nvPr>
        </p:nvSpPr>
        <p:spPr>
          <a:xfrm>
            <a:off x="4694400" y="0"/>
            <a:ext cx="4449600" cy="5143500"/>
          </a:xfrm>
        </p:spPr>
        <p:txBody>
          <a:bodyPr/>
          <a:lstStyle>
            <a:lvl1pPr marL="0" indent="0">
              <a:buNone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endParaRPr lang="fi-FI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385707" y="1415133"/>
            <a:ext cx="3998566" cy="37044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 cap="none">
                <a:solidFill>
                  <a:srgbClr val="000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5"/>
          </p:nvPr>
        </p:nvSpPr>
        <p:spPr>
          <a:xfrm>
            <a:off x="385707" y="1793389"/>
            <a:ext cx="3990191" cy="274541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buSzPct val="140000"/>
              <a:defRPr sz="1400"/>
            </a:lvl1pPr>
            <a:lvl2pPr>
              <a:spcBef>
                <a:spcPts val="600"/>
              </a:spcBef>
              <a:buSzPct val="140000"/>
              <a:defRPr sz="1200"/>
            </a:lvl2pPr>
            <a:lvl3pPr>
              <a:spcBef>
                <a:spcPts val="600"/>
              </a:spcBef>
              <a:buSzPct val="140000"/>
              <a:defRPr sz="1200"/>
            </a:lvl3pPr>
            <a:lvl4pPr>
              <a:spcBef>
                <a:spcPts val="600"/>
              </a:spcBef>
              <a:buSzPct val="140000"/>
              <a:defRPr sz="1100"/>
            </a:lvl4pPr>
            <a:lvl5pPr>
              <a:spcBef>
                <a:spcPts val="600"/>
              </a:spcBef>
              <a:buSzPct val="140000"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8" name="Otsikko 2"/>
          <p:cNvSpPr>
            <a:spLocks noGrp="1"/>
          </p:cNvSpPr>
          <p:nvPr>
            <p:ph type="title"/>
          </p:nvPr>
        </p:nvSpPr>
        <p:spPr>
          <a:xfrm>
            <a:off x="385707" y="355588"/>
            <a:ext cx="4000501" cy="977900"/>
          </a:xfrm>
        </p:spPr>
        <p:txBody>
          <a:bodyPr anchor="t" anchorCtr="0">
            <a:noAutofit/>
          </a:bodyPr>
          <a:lstStyle>
            <a:lvl1pPr>
              <a:defRPr b="0" i="0">
                <a:solidFill>
                  <a:srgbClr val="6B482A"/>
                </a:solidFill>
              </a:defRPr>
            </a:lvl1pPr>
          </a:lstStyle>
          <a:p>
            <a:endParaRPr lang="fi-FI" sz="2600" dirty="0"/>
          </a:p>
        </p:txBody>
      </p:sp>
      <p:pic>
        <p:nvPicPr>
          <p:cNvPr id="11" name="Kuva 10" descr="Varillinen_vaakalogo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" y="4549587"/>
            <a:ext cx="1999647" cy="5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7809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oivikko_kansi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0"/>
            <a:ext cx="9180000" cy="5168340"/>
          </a:xfrm>
          <a:prstGeom prst="rect">
            <a:avLst/>
          </a:prstGeom>
        </p:spPr>
      </p:pic>
      <p:sp>
        <p:nvSpPr>
          <p:cNvPr id="3" name="Title Placeholder 10"/>
          <p:cNvSpPr>
            <a:spLocks noGrp="1"/>
          </p:cNvSpPr>
          <p:nvPr>
            <p:ph type="title"/>
          </p:nvPr>
        </p:nvSpPr>
        <p:spPr>
          <a:xfrm>
            <a:off x="419099" y="2316807"/>
            <a:ext cx="8317393" cy="4714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41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kstiruutu 24"/>
          <p:cNvSpPr txBox="1"/>
          <p:nvPr userDrawn="1"/>
        </p:nvSpPr>
        <p:spPr>
          <a:xfrm>
            <a:off x="420078" y="2930769"/>
            <a:ext cx="7795846" cy="12211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endParaRPr lang="fi-FI" sz="2400" dirty="0">
              <a:latin typeface="Corbel"/>
              <a:cs typeface="Corbel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idx="1"/>
          </p:nvPr>
        </p:nvSpPr>
        <p:spPr>
          <a:xfrm>
            <a:off x="419100" y="2842846"/>
            <a:ext cx="8318500" cy="370443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200" b="1" cap="none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19099" y="3276965"/>
            <a:ext cx="8318501" cy="37672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1pPr>
            <a:lvl2pPr marL="34290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2pPr>
            <a:lvl3pPr marL="68580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3pPr>
            <a:lvl4pPr marL="102870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4pPr>
            <a:lvl5pPr marL="137160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8" name="Kuva 1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88929F"/>
              </a:clrFrom>
              <a:clrTo>
                <a:srgbClr val="88929F">
                  <a:alpha val="0"/>
                </a:srgbClr>
              </a:clrTo>
            </a:clrChange>
            <a:lum bright="100000" contrast="-70000"/>
            <a:alphaModFix amt="50000"/>
          </a:blip>
          <a:stretch>
            <a:fillRect/>
          </a:stretch>
        </p:blipFill>
        <p:spPr>
          <a:xfrm rot="16200000" flipH="1">
            <a:off x="7498375" y="3497875"/>
            <a:ext cx="1672167" cy="1619082"/>
          </a:xfrm>
          <a:prstGeom prst="rect">
            <a:avLst/>
          </a:prstGeom>
        </p:spPr>
      </p:pic>
      <p:pic>
        <p:nvPicPr>
          <p:cNvPr id="29" name="Kuva 28" descr="Valk_vaakalogo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" y="4549587"/>
            <a:ext cx="1999650" cy="504000"/>
          </a:xfrm>
          <a:prstGeom prst="rect">
            <a:avLst/>
          </a:prstGeom>
          <a:effectLst>
            <a:outerShdw blurRad="127000" dist="12700" dir="2700000" algn="tl" rotWithShape="0">
              <a:srgbClr val="000000"/>
            </a:outerShdw>
          </a:effectLst>
        </p:spPr>
      </p:pic>
      <p:pic>
        <p:nvPicPr>
          <p:cNvPr id="37" name="Kuva 36" descr="Valk_vaakalogo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" y="4549587"/>
            <a:ext cx="199965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31762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4694400" y="0"/>
            <a:ext cx="4449600" cy="5143500"/>
          </a:xfrm>
        </p:spPr>
        <p:txBody>
          <a:bodyPr/>
          <a:lstStyle>
            <a:lvl1pPr marL="0" indent="0">
              <a:buNone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endParaRPr lang="fi-FI" dirty="0"/>
          </a:p>
        </p:txBody>
      </p:sp>
      <p:sp>
        <p:nvSpPr>
          <p:cNvPr id="13" name="Otsikko 2"/>
          <p:cNvSpPr>
            <a:spLocks noGrp="1"/>
          </p:cNvSpPr>
          <p:nvPr>
            <p:ph type="title"/>
          </p:nvPr>
        </p:nvSpPr>
        <p:spPr>
          <a:xfrm>
            <a:off x="385707" y="355588"/>
            <a:ext cx="4000501" cy="977900"/>
          </a:xfrm>
        </p:spPr>
        <p:txBody>
          <a:bodyPr anchor="t" anchorCtr="0">
            <a:noAutofit/>
          </a:bodyPr>
          <a:lstStyle>
            <a:lvl1pPr>
              <a:defRPr b="0" i="0">
                <a:solidFill>
                  <a:srgbClr val="6B482A"/>
                </a:solidFill>
              </a:defRPr>
            </a:lvl1pPr>
          </a:lstStyle>
          <a:p>
            <a:endParaRPr lang="fi-FI" sz="2600" dirty="0"/>
          </a:p>
        </p:txBody>
      </p:sp>
      <p:pic>
        <p:nvPicPr>
          <p:cNvPr id="14" name="Kuva 13" descr="Varillinen_vaakalogo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" y="4549587"/>
            <a:ext cx="1999647" cy="503999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85707" y="1415133"/>
            <a:ext cx="3990191" cy="312292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buSzPct val="140000"/>
              <a:defRPr sz="1400"/>
            </a:lvl1pPr>
            <a:lvl2pPr>
              <a:spcBef>
                <a:spcPts val="600"/>
              </a:spcBef>
              <a:buSzPct val="140000"/>
              <a:defRPr sz="1200"/>
            </a:lvl2pPr>
            <a:lvl3pPr>
              <a:spcBef>
                <a:spcPts val="600"/>
              </a:spcBef>
              <a:buSzPct val="140000"/>
              <a:defRPr sz="1200"/>
            </a:lvl3pPr>
            <a:lvl4pPr>
              <a:spcBef>
                <a:spcPts val="600"/>
              </a:spcBef>
              <a:buSzPct val="140000"/>
              <a:defRPr sz="1100"/>
            </a:lvl4pPr>
            <a:lvl5pPr>
              <a:spcBef>
                <a:spcPts val="600"/>
              </a:spcBef>
              <a:buSzPct val="140000"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833877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5707" y="355600"/>
            <a:ext cx="8317393" cy="471423"/>
          </a:xfrm>
        </p:spPr>
        <p:txBody>
          <a:bodyPr anchor="t" anchorCtr="0">
            <a:noAutofit/>
          </a:bodyPr>
          <a:lstStyle>
            <a:lvl1pPr>
              <a:defRPr sz="2600" b="0" i="0">
                <a:solidFill>
                  <a:srgbClr val="6B482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85707" y="1415133"/>
            <a:ext cx="3998566" cy="37044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 cap="none">
                <a:solidFill>
                  <a:srgbClr val="000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5"/>
          </p:nvPr>
        </p:nvSpPr>
        <p:spPr>
          <a:xfrm>
            <a:off x="385707" y="1793389"/>
            <a:ext cx="3990191" cy="274541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buSzPct val="140000"/>
              <a:defRPr sz="1400"/>
            </a:lvl1pPr>
            <a:lvl2pPr>
              <a:spcBef>
                <a:spcPts val="600"/>
              </a:spcBef>
              <a:buSzPct val="140000"/>
              <a:defRPr sz="1200"/>
            </a:lvl2pPr>
            <a:lvl3pPr>
              <a:spcBef>
                <a:spcPts val="600"/>
              </a:spcBef>
              <a:buSzPct val="140000"/>
              <a:defRPr sz="1200"/>
            </a:lvl3pPr>
            <a:lvl4pPr>
              <a:spcBef>
                <a:spcPts val="600"/>
              </a:spcBef>
              <a:buSzPct val="140000"/>
              <a:defRPr sz="1100"/>
            </a:lvl4pPr>
            <a:lvl5pPr>
              <a:spcBef>
                <a:spcPts val="600"/>
              </a:spcBef>
              <a:buSzPct val="140000"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8" name="Kuva 7" descr="Varillinen_vaakalogo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" y="4549587"/>
            <a:ext cx="1999647" cy="503999"/>
          </a:xfrm>
          <a:prstGeom prst="rect">
            <a:avLst/>
          </a:prstGeom>
        </p:spPr>
      </p:pic>
      <p:pic>
        <p:nvPicPr>
          <p:cNvPr id="12" name="Kuva 11" descr="mh_kuvio_ruskea_puolikas_rg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000" y="3523500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9770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5707" y="355600"/>
            <a:ext cx="8317393" cy="471423"/>
          </a:xfrm>
        </p:spPr>
        <p:txBody>
          <a:bodyPr anchor="t" anchorCtr="0">
            <a:noAutofit/>
          </a:bodyPr>
          <a:lstStyle>
            <a:lvl1pPr>
              <a:defRPr sz="2600" b="0" i="0">
                <a:solidFill>
                  <a:srgbClr val="6B482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pic>
        <p:nvPicPr>
          <p:cNvPr id="14" name="Kuva 13" descr="Varillinen_vaakalogo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" y="4549587"/>
            <a:ext cx="1999647" cy="503999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385707" y="1415133"/>
            <a:ext cx="3990191" cy="3119389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buSzPct val="140000"/>
              <a:defRPr sz="1400"/>
            </a:lvl1pPr>
            <a:lvl2pPr>
              <a:spcBef>
                <a:spcPts val="600"/>
              </a:spcBef>
              <a:buSzPct val="140000"/>
              <a:defRPr sz="1200"/>
            </a:lvl2pPr>
            <a:lvl3pPr>
              <a:spcBef>
                <a:spcPts val="600"/>
              </a:spcBef>
              <a:buSzPct val="140000"/>
              <a:defRPr sz="1200"/>
            </a:lvl3pPr>
            <a:lvl4pPr>
              <a:spcBef>
                <a:spcPts val="600"/>
              </a:spcBef>
              <a:buSzPct val="140000"/>
              <a:defRPr sz="1100"/>
            </a:lvl4pPr>
            <a:lvl5pPr>
              <a:spcBef>
                <a:spcPts val="600"/>
              </a:spcBef>
              <a:buSzPct val="140000"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17" name="Kuva 16" descr="mh_kuvio_ruskea_puolikas_rg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000" y="3523500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523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/>
          </p:nvPr>
        </p:nvSpPr>
        <p:spPr>
          <a:xfrm>
            <a:off x="385707" y="355600"/>
            <a:ext cx="8317393" cy="471423"/>
          </a:xfrm>
        </p:spPr>
        <p:txBody>
          <a:bodyPr anchor="t" anchorCtr="0">
            <a:noAutofit/>
          </a:bodyPr>
          <a:lstStyle>
            <a:lvl1pPr>
              <a:defRPr sz="2600" b="0" i="0">
                <a:solidFill>
                  <a:srgbClr val="009639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385707" y="1415133"/>
            <a:ext cx="3998566" cy="37044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 cap="none">
                <a:solidFill>
                  <a:srgbClr val="000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5"/>
          </p:nvPr>
        </p:nvSpPr>
        <p:spPr>
          <a:xfrm>
            <a:off x="385707" y="1793389"/>
            <a:ext cx="3990191" cy="274541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buSzPct val="140000"/>
              <a:defRPr sz="1400"/>
            </a:lvl1pPr>
            <a:lvl2pPr>
              <a:spcBef>
                <a:spcPts val="600"/>
              </a:spcBef>
              <a:buSzPct val="140000"/>
              <a:defRPr sz="1200"/>
            </a:lvl2pPr>
            <a:lvl3pPr>
              <a:spcBef>
                <a:spcPts val="600"/>
              </a:spcBef>
              <a:buSzPct val="140000"/>
              <a:defRPr sz="1200"/>
            </a:lvl3pPr>
            <a:lvl4pPr>
              <a:spcBef>
                <a:spcPts val="600"/>
              </a:spcBef>
              <a:buSzPct val="140000"/>
              <a:defRPr sz="1100"/>
            </a:lvl4pPr>
            <a:lvl5pPr>
              <a:spcBef>
                <a:spcPts val="600"/>
              </a:spcBef>
              <a:buSzPct val="140000"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6" name="Kuva 5" descr="Varillinen_vaakalogo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" y="4549587"/>
            <a:ext cx="1999647" cy="503999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flipH="1">
            <a:off x="7524000" y="3523500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13951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/>
          </p:nvPr>
        </p:nvSpPr>
        <p:spPr>
          <a:xfrm>
            <a:off x="385707" y="355600"/>
            <a:ext cx="8317393" cy="471423"/>
          </a:xfrm>
        </p:spPr>
        <p:txBody>
          <a:bodyPr anchor="t" anchorCtr="0">
            <a:noAutofit/>
          </a:bodyPr>
          <a:lstStyle>
            <a:lvl1pPr>
              <a:defRPr sz="2600" b="0" i="0">
                <a:solidFill>
                  <a:srgbClr val="009639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pic>
        <p:nvPicPr>
          <p:cNvPr id="4" name="Kuva 3" descr="Varillinen_vaakalogo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" y="4549587"/>
            <a:ext cx="1999647" cy="50399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5"/>
          </p:nvPr>
        </p:nvSpPr>
        <p:spPr>
          <a:xfrm>
            <a:off x="385707" y="1415133"/>
            <a:ext cx="3990191" cy="3119389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buSzPct val="140000"/>
              <a:defRPr sz="1400"/>
            </a:lvl1pPr>
            <a:lvl2pPr>
              <a:spcBef>
                <a:spcPts val="600"/>
              </a:spcBef>
              <a:buSzPct val="140000"/>
              <a:defRPr sz="1200"/>
            </a:lvl2pPr>
            <a:lvl3pPr>
              <a:spcBef>
                <a:spcPts val="600"/>
              </a:spcBef>
              <a:buSzPct val="140000"/>
              <a:defRPr sz="1200"/>
            </a:lvl3pPr>
            <a:lvl4pPr>
              <a:spcBef>
                <a:spcPts val="600"/>
              </a:spcBef>
              <a:buSzPct val="140000"/>
              <a:defRPr sz="1100"/>
            </a:lvl4pPr>
            <a:lvl5pPr>
              <a:spcBef>
                <a:spcPts val="600"/>
              </a:spcBef>
              <a:buSzPct val="140000"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flipH="1">
            <a:off x="7524000" y="3523500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1167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/>
          </p:nvPr>
        </p:nvSpPr>
        <p:spPr>
          <a:xfrm>
            <a:off x="385707" y="355600"/>
            <a:ext cx="8317393" cy="471423"/>
          </a:xfrm>
        </p:spPr>
        <p:txBody>
          <a:bodyPr anchor="t" anchorCtr="0">
            <a:noAutofit/>
          </a:bodyPr>
          <a:lstStyle>
            <a:lvl1pPr>
              <a:defRPr sz="2600" b="0" i="0">
                <a:solidFill>
                  <a:srgbClr val="009639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385707" y="1415133"/>
            <a:ext cx="3998566" cy="37044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 cap="none">
                <a:solidFill>
                  <a:srgbClr val="000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5"/>
          </p:nvPr>
        </p:nvSpPr>
        <p:spPr>
          <a:xfrm>
            <a:off x="385707" y="1793389"/>
            <a:ext cx="3990191" cy="274541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buSzPct val="140000"/>
              <a:defRPr sz="1400"/>
            </a:lvl1pPr>
            <a:lvl2pPr>
              <a:spcBef>
                <a:spcPts val="600"/>
              </a:spcBef>
              <a:buSzPct val="140000"/>
              <a:defRPr sz="1200"/>
            </a:lvl2pPr>
            <a:lvl3pPr>
              <a:spcBef>
                <a:spcPts val="600"/>
              </a:spcBef>
              <a:buSzPct val="140000"/>
              <a:defRPr sz="1200"/>
            </a:lvl3pPr>
            <a:lvl4pPr>
              <a:spcBef>
                <a:spcPts val="600"/>
              </a:spcBef>
              <a:buSzPct val="140000"/>
              <a:defRPr sz="1100"/>
            </a:lvl4pPr>
            <a:lvl5pPr>
              <a:spcBef>
                <a:spcPts val="600"/>
              </a:spcBef>
              <a:buSzPct val="140000"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6" name="Kuva 5" descr="Varillinen_vaakalogo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" y="4549587"/>
            <a:ext cx="1999647" cy="503999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flipH="1">
            <a:off x="7524000" y="3523500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77340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/>
          </p:nvPr>
        </p:nvSpPr>
        <p:spPr>
          <a:xfrm>
            <a:off x="385707" y="355600"/>
            <a:ext cx="8317393" cy="471423"/>
          </a:xfrm>
        </p:spPr>
        <p:txBody>
          <a:bodyPr anchor="t" anchorCtr="0">
            <a:noAutofit/>
          </a:bodyPr>
          <a:lstStyle>
            <a:lvl1pPr>
              <a:defRPr sz="2600" b="0" i="0">
                <a:solidFill>
                  <a:srgbClr val="009639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pic>
        <p:nvPicPr>
          <p:cNvPr id="4" name="Kuva 3" descr="Varillinen_vaakalogo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" y="4549587"/>
            <a:ext cx="1999647" cy="50399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5"/>
          </p:nvPr>
        </p:nvSpPr>
        <p:spPr>
          <a:xfrm>
            <a:off x="385707" y="1415133"/>
            <a:ext cx="3990191" cy="3119389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buSzPct val="140000"/>
              <a:defRPr sz="1400"/>
            </a:lvl1pPr>
            <a:lvl2pPr>
              <a:spcBef>
                <a:spcPts val="600"/>
              </a:spcBef>
              <a:buSzPct val="140000"/>
              <a:defRPr sz="1200"/>
            </a:lvl2pPr>
            <a:lvl3pPr>
              <a:spcBef>
                <a:spcPts val="600"/>
              </a:spcBef>
              <a:buSzPct val="140000"/>
              <a:defRPr sz="1200"/>
            </a:lvl3pPr>
            <a:lvl4pPr>
              <a:spcBef>
                <a:spcPts val="600"/>
              </a:spcBef>
              <a:buSzPct val="140000"/>
              <a:defRPr sz="1100"/>
            </a:lvl4pPr>
            <a:lvl5pPr>
              <a:spcBef>
                <a:spcPts val="600"/>
              </a:spcBef>
              <a:buSzPct val="140000"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flipH="1">
            <a:off x="7524000" y="3523500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09737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B4D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159837" y="1187529"/>
            <a:ext cx="2706736" cy="1526473"/>
          </a:xfrm>
          <a:prstGeom prst="rect">
            <a:avLst/>
          </a:prstGeom>
          <a:effectLst/>
        </p:spPr>
      </p:pic>
      <p:pic>
        <p:nvPicPr>
          <p:cNvPr id="9" name="Kuva 1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88929F"/>
              </a:clrFrom>
              <a:clrTo>
                <a:srgbClr val="88929F">
                  <a:alpha val="0"/>
                </a:srgbClr>
              </a:clrTo>
            </a:clrChange>
            <a:lum bright="100000" contrast="-70000"/>
            <a:alphaModFix/>
          </a:blip>
          <a:stretch>
            <a:fillRect/>
          </a:stretch>
        </p:blipFill>
        <p:spPr>
          <a:xfrm rot="16200000" flipH="1">
            <a:off x="7498375" y="3497876"/>
            <a:ext cx="1672167" cy="1619082"/>
          </a:xfrm>
          <a:prstGeom prst="rect">
            <a:avLst/>
          </a:prstGeom>
        </p:spPr>
      </p:pic>
      <p:pic>
        <p:nvPicPr>
          <p:cNvPr id="11" name="Kuva 10" descr="Somelogot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5" y="4641710"/>
            <a:ext cx="619637" cy="246308"/>
          </a:xfrm>
          <a:prstGeom prst="rect">
            <a:avLst/>
          </a:prstGeom>
        </p:spPr>
      </p:pic>
      <p:sp>
        <p:nvSpPr>
          <p:cNvPr id="12" name="Suorakulmio 11"/>
          <p:cNvSpPr/>
          <p:nvPr userDrawn="1"/>
        </p:nvSpPr>
        <p:spPr>
          <a:xfrm>
            <a:off x="1078741" y="4563148"/>
            <a:ext cx="4572000" cy="73866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1050" noProof="1">
                <a:solidFill>
                  <a:schemeClr val="bg1"/>
                </a:solidFill>
                <a:latin typeface="Trebuchet MS"/>
                <a:cs typeface="Trebuchet MS"/>
              </a:rPr>
              <a:t>www.facebook.com/metsahallitus</a:t>
            </a:r>
            <a:br>
              <a:rPr lang="fi-FI" sz="1050" noProof="1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fi-FI" sz="1050" noProof="1">
                <a:solidFill>
                  <a:schemeClr val="bg1"/>
                </a:solidFill>
                <a:latin typeface="Trebuchet MS"/>
                <a:cs typeface="Trebuchet MS"/>
              </a:rPr>
              <a:t>www.twitter.com/metsahallitus</a:t>
            </a:r>
            <a:br>
              <a:rPr lang="fi-FI" sz="1050" noProof="1">
                <a:solidFill>
                  <a:schemeClr val="bg1"/>
                </a:solidFill>
                <a:latin typeface="Trebuchet MS"/>
                <a:cs typeface="Trebuchet MS"/>
              </a:rPr>
            </a:br>
            <a:endParaRPr lang="fi-FI" sz="1050" noProof="1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4" name="Suorakulmio 13"/>
          <p:cNvSpPr/>
          <p:nvPr userDrawn="1"/>
        </p:nvSpPr>
        <p:spPr>
          <a:xfrm>
            <a:off x="3140506" y="2899401"/>
            <a:ext cx="2743102" cy="7386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fi-FI" sz="1400" b="0" i="0" noProof="1">
                <a:solidFill>
                  <a:srgbClr val="FFFFFF"/>
                </a:solidFill>
                <a:effectLst/>
                <a:latin typeface="Trebuchet MS"/>
                <a:cs typeface="Trebuchet MS"/>
              </a:rPr>
              <a:t>www.metsa.fi</a:t>
            </a:r>
            <a:endParaRPr lang="fi-FI" sz="1400" b="0" i="0" noProof="1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561698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9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159837" y="1187529"/>
            <a:ext cx="2706736" cy="1526473"/>
          </a:xfrm>
          <a:prstGeom prst="rect">
            <a:avLst/>
          </a:prstGeom>
          <a:effectLst/>
        </p:spPr>
      </p:pic>
      <p:pic>
        <p:nvPicPr>
          <p:cNvPr id="9" name="Kuva 1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88929F"/>
              </a:clrFrom>
              <a:clrTo>
                <a:srgbClr val="88929F">
                  <a:alpha val="0"/>
                </a:srgbClr>
              </a:clrTo>
            </a:clrChange>
            <a:lum bright="100000" contrast="-70000"/>
            <a:alphaModFix/>
          </a:blip>
          <a:stretch>
            <a:fillRect/>
          </a:stretch>
        </p:blipFill>
        <p:spPr>
          <a:xfrm rot="16200000" flipH="1">
            <a:off x="7498375" y="3497876"/>
            <a:ext cx="1672167" cy="1619082"/>
          </a:xfrm>
          <a:prstGeom prst="rect">
            <a:avLst/>
          </a:prstGeom>
        </p:spPr>
      </p:pic>
      <p:pic>
        <p:nvPicPr>
          <p:cNvPr id="11" name="Kuva 10" descr="Somelogot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5" y="4641710"/>
            <a:ext cx="619637" cy="246308"/>
          </a:xfrm>
          <a:prstGeom prst="rect">
            <a:avLst/>
          </a:prstGeom>
        </p:spPr>
      </p:pic>
      <p:sp>
        <p:nvSpPr>
          <p:cNvPr id="12" name="Suorakulmio 11"/>
          <p:cNvSpPr/>
          <p:nvPr userDrawn="1"/>
        </p:nvSpPr>
        <p:spPr>
          <a:xfrm>
            <a:off x="1078741" y="4563148"/>
            <a:ext cx="4572000" cy="73866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1050" noProof="1">
                <a:solidFill>
                  <a:schemeClr val="bg1"/>
                </a:solidFill>
                <a:latin typeface="Trebuchet MS"/>
                <a:cs typeface="Trebuchet MS"/>
              </a:rPr>
              <a:t>www.facebook.com/metsahallitus</a:t>
            </a:r>
            <a:br>
              <a:rPr lang="fi-FI" sz="1050" noProof="1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fi-FI" sz="1050" noProof="1">
                <a:solidFill>
                  <a:schemeClr val="bg1"/>
                </a:solidFill>
                <a:latin typeface="Trebuchet MS"/>
                <a:cs typeface="Trebuchet MS"/>
              </a:rPr>
              <a:t>www.twitter.com/metsahallitus</a:t>
            </a:r>
            <a:br>
              <a:rPr lang="fi-FI" sz="1050" noProof="1">
                <a:solidFill>
                  <a:schemeClr val="bg1"/>
                </a:solidFill>
                <a:latin typeface="Trebuchet MS"/>
                <a:cs typeface="Trebuchet MS"/>
              </a:rPr>
            </a:br>
            <a:endParaRPr lang="fi-FI" sz="1050" noProof="1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4" name="Suorakulmio 13"/>
          <p:cNvSpPr/>
          <p:nvPr userDrawn="1"/>
        </p:nvSpPr>
        <p:spPr>
          <a:xfrm>
            <a:off x="3140506" y="2899401"/>
            <a:ext cx="2743102" cy="7386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fi-FI" sz="1400" b="0" i="0" noProof="1">
                <a:solidFill>
                  <a:srgbClr val="FFFFFF"/>
                </a:solidFill>
                <a:effectLst/>
                <a:latin typeface="Trebuchet MS"/>
                <a:cs typeface="Trebuchet MS"/>
              </a:rPr>
              <a:t>www.metsa.fi</a:t>
            </a:r>
            <a:endParaRPr lang="fi-FI" sz="1400" b="0" i="0" noProof="1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1222728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159837" y="1187529"/>
            <a:ext cx="2706736" cy="1526473"/>
          </a:xfrm>
          <a:prstGeom prst="rect">
            <a:avLst/>
          </a:prstGeom>
          <a:effectLst/>
        </p:spPr>
      </p:pic>
      <p:pic>
        <p:nvPicPr>
          <p:cNvPr id="9" name="Kuva 1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88929F"/>
              </a:clrFrom>
              <a:clrTo>
                <a:srgbClr val="88929F">
                  <a:alpha val="0"/>
                </a:srgbClr>
              </a:clrTo>
            </a:clrChange>
            <a:lum bright="100000" contrast="-70000"/>
            <a:alphaModFix/>
          </a:blip>
          <a:stretch>
            <a:fillRect/>
          </a:stretch>
        </p:blipFill>
        <p:spPr>
          <a:xfrm rot="16200000" flipH="1">
            <a:off x="7498375" y="3497876"/>
            <a:ext cx="1672167" cy="1619082"/>
          </a:xfrm>
          <a:prstGeom prst="rect">
            <a:avLst/>
          </a:prstGeom>
        </p:spPr>
      </p:pic>
      <p:pic>
        <p:nvPicPr>
          <p:cNvPr id="11" name="Kuva 10" descr="Somelogot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5" y="4641710"/>
            <a:ext cx="619637" cy="246308"/>
          </a:xfrm>
          <a:prstGeom prst="rect">
            <a:avLst/>
          </a:prstGeom>
        </p:spPr>
      </p:pic>
      <p:sp>
        <p:nvSpPr>
          <p:cNvPr id="12" name="Suorakulmio 11"/>
          <p:cNvSpPr/>
          <p:nvPr userDrawn="1"/>
        </p:nvSpPr>
        <p:spPr>
          <a:xfrm>
            <a:off x="1078741" y="4563148"/>
            <a:ext cx="4572000" cy="73866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1050" noProof="1">
                <a:solidFill>
                  <a:schemeClr val="bg1"/>
                </a:solidFill>
                <a:latin typeface="Trebuchet MS"/>
                <a:cs typeface="Trebuchet MS"/>
              </a:rPr>
              <a:t>www.facebook.com/metsahallitus</a:t>
            </a:r>
            <a:br>
              <a:rPr lang="fi-FI" sz="1050" noProof="1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fi-FI" sz="1050" noProof="1">
                <a:solidFill>
                  <a:schemeClr val="bg1"/>
                </a:solidFill>
                <a:latin typeface="Trebuchet MS"/>
                <a:cs typeface="Trebuchet MS"/>
              </a:rPr>
              <a:t>www.twitter.com/metsahallitus</a:t>
            </a:r>
            <a:br>
              <a:rPr lang="fi-FI" sz="1050" noProof="1">
                <a:solidFill>
                  <a:schemeClr val="bg1"/>
                </a:solidFill>
                <a:latin typeface="Trebuchet MS"/>
                <a:cs typeface="Trebuchet MS"/>
              </a:rPr>
            </a:br>
            <a:endParaRPr lang="fi-FI" sz="1050" noProof="1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4" name="Suorakulmio 13"/>
          <p:cNvSpPr/>
          <p:nvPr userDrawn="1"/>
        </p:nvSpPr>
        <p:spPr>
          <a:xfrm>
            <a:off x="3140506" y="2899401"/>
            <a:ext cx="2743102" cy="7386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fi-FI" sz="1400" b="0" i="0" noProof="1">
                <a:solidFill>
                  <a:srgbClr val="FFFFFF"/>
                </a:solidFill>
                <a:effectLst/>
                <a:latin typeface="Trebuchet MS"/>
                <a:cs typeface="Trebuchet MS"/>
              </a:rPr>
              <a:t>www.metsa.fi</a:t>
            </a:r>
            <a:endParaRPr lang="fi-FI" sz="1400" b="0" i="0" noProof="1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122272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esä_kansi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12420"/>
            <a:ext cx="9180000" cy="5168340"/>
          </a:xfrm>
          <a:prstGeom prst="rect">
            <a:avLst/>
          </a:prstGeom>
        </p:spPr>
      </p:pic>
      <p:sp>
        <p:nvSpPr>
          <p:cNvPr id="3" name="Title Placeholder 10"/>
          <p:cNvSpPr>
            <a:spLocks noGrp="1"/>
          </p:cNvSpPr>
          <p:nvPr>
            <p:ph type="title"/>
          </p:nvPr>
        </p:nvSpPr>
        <p:spPr>
          <a:xfrm>
            <a:off x="419099" y="2316807"/>
            <a:ext cx="8317393" cy="4714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41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kstiruutu 24"/>
          <p:cNvSpPr txBox="1"/>
          <p:nvPr userDrawn="1"/>
        </p:nvSpPr>
        <p:spPr>
          <a:xfrm>
            <a:off x="420078" y="2930769"/>
            <a:ext cx="7795846" cy="12211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endParaRPr lang="fi-FI" sz="2400" dirty="0">
              <a:latin typeface="Corbel"/>
              <a:cs typeface="Corbel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idx="1"/>
          </p:nvPr>
        </p:nvSpPr>
        <p:spPr>
          <a:xfrm>
            <a:off x="419100" y="2842846"/>
            <a:ext cx="8318500" cy="370443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200" b="1" cap="none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19099" y="3276965"/>
            <a:ext cx="8318501" cy="37672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1pPr>
            <a:lvl2pPr marL="34290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2pPr>
            <a:lvl3pPr marL="68580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3pPr>
            <a:lvl4pPr marL="102870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4pPr>
            <a:lvl5pPr marL="137160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8" name="Kuva 1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88929F"/>
              </a:clrFrom>
              <a:clrTo>
                <a:srgbClr val="88929F">
                  <a:alpha val="0"/>
                </a:srgbClr>
              </a:clrTo>
            </a:clrChange>
            <a:lum bright="100000" contrast="-70000"/>
            <a:alphaModFix amt="50000"/>
          </a:blip>
          <a:stretch>
            <a:fillRect/>
          </a:stretch>
        </p:blipFill>
        <p:spPr>
          <a:xfrm rot="16200000" flipH="1">
            <a:off x="7498375" y="3497876"/>
            <a:ext cx="1672167" cy="1619082"/>
          </a:xfrm>
          <a:prstGeom prst="rect">
            <a:avLst/>
          </a:prstGeom>
        </p:spPr>
      </p:pic>
      <p:pic>
        <p:nvPicPr>
          <p:cNvPr id="29" name="Kuva 28" descr="Valk_vaakalogo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" y="4549587"/>
            <a:ext cx="1999650" cy="504000"/>
          </a:xfrm>
          <a:prstGeom prst="rect">
            <a:avLst/>
          </a:prstGeom>
          <a:effectLst>
            <a:outerShdw blurRad="127000" dist="12700" dir="2700000" algn="tl" rotWithShape="0">
              <a:srgbClr val="000000"/>
            </a:outerShdw>
          </a:effectLst>
        </p:spPr>
      </p:pic>
      <p:pic>
        <p:nvPicPr>
          <p:cNvPr id="37" name="Kuva 36" descr="Valk_vaakalogo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" y="4549587"/>
            <a:ext cx="199965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31762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48C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159837" y="1187529"/>
            <a:ext cx="2706736" cy="1526473"/>
          </a:xfrm>
          <a:prstGeom prst="rect">
            <a:avLst/>
          </a:prstGeom>
          <a:effectLst/>
        </p:spPr>
      </p:pic>
      <p:pic>
        <p:nvPicPr>
          <p:cNvPr id="9" name="Kuva 1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88929F"/>
              </a:clrFrom>
              <a:clrTo>
                <a:srgbClr val="88929F">
                  <a:alpha val="0"/>
                </a:srgbClr>
              </a:clrTo>
            </a:clrChange>
            <a:lum bright="100000" contrast="-70000"/>
            <a:alphaModFix/>
          </a:blip>
          <a:stretch>
            <a:fillRect/>
          </a:stretch>
        </p:blipFill>
        <p:spPr>
          <a:xfrm rot="16200000" flipH="1">
            <a:off x="7498375" y="3497876"/>
            <a:ext cx="1672167" cy="1619082"/>
          </a:xfrm>
          <a:prstGeom prst="rect">
            <a:avLst/>
          </a:prstGeom>
        </p:spPr>
      </p:pic>
      <p:pic>
        <p:nvPicPr>
          <p:cNvPr id="11" name="Kuva 10" descr="Somelogot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5" y="4641710"/>
            <a:ext cx="619637" cy="246308"/>
          </a:xfrm>
          <a:prstGeom prst="rect">
            <a:avLst/>
          </a:prstGeom>
        </p:spPr>
      </p:pic>
      <p:sp>
        <p:nvSpPr>
          <p:cNvPr id="12" name="Suorakulmio 11"/>
          <p:cNvSpPr/>
          <p:nvPr userDrawn="1"/>
        </p:nvSpPr>
        <p:spPr>
          <a:xfrm>
            <a:off x="1078741" y="4563148"/>
            <a:ext cx="4572000" cy="73866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1050" noProof="1">
                <a:solidFill>
                  <a:schemeClr val="bg1"/>
                </a:solidFill>
                <a:latin typeface="Trebuchet MS"/>
                <a:cs typeface="Trebuchet MS"/>
              </a:rPr>
              <a:t>www.facebook.com/metsahallitus</a:t>
            </a:r>
            <a:br>
              <a:rPr lang="fi-FI" sz="1050" noProof="1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fi-FI" sz="1050" noProof="1">
                <a:solidFill>
                  <a:schemeClr val="bg1"/>
                </a:solidFill>
                <a:latin typeface="Trebuchet MS"/>
                <a:cs typeface="Trebuchet MS"/>
              </a:rPr>
              <a:t>www.twitter.com/metsahallitus</a:t>
            </a:r>
            <a:br>
              <a:rPr lang="fi-FI" sz="1050" noProof="1">
                <a:solidFill>
                  <a:schemeClr val="bg1"/>
                </a:solidFill>
                <a:latin typeface="Trebuchet MS"/>
                <a:cs typeface="Trebuchet MS"/>
              </a:rPr>
            </a:br>
            <a:endParaRPr lang="fi-FI" sz="1050" noProof="1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4" name="Suorakulmio 13"/>
          <p:cNvSpPr/>
          <p:nvPr userDrawn="1"/>
        </p:nvSpPr>
        <p:spPr>
          <a:xfrm>
            <a:off x="3140506" y="2899401"/>
            <a:ext cx="2743102" cy="7386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fi-FI" sz="1400" b="0" i="0" noProof="1">
                <a:solidFill>
                  <a:srgbClr val="FFFFFF"/>
                </a:solidFill>
                <a:effectLst/>
                <a:latin typeface="Trebuchet MS"/>
                <a:cs typeface="Trebuchet MS"/>
              </a:rPr>
              <a:t>www.metsa.fi</a:t>
            </a:r>
            <a:endParaRPr lang="fi-FI" sz="1400" b="0" i="0" noProof="1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1222728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Syksy_kansi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-22554"/>
            <a:ext cx="9216000" cy="5188608"/>
          </a:xfrm>
          <a:prstGeom prst="rect">
            <a:avLst/>
          </a:prstGeom>
        </p:spPr>
      </p:pic>
      <p:sp>
        <p:nvSpPr>
          <p:cNvPr id="3" name="Title Placeholder 10"/>
          <p:cNvSpPr>
            <a:spLocks noGrp="1"/>
          </p:cNvSpPr>
          <p:nvPr>
            <p:ph type="title"/>
          </p:nvPr>
        </p:nvSpPr>
        <p:spPr>
          <a:xfrm>
            <a:off x="419099" y="2316807"/>
            <a:ext cx="8317393" cy="4714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41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kstiruutu 24"/>
          <p:cNvSpPr txBox="1"/>
          <p:nvPr userDrawn="1"/>
        </p:nvSpPr>
        <p:spPr>
          <a:xfrm>
            <a:off x="420078" y="2930769"/>
            <a:ext cx="7795846" cy="12211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endParaRPr lang="fi-FI" sz="2400" dirty="0">
              <a:latin typeface="Corbel"/>
              <a:cs typeface="Corbel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idx="1"/>
          </p:nvPr>
        </p:nvSpPr>
        <p:spPr>
          <a:xfrm>
            <a:off x="419100" y="2842846"/>
            <a:ext cx="8318500" cy="370443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200" b="1" cap="none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19099" y="3276965"/>
            <a:ext cx="8318501" cy="37672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1pPr>
            <a:lvl2pPr marL="34290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2pPr>
            <a:lvl3pPr marL="68580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3pPr>
            <a:lvl4pPr marL="102870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4pPr>
            <a:lvl5pPr marL="137160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8" name="Kuva 1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88929F"/>
              </a:clrFrom>
              <a:clrTo>
                <a:srgbClr val="88929F">
                  <a:alpha val="0"/>
                </a:srgbClr>
              </a:clrTo>
            </a:clrChange>
            <a:lum bright="100000" contrast="-70000"/>
            <a:alphaModFix amt="50000"/>
          </a:blip>
          <a:stretch>
            <a:fillRect/>
          </a:stretch>
        </p:blipFill>
        <p:spPr>
          <a:xfrm rot="16200000" flipH="1">
            <a:off x="7498375" y="3497876"/>
            <a:ext cx="1672167" cy="1619082"/>
          </a:xfrm>
          <a:prstGeom prst="rect">
            <a:avLst/>
          </a:prstGeom>
        </p:spPr>
      </p:pic>
      <p:pic>
        <p:nvPicPr>
          <p:cNvPr id="29" name="Kuva 28" descr="Valk_vaakalogo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" y="4549587"/>
            <a:ext cx="1999650" cy="504000"/>
          </a:xfrm>
          <a:prstGeom prst="rect">
            <a:avLst/>
          </a:prstGeom>
          <a:effectLst>
            <a:outerShdw blurRad="127000" dist="12700" dir="2700000" algn="tl" rotWithShape="0">
              <a:srgbClr val="000000"/>
            </a:outerShdw>
          </a:effectLst>
        </p:spPr>
      </p:pic>
      <p:pic>
        <p:nvPicPr>
          <p:cNvPr id="37" name="Kuva 36" descr="Valk_vaakalogo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" y="4549587"/>
            <a:ext cx="199965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905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alvi_kansi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12420"/>
            <a:ext cx="9180000" cy="5168340"/>
          </a:xfrm>
          <a:prstGeom prst="rect">
            <a:avLst/>
          </a:prstGeom>
        </p:spPr>
      </p:pic>
      <p:sp>
        <p:nvSpPr>
          <p:cNvPr id="3" name="Title Placeholder 10"/>
          <p:cNvSpPr>
            <a:spLocks noGrp="1"/>
          </p:cNvSpPr>
          <p:nvPr>
            <p:ph type="title"/>
          </p:nvPr>
        </p:nvSpPr>
        <p:spPr>
          <a:xfrm>
            <a:off x="419099" y="2316807"/>
            <a:ext cx="8317393" cy="4714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41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kstiruutu 24"/>
          <p:cNvSpPr txBox="1"/>
          <p:nvPr userDrawn="1"/>
        </p:nvSpPr>
        <p:spPr>
          <a:xfrm>
            <a:off x="420078" y="2930769"/>
            <a:ext cx="7795846" cy="12211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endParaRPr lang="fi-FI" sz="2400" dirty="0">
              <a:latin typeface="Corbel"/>
              <a:cs typeface="Corbel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idx="1"/>
          </p:nvPr>
        </p:nvSpPr>
        <p:spPr>
          <a:xfrm>
            <a:off x="419100" y="2842846"/>
            <a:ext cx="8318500" cy="370443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200" b="1" cap="none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19099" y="3276965"/>
            <a:ext cx="8318501" cy="37672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1pPr>
            <a:lvl2pPr marL="34290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2pPr>
            <a:lvl3pPr marL="68580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3pPr>
            <a:lvl4pPr marL="102870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4pPr>
            <a:lvl5pPr marL="137160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8" name="Kuva 1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88929F"/>
              </a:clrFrom>
              <a:clrTo>
                <a:srgbClr val="88929F">
                  <a:alpha val="0"/>
                </a:srgbClr>
              </a:clrTo>
            </a:clrChange>
            <a:lum bright="100000" contrast="-70000"/>
            <a:alphaModFix amt="50000"/>
          </a:blip>
          <a:stretch>
            <a:fillRect/>
          </a:stretch>
        </p:blipFill>
        <p:spPr>
          <a:xfrm rot="16200000" flipH="1">
            <a:off x="7498375" y="3497876"/>
            <a:ext cx="1672167" cy="1619082"/>
          </a:xfrm>
          <a:prstGeom prst="rect">
            <a:avLst/>
          </a:prstGeom>
        </p:spPr>
      </p:pic>
      <p:pic>
        <p:nvPicPr>
          <p:cNvPr id="29" name="Kuva 28" descr="Valk_vaakalogo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" y="4549587"/>
            <a:ext cx="1999650" cy="504000"/>
          </a:xfrm>
          <a:prstGeom prst="rect">
            <a:avLst/>
          </a:prstGeom>
          <a:effectLst>
            <a:outerShdw blurRad="127000" dist="12700" dir="2700000" algn="tl" rotWithShape="0">
              <a:srgbClr val="000000"/>
            </a:outerShdw>
          </a:effectLst>
        </p:spPr>
      </p:pic>
      <p:pic>
        <p:nvPicPr>
          <p:cNvPr id="37" name="Kuva 36" descr="Valk_vaakalogo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" y="4549587"/>
            <a:ext cx="199965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2767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Meri_kansi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12420"/>
            <a:ext cx="9180000" cy="5168340"/>
          </a:xfrm>
          <a:prstGeom prst="rect">
            <a:avLst/>
          </a:prstGeom>
        </p:spPr>
      </p:pic>
      <p:sp>
        <p:nvSpPr>
          <p:cNvPr id="3" name="Title Placeholder 10"/>
          <p:cNvSpPr>
            <a:spLocks noGrp="1"/>
          </p:cNvSpPr>
          <p:nvPr>
            <p:ph type="title"/>
          </p:nvPr>
        </p:nvSpPr>
        <p:spPr>
          <a:xfrm>
            <a:off x="419099" y="2316807"/>
            <a:ext cx="8317393" cy="4714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41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kstiruutu 24"/>
          <p:cNvSpPr txBox="1"/>
          <p:nvPr userDrawn="1"/>
        </p:nvSpPr>
        <p:spPr>
          <a:xfrm>
            <a:off x="420078" y="2930769"/>
            <a:ext cx="7795846" cy="12211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endParaRPr lang="fi-FI" sz="2400" dirty="0">
              <a:latin typeface="Corbel"/>
              <a:cs typeface="Corbel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idx="1"/>
          </p:nvPr>
        </p:nvSpPr>
        <p:spPr>
          <a:xfrm>
            <a:off x="419100" y="2842846"/>
            <a:ext cx="8318500" cy="370443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200" b="1" cap="none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19099" y="3276965"/>
            <a:ext cx="8318501" cy="37672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1pPr>
            <a:lvl2pPr marL="34290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2pPr>
            <a:lvl3pPr marL="68580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3pPr>
            <a:lvl4pPr marL="102870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4pPr>
            <a:lvl5pPr marL="137160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1" i="0" baseline="0">
                <a:solidFill>
                  <a:schemeClr val="bg1"/>
                </a:solidFill>
                <a:effectLst>
                  <a:outerShdw blurRad="127000" dist="12700" dir="2700000" algn="tl" rotWithShape="0">
                    <a:srgbClr val="000000"/>
                  </a:outerShdw>
                </a:effectLst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8" name="Kuva 1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88929F"/>
              </a:clrFrom>
              <a:clrTo>
                <a:srgbClr val="88929F">
                  <a:alpha val="0"/>
                </a:srgbClr>
              </a:clrTo>
            </a:clrChange>
            <a:lum bright="100000" contrast="-70000"/>
            <a:alphaModFix amt="50000"/>
          </a:blip>
          <a:stretch>
            <a:fillRect/>
          </a:stretch>
        </p:blipFill>
        <p:spPr>
          <a:xfrm rot="16200000" flipH="1">
            <a:off x="7498375" y="3497876"/>
            <a:ext cx="1672167" cy="1619082"/>
          </a:xfrm>
          <a:prstGeom prst="rect">
            <a:avLst/>
          </a:prstGeom>
        </p:spPr>
      </p:pic>
      <p:pic>
        <p:nvPicPr>
          <p:cNvPr id="29" name="Kuva 28" descr="Valk_vaakalogo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" y="4549587"/>
            <a:ext cx="1999650" cy="504000"/>
          </a:xfrm>
          <a:prstGeom prst="rect">
            <a:avLst/>
          </a:prstGeom>
          <a:effectLst>
            <a:outerShdw blurRad="127000" dist="12700" dir="2700000" algn="tl" rotWithShape="0">
              <a:srgbClr val="000000"/>
            </a:outerShdw>
          </a:effectLst>
        </p:spPr>
      </p:pic>
      <p:pic>
        <p:nvPicPr>
          <p:cNvPr id="37" name="Kuva 36" descr="Valk_vaakalogo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" y="4549587"/>
            <a:ext cx="199965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3176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17119" b="4048"/>
          <a:stretch/>
        </p:blipFill>
        <p:spPr>
          <a:xfrm>
            <a:off x="-7200" y="0"/>
            <a:ext cx="9151200" cy="5166000"/>
          </a:xfrm>
          <a:prstGeom prst="rect">
            <a:avLst/>
          </a:prstGeom>
        </p:spPr>
      </p:pic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424733" y="2539719"/>
            <a:ext cx="8435840" cy="554387"/>
          </a:xfrm>
        </p:spPr>
        <p:txBody>
          <a:bodyPr>
            <a:normAutofit/>
          </a:bodyPr>
          <a:lstStyle>
            <a:lvl1pPr>
              <a:defRPr sz="3200" b="0" i="0" cap="none" spc="120">
                <a:solidFill>
                  <a:schemeClr val="bg1"/>
                </a:solidFill>
                <a:effectLst>
                  <a:outerShdw dist="38100" dir="2700000" algn="tl" rotWithShape="0">
                    <a:schemeClr val="tx1">
                      <a:alpha val="25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105881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17140" b="4645"/>
          <a:stretch/>
        </p:blipFill>
        <p:spPr>
          <a:xfrm>
            <a:off x="-2" y="0"/>
            <a:ext cx="9144000" cy="5158800"/>
          </a:xfrm>
          <a:prstGeom prst="rect">
            <a:avLst/>
          </a:prstGeom>
        </p:spPr>
      </p:pic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424733" y="2539719"/>
            <a:ext cx="8435840" cy="554387"/>
          </a:xfrm>
        </p:spPr>
        <p:txBody>
          <a:bodyPr>
            <a:normAutofit/>
          </a:bodyPr>
          <a:lstStyle>
            <a:lvl1pPr>
              <a:defRPr sz="3200" b="0" i="0" cap="none" spc="120">
                <a:solidFill>
                  <a:schemeClr val="bg1"/>
                </a:solidFill>
                <a:effectLst>
                  <a:outerShdw dist="38100" dir="2700000" algn="tl" rotWithShape="0">
                    <a:schemeClr val="tx1">
                      <a:alpha val="25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1997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816" b="4631"/>
          <a:stretch/>
        </p:blipFill>
        <p:spPr>
          <a:xfrm>
            <a:off x="0" y="0"/>
            <a:ext cx="9162000" cy="5158800"/>
          </a:xfrm>
          <a:prstGeom prst="rect">
            <a:avLst/>
          </a:prstGeom>
        </p:spPr>
      </p:pic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424733" y="2539719"/>
            <a:ext cx="8435840" cy="554387"/>
          </a:xfrm>
        </p:spPr>
        <p:txBody>
          <a:bodyPr>
            <a:normAutofit/>
          </a:bodyPr>
          <a:lstStyle>
            <a:lvl1pPr>
              <a:defRPr sz="3200" b="0" i="0" cap="none" spc="120">
                <a:solidFill>
                  <a:schemeClr val="bg1"/>
                </a:solidFill>
                <a:effectLst>
                  <a:outerShdw dist="38100" dir="2700000" algn="tl" rotWithShape="0">
                    <a:schemeClr val="tx1">
                      <a:alpha val="25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739410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419099" y="355600"/>
            <a:ext cx="8317393" cy="4714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19100" y="1625599"/>
            <a:ext cx="8317399" cy="31023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456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2" r:id="rId2"/>
    <p:sldLayoutId id="2147483713" r:id="rId3"/>
    <p:sldLayoutId id="2147483714" r:id="rId4"/>
    <p:sldLayoutId id="2147483692" r:id="rId5"/>
    <p:sldLayoutId id="2147483711" r:id="rId6"/>
    <p:sldLayoutId id="2147483702" r:id="rId7"/>
    <p:sldLayoutId id="2147483697" r:id="rId8"/>
    <p:sldLayoutId id="2147483703" r:id="rId9"/>
    <p:sldLayoutId id="2147483698" r:id="rId10"/>
    <p:sldLayoutId id="2147483699" r:id="rId11"/>
    <p:sldLayoutId id="2147483670" r:id="rId12"/>
    <p:sldLayoutId id="2147483700" r:id="rId13"/>
    <p:sldLayoutId id="2147483672" r:id="rId14"/>
    <p:sldLayoutId id="2147483705" r:id="rId15"/>
    <p:sldLayoutId id="2147483704" r:id="rId16"/>
    <p:sldLayoutId id="2147483706" r:id="rId17"/>
    <p:sldLayoutId id="2147483707" r:id="rId18"/>
    <p:sldLayoutId id="2147483708" r:id="rId19"/>
    <p:sldLayoutId id="2147483709" r:id="rId20"/>
    <p:sldLayoutId id="2147483701" r:id="rId21"/>
    <p:sldLayoutId id="2147483694" r:id="rId22"/>
    <p:sldLayoutId id="2147483718" r:id="rId23"/>
    <p:sldLayoutId id="2147483719" r:id="rId24"/>
    <p:sldLayoutId id="2147483720" r:id="rId25"/>
    <p:sldLayoutId id="2147483721" r:id="rId26"/>
    <p:sldLayoutId id="2147483673" r:id="rId27"/>
    <p:sldLayoutId id="2147483715" r:id="rId28"/>
    <p:sldLayoutId id="2147483716" r:id="rId29"/>
    <p:sldLayoutId id="2147483717" r:id="rId30"/>
  </p:sldLayoutIdLst>
  <p:transition spd="slow">
    <p:fade/>
  </p:transition>
  <p:hf sldNum="0" hdr="0" dt="0"/>
  <p:txStyles>
    <p:titleStyle>
      <a:lvl1pPr algn="l" defTabSz="342900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600" b="1" i="0" kern="1200" cap="none" spc="50">
          <a:solidFill>
            <a:srgbClr val="6B482A"/>
          </a:solidFill>
          <a:latin typeface="Trebuchet MS"/>
          <a:ea typeface="MS PGothic" pitchFamily="34" charset="-128"/>
          <a:cs typeface="Trebuchet MS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old" pitchFamily="-65" charset="0"/>
          <a:ea typeface="MS PGothic" pitchFamily="34" charset="-128"/>
          <a:cs typeface="Arial Bold" pitchFamily="-110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old" pitchFamily="-65" charset="0"/>
          <a:ea typeface="MS PGothic" pitchFamily="34" charset="-128"/>
          <a:cs typeface="Arial Bold" pitchFamily="-110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old" pitchFamily="-65" charset="0"/>
          <a:ea typeface="MS PGothic" pitchFamily="34" charset="-128"/>
          <a:cs typeface="Arial Bold" pitchFamily="-110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old" pitchFamily="-65" charset="0"/>
          <a:ea typeface="MS PGothic" pitchFamily="34" charset="-128"/>
          <a:cs typeface="Arial Bold" pitchFamily="-110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old" pitchFamily="-65" charset="0"/>
          <a:ea typeface="ＭＳ Ｐゴシック" pitchFamily="-65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old" pitchFamily="-65" charset="0"/>
          <a:ea typeface="ＭＳ Ｐゴシック" pitchFamily="-65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old" pitchFamily="-65" charset="0"/>
          <a:ea typeface="ＭＳ Ｐゴシック" pitchFamily="-65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old" pitchFamily="-65" charset="0"/>
          <a:ea typeface="ＭＳ Ｐゴシック" pitchFamily="-65" charset="-128"/>
        </a:defRPr>
      </a:lvl9pPr>
    </p:titleStyle>
    <p:bodyStyle>
      <a:lvl1pPr marL="257175" indent="-257175" algn="l" defTabSz="342900" rtl="0" eaLnBrk="1" fontAlgn="base" hangingPunct="1">
        <a:spcBef>
          <a:spcPts val="600"/>
        </a:spcBef>
        <a:spcAft>
          <a:spcPct val="0"/>
        </a:spcAft>
        <a:buClr>
          <a:srgbClr val="575757"/>
        </a:buClr>
        <a:buSzPct val="85000"/>
        <a:buFont typeface="Trebuchet MS" pitchFamily="34" charset="0"/>
        <a:buChar char="•"/>
        <a:defRPr sz="1400" b="0" kern="800" spc="60">
          <a:solidFill>
            <a:schemeClr val="tx1"/>
          </a:solidFill>
          <a:latin typeface="Trebuchet MS"/>
          <a:ea typeface="MS PGothic" pitchFamily="34" charset="-128"/>
          <a:cs typeface="Trebuchet MS"/>
        </a:defRPr>
      </a:lvl1pPr>
      <a:lvl2pPr marL="557213" indent="-214313" algn="l" defTabSz="342900" rtl="0" eaLnBrk="1" fontAlgn="base" hangingPunct="1">
        <a:spcBef>
          <a:spcPts val="600"/>
        </a:spcBef>
        <a:spcAft>
          <a:spcPct val="0"/>
        </a:spcAft>
        <a:buClr>
          <a:srgbClr val="575757"/>
        </a:buClr>
        <a:buSzPct val="85000"/>
        <a:buFont typeface="Arial"/>
        <a:buChar char="•"/>
        <a:defRPr sz="1400" b="0" kern="800" spc="60">
          <a:solidFill>
            <a:schemeClr val="tx1"/>
          </a:solidFill>
          <a:latin typeface="Trebuchet MS"/>
          <a:ea typeface="MS PGothic" pitchFamily="34" charset="-128"/>
          <a:cs typeface="Trebuchet MS"/>
        </a:defRPr>
      </a:lvl2pPr>
      <a:lvl3pPr marL="857250" indent="-171450" algn="l" defTabSz="342900" rtl="0" eaLnBrk="1" fontAlgn="base" hangingPunct="1">
        <a:spcBef>
          <a:spcPts val="600"/>
        </a:spcBef>
        <a:spcAft>
          <a:spcPct val="0"/>
        </a:spcAft>
        <a:buClr>
          <a:srgbClr val="575757"/>
        </a:buClr>
        <a:buSzPct val="85000"/>
        <a:buFont typeface="Arial"/>
        <a:buChar char="•"/>
        <a:defRPr sz="1400" b="0" kern="800" spc="60">
          <a:solidFill>
            <a:schemeClr val="tx1"/>
          </a:solidFill>
          <a:latin typeface="Trebuchet MS"/>
          <a:ea typeface="MS PGothic" pitchFamily="34" charset="-128"/>
          <a:cs typeface="Trebuchet MS"/>
        </a:defRPr>
      </a:lvl3pPr>
      <a:lvl4pPr marL="1200150" indent="-171450" algn="l" defTabSz="342900" rtl="0" eaLnBrk="1" fontAlgn="base" hangingPunct="1">
        <a:spcBef>
          <a:spcPts val="600"/>
        </a:spcBef>
        <a:spcAft>
          <a:spcPct val="0"/>
        </a:spcAft>
        <a:buClr>
          <a:srgbClr val="575757"/>
        </a:buClr>
        <a:buSzPct val="85000"/>
        <a:buFont typeface="Arial"/>
        <a:buChar char="•"/>
        <a:defRPr sz="1400" b="0" kern="800" spc="60">
          <a:solidFill>
            <a:schemeClr val="tx1"/>
          </a:solidFill>
          <a:latin typeface="Trebuchet MS"/>
          <a:ea typeface="MS PGothic" pitchFamily="34" charset="-128"/>
          <a:cs typeface="Trebuchet MS"/>
        </a:defRPr>
      </a:lvl4pPr>
      <a:lvl5pPr marL="1543050" indent="-171450" algn="l" defTabSz="342900" rtl="0" eaLnBrk="1" fontAlgn="base" hangingPunct="1">
        <a:spcBef>
          <a:spcPts val="600"/>
        </a:spcBef>
        <a:spcAft>
          <a:spcPct val="0"/>
        </a:spcAft>
        <a:buClr>
          <a:srgbClr val="575757"/>
        </a:buClr>
        <a:buSzPct val="85000"/>
        <a:buFont typeface="Arial"/>
        <a:buChar char="•"/>
        <a:defRPr sz="1400" b="0" kern="800" spc="60">
          <a:solidFill>
            <a:schemeClr val="tx1"/>
          </a:solidFill>
          <a:latin typeface="Trebuchet MS"/>
          <a:ea typeface="MS PGothic" pitchFamily="34" charset="-128"/>
          <a:cs typeface="Trebuchet M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LIFE%20MAWP.pdf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c.europa.eu/environment/life/toolkit/pmtools/index.htm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metsa.fi/web/en/parksandwildlifefinland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5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5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swm.info/content/logical-framework-approach" TargetMode="Externa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Logframe%20for%20LIFE.docx" TargetMode="Externa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Budget%20planning%20table%20for%20FIN%20LIFE.xlsx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Taulukkoraportti%2011_2014.doc" TargetMode="External"/><Relationship Id="rId2" Type="http://schemas.openxmlformats.org/officeDocument/2006/relationships/hyperlink" Target="file:///\\mhnet.metsa.fi\dfs\tulosalueet\luonnonsuojelu\talous\mikolle\Projektiseuranta%202016.lnk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../../../ajank&#228;ytt&#246;/AKS%20K&#228;ynnistyskuvakkeet%20(toimivat)/Ajank&#228;ytt&#246;%202016.ln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Parks &amp; Wildlife Finland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Mikko Tiira, Development manager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LIFE capacity building training</a:t>
            </a:r>
          </a:p>
          <a:p>
            <a:r>
              <a:rPr lang="en-US" dirty="0"/>
              <a:t>Tallinn, Estonia 15. – 16.12.2016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294967295"/>
          </p:nvPr>
        </p:nvSpPr>
        <p:spPr>
          <a:xfrm>
            <a:off x="8256138" y="4597606"/>
            <a:ext cx="608400" cy="482400"/>
          </a:xfrm>
          <a:prstGeom prst="rect">
            <a:avLst/>
          </a:prstGeom>
        </p:spPr>
        <p:txBody>
          <a:bodyPr/>
          <a:lstStyle/>
          <a:p>
            <a:fld id="{48224159-AD6C-4ACA-9D2B-49F48CFCE1E2}" type="slidenum">
              <a:rPr lang="fi-FI" smtClean="0"/>
              <a:pPr/>
              <a:t>1</a:t>
            </a:fld>
            <a:endParaRPr lang="fi-FI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half" idx="14"/>
          </p:nvPr>
        </p:nvSpPr>
        <p:spPr>
          <a:xfrm>
            <a:off x="-128954" y="765387"/>
            <a:ext cx="3267447" cy="447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lvl="1" indent="-193675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Peatlands (~20 + 1?)</a:t>
            </a:r>
          </a:p>
          <a:p>
            <a:pPr marL="536575" lvl="1" indent="-193675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Boreal forests (~20)</a:t>
            </a:r>
          </a:p>
          <a:p>
            <a:pPr marL="536575" lvl="1" indent="-193675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Wetlands (~10 + 1?)</a:t>
            </a:r>
          </a:p>
          <a:p>
            <a:pPr marL="536575" lvl="1" indent="-193675">
              <a:buFont typeface="Arial" panose="020B0604020202020204" pitchFamily="34" charset="0"/>
              <a:buChar char="•"/>
            </a:pPr>
            <a:r>
              <a:rPr lang="en-US" sz="1400" dirty="0" err="1">
                <a:latin typeface="Trebuchet MS" panose="020B0603020202020204" pitchFamily="34" charset="0"/>
              </a:rPr>
              <a:t>Seminatural</a:t>
            </a:r>
            <a:r>
              <a:rPr lang="en-US" sz="1400" dirty="0">
                <a:latin typeface="Trebuchet MS" panose="020B0603020202020204" pitchFamily="34" charset="0"/>
              </a:rPr>
              <a:t> grasslands (~ 10)</a:t>
            </a:r>
          </a:p>
          <a:p>
            <a:pPr marL="536575" lvl="1" indent="-193675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Broad-leaved forests (~10)</a:t>
            </a:r>
          </a:p>
          <a:p>
            <a:pPr marL="536575" lvl="1" indent="-193675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Eskers (sun exposed habitats) (~5)</a:t>
            </a:r>
          </a:p>
          <a:p>
            <a:pPr marL="536575" lvl="1" indent="-193675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Sandy habitats (~3)</a:t>
            </a:r>
          </a:p>
          <a:p>
            <a:pPr marL="536575" lvl="1" indent="-193675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Marine inventories (1)</a:t>
            </a:r>
          </a:p>
          <a:p>
            <a:pPr marL="536575" lvl="1" indent="-193675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Sustainable use (ENV)</a:t>
            </a:r>
          </a:p>
          <a:p>
            <a:pPr marL="536575" lvl="1" indent="-193675">
              <a:buFont typeface="Arial" panose="020B0604020202020204" pitchFamily="34" charset="0"/>
              <a:buChar char="•"/>
            </a:pPr>
            <a:endParaRPr lang="en-US" sz="1400" dirty="0">
              <a:latin typeface="Trebuchet MS" panose="020B0603020202020204" pitchFamily="34" charset="0"/>
            </a:endParaRPr>
          </a:p>
          <a:p>
            <a:pPr marL="536575" lvl="1" indent="-193675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From few sites to over 100 N2000 sites</a:t>
            </a:r>
          </a:p>
          <a:p>
            <a:pPr marL="536575" lvl="1" indent="-193675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From regional to national</a:t>
            </a:r>
          </a:p>
          <a:p>
            <a:pPr marL="536575" lvl="1" indent="-193675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Only 2 international</a:t>
            </a:r>
          </a:p>
          <a:p>
            <a:pPr marL="342900" lvl="1" indent="0">
              <a:buNone/>
            </a:pP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63" y="207067"/>
            <a:ext cx="3070307" cy="230273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94" y="941393"/>
            <a:ext cx="3285213" cy="246391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94" y="2878665"/>
            <a:ext cx="3070307" cy="2046871"/>
          </a:xfrm>
          <a:prstGeom prst="rect">
            <a:avLst/>
          </a:prstGeom>
        </p:spPr>
      </p:pic>
      <p:sp>
        <p:nvSpPr>
          <p:cNvPr id="15" name="Tekstiruutu 14"/>
          <p:cNvSpPr txBox="1"/>
          <p:nvPr/>
        </p:nvSpPr>
        <p:spPr>
          <a:xfrm>
            <a:off x="284479" y="318347"/>
            <a:ext cx="2709333" cy="35221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fi-FI" sz="2600" dirty="0" err="1">
                <a:solidFill>
                  <a:srgbClr val="009639"/>
                </a:solidFill>
                <a:latin typeface="Trebuchet MS" panose="020B0603020202020204" pitchFamily="34" charset="0"/>
                <a:cs typeface="Corbel"/>
              </a:rPr>
              <a:t>Habitat</a:t>
            </a:r>
            <a:r>
              <a:rPr lang="fi-FI" sz="2600" dirty="0">
                <a:solidFill>
                  <a:srgbClr val="009639"/>
                </a:solidFill>
                <a:latin typeface="Trebuchet MS" panose="020B0603020202020204" pitchFamily="34" charset="0"/>
                <a:cs typeface="Corbel"/>
              </a:rPr>
              <a:t> </a:t>
            </a:r>
            <a:r>
              <a:rPr lang="fi-FI" sz="2600" dirty="0" err="1">
                <a:solidFill>
                  <a:srgbClr val="009639"/>
                </a:solidFill>
                <a:latin typeface="Trebuchet MS" panose="020B0603020202020204" pitchFamily="34" charset="0"/>
                <a:cs typeface="Corbel"/>
              </a:rPr>
              <a:t>projects</a:t>
            </a:r>
            <a:endParaRPr lang="fi-FI" sz="2600" dirty="0">
              <a:solidFill>
                <a:srgbClr val="009639"/>
              </a:solidFill>
              <a:latin typeface="Trebuchet MS" panose="020B0603020202020204" pitchFamily="34" charset="0"/>
              <a:cs typeface="Corbel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386080" y="494453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rmAutofit/>
          </a:bodyPr>
          <a:lstStyle/>
          <a:p>
            <a:endParaRPr lang="fi-FI" sz="2400" dirty="0">
              <a:latin typeface="Corbel"/>
              <a:cs typeface="Corbel"/>
            </a:endParaRPr>
          </a:p>
        </p:txBody>
      </p:sp>
      <p:pic>
        <p:nvPicPr>
          <p:cNvPr id="17" name="Kuva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208" y="3454400"/>
            <a:ext cx="590999" cy="488255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70" y="209968"/>
            <a:ext cx="697653" cy="474849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82" y="4428484"/>
            <a:ext cx="596462" cy="49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560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Species</a:t>
            </a:r>
            <a:r>
              <a:rPr lang="fi-FI" dirty="0"/>
              <a:t> </a:t>
            </a:r>
            <a:r>
              <a:rPr lang="fi-FI" dirty="0" err="1"/>
              <a:t>projects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14"/>
          </p:nvPr>
        </p:nvSpPr>
        <p:spPr>
          <a:xfrm>
            <a:off x="0" y="765387"/>
            <a:ext cx="2958353" cy="303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lvl="1" indent="-193675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Lesser white-Fronted Goose (x3)</a:t>
            </a:r>
          </a:p>
          <a:p>
            <a:pPr marL="536575" lvl="1" indent="-193675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Arctic fox (x2)</a:t>
            </a:r>
          </a:p>
          <a:p>
            <a:pPr marL="536575" lvl="1" indent="-193675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Flying squirrel (1 + 1?)</a:t>
            </a:r>
          </a:p>
          <a:p>
            <a:pPr marL="536575" lvl="1" indent="-193675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Wild forest reindeer (x2)</a:t>
            </a:r>
          </a:p>
          <a:p>
            <a:pPr marL="536575" lvl="1" indent="-193675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Saimaa Ringed Seal (1)</a:t>
            </a:r>
          </a:p>
          <a:p>
            <a:pPr marL="536575" lvl="1" indent="-193675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Cray fish</a:t>
            </a:r>
          </a:p>
          <a:p>
            <a:pPr marL="536575" lvl="1" indent="-193675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Lady’s Slipper</a:t>
            </a:r>
          </a:p>
          <a:p>
            <a:pPr marL="536575" lvl="1" indent="-193675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Beetles (1?)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dirty="0">
              <a:latin typeface="Trebuchet MS" panose="020B0603020202020204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57" y="166895"/>
            <a:ext cx="3258003" cy="2333186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57" y="2694902"/>
            <a:ext cx="3259377" cy="2181897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3" y="1333488"/>
            <a:ext cx="3190092" cy="212652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627" y="3963574"/>
            <a:ext cx="796456" cy="91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8960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/>
          <p:cNvPicPr>
            <a:picLocks noGrp="1" noChangeAspect="1"/>
          </p:cNvPicPr>
          <p:nvPr>
            <p:ph sz="half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13" y="162854"/>
            <a:ext cx="2810615" cy="2107961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15"/>
          </p:nvPr>
        </p:nvSpPr>
        <p:spPr>
          <a:xfrm>
            <a:off x="396018" y="844538"/>
            <a:ext cx="2800996" cy="2745412"/>
          </a:xfrm>
        </p:spPr>
        <p:txBody>
          <a:bodyPr/>
          <a:lstStyle/>
          <a:p>
            <a:pPr marL="0" indent="0">
              <a:buNone/>
            </a:pPr>
            <a:r>
              <a:rPr lang="fi-FI" sz="1600" b="1" dirty="0"/>
              <a:t>FRESHABIT LIFE IP</a:t>
            </a:r>
          </a:p>
          <a:p>
            <a:pPr marL="180975" indent="-180975"/>
            <a:r>
              <a:rPr lang="fi-FI" dirty="0"/>
              <a:t>Road </a:t>
            </a:r>
            <a:r>
              <a:rPr lang="fi-FI" dirty="0" err="1"/>
              <a:t>map</a:t>
            </a:r>
            <a:r>
              <a:rPr lang="fi-FI" dirty="0"/>
              <a:t> to </a:t>
            </a:r>
            <a:r>
              <a:rPr lang="fi-FI" dirty="0" err="1"/>
              <a:t>implementing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PAF</a:t>
            </a:r>
          </a:p>
          <a:p>
            <a:pPr marL="180975" indent="-180975"/>
            <a:r>
              <a:rPr lang="fi-FI" dirty="0"/>
              <a:t>LIFE as a </a:t>
            </a:r>
            <a:r>
              <a:rPr lang="fi-FI" dirty="0" err="1"/>
              <a:t>catalyst</a:t>
            </a:r>
            <a:endParaRPr lang="fi-FI" dirty="0"/>
          </a:p>
          <a:p>
            <a:pPr lvl="1"/>
            <a:endParaRPr lang="fi-FI" dirty="0"/>
          </a:p>
          <a:p>
            <a:pPr marL="342900" lvl="1" indent="0">
              <a:buNone/>
            </a:pPr>
            <a:endParaRPr lang="fi-FI" dirty="0"/>
          </a:p>
          <a:p>
            <a:pPr lvl="1"/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385707" y="355588"/>
            <a:ext cx="4000501" cy="488950"/>
          </a:xfrm>
        </p:spPr>
        <p:txBody>
          <a:bodyPr/>
          <a:lstStyle/>
          <a:p>
            <a:r>
              <a:rPr lang="fi-FI" dirty="0" err="1"/>
              <a:t>Integrated</a:t>
            </a:r>
            <a:r>
              <a:rPr lang="fi-FI" dirty="0"/>
              <a:t> LIFE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14" y="2353730"/>
            <a:ext cx="2810615" cy="2107961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28" y="210267"/>
            <a:ext cx="3090823" cy="2060548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370" y="2353729"/>
            <a:ext cx="3172274" cy="2107961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2" y="2123873"/>
            <a:ext cx="2229907" cy="195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7083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2249081" y="6874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49263">
              <a:spcBef>
                <a:spcPct val="2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BE" sz="2800" dirty="0">
                <a:solidFill>
                  <a:srgbClr val="009639"/>
                </a:solidFill>
                <a:latin typeface="Trebuchet MS" pitchFamily="34" charset="0"/>
              </a:rPr>
              <a:t>TYPICAL CONTENT</a:t>
            </a:r>
          </a:p>
        </p:txBody>
      </p:sp>
      <p:sp>
        <p:nvSpPr>
          <p:cNvPr id="8" name="Tekstikehys 7"/>
          <p:cNvSpPr txBox="1"/>
          <p:nvPr/>
        </p:nvSpPr>
        <p:spPr>
          <a:xfrm>
            <a:off x="390622" y="591963"/>
            <a:ext cx="828891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Trebuchet MS" pitchFamily="34" charset="0"/>
              </a:rPr>
              <a:t>Planning; management and species actions plans and technical/restoration plans (approval of the plans, internal or ministry approval)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Trebuchet MS" pitchFamily="34" charset="0"/>
              </a:rPr>
              <a:t>Supplementary inventories on habitats and species directly and indirectly affected included (lately also cultural heritage)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Trebuchet MS" pitchFamily="34" charset="0"/>
              </a:rPr>
              <a:t>Restoration and management actions (implementing the restoration plans) – peatlands, forests, eskers, broad-leaved forests, meadows, alien species eradication, also recurring actions e.g. mowing for limited duration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Trebuchet MS" pitchFamily="34" charset="0"/>
              </a:rPr>
              <a:t>Land purchase/lease (used as co-financing)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Trebuchet MS" pitchFamily="34" charset="0"/>
              </a:rPr>
              <a:t>Dissemination (exhibitions, leaflets, DVDs, social media…)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Trebuchet MS" pitchFamily="34" charset="0"/>
              </a:rPr>
              <a:t>Engaging volunteers (co-operation with NGOs especially on nature education, restoration camps, species protection task forces)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Trebuchet MS" pitchFamily="34" charset="0"/>
              </a:rPr>
              <a:t>Media work (press, events, brochures, best practice guides, quite conservative… but)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Trebuchet MS" pitchFamily="34" charset="0"/>
              </a:rPr>
              <a:t>Infrastructures; exhibitions, nature paths, observation platforms, toilets…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Trebuchet MS" pitchFamily="34" charset="0"/>
              </a:rPr>
              <a:t>Monitoring actions (new and existing) and effectiveness (more focus on socio-economic)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Trebuchet MS" pitchFamily="34" charset="0"/>
              </a:rPr>
              <a:t>Full time project manager, regional project managers and financial secretary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7" descr="vinovaakapuupa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0561" y="2841434"/>
            <a:ext cx="3042617" cy="207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isällön paikkamerkki 3" descr="Ecological_restoration_Cov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50876" y="164118"/>
            <a:ext cx="2099138" cy="27378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270307" y="213174"/>
            <a:ext cx="2826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>
              <a:spcBef>
                <a:spcPct val="2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BE" sz="2800" dirty="0">
                <a:solidFill>
                  <a:srgbClr val="009639"/>
                </a:solidFill>
                <a:latin typeface="Trebuchet MS" pitchFamily="34" charset="0"/>
              </a:rPr>
              <a:t>MAIN SUCCESSES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251520" y="646871"/>
            <a:ext cx="6192688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Trebuchet MS" pitchFamily="34" charset="0"/>
              </a:rPr>
              <a:t>Broad variety of actions; focus on best practices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Trebuchet MS" pitchFamily="34" charset="0"/>
              </a:rPr>
              <a:t>Geographical coverage and many habitat types targeted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>
                <a:latin typeface="Trebuchet MS" pitchFamily="34" charset="0"/>
              </a:rPr>
              <a:t>Organisational</a:t>
            </a:r>
            <a:r>
              <a:rPr lang="en-US" dirty="0">
                <a:latin typeface="Trebuchet MS" pitchFamily="34" charset="0"/>
              </a:rPr>
              <a:t> structure; PWF works throughout Finland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Trebuchet MS" pitchFamily="34" charset="0"/>
              </a:rPr>
              <a:t>Broad scope in beneficiaries (authorities – academia – NGOs – citizens)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Trebuchet MS" pitchFamily="34" charset="0"/>
              </a:rPr>
              <a:t>Combining national objectives with LIFE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Trebuchet MS" pitchFamily="34" charset="0"/>
              </a:rPr>
              <a:t>Increased cost awareness (financial tools for monitoring and planning)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Trebuchet MS" pitchFamily="34" charset="0"/>
              </a:rPr>
              <a:t>Use of METSO (voluntary protection program) and VELMU (underwater inventory program)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Trebuchet MS" pitchFamily="34" charset="0"/>
              </a:rPr>
              <a:t>Combining LIFE and rural development program (</a:t>
            </a:r>
            <a:r>
              <a:rPr lang="en-US" dirty="0" err="1">
                <a:latin typeface="Trebuchet MS" pitchFamily="34" charset="0"/>
              </a:rPr>
              <a:t>agr-env</a:t>
            </a:r>
            <a:r>
              <a:rPr lang="en-US" dirty="0">
                <a:latin typeface="Trebuchet MS" pitchFamily="34" charset="0"/>
              </a:rPr>
              <a:t> subsidies)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Trebuchet MS" pitchFamily="34" charset="0"/>
              </a:rPr>
              <a:t>Development of best practices (habitat restoration)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Trebuchet MS" pitchFamily="34" charset="0"/>
              </a:rPr>
              <a:t>For common people; voluntary work, participatory approach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Trebuchet MS" pitchFamily="34" charset="0"/>
              </a:rPr>
              <a:t>Increased international co-operation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Trebuchet MS" pitchFamily="34" charset="0"/>
              </a:rPr>
              <a:t>Experience in managing  projects shared openly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Trebuchet MS" pitchFamily="34" charset="0"/>
              </a:rPr>
              <a:t>Lately more focus on demonstration and innovation aspects</a:t>
            </a:r>
          </a:p>
          <a:p>
            <a:pPr>
              <a:buFontTx/>
              <a:buChar char="-"/>
            </a:pPr>
            <a:endParaRPr lang="en-US" sz="2000" dirty="0"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1081112" y="1587073"/>
            <a:ext cx="7175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fi-FI" sz="4000" b="1" dirty="0">
                <a:solidFill>
                  <a:srgbClr val="000066"/>
                </a:solidFill>
                <a:latin typeface="Trebuchet MS" panose="020B0603020202020204" pitchFamily="34" charset="0"/>
              </a:rPr>
              <a:t>What is the LIFE Programme?</a:t>
            </a:r>
            <a:endParaRPr lang="fi-FI" sz="4000" b="1" dirty="0">
              <a:latin typeface="Trebuchet MS" panose="020B0603020202020204" pitchFamily="34" charset="0"/>
            </a:endParaRPr>
          </a:p>
        </p:txBody>
      </p:sp>
      <p:pic>
        <p:nvPicPr>
          <p:cNvPr id="6" name="Picture 16" descr="LIFEplusbanner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bandeau-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8599" y="2440582"/>
            <a:ext cx="5640387" cy="844550"/>
          </a:xfrm>
          <a:prstGeom prst="rect">
            <a:avLst/>
          </a:prstGeom>
          <a:noFill/>
          <a:ln>
            <a:noFill/>
          </a:ln>
          <a:effectLst>
            <a:outerShdw blurRad="63500" dist="76199" dir="2700000" algn="ctr" rotWithShape="0">
              <a:srgbClr val="C1C1C1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" name="Tekstiruutu 1"/>
          <p:cNvSpPr txBox="1"/>
          <p:nvPr/>
        </p:nvSpPr>
        <p:spPr>
          <a:xfrm>
            <a:off x="1718570" y="3430755"/>
            <a:ext cx="5821601" cy="67709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Trebuchet MS" panose="020B0603020202020204" pitchFamily="34" charset="0"/>
                <a:cs typeface="Corbel"/>
              </a:rPr>
              <a:t>Dedicated solely to the implementation of the EU environmental policies</a:t>
            </a:r>
          </a:p>
        </p:txBody>
      </p:sp>
    </p:spTree>
    <p:extLst>
      <p:ext uri="{BB962C8B-B14F-4D97-AF65-F5344CB8AC3E}">
        <p14:creationId xmlns:p14="http://schemas.microsoft.com/office/powerpoint/2010/main" val="3283679176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31470" y="851922"/>
            <a:ext cx="861822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fi-FI" sz="1800" b="1" dirty="0">
                <a:latin typeface="Trebuchet MS" panose="020B0603020202020204" pitchFamily="34" charset="0"/>
                <a:cs typeface="Arial" panose="020B0604020202020204" pitchFamily="34" charset="0"/>
              </a:rPr>
              <a:t>"Traditional" Projects”</a:t>
            </a:r>
            <a:r>
              <a:rPr lang="en-GB" altLang="fi-FI" sz="1800" dirty="0">
                <a:latin typeface="Trebuchet MS" panose="020B0603020202020204" pitchFamily="34" charset="0"/>
                <a:cs typeface="Arial" panose="020B0604020202020204" pitchFamily="34" charset="0"/>
              </a:rPr>
              <a:t>:</a:t>
            </a:r>
          </a:p>
          <a:p>
            <a:pPr marL="6858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fi-FI" sz="1800" i="1" dirty="0">
                <a:latin typeface="Trebuchet MS" panose="020B0603020202020204" pitchFamily="34" charset="0"/>
                <a:cs typeface="Arial" panose="020B0604020202020204" pitchFamily="34" charset="0"/>
              </a:rPr>
              <a:t>LIFE Environment and Resource Efficiency </a:t>
            </a:r>
            <a:r>
              <a:rPr lang="en-GB" altLang="fi-FI" sz="1800" b="1" i="1" dirty="0">
                <a:latin typeface="Trebuchet MS" panose="020B0603020202020204" pitchFamily="34" charset="0"/>
                <a:cs typeface="Arial" panose="020B0604020202020204" pitchFamily="34" charset="0"/>
              </a:rPr>
              <a:t>(ENV)</a:t>
            </a:r>
          </a:p>
          <a:p>
            <a:pPr marL="6858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fi-FI" sz="1800" i="1" dirty="0">
                <a:latin typeface="Trebuchet MS" panose="020B0603020202020204" pitchFamily="34" charset="0"/>
                <a:cs typeface="Arial" panose="020B0604020202020204" pitchFamily="34" charset="0"/>
              </a:rPr>
              <a:t>LIFE Nature and Biodiversity </a:t>
            </a:r>
            <a:r>
              <a:rPr lang="en-GB" altLang="fi-FI" sz="1800" b="1" i="1" dirty="0">
                <a:latin typeface="Trebuchet MS" panose="020B0603020202020204" pitchFamily="34" charset="0"/>
                <a:cs typeface="Arial" panose="020B0604020202020204" pitchFamily="34" charset="0"/>
              </a:rPr>
              <a:t>(NAT)</a:t>
            </a:r>
          </a:p>
          <a:p>
            <a:pPr marL="6858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fi-FI" sz="1800" i="1" dirty="0">
                <a:latin typeface="Trebuchet MS" panose="020B0603020202020204" pitchFamily="34" charset="0"/>
                <a:cs typeface="Arial" panose="020B0604020202020204" pitchFamily="34" charset="0"/>
              </a:rPr>
              <a:t>LIFE Environmental Governance and Information </a:t>
            </a:r>
            <a:r>
              <a:rPr lang="en-GB" altLang="fi-FI" sz="1800" b="1" i="1" dirty="0">
                <a:latin typeface="Trebuchet MS" panose="020B0603020202020204" pitchFamily="34" charset="0"/>
                <a:cs typeface="Arial" panose="020B0604020202020204" pitchFamily="34" charset="0"/>
              </a:rPr>
              <a:t>(GIE)</a:t>
            </a:r>
            <a:r>
              <a:rPr lang="en-GB" altLang="fi-FI" sz="1800" i="1" dirty="0">
                <a:latin typeface="Trebuchet MS" panose="020B0603020202020204" pitchFamily="34" charset="0"/>
                <a:cs typeface="Arial" panose="020B0604020202020204" pitchFamily="34" charset="0"/>
              </a:rPr>
              <a:t>       </a:t>
            </a:r>
          </a:p>
          <a:p>
            <a:pPr marL="6858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fi-FI" sz="1800" i="1" dirty="0">
                <a:latin typeface="Trebuchet MS" panose="020B0603020202020204" pitchFamily="34" charset="0"/>
                <a:cs typeface="Arial" panose="020B0604020202020204" pitchFamily="34" charset="0"/>
              </a:rPr>
              <a:t>LIFE Climate Change Mitigation </a:t>
            </a:r>
            <a:r>
              <a:rPr lang="en-US" altLang="fi-FI" sz="1800" b="1" i="1" dirty="0">
                <a:latin typeface="Trebuchet MS" panose="020B0603020202020204" pitchFamily="34" charset="0"/>
                <a:cs typeface="Arial" panose="020B0604020202020204" pitchFamily="34" charset="0"/>
              </a:rPr>
              <a:t>(CCM)</a:t>
            </a:r>
          </a:p>
          <a:p>
            <a:pPr marL="6858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fi-FI" sz="1800" i="1" dirty="0">
                <a:latin typeface="Trebuchet MS" panose="020B0603020202020204" pitchFamily="34" charset="0"/>
                <a:cs typeface="Arial" panose="020B0604020202020204" pitchFamily="34" charset="0"/>
              </a:rPr>
              <a:t>LIFE Climate Change Adaptation </a:t>
            </a:r>
            <a:r>
              <a:rPr lang="en-US" altLang="fi-FI" sz="1800" b="1" i="1" dirty="0">
                <a:latin typeface="Trebuchet MS" panose="020B0603020202020204" pitchFamily="34" charset="0"/>
                <a:cs typeface="Arial" panose="020B0604020202020204" pitchFamily="34" charset="0"/>
              </a:rPr>
              <a:t>(CCA)</a:t>
            </a:r>
          </a:p>
          <a:p>
            <a:pPr marL="6858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fi-FI" sz="1800" i="1" dirty="0">
                <a:latin typeface="Trebuchet MS" panose="020B0603020202020204" pitchFamily="34" charset="0"/>
                <a:cs typeface="Arial" panose="020B0604020202020204" pitchFamily="34" charset="0"/>
              </a:rPr>
              <a:t>LIFE Climate Governance and Information </a:t>
            </a:r>
            <a:r>
              <a:rPr lang="en-US" altLang="fi-FI" sz="1800" b="1" i="1" dirty="0">
                <a:latin typeface="Trebuchet MS" panose="020B0603020202020204" pitchFamily="34" charset="0"/>
                <a:cs typeface="Arial" panose="020B0604020202020204" pitchFamily="34" charset="0"/>
              </a:rPr>
              <a:t>(GIC)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fi-FI" sz="1600" b="1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Preparatory Projects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fi-FI" sz="1600" b="1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Integrated Projects (sub-</a:t>
            </a:r>
            <a:r>
              <a:rPr lang="en-US" altLang="fi-FI" sz="16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programme</a:t>
            </a:r>
            <a:r>
              <a:rPr lang="en-US" altLang="fi-FI" sz="1600" b="1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for environment )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fi-FI" sz="1600" b="1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Technical Assistance Projects (sub-</a:t>
            </a:r>
            <a:r>
              <a:rPr lang="en-US" altLang="fi-FI" sz="16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programme</a:t>
            </a:r>
            <a:r>
              <a:rPr lang="en-US" altLang="fi-FI" sz="1600" b="1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for environment </a:t>
            </a:r>
            <a:r>
              <a:rPr lang="en-US" altLang="fi-FI" sz="1600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fi-FI" sz="1600" b="1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Capacity Building Projects</a:t>
            </a:r>
            <a:endParaRPr lang="fi-FI" sz="16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331470" y="154722"/>
            <a:ext cx="49487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fi-FI" sz="4000" b="1" dirty="0">
                <a:solidFill>
                  <a:srgbClr val="000066"/>
                </a:solidFill>
                <a:latin typeface="Trebuchet MS" panose="020B0603020202020204" pitchFamily="34" charset="0"/>
              </a:rPr>
              <a:t>Components of LIFE</a:t>
            </a:r>
            <a:endParaRPr lang="fi-FI" sz="4000" b="1" dirty="0">
              <a:latin typeface="Trebuchet MS" panose="020B0603020202020204" pitchFamily="34" charset="0"/>
            </a:endParaRPr>
          </a:p>
        </p:txBody>
      </p:sp>
      <p:pic>
        <p:nvPicPr>
          <p:cNvPr id="4" name="Kuva 3" descr="lif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7563" y="154722"/>
            <a:ext cx="1372127" cy="99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2097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31469" y="736817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LIFE ENVIRONMENT AND RESOURCE EFFICIENCY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70" y="1462723"/>
            <a:ext cx="7989569" cy="3589337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u="sng" dirty="0">
                <a:latin typeface="Trebuchet MS" panose="020B0603020202020204" pitchFamily="34" charset="0"/>
                <a:cs typeface="Arial" charset="0"/>
              </a:rPr>
              <a:t>Objective</a:t>
            </a:r>
            <a:r>
              <a:rPr lang="en-GB" altLang="en-US" sz="1800" dirty="0">
                <a:latin typeface="Trebuchet MS" panose="020B0603020202020204" pitchFamily="34" charset="0"/>
                <a:cs typeface="Arial" charset="0"/>
              </a:rPr>
              <a:t>: Implementation, updating and development of various Community environmental policy and legislation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Actions related to Union policy on water, air, soil, urban environment, noise, chemicals, environment and health, waste and natural resources, forests</a:t>
            </a:r>
            <a:endParaRPr lang="en-GB" altLang="en-US" sz="1800" u="sng" dirty="0">
              <a:latin typeface="Trebuchet MS" panose="020B0603020202020204" pitchFamily="34" charset="0"/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1800" u="sng" dirty="0">
                <a:latin typeface="Trebuchet MS" panose="020B0603020202020204" pitchFamily="34" charset="0"/>
              </a:rPr>
              <a:t>Focus:</a:t>
            </a:r>
            <a:r>
              <a:rPr lang="en-GB" altLang="en-US" sz="1800" dirty="0">
                <a:latin typeface="Trebuchet MS" panose="020B0603020202020204" pitchFamily="34" charset="0"/>
              </a:rPr>
              <a:t> To bridge the gap between research and development results and widespread implementation, and to promote innovative solutions with a public dimension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sz="1800" u="sng" dirty="0">
                <a:latin typeface="Trebuchet MS" panose="020B0603020202020204" pitchFamily="34" charset="0"/>
                <a:cs typeface="Arial" charset="0"/>
              </a:rPr>
              <a:t>Approach</a:t>
            </a:r>
            <a:r>
              <a:rPr lang="en-GB" altLang="en-US" sz="1800" dirty="0">
                <a:latin typeface="Trebuchet MS" panose="020B0603020202020204" pitchFamily="34" charset="0"/>
                <a:cs typeface="Arial" charset="0"/>
              </a:rPr>
              <a:t>: Must be (EU wide) </a:t>
            </a:r>
            <a:r>
              <a:rPr lang="en-GB" altLang="en-US" sz="1800" b="1" dirty="0">
                <a:latin typeface="Trebuchet MS" panose="020B0603020202020204" pitchFamily="34" charset="0"/>
                <a:cs typeface="Arial" charset="0"/>
              </a:rPr>
              <a:t>demonstration</a:t>
            </a:r>
            <a:r>
              <a:rPr lang="en-GB" alt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cs typeface="Arial" charset="0"/>
              </a:rPr>
              <a:t> </a:t>
            </a:r>
            <a:r>
              <a:rPr lang="en-US" altLang="en-US" sz="1800" dirty="0">
                <a:latin typeface="Trebuchet MS" panose="020B0603020202020204" pitchFamily="34" charset="0"/>
                <a:cs typeface="Arial" charset="0"/>
              </a:rPr>
              <a:t>and/</a:t>
            </a:r>
            <a:r>
              <a:rPr lang="en-GB" altLang="en-US" sz="1800" dirty="0">
                <a:latin typeface="Trebuchet MS" panose="020B0603020202020204" pitchFamily="34" charset="0"/>
                <a:cs typeface="Arial" charset="0"/>
              </a:rPr>
              <a:t>or </a:t>
            </a:r>
            <a:r>
              <a:rPr lang="en-GB" altLang="en-US" sz="1800" b="1" dirty="0">
                <a:latin typeface="Trebuchet MS" panose="020B0603020202020204" pitchFamily="34" charset="0"/>
                <a:cs typeface="Arial" charset="0"/>
              </a:rPr>
              <a:t>pilot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sz="1800" dirty="0">
                <a:latin typeface="Trebuchet MS" panose="020B0603020202020204" pitchFamily="34" charset="0"/>
                <a:cs typeface="Arial" charset="0"/>
              </a:rPr>
              <a:t>Fulfilling at least one </a:t>
            </a:r>
            <a:r>
              <a:rPr lang="en-GB" altLang="en-US" sz="1800" u="sng" dirty="0">
                <a:latin typeface="Trebuchet MS" panose="020B0603020202020204" pitchFamily="34" charset="0"/>
                <a:cs typeface="Arial" charset="0"/>
              </a:rPr>
              <a:t>project topic </a:t>
            </a:r>
            <a:r>
              <a:rPr lang="en-GB" altLang="en-US" sz="1800" dirty="0">
                <a:latin typeface="Trebuchet MS" panose="020B0603020202020204" pitchFamily="34" charset="0"/>
                <a:cs typeface="Arial" charset="0"/>
              </a:rPr>
              <a:t>(</a:t>
            </a:r>
            <a:r>
              <a:rPr lang="en-GB" altLang="en-US" sz="1800" dirty="0">
                <a:latin typeface="Trebuchet MS" panose="020B0603020202020204" pitchFamily="34" charset="0"/>
                <a:cs typeface="Arial" charset="0"/>
                <a:hlinkClick r:id="rId3" action="ppaction://hlinkfile"/>
              </a:rPr>
              <a:t>MAWP</a:t>
            </a:r>
            <a:r>
              <a:rPr lang="en-GB" altLang="en-US" sz="1800" dirty="0">
                <a:latin typeface="Trebuchet MS" panose="020B0603020202020204" pitchFamily="34" charset="0"/>
                <a:cs typeface="Arial" charset="0"/>
              </a:rPr>
              <a:t>) and preferable included in the indicative list topics for application round</a:t>
            </a:r>
          </a:p>
          <a:p>
            <a:pPr algn="just">
              <a:lnSpc>
                <a:spcPct val="90000"/>
              </a:lnSpc>
              <a:defRPr/>
            </a:pPr>
            <a:endParaRPr lang="en-GB" altLang="en-US" sz="1800" dirty="0">
              <a:latin typeface="Trebuchet MS" panose="020B0603020202020204" pitchFamily="34" charset="0"/>
              <a:cs typeface="Arial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GB" altLang="en-US" sz="1800" dirty="0"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en-GB" altLang="en-US" sz="2000" b="1" dirty="0">
              <a:solidFill>
                <a:srgbClr val="0070C0"/>
              </a:solidFill>
              <a:latin typeface="Trebuchet MS" panose="020B0603020202020204" pitchFamily="34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en-US" altLang="en-US" sz="2000" b="1" dirty="0">
              <a:solidFill>
                <a:srgbClr val="0070C0"/>
              </a:solidFill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2530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31469" y="682225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LIFE ENVIRONMENT AND RESOURCE EFFICIENCY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70" y="1462723"/>
            <a:ext cx="7989569" cy="3589337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  <a:defRPr/>
            </a:pPr>
            <a:endParaRPr lang="en-GB" altLang="en-US" sz="1800" dirty="0">
              <a:latin typeface="Trebuchet MS" panose="020B0603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GB" altLang="en-US" sz="1800" dirty="0"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en-GB" altLang="en-US" sz="2000" b="1" dirty="0">
              <a:solidFill>
                <a:srgbClr val="0070C0"/>
              </a:solidFill>
              <a:latin typeface="Trebuchet MS" panose="020B0603020202020204" pitchFamily="34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en-GB" altLang="en-US" sz="2000" b="1" dirty="0">
              <a:solidFill>
                <a:srgbClr val="0070C0"/>
              </a:solidFill>
              <a:latin typeface="Trebuchet MS" panose="020B0603020202020204" pitchFamily="34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en-US" altLang="en-US" sz="2000" b="1" dirty="0">
              <a:solidFill>
                <a:srgbClr val="0070C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511791" y="1385448"/>
            <a:ext cx="78092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fi-FI" sz="1800" dirty="0">
                <a:latin typeface="Trebuchet MS" panose="020B0603020202020204" pitchFamily="34" charset="0"/>
                <a:cs typeface="Arial" panose="020B0604020202020204" pitchFamily="34" charset="0"/>
              </a:rPr>
              <a:t>Linked to the following thematic priorities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Water, including the marine environment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fi-FI" sz="1600" dirty="0">
                <a:latin typeface="Trebuchet MS" panose="020B0603020202020204" pitchFamily="34" charset="0"/>
              </a:rPr>
              <a:t>Waste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Resource Efficiency, including soil and forests, and </a:t>
            </a:r>
            <a:r>
              <a:rPr lang="fi-FI" sz="1600" dirty="0" err="1">
                <a:latin typeface="Trebuchet MS" panose="020B0603020202020204" pitchFamily="34" charset="0"/>
              </a:rPr>
              <a:t>green</a:t>
            </a:r>
            <a:r>
              <a:rPr lang="fi-FI" sz="1600" dirty="0">
                <a:latin typeface="Trebuchet MS" panose="020B0603020202020204" pitchFamily="34" charset="0"/>
              </a:rPr>
              <a:t> and </a:t>
            </a:r>
            <a:r>
              <a:rPr lang="fi-FI" sz="1600" dirty="0" err="1">
                <a:latin typeface="Trebuchet MS" panose="020B0603020202020204" pitchFamily="34" charset="0"/>
              </a:rPr>
              <a:t>circular</a:t>
            </a:r>
            <a:r>
              <a:rPr lang="fi-FI" sz="1600" dirty="0">
                <a:latin typeface="Trebuchet MS" panose="020B0603020202020204" pitchFamily="34" charset="0"/>
              </a:rPr>
              <a:t> </a:t>
            </a:r>
            <a:r>
              <a:rPr lang="fi-FI" sz="1600" dirty="0" err="1">
                <a:latin typeface="Trebuchet MS" panose="020B0603020202020204" pitchFamily="34" charset="0"/>
              </a:rPr>
              <a:t>economy</a:t>
            </a:r>
            <a:endParaRPr lang="fi-FI" sz="1600" dirty="0">
              <a:latin typeface="Trebuchet MS" panose="020B0603020202020204" pitchFamily="34" charset="0"/>
            </a:endParaRP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Environment and Health, including chemicals and noise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Air quality and emissions, including urban environment</a:t>
            </a:r>
            <a:endParaRPr lang="en-GB" altLang="fi-FI" sz="16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endParaRPr lang="en-GB" altLang="fi-FI" sz="1800" dirty="0">
              <a:solidFill>
                <a:srgbClr val="161645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r>
              <a:rPr lang="en-GB" altLang="fi-FI" sz="1800" dirty="0">
                <a:latin typeface="Trebuchet MS" panose="020B0603020202020204" pitchFamily="34" charset="0"/>
                <a:cs typeface="Arial" panose="020B0604020202020204" pitchFamily="34" charset="0"/>
              </a:rPr>
              <a:t>LIFE Environment proposals should </a:t>
            </a:r>
            <a:r>
              <a:rPr lang="en-GB" altLang="fi-FI" sz="1800" b="1" dirty="0">
                <a:latin typeface="Trebuchet MS" panose="020B0603020202020204" pitchFamily="34" charset="0"/>
                <a:cs typeface="Arial" panose="020B0604020202020204" pitchFamily="34" charset="0"/>
              </a:rPr>
              <a:t>NOT</a:t>
            </a:r>
            <a:r>
              <a:rPr lang="en-GB" altLang="fi-FI" sz="1800" dirty="0">
                <a:latin typeface="Trebuchet MS" panose="020B0603020202020204" pitchFamily="34" charset="0"/>
                <a:cs typeface="Arial" panose="020B0604020202020204" pitchFamily="34" charset="0"/>
              </a:rPr>
              <a:t> focus on: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GB" altLang="fi-FI" sz="1600" dirty="0">
                <a:latin typeface="Trebuchet MS" panose="020B0603020202020204" pitchFamily="34" charset="0"/>
                <a:cs typeface="Arial" panose="020B0604020202020204" pitchFamily="34" charset="0"/>
              </a:rPr>
              <a:t>Research and technological development activities 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GB" altLang="fi-FI" sz="1600" dirty="0">
                <a:latin typeface="Trebuchet MS" panose="020B0603020202020204" pitchFamily="34" charset="0"/>
                <a:cs typeface="Arial" panose="020B0604020202020204" pitchFamily="34" charset="0"/>
              </a:rPr>
              <a:t>Studies not specifically addressing the objective aimed at by the proposal </a:t>
            </a:r>
            <a:endParaRPr lang="en-US" altLang="fi-FI" sz="16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altLang="fi-FI" sz="1600" dirty="0">
                <a:latin typeface="Trebuchet MS" panose="020B0603020202020204" pitchFamily="34" charset="0"/>
                <a:cs typeface="Arial" panose="020B0604020202020204" pitchFamily="34" charset="0"/>
              </a:rPr>
              <a:t>Development of industrial capacity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altLang="fi-FI" sz="1600" dirty="0">
                <a:latin typeface="Trebuchet MS" panose="020B0603020202020204" pitchFamily="34" charset="0"/>
                <a:cs typeface="Arial" panose="020B0604020202020204" pitchFamily="34" charset="0"/>
              </a:rPr>
              <a:t>Project focusing solely or largely to climate issues (LIFE CLIMA)</a:t>
            </a:r>
            <a:endParaRPr lang="en-GB" altLang="fi-FI" sz="16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2545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LIFEplusbanner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8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2211257" y="966252"/>
            <a:ext cx="4721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b="1" dirty="0">
                <a:solidFill>
                  <a:srgbClr val="009B38"/>
                </a:solidFill>
                <a:latin typeface="Trebuchet MS" panose="020B0603020202020204" pitchFamily="34" charset="0"/>
                <a:cs typeface="Arial" charset="0"/>
              </a:rPr>
              <a:t>LIFE NATURE AND BIODIVERSITY</a:t>
            </a:r>
            <a:endParaRPr lang="fi-FI" sz="2400" b="1" dirty="0">
              <a:solidFill>
                <a:srgbClr val="009B38"/>
              </a:solidFill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457200" y="1523584"/>
            <a:ext cx="792099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indent="-723900" algn="just">
              <a:lnSpc>
                <a:spcPct val="90000"/>
              </a:lnSpc>
            </a:pPr>
            <a:r>
              <a:rPr lang="es-ES" altLang="en-US" sz="1800" b="1" dirty="0" err="1">
                <a:latin typeface="Trebuchet MS" panose="020B0603020202020204" pitchFamily="34" charset="0"/>
                <a:ea typeface="ＭＳ Ｐゴシック" panose="020B0600070205080204" pitchFamily="34" charset="-128"/>
              </a:rPr>
              <a:t>Nature</a:t>
            </a:r>
            <a:r>
              <a:rPr lang="es-ES" altLang="en-US" sz="18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263525" indent="-2635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altLang="en-US" sz="18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c</a:t>
            </a:r>
            <a:r>
              <a:rPr lang="en-US" altLang="en-US" sz="1800" dirty="0" err="1">
                <a:latin typeface="Trebuchet MS" panose="020B0603020202020204" pitchFamily="34" charset="0"/>
                <a:ea typeface="ＭＳ Ｐゴシック" panose="020B0600070205080204" pitchFamily="34" charset="-128"/>
              </a:rPr>
              <a:t>ontributes</a:t>
            </a:r>
            <a:r>
              <a:rPr lang="en-US" altLang="en-US" sz="18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 to the implementation of the Birds and Habitats Directives (Council Directives 79/409 EEC and 92/43/EEC) –</a:t>
            </a:r>
            <a:r>
              <a:rPr lang="en-US" altLang="en-US" sz="1800" b="1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inside Natura 2000 </a:t>
            </a:r>
            <a:r>
              <a:rPr lang="en-US" altLang="en-US" sz="18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network or </a:t>
            </a:r>
            <a:r>
              <a:rPr lang="en-US" altLang="en-US" sz="1800" b="1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contributing to its integrity</a:t>
            </a:r>
          </a:p>
          <a:p>
            <a:pPr marL="723900" indent="-723900">
              <a:lnSpc>
                <a:spcPct val="90000"/>
              </a:lnSpc>
            </a:pPr>
            <a:endParaRPr lang="es-ES" altLang="en-US" sz="1800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marL="723900" indent="-723900">
              <a:lnSpc>
                <a:spcPct val="90000"/>
              </a:lnSpc>
            </a:pPr>
            <a:r>
              <a:rPr lang="es-ES" altLang="en-US" sz="1800" b="1" dirty="0" err="1">
                <a:latin typeface="Trebuchet MS" panose="020B0603020202020204" pitchFamily="34" charset="0"/>
                <a:ea typeface="ＭＳ Ｐゴシック" panose="020B0600070205080204" pitchFamily="34" charset="-128"/>
              </a:rPr>
              <a:t>Biodiversity</a:t>
            </a:r>
            <a:endParaRPr lang="es-ES" altLang="en-US" sz="1800" b="1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contributes to the implementation of the objectives of the Biodiversity Strategy to 2020 including Natura 2000 - must address </a:t>
            </a:r>
            <a:r>
              <a:rPr lang="en-US" altLang="en-US" sz="1800" b="1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wild fauna/flora</a:t>
            </a:r>
            <a:endParaRPr lang="es-ES" altLang="en-US" sz="1800" b="1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96706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Mikko 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366" y="1257299"/>
            <a:ext cx="2074981" cy="2517191"/>
          </a:xfrm>
          <a:prstGeom prst="rect">
            <a:avLst/>
          </a:prstGeom>
        </p:spPr>
      </p:pic>
      <p:sp>
        <p:nvSpPr>
          <p:cNvPr id="10" name="Tekstikehys 4"/>
          <p:cNvSpPr txBox="1"/>
          <p:nvPr/>
        </p:nvSpPr>
        <p:spPr>
          <a:xfrm>
            <a:off x="2526070" y="231017"/>
            <a:ext cx="643915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latin typeface="Trebuchet MS" panose="020B0603020202020204" pitchFamily="34" charset="0"/>
              </a:rPr>
              <a:t>Mikko Tiira, the LIFE line</a:t>
            </a:r>
          </a:p>
          <a:p>
            <a:pPr marL="450850" indent="-273050">
              <a:spcAft>
                <a:spcPts val="30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en-GB" i="1" dirty="0">
                <a:latin typeface="Trebuchet MS" panose="020B0603020202020204" pitchFamily="34" charset="0"/>
              </a:rPr>
              <a:t>Engaged with LIFE since 1999</a:t>
            </a:r>
          </a:p>
          <a:p>
            <a:pPr marL="450850" indent="-273050">
              <a:spcAft>
                <a:spcPts val="30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en-GB" i="1" dirty="0">
                <a:latin typeface="Trebuchet MS" panose="020B0603020202020204" pitchFamily="34" charset="0"/>
              </a:rPr>
              <a:t>Currently Development Manager at MHPWF (MH since 2010)</a:t>
            </a:r>
          </a:p>
          <a:p>
            <a:pPr marL="793750" lvl="1" indent="-273050">
              <a:spcAft>
                <a:spcPts val="30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en-GB" sz="1200" i="1" dirty="0">
                <a:latin typeface="Trebuchet MS" panose="020B0603020202020204" pitchFamily="34" charset="0"/>
              </a:rPr>
              <a:t>E.g. Project portfolio management, LIFE promotion (MH and National LIFE group)</a:t>
            </a:r>
          </a:p>
          <a:p>
            <a:pPr marL="450850" indent="-273050">
              <a:spcAft>
                <a:spcPts val="30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en-GB" i="1" dirty="0">
                <a:latin typeface="Trebuchet MS" panose="020B0603020202020204" pitchFamily="34" charset="0"/>
              </a:rPr>
              <a:t>WWF Finland, first NGO managed LIFE Project 2000 - 2003</a:t>
            </a:r>
          </a:p>
          <a:p>
            <a:pPr marL="450850" indent="-273050">
              <a:spcAft>
                <a:spcPts val="30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en-GB" i="1" dirty="0">
                <a:latin typeface="Trebuchet MS" panose="020B0603020202020204" pitchFamily="34" charset="0"/>
              </a:rPr>
              <a:t>LIFE Monitoring Team (</a:t>
            </a:r>
            <a:r>
              <a:rPr lang="en-GB" i="1" dirty="0" err="1">
                <a:latin typeface="Trebuchet MS" panose="020B0603020202020204" pitchFamily="34" charset="0"/>
              </a:rPr>
              <a:t>Astrale</a:t>
            </a:r>
            <a:r>
              <a:rPr lang="en-GB" i="1" dirty="0">
                <a:latin typeface="Trebuchet MS" panose="020B0603020202020204" pitchFamily="34" charset="0"/>
              </a:rPr>
              <a:t> GEIE) 2005 – 2009 </a:t>
            </a:r>
          </a:p>
          <a:p>
            <a:pPr marL="793750" lvl="1" indent="-273050">
              <a:spcAft>
                <a:spcPts val="30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en-GB" sz="1200" i="1" dirty="0">
                <a:latin typeface="Trebuchet MS" panose="020B0603020202020204" pitchFamily="34" charset="0"/>
              </a:rPr>
              <a:t>Finland, Estonia, Latvia, Lithuania and Poland</a:t>
            </a:r>
          </a:p>
          <a:p>
            <a:pPr marL="450850" indent="-273050">
              <a:spcAft>
                <a:spcPts val="30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en-GB" i="1" dirty="0">
                <a:latin typeface="Trebuchet MS" panose="020B0603020202020204" pitchFamily="34" charset="0"/>
              </a:rPr>
              <a:t>Unofficial National Contact Point 2010 - </a:t>
            </a:r>
          </a:p>
          <a:p>
            <a:pPr marL="450850" indent="-273050">
              <a:spcAft>
                <a:spcPts val="30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en-GB" i="1" dirty="0">
                <a:latin typeface="Trebuchet MS" panose="020B0603020202020204" pitchFamily="34" charset="0"/>
              </a:rPr>
              <a:t>LIFE trainer for National Info Days 2010 – </a:t>
            </a:r>
          </a:p>
          <a:p>
            <a:pPr marL="450850" indent="-273050">
              <a:spcAft>
                <a:spcPts val="30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en-GB" i="1" dirty="0">
                <a:latin typeface="Trebuchet MS" panose="020B0603020202020204" pitchFamily="34" charset="0"/>
              </a:rPr>
              <a:t>LIFE trainer for LIFE capacity projects and IP</a:t>
            </a:r>
          </a:p>
          <a:p>
            <a:pPr marL="793750" lvl="1" indent="-273050">
              <a:spcAft>
                <a:spcPts val="30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en-GB" sz="1200" i="1" dirty="0">
                <a:latin typeface="Trebuchet MS" panose="020B0603020202020204" pitchFamily="34" charset="0"/>
              </a:rPr>
              <a:t>e.g. Denmark, Sweden, Estonia, Lithuania and Hungary</a:t>
            </a:r>
          </a:p>
          <a:p>
            <a:pPr marL="450850" indent="-273050">
              <a:spcAft>
                <a:spcPts val="30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en-GB" i="1" dirty="0">
                <a:latin typeface="Trebuchet MS" panose="020B0603020202020204" pitchFamily="34" charset="0"/>
              </a:rPr>
              <a:t>Managed 2 LIFE projects (other best of the best; Boreal Peatland LIFE)</a:t>
            </a:r>
          </a:p>
          <a:p>
            <a:pPr marL="450850" indent="-273050">
              <a:spcAft>
                <a:spcPts val="30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en-GB" i="1" dirty="0">
                <a:latin typeface="Trebuchet MS" panose="020B0603020202020204" pitchFamily="34" charset="0"/>
              </a:rPr>
              <a:t>Involved with the preparation of several traditional LIFE projects (mostly Nature)</a:t>
            </a:r>
          </a:p>
          <a:p>
            <a:pPr marL="450850" indent="-273050">
              <a:spcAft>
                <a:spcPts val="30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en-GB" i="1" dirty="0">
                <a:latin typeface="Trebuchet MS" panose="020B0603020202020204" pitchFamily="34" charset="0"/>
              </a:rPr>
              <a:t>Consultation of the ongoing LIFE projects at MH and beyond</a:t>
            </a:r>
          </a:p>
          <a:p>
            <a:pPr marL="450850" indent="-273050">
              <a:spcAft>
                <a:spcPts val="30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en-GB" i="1" dirty="0">
                <a:latin typeface="Trebuchet MS" panose="020B0603020202020204" pitchFamily="34" charset="0"/>
              </a:rPr>
              <a:t>Development of LIFE management tools</a:t>
            </a:r>
          </a:p>
          <a:p>
            <a:pPr marL="450850" indent="-273050">
              <a:spcAft>
                <a:spcPts val="30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en-GB" i="1" dirty="0">
                <a:latin typeface="Trebuchet MS" panose="020B0603020202020204" pitchFamily="34" charset="0"/>
              </a:rPr>
              <a:t>Midwife of Finnish LIFE IP</a:t>
            </a:r>
          </a:p>
        </p:txBody>
      </p:sp>
    </p:spTree>
    <p:extLst>
      <p:ext uri="{BB962C8B-B14F-4D97-AF65-F5344CB8AC3E}">
        <p14:creationId xmlns:p14="http://schemas.microsoft.com/office/powerpoint/2010/main" val="282495900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LIFEplusbanner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8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3409406" y="966252"/>
            <a:ext cx="2016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b="1" dirty="0">
                <a:solidFill>
                  <a:srgbClr val="009B38"/>
                </a:solidFill>
                <a:latin typeface="Trebuchet MS" panose="020B0603020202020204" pitchFamily="34" charset="0"/>
                <a:cs typeface="Arial" charset="0"/>
              </a:rPr>
              <a:t>LIFE NATURE</a:t>
            </a:r>
            <a:endParaRPr lang="fi-FI" sz="2400" b="1" dirty="0">
              <a:solidFill>
                <a:srgbClr val="009B38"/>
              </a:solidFill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280035" y="1427917"/>
            <a:ext cx="858393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Contributes to the implementation of the Birds and Habitats Directives (Council Directives 79/409 EEC and 92/43/EEC)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Must be </a:t>
            </a:r>
            <a:r>
              <a:rPr lang="en-GB" altLang="en-US" sz="1800" b="1" dirty="0">
                <a:latin typeface="Trebuchet MS" panose="020B0603020202020204" pitchFamily="34" charset="0"/>
                <a:cs typeface="Arial" panose="020B0604020202020204" pitchFamily="34" charset="0"/>
              </a:rPr>
              <a:t>best practice </a:t>
            </a:r>
            <a:r>
              <a:rPr lang="en-GB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and/or </a:t>
            </a:r>
            <a:r>
              <a:rPr lang="en-GB" altLang="en-US" sz="1800" b="1" dirty="0">
                <a:latin typeface="Trebuchet MS" panose="020B0603020202020204" pitchFamily="34" charset="0"/>
                <a:cs typeface="Arial" panose="020B0604020202020204" pitchFamily="34" charset="0"/>
              </a:rPr>
              <a:t>demonstration </a:t>
            </a:r>
            <a:r>
              <a:rPr lang="en-GB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projects and/or</a:t>
            </a:r>
            <a:r>
              <a:rPr lang="en-GB" altLang="en-US" sz="1800" b="1" dirty="0">
                <a:latin typeface="Trebuchet MS" panose="020B0603020202020204" pitchFamily="34" charset="0"/>
                <a:cs typeface="Arial" panose="020B0604020202020204" pitchFamily="34" charset="0"/>
              </a:rPr>
              <a:t> pilot</a:t>
            </a:r>
            <a:r>
              <a:rPr lang="en-GB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Trebuchet MS" panose="020B0603020202020204" pitchFamily="34" charset="0"/>
              </a:rPr>
              <a:t>Long-term sustainable investments in </a:t>
            </a:r>
            <a:r>
              <a:rPr lang="en-GB" altLang="en-US" sz="1800" i="1" dirty="0">
                <a:latin typeface="Trebuchet MS" panose="020B0603020202020204" pitchFamily="34" charset="0"/>
              </a:rPr>
              <a:t>Natura 2000 </a:t>
            </a:r>
            <a:r>
              <a:rPr lang="en-GB" altLang="en-US" sz="1800" dirty="0">
                <a:latin typeface="Trebuchet MS" panose="020B0603020202020204" pitchFamily="34" charset="0"/>
              </a:rPr>
              <a:t>sites and on the conservation of </a:t>
            </a:r>
            <a:r>
              <a:rPr lang="en-GB" altLang="en-US" sz="1800" i="1" dirty="0">
                <a:latin typeface="Trebuchet MS" panose="020B0603020202020204" pitchFamily="34" charset="0"/>
              </a:rPr>
              <a:t>species</a:t>
            </a:r>
            <a:r>
              <a:rPr lang="en-GB" altLang="en-US" sz="1800" dirty="0">
                <a:latin typeface="Trebuchet MS" panose="020B0603020202020204" pitchFamily="34" charset="0"/>
              </a:rPr>
              <a:t> and </a:t>
            </a:r>
            <a:r>
              <a:rPr lang="en-GB" altLang="en-US" sz="1800" i="1" dirty="0">
                <a:latin typeface="Trebuchet MS" panose="020B0603020202020204" pitchFamily="34" charset="0"/>
              </a:rPr>
              <a:t>habitats</a:t>
            </a:r>
            <a:r>
              <a:rPr lang="en-GB" altLang="en-US" sz="1800" dirty="0">
                <a:latin typeface="Trebuchet MS" panose="020B0603020202020204" pitchFamily="34" charset="0"/>
              </a:rPr>
              <a:t> targeted by the </a:t>
            </a:r>
            <a:r>
              <a:rPr lang="en-GB" altLang="en-US" sz="1800" i="1" dirty="0">
                <a:latin typeface="Trebuchet MS" panose="020B0603020202020204" pitchFamily="34" charset="0"/>
              </a:rPr>
              <a:t>Birds</a:t>
            </a:r>
            <a:r>
              <a:rPr lang="en-GB" altLang="en-US" sz="1800" dirty="0">
                <a:latin typeface="Trebuchet MS" panose="020B0603020202020204" pitchFamily="34" charset="0"/>
              </a:rPr>
              <a:t> and </a:t>
            </a:r>
            <a:r>
              <a:rPr lang="en-GB" altLang="en-US" sz="1800" i="1" dirty="0">
                <a:latin typeface="Trebuchet MS" panose="020B0603020202020204" pitchFamily="34" charset="0"/>
              </a:rPr>
              <a:t>Habitats</a:t>
            </a:r>
            <a:r>
              <a:rPr lang="en-GB" altLang="en-US" sz="1800" dirty="0">
                <a:latin typeface="Trebuchet MS" panose="020B0603020202020204" pitchFamily="34" charset="0"/>
              </a:rPr>
              <a:t> </a:t>
            </a:r>
            <a:r>
              <a:rPr lang="en-GB" altLang="en-US" sz="1800" i="1" dirty="0">
                <a:latin typeface="Trebuchet MS" panose="020B0603020202020204" pitchFamily="34" charset="0"/>
              </a:rPr>
              <a:t>Directives </a:t>
            </a:r>
            <a:r>
              <a:rPr lang="en-GB" altLang="en-US" sz="1800" dirty="0">
                <a:latin typeface="Trebuchet MS" panose="020B0603020202020204" pitchFamily="34" charset="0"/>
              </a:rPr>
              <a:t>(focus on ‘</a:t>
            </a:r>
            <a:r>
              <a:rPr lang="en-GB" altLang="en-US" sz="1800" dirty="0" err="1">
                <a:latin typeface="Trebuchet MS" panose="020B0603020202020204" pitchFamily="34" charset="0"/>
              </a:rPr>
              <a:t>unfavourables</a:t>
            </a:r>
            <a:r>
              <a:rPr lang="en-GB" altLang="en-US" sz="1800" dirty="0">
                <a:latin typeface="Trebuchet MS" panose="020B0603020202020204" pitchFamily="34" charset="0"/>
              </a:rPr>
              <a:t>’)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en-US" sz="1800" dirty="0">
                <a:latin typeface="Trebuchet MS" panose="020B0603020202020204" pitchFamily="34" charset="0"/>
              </a:rPr>
              <a:t>Must </a:t>
            </a:r>
            <a:r>
              <a:rPr lang="de-DE" altLang="en-US" sz="1800" dirty="0" err="1">
                <a:latin typeface="Trebuchet MS" panose="020B0603020202020204" pitchFamily="34" charset="0"/>
              </a:rPr>
              <a:t>contain</a:t>
            </a:r>
            <a:r>
              <a:rPr lang="de-DE" altLang="en-US" sz="1800" dirty="0">
                <a:latin typeface="Trebuchet MS" panose="020B0603020202020204" pitchFamily="34" charset="0"/>
              </a:rPr>
              <a:t> </a:t>
            </a:r>
            <a:r>
              <a:rPr lang="de-DE" altLang="en-US" sz="1800" dirty="0" err="1">
                <a:latin typeface="Trebuchet MS" panose="020B0603020202020204" pitchFamily="34" charset="0"/>
              </a:rPr>
              <a:t>Concrete</a:t>
            </a:r>
            <a:r>
              <a:rPr lang="de-DE" altLang="en-US" sz="1800" dirty="0">
                <a:latin typeface="Trebuchet MS" panose="020B0603020202020204" pitchFamily="34" charset="0"/>
              </a:rPr>
              <a:t> </a:t>
            </a:r>
            <a:r>
              <a:rPr lang="de-DE" altLang="en-US" sz="1800" dirty="0" err="1">
                <a:latin typeface="Trebuchet MS" panose="020B0603020202020204" pitchFamily="34" charset="0"/>
              </a:rPr>
              <a:t>Conservation</a:t>
            </a:r>
            <a:r>
              <a:rPr lang="de-DE" altLang="en-US" sz="1800" dirty="0">
                <a:latin typeface="Trebuchet MS" panose="020B0603020202020204" pitchFamily="34" charset="0"/>
              </a:rPr>
              <a:t> Actions (CCA) (at least 25% </a:t>
            </a:r>
            <a:r>
              <a:rPr lang="de-DE" altLang="en-US" sz="1800" dirty="0" err="1">
                <a:latin typeface="Trebuchet MS" panose="020B0603020202020204" pitchFamily="34" charset="0"/>
              </a:rPr>
              <a:t>of</a:t>
            </a:r>
            <a:r>
              <a:rPr lang="de-DE" altLang="en-US" sz="1800" dirty="0">
                <a:latin typeface="Trebuchet MS" panose="020B0603020202020204" pitchFamily="34" charset="0"/>
              </a:rPr>
              <a:t> </a:t>
            </a:r>
            <a:r>
              <a:rPr lang="de-DE" altLang="en-US" sz="1800" dirty="0" err="1">
                <a:latin typeface="Trebuchet MS" panose="020B0603020202020204" pitchFamily="34" charset="0"/>
              </a:rPr>
              <a:t>the</a:t>
            </a:r>
            <a:r>
              <a:rPr lang="de-DE" altLang="en-US" sz="1800" dirty="0">
                <a:latin typeface="Trebuchet MS" panose="020B0603020202020204" pitchFamily="34" charset="0"/>
              </a:rPr>
              <a:t> LIFE </a:t>
            </a:r>
            <a:r>
              <a:rPr lang="de-DE" altLang="en-US" sz="1800" dirty="0" err="1">
                <a:latin typeface="Trebuchet MS" panose="020B0603020202020204" pitchFamily="34" charset="0"/>
              </a:rPr>
              <a:t>project's</a:t>
            </a:r>
            <a:r>
              <a:rPr lang="de-DE" altLang="en-US" sz="1800" dirty="0">
                <a:latin typeface="Trebuchet MS" panose="020B0603020202020204" pitchFamily="34" charset="0"/>
              </a:rPr>
              <a:t> </a:t>
            </a:r>
            <a:r>
              <a:rPr lang="de-DE" altLang="en-US" sz="1800" dirty="0" err="1">
                <a:latin typeface="Trebuchet MS" panose="020B0603020202020204" pitchFamily="34" charset="0"/>
              </a:rPr>
              <a:t>budget</a:t>
            </a:r>
            <a:r>
              <a:rPr lang="de-DE" altLang="en-US" sz="1800" dirty="0">
                <a:latin typeface="Trebuchet MS" panose="020B0603020202020204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en-US" sz="1800" dirty="0">
                <a:latin typeface="Trebuchet MS" panose="020B0603020202020204" pitchFamily="34" charset="0"/>
              </a:rPr>
              <a:t>Must </a:t>
            </a:r>
            <a:r>
              <a:rPr lang="de-DE" altLang="en-US" sz="1800" dirty="0" err="1">
                <a:latin typeface="Trebuchet MS" panose="020B0603020202020204" pitchFamily="34" charset="0"/>
              </a:rPr>
              <a:t>fulfill</a:t>
            </a:r>
            <a:r>
              <a:rPr lang="de-DE" altLang="en-US" sz="1800" dirty="0">
                <a:latin typeface="Trebuchet MS" panose="020B0603020202020204" pitchFamily="34" charset="0"/>
              </a:rPr>
              <a:t> </a:t>
            </a:r>
            <a:r>
              <a:rPr lang="de-DE" altLang="en-US" sz="1800" i="1" dirty="0" err="1">
                <a:latin typeface="Trebuchet MS" panose="020B0603020202020204" pitchFamily="34" charset="0"/>
              </a:rPr>
              <a:t>compeletely</a:t>
            </a:r>
            <a:r>
              <a:rPr lang="de-DE" altLang="en-US" sz="1800" dirty="0">
                <a:latin typeface="Trebuchet MS" panose="020B0603020202020204" pitchFamily="34" charset="0"/>
              </a:rPr>
              <a:t> at least </a:t>
            </a:r>
            <a:r>
              <a:rPr lang="de-DE" altLang="en-US" sz="1800" dirty="0" err="1">
                <a:latin typeface="Trebuchet MS" panose="020B0603020202020204" pitchFamily="34" charset="0"/>
              </a:rPr>
              <a:t>one</a:t>
            </a:r>
            <a:r>
              <a:rPr lang="de-DE" altLang="en-US" sz="1800" dirty="0">
                <a:latin typeface="Trebuchet MS" panose="020B0603020202020204" pitchFamily="34" charset="0"/>
              </a:rPr>
              <a:t> (</a:t>
            </a:r>
            <a:r>
              <a:rPr lang="de-DE" altLang="en-US" sz="1800" dirty="0" err="1">
                <a:latin typeface="Trebuchet MS" panose="020B0603020202020204" pitchFamily="34" charset="0"/>
              </a:rPr>
              <a:t>max</a:t>
            </a:r>
            <a:r>
              <a:rPr lang="de-DE" altLang="en-US" sz="1800" dirty="0">
                <a:latin typeface="Trebuchet MS" panose="020B0603020202020204" pitchFamily="34" charset="0"/>
              </a:rPr>
              <a:t> </a:t>
            </a:r>
            <a:r>
              <a:rPr lang="de-DE" altLang="en-US" sz="1800" dirty="0" err="1">
                <a:latin typeface="Trebuchet MS" panose="020B0603020202020204" pitchFamily="34" charset="0"/>
              </a:rPr>
              <a:t>two</a:t>
            </a:r>
            <a:r>
              <a:rPr lang="de-DE" altLang="en-US" sz="1800" dirty="0">
                <a:latin typeface="Trebuchet MS" panose="020B0603020202020204" pitchFamily="34" charset="0"/>
              </a:rPr>
              <a:t>) </a:t>
            </a:r>
            <a:r>
              <a:rPr lang="de-DE" altLang="en-US" sz="1800" i="1" dirty="0" err="1">
                <a:latin typeface="Trebuchet MS" panose="020B0603020202020204" pitchFamily="34" charset="0"/>
              </a:rPr>
              <a:t>project</a:t>
            </a:r>
            <a:r>
              <a:rPr lang="de-DE" altLang="en-US" sz="1800" i="1" dirty="0">
                <a:latin typeface="Trebuchet MS" panose="020B0603020202020204" pitchFamily="34" charset="0"/>
              </a:rPr>
              <a:t> </a:t>
            </a:r>
            <a:r>
              <a:rPr lang="de-DE" altLang="en-US" sz="1800" i="1" dirty="0" err="1">
                <a:latin typeface="Trebuchet MS" panose="020B0603020202020204" pitchFamily="34" charset="0"/>
              </a:rPr>
              <a:t>topics</a:t>
            </a:r>
            <a:r>
              <a:rPr lang="de-DE" altLang="en-US" sz="1800" i="1" dirty="0">
                <a:latin typeface="Trebuchet MS" panose="020B0603020202020204" pitchFamily="34" charset="0"/>
              </a:rPr>
              <a:t> </a:t>
            </a:r>
            <a:r>
              <a:rPr lang="de-DE" altLang="en-US" sz="1800" dirty="0" err="1">
                <a:latin typeface="Trebuchet MS" panose="020B0603020202020204" pitchFamily="34" charset="0"/>
              </a:rPr>
              <a:t>of</a:t>
            </a:r>
            <a:r>
              <a:rPr lang="de-DE" altLang="en-US" sz="1800" dirty="0">
                <a:latin typeface="Trebuchet MS" panose="020B0603020202020204" pitchFamily="34" charset="0"/>
              </a:rPr>
              <a:t> MAWP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en-US" sz="1800" dirty="0">
                <a:latin typeface="Trebuchet MS" panose="020B0603020202020204" pitchFamily="34" charset="0"/>
              </a:rPr>
              <a:t>EU </a:t>
            </a:r>
            <a:r>
              <a:rPr lang="de-DE" altLang="en-US" sz="1800" dirty="0" err="1">
                <a:latin typeface="Trebuchet MS" panose="020B0603020202020204" pitchFamily="34" charset="0"/>
              </a:rPr>
              <a:t>funding</a:t>
            </a:r>
            <a:r>
              <a:rPr lang="de-DE" altLang="en-US" sz="1800" dirty="0">
                <a:latin typeface="Trebuchet MS" panose="020B0603020202020204" pitchFamily="34" charset="0"/>
              </a:rPr>
              <a:t> </a:t>
            </a:r>
            <a:r>
              <a:rPr lang="de-DE" altLang="en-US" sz="1800" dirty="0" err="1">
                <a:latin typeface="Trebuchet MS" panose="020B0603020202020204" pitchFamily="34" charset="0"/>
              </a:rPr>
              <a:t>up</a:t>
            </a:r>
            <a:r>
              <a:rPr lang="de-DE" altLang="en-US" sz="1800" dirty="0">
                <a:latin typeface="Trebuchet MS" panose="020B0603020202020204" pitchFamily="34" charset="0"/>
              </a:rPr>
              <a:t> </a:t>
            </a:r>
            <a:r>
              <a:rPr lang="de-DE" altLang="en-US" sz="1800" dirty="0" err="1">
                <a:latin typeface="Trebuchet MS" panose="020B0603020202020204" pitchFamily="34" charset="0"/>
              </a:rPr>
              <a:t>to</a:t>
            </a:r>
            <a:r>
              <a:rPr lang="de-DE" altLang="en-US" sz="1800" dirty="0">
                <a:latin typeface="Trebuchet MS" panose="020B0603020202020204" pitchFamily="34" charset="0"/>
              </a:rPr>
              <a:t> 75% (</a:t>
            </a:r>
            <a:r>
              <a:rPr lang="de-DE" altLang="en-US" sz="1800" dirty="0" err="1">
                <a:latin typeface="Trebuchet MS" panose="020B0603020202020204" pitchFamily="34" charset="0"/>
              </a:rPr>
              <a:t>for</a:t>
            </a:r>
            <a:r>
              <a:rPr lang="de-DE" altLang="en-US" sz="1800" dirty="0">
                <a:latin typeface="Trebuchet MS" panose="020B0603020202020204" pitchFamily="34" charset="0"/>
              </a:rPr>
              <a:t> </a:t>
            </a:r>
            <a:r>
              <a:rPr lang="de-DE" altLang="en-US" sz="1800" dirty="0" err="1">
                <a:latin typeface="Trebuchet MS" panose="020B0603020202020204" pitchFamily="34" charset="0"/>
              </a:rPr>
              <a:t>priority</a:t>
            </a:r>
            <a:r>
              <a:rPr lang="de-DE" altLang="en-US" sz="1800" dirty="0">
                <a:latin typeface="Trebuchet MS" panose="020B0603020202020204" pitchFamily="34" charset="0"/>
              </a:rPr>
              <a:t> </a:t>
            </a:r>
            <a:r>
              <a:rPr lang="de-DE" altLang="en-US" sz="1800" dirty="0" err="1">
                <a:latin typeface="Trebuchet MS" panose="020B0603020202020204" pitchFamily="34" charset="0"/>
              </a:rPr>
              <a:t>habitats</a:t>
            </a:r>
            <a:r>
              <a:rPr lang="de-DE" altLang="en-US" sz="1800" dirty="0">
                <a:latin typeface="Trebuchet MS" panose="020B0603020202020204" pitchFamily="34" charset="0"/>
              </a:rPr>
              <a:t> </a:t>
            </a:r>
            <a:r>
              <a:rPr lang="de-DE" altLang="en-US" sz="1800" dirty="0" err="1">
                <a:latin typeface="Trebuchet MS" panose="020B0603020202020204" pitchFamily="34" charset="0"/>
              </a:rPr>
              <a:t>or</a:t>
            </a:r>
            <a:r>
              <a:rPr lang="de-DE" altLang="en-US" sz="1800" dirty="0">
                <a:latin typeface="Trebuchet MS" panose="020B0603020202020204" pitchFamily="34" charset="0"/>
              </a:rPr>
              <a:t> </a:t>
            </a:r>
            <a:r>
              <a:rPr lang="de-DE" altLang="en-US" sz="1800" dirty="0" err="1">
                <a:latin typeface="Trebuchet MS" panose="020B0603020202020204" pitchFamily="34" charset="0"/>
              </a:rPr>
              <a:t>species</a:t>
            </a:r>
            <a:r>
              <a:rPr lang="de-DE" altLang="en-US" sz="1800" dirty="0">
                <a:latin typeface="Trebuchet MS" panose="020B0603020202020204" pitchFamily="34" charset="0"/>
              </a:rPr>
              <a:t>, </a:t>
            </a:r>
            <a:r>
              <a:rPr lang="de-DE" altLang="en-US" sz="1800" dirty="0" err="1">
                <a:latin typeface="Trebuchet MS" panose="020B0603020202020204" pitchFamily="34" charset="0"/>
              </a:rPr>
              <a:t>solely</a:t>
            </a:r>
            <a:r>
              <a:rPr lang="de-DE" altLang="en-US" sz="1800" dirty="0">
                <a:latin typeface="Trebuchet MS" panose="020B0603020202020204" pitchFamily="34" charset="0"/>
              </a:rPr>
              <a:t>)</a:t>
            </a:r>
            <a:endParaRPr lang="en-GB" altLang="en-US" sz="1800" dirty="0">
              <a:latin typeface="Trebuchet MS" panose="020B0603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640" y="194310"/>
            <a:ext cx="10080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597336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LIFEplusbanner_v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8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3159594" y="886582"/>
            <a:ext cx="2824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b="1" dirty="0">
                <a:solidFill>
                  <a:srgbClr val="009B38"/>
                </a:solidFill>
                <a:latin typeface="Trebuchet MS" panose="020B0603020202020204" pitchFamily="34" charset="0"/>
                <a:cs typeface="Arial" charset="0"/>
              </a:rPr>
              <a:t>LIFE BIODIVERSITY</a:t>
            </a:r>
            <a:endParaRPr lang="fi-FI" sz="2400" b="1" dirty="0">
              <a:solidFill>
                <a:srgbClr val="009B38"/>
              </a:solidFill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280035" y="1323169"/>
            <a:ext cx="8589645" cy="362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Contributes to the implementation of the objectives of the </a:t>
            </a:r>
            <a:r>
              <a:rPr lang="en-GB" altLang="en-US" sz="1800" i="1" dirty="0">
                <a:latin typeface="Trebuchet MS" panose="020B0603020202020204" pitchFamily="34" charset="0"/>
                <a:cs typeface="Arial" panose="020B0604020202020204" pitchFamily="34" charset="0"/>
              </a:rPr>
              <a:t>Biodiversity</a:t>
            </a:r>
            <a:r>
              <a:rPr lang="en-GB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800" i="1" dirty="0">
                <a:latin typeface="Trebuchet MS" panose="020B0603020202020204" pitchFamily="34" charset="0"/>
                <a:cs typeface="Arial" panose="020B0604020202020204" pitchFamily="34" charset="0"/>
              </a:rPr>
              <a:t>Strategy</a:t>
            </a:r>
            <a:r>
              <a:rPr lang="en-GB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 to 2020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Best practice, demonstration or pilot (depending on the topic!)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T</a:t>
            </a:r>
            <a:r>
              <a:rPr lang="en-GB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he demonstration of measures and practices that contribute to halting the loss of biodiversity in the EU</a:t>
            </a:r>
            <a:r>
              <a:rPr lang="en-US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1800" i="1" dirty="0">
                <a:latin typeface="Trebuchet MS" panose="020B0603020202020204" pitchFamily="34" charset="0"/>
                <a:cs typeface="Arial" panose="020B0604020202020204" pitchFamily="34" charset="0"/>
              </a:rPr>
              <a:t>other than </a:t>
            </a:r>
            <a:r>
              <a:rPr lang="en-GB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those related to the implementation of the objectives of the </a:t>
            </a:r>
            <a:r>
              <a:rPr lang="en-GB" altLang="en-US" sz="1800" i="1" dirty="0">
                <a:latin typeface="Trebuchet MS" panose="020B0603020202020204" pitchFamily="34" charset="0"/>
                <a:cs typeface="Arial" panose="020B0604020202020204" pitchFamily="34" charset="0"/>
              </a:rPr>
              <a:t>Birds and Habitats Directives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Budget </a:t>
            </a:r>
            <a:r>
              <a:rPr lang="de-DE" altLang="en-US" sz="1800" dirty="0" err="1">
                <a:latin typeface="Trebuchet MS" panose="020B0603020202020204" pitchFamily="34" charset="0"/>
                <a:cs typeface="Arial" panose="020B0604020202020204" pitchFamily="34" charset="0"/>
              </a:rPr>
              <a:t>allocation</a:t>
            </a:r>
            <a:r>
              <a:rPr lang="de-DE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err="1">
                <a:latin typeface="Trebuchet MS" panose="020B0603020202020204" pitchFamily="34" charset="0"/>
                <a:cs typeface="Arial" panose="020B0604020202020204" pitchFamily="34" charset="0"/>
              </a:rPr>
              <a:t>minimum</a:t>
            </a:r>
            <a:r>
              <a:rPr lang="de-DE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 25% </a:t>
            </a:r>
            <a:r>
              <a:rPr lang="de-DE" altLang="en-US" sz="1800" dirty="0" err="1">
                <a:latin typeface="Trebuchet MS" panose="020B0603020202020204" pitchFamily="34" charset="0"/>
                <a:cs typeface="Arial" panose="020B0604020202020204" pitchFamily="34" charset="0"/>
              </a:rPr>
              <a:t>for</a:t>
            </a:r>
            <a:r>
              <a:rPr lang="de-DE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 CCA</a:t>
            </a:r>
            <a:endParaRPr lang="en-GB" altLang="en-US" sz="18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en-US" sz="1800" dirty="0" err="1">
                <a:latin typeface="Trebuchet MS" panose="020B0603020202020204" pitchFamily="34" charset="0"/>
                <a:cs typeface="Arial" panose="020B0604020202020204" pitchFamily="34" charset="0"/>
              </a:rPr>
              <a:t>Proposals</a:t>
            </a:r>
            <a:r>
              <a:rPr lang="de-DE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err="1">
                <a:latin typeface="Trebuchet MS" panose="020B0603020202020204" pitchFamily="34" charset="0"/>
                <a:cs typeface="Arial" panose="020B0604020202020204" pitchFamily="34" charset="0"/>
              </a:rPr>
              <a:t>should</a:t>
            </a:r>
            <a:r>
              <a:rPr lang="de-DE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err="1">
                <a:latin typeface="Trebuchet MS" panose="020B0603020202020204" pitchFamily="34" charset="0"/>
                <a:cs typeface="Arial" panose="020B0604020202020204" pitchFamily="34" charset="0"/>
              </a:rPr>
              <a:t>focus</a:t>
            </a:r>
            <a:r>
              <a:rPr lang="de-DE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 on </a:t>
            </a:r>
            <a:r>
              <a:rPr lang="de-DE" altLang="en-US" sz="1800" dirty="0" err="1">
                <a:latin typeface="Trebuchet MS" panose="020B0603020202020204" pitchFamily="34" charset="0"/>
                <a:cs typeface="Arial" panose="020B0604020202020204" pitchFamily="34" charset="0"/>
              </a:rPr>
              <a:t>the</a:t>
            </a:r>
            <a:r>
              <a:rPr lang="de-DE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err="1">
                <a:latin typeface="Trebuchet MS" panose="020B0603020202020204" pitchFamily="34" charset="0"/>
                <a:cs typeface="Arial" panose="020B0604020202020204" pitchFamily="34" charset="0"/>
              </a:rPr>
              <a:t>project</a:t>
            </a:r>
            <a:r>
              <a:rPr lang="de-DE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err="1">
                <a:latin typeface="Trebuchet MS" panose="020B0603020202020204" pitchFamily="34" charset="0"/>
                <a:cs typeface="Arial" panose="020B0604020202020204" pitchFamily="34" charset="0"/>
              </a:rPr>
              <a:t>topics</a:t>
            </a:r>
            <a:r>
              <a:rPr lang="de-DE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 (MAWP);</a:t>
            </a:r>
            <a:r>
              <a:rPr lang="en-US" altLang="fi-FI" sz="18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 e.g. ecosystem services, green/blue infra, no-net-loss, alien invasive species</a:t>
            </a:r>
            <a:endParaRPr lang="en-GB" altLang="en-US" sz="18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Compatible with national and/or</a:t>
            </a:r>
            <a:r>
              <a:rPr lang="en-US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regional strategies for biodiversity (if exists)</a:t>
            </a:r>
            <a:endParaRPr lang="en-US" altLang="en-US" sz="18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Proposals must address </a:t>
            </a:r>
            <a:r>
              <a:rPr lang="en-US" altLang="en-US" sz="1800" i="1" dirty="0">
                <a:latin typeface="Trebuchet MS" panose="020B0603020202020204" pitchFamily="34" charset="0"/>
                <a:cs typeface="Arial" panose="020B0604020202020204" pitchFamily="34" charset="0"/>
              </a:rPr>
              <a:t>natural</a:t>
            </a:r>
            <a:r>
              <a:rPr lang="en-US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 habitats and/or </a:t>
            </a:r>
            <a:r>
              <a:rPr lang="en-US" altLang="en-US" sz="1800" i="1" dirty="0">
                <a:latin typeface="Trebuchet MS" panose="020B0603020202020204" pitchFamily="34" charset="0"/>
                <a:cs typeface="Arial" panose="020B0604020202020204" pitchFamily="34" charset="0"/>
              </a:rPr>
              <a:t>wild</a:t>
            </a:r>
            <a:r>
              <a:rPr lang="en-US" alt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 fauna/flora</a:t>
            </a: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11454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2721899" y="790024"/>
            <a:ext cx="3500652" cy="685800"/>
          </a:xfrm>
        </p:spPr>
        <p:txBody>
          <a:bodyPr/>
          <a:lstStyle/>
          <a:p>
            <a:pPr eaLnBrk="1" hangingPunct="1"/>
            <a:r>
              <a:rPr lang="fr-BE" altLang="en-US" sz="2400" cap="all" dirty="0">
                <a:solidFill>
                  <a:srgbClr val="002060"/>
                </a:solidFill>
              </a:rPr>
              <a:t>LIFE </a:t>
            </a:r>
            <a:r>
              <a:rPr lang="fr-BE" altLang="en-US" sz="2400" cap="all" dirty="0" err="1">
                <a:solidFill>
                  <a:srgbClr val="002060"/>
                </a:solidFill>
              </a:rPr>
              <a:t>Climate</a:t>
            </a:r>
            <a:r>
              <a:rPr lang="fr-BE" altLang="en-US" sz="2400" cap="all" dirty="0">
                <a:solidFill>
                  <a:srgbClr val="002060"/>
                </a:solidFill>
              </a:rPr>
              <a:t> Action</a:t>
            </a:r>
            <a:endParaRPr lang="en-GB" altLang="en-US" sz="2400" cap="all" dirty="0">
              <a:solidFill>
                <a:srgbClr val="002060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50825" y="1678675"/>
            <a:ext cx="8633868" cy="2524835"/>
          </a:xfrm>
        </p:spPr>
        <p:txBody>
          <a:bodyPr>
            <a:normAutofit/>
          </a:bodyPr>
          <a:lstStyle/>
          <a:p>
            <a:pPr lvl="1" eaLnBrk="1" hangingPunct="1"/>
            <a:r>
              <a:rPr lang="en-GB" altLang="en-US" sz="2400" dirty="0"/>
              <a:t>LIFE Climate Change Mitigation </a:t>
            </a:r>
            <a:r>
              <a:rPr lang="en-GB" altLang="en-US" sz="2400" b="0" dirty="0">
                <a:sym typeface="Wingdings" panose="05000000000000000000" pitchFamily="2" charset="2"/>
              </a:rPr>
              <a:t>contributes to the </a:t>
            </a:r>
            <a:r>
              <a:rPr lang="en-GB" altLang="en-US" sz="2400" b="0" i="1" dirty="0">
                <a:sym typeface="Wingdings" panose="05000000000000000000" pitchFamily="2" charset="2"/>
              </a:rPr>
              <a:t>reduction of greenhouse </a:t>
            </a:r>
            <a:r>
              <a:rPr lang="en-GB" altLang="en-US" sz="2400" b="0" dirty="0">
                <a:sym typeface="Wingdings" panose="05000000000000000000" pitchFamily="2" charset="2"/>
              </a:rPr>
              <a:t>gas emissions</a:t>
            </a:r>
          </a:p>
          <a:p>
            <a:pPr lvl="1" eaLnBrk="1" hangingPunct="1">
              <a:spcAft>
                <a:spcPts val="600"/>
              </a:spcAft>
            </a:pPr>
            <a:endParaRPr lang="en-GB" altLang="en-US" sz="2400" b="0" i="1" dirty="0">
              <a:sym typeface="Wingdings" panose="05000000000000000000" pitchFamily="2" charset="2"/>
            </a:endParaRPr>
          </a:p>
          <a:p>
            <a:pPr lvl="1" eaLnBrk="1" hangingPunct="1">
              <a:spcAft>
                <a:spcPts val="600"/>
              </a:spcAft>
            </a:pPr>
            <a:r>
              <a:rPr lang="en-GB" altLang="en-US" sz="2400" dirty="0">
                <a:sym typeface="Wingdings" panose="05000000000000000000" pitchFamily="2" charset="2"/>
              </a:rPr>
              <a:t>LIFE Climate Change Adaptation </a:t>
            </a:r>
            <a:r>
              <a:rPr lang="en-GB" altLang="en-US" sz="2400" b="0" dirty="0">
                <a:sym typeface="Wingdings" panose="05000000000000000000" pitchFamily="2" charset="2"/>
              </a:rPr>
              <a:t>supports efforts leading to </a:t>
            </a:r>
            <a:r>
              <a:rPr lang="en-GB" altLang="en-US" sz="2400" b="0" i="1" dirty="0">
                <a:sym typeface="Wingdings" panose="05000000000000000000" pitchFamily="2" charset="2"/>
              </a:rPr>
              <a:t>increased resilience </a:t>
            </a:r>
            <a:r>
              <a:rPr lang="en-GB" altLang="en-US" sz="2400" b="0" dirty="0">
                <a:sym typeface="Wingdings" panose="05000000000000000000" pitchFamily="2" charset="2"/>
              </a:rPr>
              <a:t>to climate change </a:t>
            </a:r>
          </a:p>
          <a:p>
            <a:pPr marL="0" indent="0">
              <a:buFontTx/>
              <a:buNone/>
            </a:pPr>
            <a:endParaRPr lang="en-GB" altLang="en-US" b="0" dirty="0">
              <a:solidFill>
                <a:schemeClr val="tx1"/>
              </a:solidFill>
            </a:endParaRPr>
          </a:p>
        </p:txBody>
      </p:sp>
      <p:pic>
        <p:nvPicPr>
          <p:cNvPr id="8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84097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2721899" y="735432"/>
            <a:ext cx="3500652" cy="685800"/>
          </a:xfrm>
        </p:spPr>
        <p:txBody>
          <a:bodyPr/>
          <a:lstStyle/>
          <a:p>
            <a:pPr eaLnBrk="1" hangingPunct="1"/>
            <a:r>
              <a:rPr lang="fr-BE" altLang="en-US" sz="2400" cap="all" dirty="0">
                <a:solidFill>
                  <a:srgbClr val="002060"/>
                </a:solidFill>
              </a:rPr>
              <a:t>LIFE </a:t>
            </a:r>
            <a:r>
              <a:rPr lang="fr-BE" altLang="en-US" sz="2400" cap="all" dirty="0" err="1">
                <a:solidFill>
                  <a:srgbClr val="002060"/>
                </a:solidFill>
              </a:rPr>
              <a:t>Climate</a:t>
            </a:r>
            <a:r>
              <a:rPr lang="fr-BE" altLang="en-US" sz="2400" cap="all" dirty="0">
                <a:solidFill>
                  <a:srgbClr val="002060"/>
                </a:solidFill>
              </a:rPr>
              <a:t> Action</a:t>
            </a:r>
            <a:endParaRPr lang="en-GB" altLang="en-US" sz="2400" cap="all" dirty="0">
              <a:solidFill>
                <a:srgbClr val="002060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55291" y="1323834"/>
            <a:ext cx="8633868" cy="3589360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General objectives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b="0" dirty="0"/>
              <a:t>to contribute to the shift towards a </a:t>
            </a:r>
            <a:r>
              <a:rPr lang="en-US" sz="1800" b="0" i="1" dirty="0"/>
              <a:t>resource-efficient</a:t>
            </a:r>
            <a:r>
              <a:rPr lang="en-US" sz="1800" b="0" dirty="0"/>
              <a:t>, </a:t>
            </a:r>
            <a:r>
              <a:rPr lang="en-US" sz="1800" b="0" i="1" dirty="0"/>
              <a:t>low- carbon </a:t>
            </a:r>
            <a:r>
              <a:rPr lang="en-US" sz="1800" b="0" dirty="0"/>
              <a:t>and </a:t>
            </a:r>
            <a:r>
              <a:rPr lang="en-US" sz="1800" b="0" i="1" dirty="0"/>
              <a:t>climate-resilient economy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b="0" dirty="0"/>
              <a:t>to improve the development, implementation and enforcement of </a:t>
            </a:r>
            <a:r>
              <a:rPr lang="en-US" sz="1800" b="0" i="1" dirty="0"/>
              <a:t>Union climate policy and legislation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b="0" dirty="0"/>
              <a:t>to act as a catalyst for, and promote, the </a:t>
            </a:r>
            <a:r>
              <a:rPr lang="en-US" sz="1800" b="0" i="1" dirty="0"/>
              <a:t>integration</a:t>
            </a:r>
            <a:r>
              <a:rPr lang="en-US" sz="1800" b="0" dirty="0"/>
              <a:t> and </a:t>
            </a:r>
            <a:r>
              <a:rPr lang="en-US" sz="1800" b="0" i="1" dirty="0"/>
              <a:t>mainstreaming</a:t>
            </a:r>
            <a:r>
              <a:rPr lang="en-US" sz="1800" b="0" dirty="0"/>
              <a:t> of climate objectives into other Union policies and public and private sector practice;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b="0" dirty="0"/>
              <a:t>to support </a:t>
            </a:r>
            <a:r>
              <a:rPr lang="en-US" sz="1800" b="0" i="1" dirty="0"/>
              <a:t>better climate governance at all levels</a:t>
            </a:r>
            <a:r>
              <a:rPr lang="en-US" sz="1800" b="0" dirty="0"/>
              <a:t>, including better involvement of civil society, NGOs and local actors </a:t>
            </a:r>
          </a:p>
          <a:p>
            <a:pPr marL="0" indent="0">
              <a:buFontTx/>
              <a:buNone/>
            </a:pPr>
            <a:endParaRPr lang="en-GB" altLang="en-US" b="0" dirty="0">
              <a:solidFill>
                <a:schemeClr val="tx1"/>
              </a:solidFill>
            </a:endParaRPr>
          </a:p>
        </p:txBody>
      </p:sp>
      <p:pic>
        <p:nvPicPr>
          <p:cNvPr id="8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489303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2721899" y="735432"/>
            <a:ext cx="3500652" cy="685800"/>
          </a:xfrm>
        </p:spPr>
        <p:txBody>
          <a:bodyPr/>
          <a:lstStyle/>
          <a:p>
            <a:pPr eaLnBrk="1" hangingPunct="1"/>
            <a:r>
              <a:rPr lang="fr-BE" altLang="en-US" sz="2400" cap="all" dirty="0">
                <a:solidFill>
                  <a:srgbClr val="002060"/>
                </a:solidFill>
              </a:rPr>
              <a:t>LIFE </a:t>
            </a:r>
            <a:r>
              <a:rPr lang="fr-BE" altLang="en-US" sz="2400" cap="all" dirty="0" err="1">
                <a:solidFill>
                  <a:srgbClr val="002060"/>
                </a:solidFill>
              </a:rPr>
              <a:t>Climate</a:t>
            </a:r>
            <a:r>
              <a:rPr lang="fr-BE" altLang="en-US" sz="2400" cap="all" dirty="0">
                <a:solidFill>
                  <a:srgbClr val="002060"/>
                </a:solidFill>
              </a:rPr>
              <a:t> Action</a:t>
            </a:r>
            <a:endParaRPr lang="en-GB" altLang="en-US" sz="2400" cap="all" dirty="0">
              <a:solidFill>
                <a:srgbClr val="002060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55291" y="1583141"/>
            <a:ext cx="8633868" cy="3234519"/>
          </a:xfrm>
        </p:spPr>
        <p:txBody>
          <a:bodyPr>
            <a:normAutofit/>
          </a:bodyPr>
          <a:lstStyle/>
          <a:p>
            <a:pPr lvl="1" eaLnBrk="1" hangingPunct="1">
              <a:spcAft>
                <a:spcPts val="600"/>
              </a:spcAft>
            </a:pPr>
            <a:r>
              <a:rPr lang="en-GB" altLang="en-US" sz="1800" dirty="0">
                <a:sym typeface="Wingdings" panose="05000000000000000000" pitchFamily="2" charset="2"/>
              </a:rPr>
              <a:t>Specific objectives/ conditions:</a:t>
            </a:r>
            <a:endParaRPr lang="en-GB" altLang="en-US" sz="1800" dirty="0"/>
          </a:p>
          <a:p>
            <a:pPr marL="6858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800" b="0" dirty="0">
                <a:sym typeface="Wingdings" panose="05000000000000000000" pitchFamily="2" charset="2"/>
              </a:rPr>
              <a:t>Improving and apply knowledge base in practice</a:t>
            </a:r>
          </a:p>
          <a:p>
            <a:pPr marL="6858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800" b="0" dirty="0"/>
              <a:t>Develop and implement integrated strategies and action plans</a:t>
            </a:r>
          </a:p>
          <a:p>
            <a:pPr marL="6858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800" b="0" dirty="0"/>
              <a:t>Develop and demonstrate innovative technologies, systems, methods and instruments for replication, transfer or instreaming, best practice </a:t>
            </a:r>
          </a:p>
          <a:p>
            <a:pPr marL="6858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800" b="0" dirty="0"/>
              <a:t>Emphasising the synergies with other policies</a:t>
            </a:r>
          </a:p>
          <a:p>
            <a:pPr marL="6858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800" b="0" dirty="0">
                <a:sym typeface="Wingdings" panose="05000000000000000000" pitchFamily="2" charset="2"/>
              </a:rPr>
              <a:t>Small scale pilot, demonstration or best practice</a:t>
            </a:r>
          </a:p>
          <a:p>
            <a:pPr marL="6858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800" b="0" dirty="0">
                <a:sym typeface="Wingdings" panose="05000000000000000000" pitchFamily="2" charset="2"/>
              </a:rPr>
              <a:t>Linked to project </a:t>
            </a:r>
            <a:r>
              <a:rPr lang="en-GB" altLang="en-US" sz="1800" b="0" i="1" dirty="0">
                <a:sym typeface="Wingdings" panose="05000000000000000000" pitchFamily="2" charset="2"/>
              </a:rPr>
              <a:t>topics</a:t>
            </a:r>
            <a:r>
              <a:rPr lang="en-GB" altLang="en-US" sz="1800" b="0" dirty="0">
                <a:sym typeface="Wingdings" panose="05000000000000000000" pitchFamily="2" charset="2"/>
              </a:rPr>
              <a:t> (MAWP) and preferably to the </a:t>
            </a:r>
            <a:r>
              <a:rPr lang="en-GB" altLang="en-US" sz="1800" b="0" i="1" dirty="0">
                <a:sym typeface="Wingdings" panose="05000000000000000000" pitchFamily="2" charset="2"/>
              </a:rPr>
              <a:t>priorities</a:t>
            </a:r>
            <a:r>
              <a:rPr lang="en-GB" altLang="en-US" sz="1800" b="0" dirty="0">
                <a:sym typeface="Wingdings" panose="05000000000000000000" pitchFamily="2" charset="2"/>
              </a:rPr>
              <a:t> for the application round</a:t>
            </a:r>
          </a:p>
          <a:p>
            <a:pPr marL="1143000" lvl="2" indent="-457200">
              <a:buFont typeface="Courier New" panose="02070309020205020404" pitchFamily="49" charset="0"/>
              <a:buChar char="o"/>
            </a:pPr>
            <a:endParaRPr lang="en-GB" altLang="en-US" sz="1800" b="0" dirty="0"/>
          </a:p>
          <a:p>
            <a:pPr marL="0" indent="0">
              <a:buFontTx/>
              <a:buNone/>
            </a:pPr>
            <a:endParaRPr lang="en-GB" altLang="en-US" b="0" dirty="0">
              <a:solidFill>
                <a:schemeClr val="tx1"/>
              </a:solidFill>
            </a:endParaRPr>
          </a:p>
        </p:txBody>
      </p:sp>
      <p:pic>
        <p:nvPicPr>
          <p:cNvPr id="8" name="Picture 17" descr="LIFEplusbanner_bl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608160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20256" y="753040"/>
            <a:ext cx="5903487" cy="685800"/>
          </a:xfrm>
        </p:spPr>
        <p:txBody>
          <a:bodyPr/>
          <a:lstStyle/>
          <a:p>
            <a:pPr eaLnBrk="1" hangingPunct="1"/>
            <a:r>
              <a:rPr lang="fr-BE" altLang="en-US" sz="24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LIFE GOVERNANCE AND INFORMATION</a:t>
            </a:r>
            <a:endParaRPr lang="en-GB" altLang="en-US" sz="2400" cap="al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55291" y="1323834"/>
            <a:ext cx="8633868" cy="3057097"/>
          </a:xfrm>
        </p:spPr>
        <p:txBody>
          <a:bodyPr>
            <a:normAutofit/>
          </a:bodyPr>
          <a:lstStyle/>
          <a:p>
            <a:pPr marL="685800" lvl="1" indent="-342900">
              <a:buFont typeface="Arial" panose="020B0604020202020204" pitchFamily="34" charset="0"/>
              <a:buChar char="•"/>
            </a:pPr>
            <a:endParaRPr lang="en-GB" altLang="en-US" sz="1900" b="0" i="1" dirty="0">
              <a:sym typeface="Wingdings" panose="05000000000000000000" pitchFamily="2" charset="2"/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en-GB" altLang="en-US" sz="1900" b="0" i="1" dirty="0">
              <a:sym typeface="Wingdings" panose="05000000000000000000" pitchFamily="2" charset="2"/>
            </a:endParaRPr>
          </a:p>
        </p:txBody>
      </p:sp>
      <p:pic>
        <p:nvPicPr>
          <p:cNvPr id="5" name="Picture 10" descr="LIFEplusbanner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247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531433" y="1227296"/>
            <a:ext cx="836690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800" b="1" dirty="0">
                <a:latin typeface="Trebuchet MS" panose="020B0603020202020204" pitchFamily="34" charset="0"/>
                <a:cs typeface="Arial" panose="020B0604020202020204" pitchFamily="34" charset="0"/>
              </a:rPr>
              <a:t>General objectives</a:t>
            </a:r>
            <a:endParaRPr lang="fi-FI" sz="1800" b="1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to promote </a:t>
            </a:r>
            <a:r>
              <a:rPr lang="en-US" sz="1600" i="1" dirty="0">
                <a:latin typeface="Trebuchet MS" panose="020B0603020202020204" pitchFamily="34" charset="0"/>
              </a:rPr>
              <a:t>awareness raising on environmental matters</a:t>
            </a:r>
            <a:r>
              <a:rPr lang="en-US" sz="1600" dirty="0">
                <a:latin typeface="Trebuchet MS" panose="020B0603020202020204" pitchFamily="34" charset="0"/>
              </a:rPr>
              <a:t>, including generating public and stakeholder support of Union policy-making in the field of the environment, and to promote knowledge on sustainable development and new patterns for sustainable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to support </a:t>
            </a:r>
            <a:r>
              <a:rPr lang="en-US" sz="1600" i="1" dirty="0">
                <a:latin typeface="Trebuchet MS" panose="020B0603020202020204" pitchFamily="34" charset="0"/>
              </a:rPr>
              <a:t>communication, management, and dissemination </a:t>
            </a:r>
            <a:r>
              <a:rPr lang="en-US" sz="1600" dirty="0">
                <a:latin typeface="Trebuchet MS" panose="020B0603020202020204" pitchFamily="34" charset="0"/>
              </a:rPr>
              <a:t>of information in the field of the </a:t>
            </a:r>
            <a:r>
              <a:rPr lang="en-US" sz="1600" i="1" dirty="0">
                <a:latin typeface="Trebuchet MS" panose="020B0603020202020204" pitchFamily="34" charset="0"/>
              </a:rPr>
              <a:t>environment</a:t>
            </a:r>
            <a:r>
              <a:rPr lang="en-US" sz="1600" dirty="0">
                <a:latin typeface="Trebuchet MS" panose="020B0603020202020204" pitchFamily="34" charset="0"/>
              </a:rPr>
              <a:t>, and to facilitate </a:t>
            </a:r>
            <a:r>
              <a:rPr lang="en-US" sz="1600" i="1" dirty="0">
                <a:latin typeface="Trebuchet MS" panose="020B0603020202020204" pitchFamily="34" charset="0"/>
              </a:rPr>
              <a:t>knowledge sharing </a:t>
            </a:r>
            <a:r>
              <a:rPr lang="en-US" sz="1600" dirty="0">
                <a:latin typeface="Trebuchet MS" panose="020B0603020202020204" pitchFamily="34" charset="0"/>
              </a:rPr>
              <a:t>on successful environmental solutions and practice, including by developing cooperation platforms among stakeholders and training;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to promote and contribute to more effective </a:t>
            </a:r>
            <a:r>
              <a:rPr lang="en-US" sz="1600" i="1" dirty="0">
                <a:latin typeface="Trebuchet MS" panose="020B0603020202020204" pitchFamily="34" charset="0"/>
              </a:rPr>
              <a:t>compliance with and enforcement of Union environmental legislation</a:t>
            </a:r>
            <a:r>
              <a:rPr lang="en-US" sz="1600" dirty="0">
                <a:latin typeface="Trebuchet MS" panose="020B0603020202020204" pitchFamily="34" charset="0"/>
              </a:rPr>
              <a:t>, in particular by promoting the development and dissemination of best practices and policy approaches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to promote better environmental governance by </a:t>
            </a:r>
            <a:r>
              <a:rPr lang="en-US" sz="1600" i="1" dirty="0">
                <a:latin typeface="Trebuchet MS" panose="020B0603020202020204" pitchFamily="34" charset="0"/>
              </a:rPr>
              <a:t>broadening stakeholder involvement</a:t>
            </a:r>
            <a:r>
              <a:rPr lang="en-US" sz="1600" dirty="0">
                <a:latin typeface="Trebuchet MS" panose="020B0603020202020204" pitchFamily="34" charset="0"/>
              </a:rPr>
              <a:t>, including NGOs, in consultation on and implementation of policy. </a:t>
            </a:r>
          </a:p>
        </p:txBody>
      </p:sp>
    </p:spTree>
    <p:extLst>
      <p:ext uri="{BB962C8B-B14F-4D97-AF65-F5344CB8AC3E}">
        <p14:creationId xmlns:p14="http://schemas.microsoft.com/office/powerpoint/2010/main" val="3897017320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20256" y="753040"/>
            <a:ext cx="5903487" cy="685800"/>
          </a:xfrm>
        </p:spPr>
        <p:txBody>
          <a:bodyPr/>
          <a:lstStyle/>
          <a:p>
            <a:pPr eaLnBrk="1" hangingPunct="1"/>
            <a:r>
              <a:rPr lang="fr-BE" altLang="en-US" sz="24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LIFE GOVERNANCE AND INFORMATION</a:t>
            </a:r>
            <a:endParaRPr lang="en-GB" altLang="en-US" sz="2400" cap="al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55291" y="1323834"/>
            <a:ext cx="8633868" cy="3057097"/>
          </a:xfrm>
        </p:spPr>
        <p:txBody>
          <a:bodyPr>
            <a:normAutofit/>
          </a:bodyPr>
          <a:lstStyle/>
          <a:p>
            <a:pPr marL="685800" lvl="1" indent="-342900">
              <a:buFont typeface="Arial" panose="020B0604020202020204" pitchFamily="34" charset="0"/>
              <a:buChar char="•"/>
            </a:pPr>
            <a:endParaRPr lang="en-GB" altLang="en-US" sz="1900" b="0" i="1" dirty="0">
              <a:sym typeface="Wingdings" panose="05000000000000000000" pitchFamily="2" charset="2"/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en-GB" altLang="en-US" sz="1900" b="0" i="1" dirty="0">
              <a:sym typeface="Wingdings" panose="05000000000000000000" pitchFamily="2" charset="2"/>
            </a:endParaRPr>
          </a:p>
        </p:txBody>
      </p:sp>
      <p:pic>
        <p:nvPicPr>
          <p:cNvPr id="5" name="Picture 10" descr="LIFEplusbanner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247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388545" y="1329659"/>
            <a:ext cx="836690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fi-FI" sz="1800" dirty="0">
                <a:latin typeface="Trebuchet MS" panose="020B0603020202020204" pitchFamily="34" charset="0"/>
                <a:cs typeface="Arial" panose="020B0604020202020204" pitchFamily="34" charset="0"/>
              </a:rPr>
              <a:t>Information and communication actions, awareness raising campaigns </a:t>
            </a:r>
            <a:r>
              <a:rPr lang="en-US" altLang="fi-FI" sz="1800" dirty="0">
                <a:latin typeface="Trebuchet MS" panose="020B0603020202020204" pitchFamily="34" charset="0"/>
                <a:cs typeface="Arial" panose="020B0604020202020204" pitchFamily="34" charset="0"/>
              </a:rPr>
              <a:t>and skills development for </a:t>
            </a:r>
            <a:r>
              <a:rPr lang="en-GB" altLang="fi-FI" sz="1800" dirty="0">
                <a:latin typeface="Trebuchet MS" panose="020B0603020202020204" pitchFamily="34" charset="0"/>
                <a:cs typeface="Arial" panose="020B0604020202020204" pitchFamily="34" charset="0"/>
              </a:rPr>
              <a:t>implementing, updating and developing European environmental policy</a:t>
            </a:r>
            <a:r>
              <a:rPr lang="en-US" altLang="fi-FI" sz="18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fi-FI" sz="1800" dirty="0">
                <a:latin typeface="Trebuchet MS" panose="020B0603020202020204" pitchFamily="34" charset="0"/>
                <a:cs typeface="Arial" panose="020B0604020202020204" pitchFamily="34" charset="0"/>
              </a:rPr>
              <a:t>and legislation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fi-FI" sz="1800" dirty="0">
                <a:latin typeface="Trebuchet MS" panose="020B0603020202020204" pitchFamily="34" charset="0"/>
                <a:cs typeface="Arial" panose="020B0604020202020204" pitchFamily="34" charset="0"/>
              </a:rPr>
              <a:t>Best practice sharing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fi-FI" sz="1800" dirty="0">
                <a:latin typeface="Trebuchet MS" panose="020B0603020202020204" pitchFamily="34" charset="0"/>
                <a:cs typeface="Arial" panose="020B0604020202020204" pitchFamily="34" charset="0"/>
              </a:rPr>
              <a:t>Preferably related to the priorities set for the application round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fi-FI" sz="1800" dirty="0">
                <a:latin typeface="Trebuchet MS" panose="020B0603020202020204" pitchFamily="34" charset="0"/>
                <a:cs typeface="Arial" panose="020B0604020202020204" pitchFamily="34" charset="0"/>
              </a:rPr>
              <a:t>Have to target a specific environmental </a:t>
            </a:r>
            <a:r>
              <a:rPr lang="en-GB" altLang="fi-FI" sz="1800" i="1" dirty="0">
                <a:latin typeface="Trebuchet MS" panose="020B0603020202020204" pitchFamily="34" charset="0"/>
                <a:cs typeface="Arial" panose="020B0604020202020204" pitchFamily="34" charset="0"/>
              </a:rPr>
              <a:t>problem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Trebuchet MS" panose="020B0603020202020204" pitchFamily="34" charset="0"/>
                <a:cs typeface="Arial" panose="020B0604020202020204" pitchFamily="34" charset="0"/>
              </a:rPr>
              <a:t>No need for demonstration or innovation</a:t>
            </a:r>
            <a:endParaRPr lang="en-US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23078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33387" y="605025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LIFE PROJECT CHARACTERISTICS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277333"/>
            <a:ext cx="8430393" cy="3589337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en-GB" altLang="en-US" sz="1800" dirty="0">
                <a:latin typeface="Trebuchet MS" panose="020B0603020202020204" pitchFamily="34" charset="0"/>
                <a:cs typeface="Arial" charset="0"/>
              </a:rPr>
              <a:t>General issues common for all</a:t>
            </a:r>
          </a:p>
          <a:p>
            <a:pPr algn="just">
              <a:lnSpc>
                <a:spcPct val="90000"/>
              </a:lnSpc>
              <a:defRPr/>
            </a:pPr>
            <a:r>
              <a:rPr lang="en-GB" altLang="en-US" sz="1800" dirty="0">
                <a:latin typeface="Trebuchet MS" panose="020B0603020202020204" pitchFamily="34" charset="0"/>
                <a:cs typeface="Arial" charset="0"/>
              </a:rPr>
              <a:t>LIFE NAT and BD specifics</a:t>
            </a:r>
          </a:p>
          <a:p>
            <a:pPr algn="just">
              <a:lnSpc>
                <a:spcPct val="90000"/>
              </a:lnSpc>
              <a:defRPr/>
            </a:pPr>
            <a:r>
              <a:rPr lang="en-GB" altLang="en-US" sz="1800" dirty="0">
                <a:latin typeface="Trebuchet MS" panose="020B0603020202020204" pitchFamily="34" charset="0"/>
                <a:cs typeface="Arial" charset="0"/>
              </a:rPr>
              <a:t>Important administrative and financial conditions for proposal and the implementation</a:t>
            </a:r>
          </a:p>
          <a:p>
            <a:pPr algn="just">
              <a:lnSpc>
                <a:spcPct val="90000"/>
              </a:lnSpc>
              <a:defRPr/>
            </a:pPr>
            <a:r>
              <a:rPr lang="en-GB" altLang="en-US" sz="1800" dirty="0">
                <a:latin typeface="Trebuchet MS" panose="020B0603020202020204" pitchFamily="34" charset="0"/>
                <a:cs typeface="Arial" charset="0"/>
              </a:rPr>
              <a:t>General advice</a:t>
            </a:r>
          </a:p>
          <a:p>
            <a:pPr algn="just">
              <a:lnSpc>
                <a:spcPct val="90000"/>
              </a:lnSpc>
              <a:defRPr/>
            </a:pPr>
            <a:r>
              <a:rPr lang="en-GB" altLang="en-US" sz="1800" dirty="0">
                <a:latin typeface="Trebuchet MS" panose="020B0603020202020204" pitchFamily="34" charset="0"/>
                <a:cs typeface="Arial" charset="0"/>
              </a:rPr>
              <a:t>Problems/ pitfalls to avoid</a:t>
            </a:r>
          </a:p>
          <a:p>
            <a:pPr algn="just">
              <a:lnSpc>
                <a:spcPct val="90000"/>
              </a:lnSpc>
              <a:defRPr/>
            </a:pPr>
            <a:endParaRPr lang="en-GB" altLang="en-US" sz="1800" dirty="0">
              <a:latin typeface="Trebuchet MS" panose="020B0603020202020204" pitchFamily="34" charset="0"/>
              <a:cs typeface="Arial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GB" altLang="en-US" sz="1800" dirty="0"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55997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33387" y="605025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LIFE PROJECT CHARACTERISTICS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277333"/>
            <a:ext cx="8430393" cy="3589337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Project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period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up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to 10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years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,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but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usually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5-7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years</a:t>
            </a:r>
            <a:endParaRPr lang="fi-FI" altLang="en-US" sz="1800" dirty="0">
              <a:latin typeface="Trebuchet MS" panose="020B0603020202020204" pitchFamily="34" charset="0"/>
              <a:cs typeface="Arial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No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budget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limitations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but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over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10M€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projects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rare</a:t>
            </a:r>
            <a:endParaRPr lang="fi-FI" altLang="en-US" sz="1800" dirty="0">
              <a:latin typeface="Trebuchet MS" panose="020B0603020202020204" pitchFamily="34" charset="0"/>
              <a:cs typeface="Arial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Pure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research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actions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not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favored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but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OK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if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linked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to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the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concrete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actions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or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clearly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justified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for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reaching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the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objectives</a:t>
            </a:r>
            <a:endParaRPr lang="fi-FI" altLang="en-US" sz="1800" dirty="0">
              <a:latin typeface="Trebuchet MS" panose="020B0603020202020204" pitchFamily="34" charset="0"/>
              <a:cs typeface="Arial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Ongoing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actions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not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eligible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if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not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clearly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modified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or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justified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that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would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be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continued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without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LIFE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funding</a:t>
            </a:r>
            <a:endParaRPr lang="fi-FI" altLang="en-US" sz="1800" dirty="0">
              <a:latin typeface="Trebuchet MS" panose="020B0603020202020204" pitchFamily="34" charset="0"/>
              <a:cs typeface="Arial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Sustainability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of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the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results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should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be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guaranteed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and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possible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future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funding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convincingly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explained</a:t>
            </a:r>
            <a:endParaRPr lang="fi-FI" altLang="en-US" sz="1800" dirty="0">
              <a:latin typeface="Trebuchet MS" panose="020B0603020202020204" pitchFamily="34" charset="0"/>
              <a:cs typeface="Arial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Complementary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funding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properly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justified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i.e.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why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LIFE and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not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other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EU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funds</a:t>
            </a:r>
            <a:endParaRPr lang="fi-FI" altLang="en-US" sz="1800" dirty="0">
              <a:latin typeface="Trebuchet MS" panose="020B0603020202020204" pitchFamily="34" charset="0"/>
              <a:cs typeface="Arial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GB" altLang="en-US" sz="1800" dirty="0"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6226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70" y="1462723"/>
            <a:ext cx="8471336" cy="35893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Replicability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and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transferability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should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be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included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in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the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project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and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continue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beyond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the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project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period</a:t>
            </a:r>
            <a:endParaRPr lang="fi-FI" altLang="en-US" sz="1800" dirty="0">
              <a:latin typeface="Trebuchet MS" panose="020B0603020202020204" pitchFamily="34" charset="0"/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1800" dirty="0">
                <a:latin typeface="Trebuchet MS" panose="020B0603020202020204" pitchFamily="34" charset="0"/>
                <a:cs typeface="Arial" charset="0"/>
              </a:rPr>
              <a:t>Actions generally inside EU (exceptions apply in LIFE Nature and BD)</a:t>
            </a:r>
            <a:endParaRPr lang="fi-FI" altLang="en-US" sz="1800" dirty="0">
              <a:latin typeface="Trebuchet MS" panose="020B0603020202020204" pitchFamily="34" charset="0"/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(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True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)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international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projects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favoured</a:t>
            </a:r>
            <a:endParaRPr lang="en-GB" altLang="en-US" sz="1800" dirty="0"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33387" y="605025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LIFE PROJECT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57739058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9639"/>
                </a:solidFill>
              </a:rPr>
              <a:t>Program in </a:t>
            </a:r>
            <a:r>
              <a:rPr lang="fi-FI" dirty="0" err="1">
                <a:solidFill>
                  <a:srgbClr val="009639"/>
                </a:solidFill>
              </a:rPr>
              <a:t>nutshell</a:t>
            </a:r>
            <a:endParaRPr lang="fi-FI" dirty="0">
              <a:solidFill>
                <a:srgbClr val="009639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3"/>
          </p:nvPr>
        </p:nvSpPr>
        <p:spPr>
          <a:xfrm>
            <a:off x="387569" y="930329"/>
            <a:ext cx="4783522" cy="297345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dirty="0"/>
              <a:t>MH PWF in brief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dirty="0"/>
              <a:t>LIFE projects of MH PWF 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dirty="0"/>
              <a:t>What is the LIFE </a:t>
            </a:r>
            <a:r>
              <a:rPr lang="en-US" dirty="0" err="1"/>
              <a:t>programme</a:t>
            </a:r>
            <a:r>
              <a:rPr lang="en-US" dirty="0"/>
              <a:t>?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dirty="0"/>
              <a:t>LIFE characteristics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dirty="0"/>
              <a:t>LIFE technical and financial issues – general conditions and typical pitfalls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dirty="0"/>
              <a:t>Trouble tree, stakeholder analysis and logical framework as tool for project preparation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dirty="0"/>
              <a:t>LIFE tools 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dirty="0"/>
              <a:t>Good quality LIFE proposal with </a:t>
            </a:r>
            <a:r>
              <a:rPr lang="en-US" dirty="0" err="1"/>
              <a:t>eProposal</a:t>
            </a:r>
            <a:endParaRPr lang="en-US" dirty="0"/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dirty="0"/>
              <a:t>Projects and their management at MH PWF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dirty="0"/>
              <a:t>Developing the project ideas with </a:t>
            </a:r>
            <a:r>
              <a:rPr lang="en-US" dirty="0" err="1"/>
              <a:t>Logframe</a:t>
            </a:r>
            <a:endParaRPr lang="en-US" dirty="0"/>
          </a:p>
          <a:p>
            <a:pPr marL="342900" indent="-342900">
              <a:buNone/>
            </a:pPr>
            <a:endParaRPr lang="en-US" dirty="0"/>
          </a:p>
        </p:txBody>
      </p:sp>
      <p:pic>
        <p:nvPicPr>
          <p:cNvPr id="6" name="Kuva 5" descr="Aapamire in winter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75" y="0"/>
            <a:ext cx="3857625" cy="51435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419099" y="4023360"/>
            <a:ext cx="3810001" cy="4572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600" dirty="0">
                <a:latin typeface="Trebuchet MS" panose="020B0603020202020204" pitchFamily="34" charset="0"/>
                <a:cs typeface="Corbel"/>
              </a:rPr>
              <a:t>Continuous and open discussion!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70" y="1286878"/>
            <a:ext cx="8471336" cy="35893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EU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financing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60% (LIFE Nat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max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, 75%), Environment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down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to 50%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from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2018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onwards</a:t>
            </a:r>
            <a:endParaRPr lang="fi-FI" altLang="en-US" sz="1800" dirty="0">
              <a:latin typeface="Trebuchet MS" panose="020B0603020202020204" pitchFamily="34" charset="0"/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Indicative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national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allocations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until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2017,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after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which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merit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only</a:t>
            </a:r>
            <a:endParaRPr lang="fi-FI" altLang="en-US" sz="1800" dirty="0">
              <a:latin typeface="Trebuchet MS" panose="020B0603020202020204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Personnel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cost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,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limitation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for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permanent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staff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of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public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bodies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(2%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rule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External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assistance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max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35%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if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not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properly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justified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Durable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goods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,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special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depriciation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rules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apply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(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note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the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purchase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date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)</a:t>
            </a:r>
          </a:p>
          <a:p>
            <a:pPr algn="just">
              <a:lnSpc>
                <a:spcPct val="90000"/>
              </a:lnSpc>
              <a:defRPr/>
            </a:pPr>
            <a:endParaRPr lang="en-GB" altLang="en-US" sz="1800" dirty="0"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28525" y="718928"/>
            <a:ext cx="8277225" cy="68185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LIFE PROJECT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761444378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LIFEplusbanner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8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1365128" y="881361"/>
            <a:ext cx="641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b="1" dirty="0">
                <a:solidFill>
                  <a:srgbClr val="009B38"/>
                </a:solidFill>
                <a:latin typeface="Trebuchet MS" panose="020B0603020202020204" pitchFamily="34" charset="0"/>
                <a:cs typeface="Arial" charset="0"/>
              </a:rPr>
              <a:t>SPECIAL FEATURES OF LIFE NATURE AND BD</a:t>
            </a:r>
            <a:endParaRPr lang="fi-FI" sz="2400" b="1" dirty="0">
              <a:solidFill>
                <a:srgbClr val="009B38"/>
              </a:solidFill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280035" y="1427917"/>
            <a:ext cx="8583930" cy="3059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Recurring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actions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only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limited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duration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max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2/3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project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duration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698500" lvl="2" indent="-3556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New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recurring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actions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demonstrative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value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OK</a:t>
            </a:r>
          </a:p>
          <a:p>
            <a:pPr marL="698500" lvl="2" indent="-3556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Commitment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continuity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55600" indent="-3556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Sustainability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de-DE" sz="18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commitment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private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landowners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(min. 20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years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),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sustainablity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project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results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usually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clear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inside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N2000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areas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355600" indent="-3556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Approval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processes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e.g.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management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plans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approved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before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end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date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new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methods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recommendations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adopted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– relevant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authorities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supporting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(form A8) </a:t>
            </a:r>
          </a:p>
          <a:p>
            <a:pPr marL="355600" indent="-3556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endParaRPr lang="de-DE" sz="18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640" y="207958"/>
            <a:ext cx="10080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713947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LIFEplusbanner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8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1365128" y="881361"/>
            <a:ext cx="641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b="1" dirty="0">
                <a:solidFill>
                  <a:srgbClr val="009B38"/>
                </a:solidFill>
                <a:latin typeface="Trebuchet MS" panose="020B0603020202020204" pitchFamily="34" charset="0"/>
                <a:cs typeface="Arial" charset="0"/>
              </a:rPr>
              <a:t>SPECIAL FEATURES OF LIFE NATURE AND BD</a:t>
            </a:r>
            <a:endParaRPr lang="fi-FI" sz="2400" b="1" dirty="0">
              <a:solidFill>
                <a:srgbClr val="009B38"/>
              </a:solidFill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280035" y="1318733"/>
            <a:ext cx="8583930" cy="371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Land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purchase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permanent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protection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OK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if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needed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reach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project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objectives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(check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checklist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698500" lvl="2" indent="-3556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Not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possible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between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public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bodies</a:t>
            </a:r>
            <a:endParaRPr lang="de-DE" sz="16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  <a:p>
            <a:pPr marL="698500" lvl="2" indent="-3556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Necessary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concrete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actions</a:t>
            </a:r>
            <a:endParaRPr lang="de-DE" sz="16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  <a:p>
            <a:pPr marL="698500" lvl="2" indent="-3556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Areas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bordering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targeted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habitats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species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occurrence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sites</a:t>
            </a:r>
            <a:endParaRPr lang="de-DE" sz="16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  <a:p>
            <a:pPr marL="698500" lvl="2" indent="-3556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Short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term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lease OK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demonstration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pilot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actions</a:t>
            </a:r>
            <a:endParaRPr lang="de-DE" sz="16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Actions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non SDF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listed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species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habitats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not OK (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unless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MoE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committed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supplement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355600" indent="-3556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Species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reintroduction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possible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(check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checklist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698500" lvl="2" indent="-3556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Feasibility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clear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benefit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chance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suggest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financially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viable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area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under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threat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…)</a:t>
            </a:r>
          </a:p>
          <a:p>
            <a:pPr marL="355600" indent="-3556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endParaRPr lang="de-DE" sz="18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640" y="194310"/>
            <a:ext cx="10080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701737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LIFEplusbanner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8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1365128" y="881361"/>
            <a:ext cx="641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b="1" dirty="0">
                <a:solidFill>
                  <a:srgbClr val="009B38"/>
                </a:solidFill>
                <a:latin typeface="Trebuchet MS" panose="020B0603020202020204" pitchFamily="34" charset="0"/>
                <a:cs typeface="Arial" charset="0"/>
              </a:rPr>
              <a:t>SPECIAL FEATURES OF LIFE NATURE AND BD</a:t>
            </a:r>
            <a:endParaRPr lang="fi-FI" sz="2400" b="1" dirty="0">
              <a:solidFill>
                <a:srgbClr val="009B38"/>
              </a:solidFill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280035" y="1318733"/>
            <a:ext cx="8583930" cy="290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Habitat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actions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outside N2000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possible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de-DE" sz="18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principle</a:t>
            </a:r>
            <a:r>
              <a:rPr lang="de-DE" sz="18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but </a:t>
            </a:r>
          </a:p>
          <a:p>
            <a:pPr marL="762000" lvl="1" indent="-36195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Direct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benefits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Natura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proofed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(e.g.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coherence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),</a:t>
            </a:r>
          </a:p>
          <a:p>
            <a:pPr marL="762000" lvl="1" indent="-36195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Site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actions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also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appropriate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legal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or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contractual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protection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quarantee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sustainability</a:t>
            </a:r>
            <a:endParaRPr lang="de-DE" sz="16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  <a:p>
            <a:pPr marL="762000" lvl="1" indent="-36195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Exception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infrastructures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linked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migration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corridors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;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guarantee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sustainability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762000" lvl="1" indent="-36195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Note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that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species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actions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explanation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how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guaranteed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long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term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sufficient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no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obligation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16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legal </a:t>
            </a:r>
            <a:r>
              <a:rPr lang="de-DE" sz="16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protection</a:t>
            </a:r>
            <a:endParaRPr lang="de-DE" sz="16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endParaRPr lang="de-DE" sz="18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640" y="194310"/>
            <a:ext cx="10080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574576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7641" y="697720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70" y="1462723"/>
            <a:ext cx="8471336" cy="3589337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Large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infrastructure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(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over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500 000€)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not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(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usually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)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eligible</a:t>
            </a:r>
            <a:endParaRPr lang="fi-FI" altLang="en-US" sz="1800" dirty="0">
              <a:latin typeface="Trebuchet MS" panose="020B0603020202020204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Overhead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max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. 7% on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direct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eligible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costs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excludind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the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land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acquisition</a:t>
            </a:r>
            <a:endParaRPr lang="fi-FI" altLang="en-US" sz="1800" dirty="0">
              <a:latin typeface="Trebuchet MS" panose="020B0603020202020204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VAT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eligible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if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non-recoverable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and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not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related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to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public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authority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actions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, VAT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certificate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from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tax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authorities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and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public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authority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action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justification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from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the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beneficiary</a:t>
            </a:r>
            <a:endParaRPr lang="fi-FI" altLang="en-US" sz="1800" dirty="0">
              <a:latin typeface="Trebuchet MS" panose="020B0603020202020204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Full-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time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project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manager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favoured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;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pay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attention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to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the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project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management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Actions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generally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: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preparatory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,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concrete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,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monitoring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,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dissemination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and management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Few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mandatory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actions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(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monitoring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indicators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,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socio-economic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and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ecosystem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function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assessment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,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audit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and LIFE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dissemination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actions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)</a:t>
            </a:r>
          </a:p>
          <a:p>
            <a:pPr algn="just">
              <a:lnSpc>
                <a:spcPct val="90000"/>
              </a:lnSpc>
              <a:defRPr/>
            </a:pPr>
            <a:endParaRPr lang="en-GB" altLang="en-US" sz="1800" dirty="0"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44732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254885" y="1459965"/>
            <a:ext cx="8430393" cy="35893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All</a:t>
            </a:r>
            <a:r>
              <a:rPr lang="fi-FI" altLang="en-US" sz="1800" b="1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based</a:t>
            </a:r>
            <a:r>
              <a:rPr lang="fi-FI" altLang="en-US" sz="1800" b="1" dirty="0">
                <a:latin typeface="Trebuchet MS" panose="020B0603020202020204" pitchFamily="34" charset="0"/>
                <a:cs typeface="Arial" charset="0"/>
              </a:rPr>
              <a:t> on </a:t>
            </a:r>
          </a:p>
          <a:p>
            <a:pPr marL="539750" indent="-36036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Trebuchet MS" panose="020B0603020202020204" pitchFamily="34" charset="0"/>
              </a:rPr>
              <a:t>LIFE+ regulation</a:t>
            </a:r>
          </a:p>
          <a:p>
            <a:pPr marL="539750" indent="-36036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Trebuchet MS" panose="020B0603020202020204" pitchFamily="34" charset="0"/>
              </a:rPr>
              <a:t>General conditions (Part A – Legal and Administrative Provisions Part B – Financial Provisions and Reporting)</a:t>
            </a:r>
          </a:p>
          <a:p>
            <a:pPr marL="539750" indent="-36036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Trebuchet MS" panose="020B0603020202020204" pitchFamily="34" charset="0"/>
              </a:rPr>
              <a:t>Financial and administrative guidelines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GB" altLang="en-US" sz="1800" dirty="0">
              <a:latin typeface="Trebuchet MS" panose="020B0603020202020204" pitchFamily="34" charset="0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sz="1600" dirty="0">
                <a:latin typeface="Trebuchet MS" panose="020B0603020202020204" pitchFamily="34" charset="0"/>
                <a:cs typeface="Arial" charset="0"/>
              </a:rPr>
              <a:t>Check the LIFE homepage: </a:t>
            </a:r>
            <a:r>
              <a:rPr lang="en-GB" altLang="en-US" sz="1600" dirty="0">
                <a:latin typeface="Trebuchet MS" panose="020B0603020202020204" pitchFamily="34" charset="0"/>
                <a:cs typeface="Arial" charset="0"/>
                <a:hlinkClick r:id="rId4"/>
              </a:rPr>
              <a:t>http://ec.europa.eu/environment/life/toolkit/pmtools/index.htm</a:t>
            </a:r>
            <a:endParaRPr lang="en-GB" altLang="en-US" sz="1600" dirty="0"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79063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347671"/>
            <a:ext cx="8636069" cy="35893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Roles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: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Beneficiaries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(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CoB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, AB),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Co-financiers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,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Subcontractors</a:t>
            </a:r>
            <a:endParaRPr lang="fi-FI" altLang="en-US" sz="1800" dirty="0">
              <a:latin typeface="Trebuchet MS" panose="020B0603020202020204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Beneficiaries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(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legal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person)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registered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in EU;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public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bodies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,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private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commercial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and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private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not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commercial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(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incl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. NGO)</a:t>
            </a:r>
          </a:p>
          <a:p>
            <a:pPr>
              <a:lnSpc>
                <a:spcPct val="90000"/>
              </a:lnSpc>
              <a:defRPr/>
            </a:pP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All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beneficiaries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contribute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own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financing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and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receive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EU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funding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(at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least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1 euro), </a:t>
            </a:r>
          </a:p>
          <a:p>
            <a:pPr>
              <a:lnSpc>
                <a:spcPct val="90000"/>
              </a:lnSpc>
              <a:defRPr/>
            </a:pP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Arrange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a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proper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project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management (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book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keeping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,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personnel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All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beneficiaries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jointly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responsible</a:t>
            </a:r>
            <a:endParaRPr lang="fi-FI" altLang="en-US" sz="1800" dirty="0">
              <a:latin typeface="Trebuchet MS" panose="020B0603020202020204" pitchFamily="34" charset="0"/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1800" dirty="0">
                <a:latin typeface="Trebuchet MS" panose="020B0603020202020204" pitchFamily="34" charset="0"/>
              </a:rPr>
              <a:t>Ensure that </a:t>
            </a:r>
            <a:r>
              <a:rPr lang="en-GB" altLang="en-US" sz="1800" i="1" dirty="0">
                <a:latin typeface="Trebuchet MS" panose="020B0603020202020204" pitchFamily="34" charset="0"/>
              </a:rPr>
              <a:t>all invoices and tendering documents </a:t>
            </a:r>
            <a:r>
              <a:rPr lang="en-GB" altLang="en-US" sz="1800" dirty="0">
                <a:latin typeface="Trebuchet MS" panose="020B0603020202020204" pitchFamily="34" charset="0"/>
              </a:rPr>
              <a:t>bear reference to the project (code and name)</a:t>
            </a:r>
            <a:endParaRPr lang="fi-FI" altLang="en-US" sz="1800" dirty="0">
              <a:latin typeface="Trebuchet MS" panose="020B0603020202020204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No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service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or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product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procurement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between</a:t>
            </a:r>
            <a:r>
              <a:rPr lang="fi-FI" altLang="en-US" sz="18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cs typeface="Arial" charset="0"/>
              </a:rPr>
              <a:t>beneficiaries</a:t>
            </a:r>
            <a:endParaRPr lang="fi-FI" altLang="en-US" sz="1800" dirty="0">
              <a:latin typeface="Trebuchet MS" panose="020B0603020202020204" pitchFamily="34" charset="0"/>
              <a:cs typeface="Arial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GB" altLang="en-US" sz="1800" dirty="0"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9425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347671"/>
            <a:ext cx="8636069" cy="358933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Coordinating</a:t>
            </a:r>
            <a:r>
              <a:rPr lang="fi-FI" altLang="en-US" sz="1800" b="1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beneficiary</a:t>
            </a: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  <a:p>
            <a:pPr marL="363538" indent="-3635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i-FI" altLang="en-US" sz="18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Signs</a:t>
            </a:r>
            <a:r>
              <a:rPr lang="fi-FI" alt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fi-FI" alt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grant</a:t>
            </a:r>
            <a:r>
              <a:rPr lang="fi-FI" alt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altLang="en-US" sz="18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agreement</a:t>
            </a:r>
            <a:endParaRPr lang="en-GB" altLang="en-US" sz="18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538" indent="-3635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Concludes </a:t>
            </a:r>
            <a:r>
              <a:rPr lang="en-GB" altLang="en-US" sz="1800" i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agreements</a:t>
            </a:r>
            <a:r>
              <a:rPr lang="en-GB" alt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the associated beneficiaries describing their technical and financial participation in the project</a:t>
            </a:r>
          </a:p>
          <a:p>
            <a:pPr marL="363538" indent="-3635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granted a ‘mandate’ to represent all beneficiaries</a:t>
            </a:r>
          </a:p>
          <a:p>
            <a:pPr marL="363538" indent="-3635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 </a:t>
            </a: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 point for the Commission/Agency</a:t>
            </a:r>
          </a:p>
          <a:p>
            <a:pPr marL="363538" indent="-3635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participant reporting/establishing payment requests directly to the Commission/Agency</a:t>
            </a:r>
          </a:p>
          <a:p>
            <a:pPr marL="363538" indent="-3635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i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Ensures that payments are made to all partners (30 days after receiving payment from the Agency/Commission)</a:t>
            </a:r>
            <a:endParaRPr lang="en-US" sz="1800" i="1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GB" altLang="en-US" sz="1800" dirty="0"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46499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347671"/>
            <a:ext cx="8636069" cy="358933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Associated</a:t>
            </a:r>
            <a:r>
              <a:rPr lang="fi-FI" altLang="en-US" sz="1800" b="1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beneficiary</a:t>
            </a: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  <a:p>
            <a:pPr marL="363538" indent="-363538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</a:t>
            </a: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coordinating beneficiary with </a:t>
            </a:r>
            <a:r>
              <a:rPr lang="en-GB" sz="1800" i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i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supporting</a:t>
            </a: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i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documents</a:t>
            </a: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necessary for technical and financial reporting – information needed to write reports, financial statements, etc. (regularly, preferably every 3 months…)</a:t>
            </a:r>
          </a:p>
          <a:p>
            <a:pPr marL="363538" indent="-363538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i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 the CB of any change </a:t>
            </a: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might affect project implementation</a:t>
            </a:r>
          </a:p>
          <a:p>
            <a:pPr marL="363538" indent="-363538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 the CB of any change in its legal, financial, organisational or ownership situation (usually requires modification of the grant agreement)</a:t>
            </a:r>
          </a:p>
        </p:txBody>
      </p:sp>
    </p:spTree>
    <p:extLst>
      <p:ext uri="{BB962C8B-B14F-4D97-AF65-F5344CB8AC3E}">
        <p14:creationId xmlns:p14="http://schemas.microsoft.com/office/powerpoint/2010/main" val="2952344796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347671"/>
            <a:ext cx="8636069" cy="358933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Co-financiers</a:t>
            </a: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Contribute financially to the project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involved in the implementation of project activities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Projects involving business-sector co-financing which contributes to the sustainability of project results – favourably considered during the evaluation process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i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not pay any invoices i.e. transfers euros for beneficiaries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8565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85707" y="1168401"/>
            <a:ext cx="4152426" cy="6171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state enterprise governing all state-owned lands and waters.</a:t>
            </a:r>
            <a:br>
              <a:rPr lang="en-US" dirty="0"/>
            </a:br>
            <a:endParaRPr lang="en-US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5"/>
          </p:nvPr>
        </p:nvSpPr>
        <p:spPr>
          <a:xfrm>
            <a:off x="385707" y="1793389"/>
            <a:ext cx="4313293" cy="2745412"/>
          </a:xfrm>
        </p:spPr>
        <p:txBody>
          <a:bodyPr/>
          <a:lstStyle/>
          <a:p>
            <a:r>
              <a:rPr lang="en-US" dirty="0"/>
              <a:t>business activities include a forestry company </a:t>
            </a:r>
            <a:r>
              <a:rPr lang="en-US" dirty="0" err="1"/>
              <a:t>Metsähallitus</a:t>
            </a:r>
            <a:r>
              <a:rPr lang="en-US" dirty="0"/>
              <a:t> </a:t>
            </a:r>
            <a:r>
              <a:rPr lang="en-US" dirty="0" err="1"/>
              <a:t>Metsätalous</a:t>
            </a:r>
            <a:r>
              <a:rPr lang="en-US" dirty="0"/>
              <a:t> </a:t>
            </a:r>
            <a:r>
              <a:rPr lang="en-US" dirty="0" err="1"/>
              <a:t>Oy</a:t>
            </a:r>
            <a:r>
              <a:rPr lang="en-US" dirty="0"/>
              <a:t>, seed production and selling of holiday plots and forest estates </a:t>
            </a:r>
          </a:p>
          <a:p>
            <a:r>
              <a:rPr lang="en-US" dirty="0"/>
              <a:t>public administration duties and</a:t>
            </a:r>
            <a:br>
              <a:rPr lang="en-US" dirty="0"/>
            </a:br>
            <a:r>
              <a:rPr lang="en-US" dirty="0"/>
              <a:t>services are under Parks &amp; Wildlife </a:t>
            </a:r>
            <a:br>
              <a:rPr lang="en-US" dirty="0"/>
            </a:br>
            <a:r>
              <a:rPr lang="en-US" dirty="0"/>
              <a:t>Finland -unit</a:t>
            </a:r>
          </a:p>
          <a:p>
            <a:r>
              <a:rPr lang="en-US" dirty="0"/>
              <a:t>responsibility covers an area over 12 million hectares - one third of Finland´s total area </a:t>
            </a:r>
          </a:p>
          <a:p>
            <a:r>
              <a:rPr lang="en-US" b="1" dirty="0">
                <a:hlinkClick r:id="rId2"/>
              </a:rPr>
              <a:t>www.metsa.fi/web/en</a:t>
            </a:r>
            <a:endParaRPr lang="en-US" b="1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Metsähallitus?</a:t>
            </a:r>
            <a:endParaRPr lang="en-US" dirty="0"/>
          </a:p>
        </p:txBody>
      </p:sp>
      <p:pic>
        <p:nvPicPr>
          <p:cNvPr id="6" name="Kuva 5" descr="Maankäyttöteemat_PP_valtionmaat ja vedet 14cm  16_9-0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16298" y="51262"/>
            <a:ext cx="3639011" cy="504097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347671"/>
            <a:ext cx="8636069" cy="358933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Subcontractors</a:t>
            </a: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</a:t>
            </a: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external services to the beneficiaries and receive the corresponding full price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 value for money taking also the quality into account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financial investment in the project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tendering for public beneficiaries (follow the process in every detail); EU and national legislation + internal rules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beneficiaries: for purchase exceeding € 130 000: open tendering procedure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Details of the work in the invoices (</a:t>
            </a:r>
            <a:r>
              <a:rPr lang="en-US" sz="180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tasks implemented </a:t>
            </a: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dates)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71571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347671"/>
            <a:ext cx="8636069" cy="358933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Subcontractors</a:t>
            </a: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</a:t>
            </a: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external services to the beneficiaries and receive the corresponding full price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 value for money taking also the quality into account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financial investment in the project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tendering for public beneficiaries (follow the process in every detail)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beneficiaries: for purchase exceeding € 130 000: open tendering procedure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Details of the work in the invoices (works and dates)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38608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347671"/>
            <a:ext cx="8636069" cy="358933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fi-FI" altLang="en-US" sz="1800" b="1" dirty="0">
                <a:latin typeface="Trebuchet MS" panose="020B0603020202020204" pitchFamily="34" charset="0"/>
                <a:cs typeface="Arial" charset="0"/>
              </a:rPr>
              <a:t>Technical and </a:t>
            </a: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financial</a:t>
            </a:r>
            <a:r>
              <a:rPr lang="fi-FI" altLang="en-US" sz="1800" b="1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reports</a:t>
            </a: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  <a:p>
            <a:pPr marL="363538" indent="-363538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 18 months according to the guidelines at LIFE page</a:t>
            </a:r>
            <a:endParaRPr lang="en-US" sz="18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538" indent="-363538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 includes technical and a concise financial report</a:t>
            </a:r>
          </a:p>
          <a:p>
            <a:pPr marL="663575" lvl="2" indent="-363538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Comparison between </a:t>
            </a:r>
            <a:r>
              <a:rPr lang="en-US" sz="16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realised</a:t>
            </a:r>
            <a:r>
              <a:rPr lang="en-US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foreseen</a:t>
            </a:r>
          </a:p>
          <a:p>
            <a:pPr marL="663575" lvl="2" indent="-363538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per action</a:t>
            </a:r>
          </a:p>
          <a:p>
            <a:pPr marL="663575" lvl="2" indent="-363538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 up of the time plan, deliverables and milestones</a:t>
            </a:r>
          </a:p>
          <a:p>
            <a:pPr marL="363538" indent="-363538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reporting preferably in English</a:t>
            </a:r>
          </a:p>
          <a:p>
            <a:pPr marL="363538" indent="-363538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</a:t>
            </a:r>
            <a:r>
              <a:rPr lang="fi-FI" sz="18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sums</a:t>
            </a:r>
            <a:r>
              <a:rPr lang="fi-FI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8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fi-FI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November for </a:t>
            </a:r>
            <a:r>
              <a:rPr lang="fi-FI" sz="18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fi-FI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Commission</a:t>
            </a:r>
          </a:p>
          <a:p>
            <a:pPr marL="363538" indent="-363538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8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Mid-term</a:t>
            </a:r>
            <a:r>
              <a:rPr lang="fi-FI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i-FI" sz="18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</a:t>
            </a:r>
            <a:r>
              <a:rPr lang="fi-FI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8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</a:t>
            </a:r>
            <a:r>
              <a:rPr lang="fi-FI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8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including</a:t>
            </a:r>
            <a:r>
              <a:rPr lang="fi-FI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8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detailed</a:t>
            </a:r>
            <a:r>
              <a:rPr lang="fi-FI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8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</a:t>
            </a:r>
            <a:r>
              <a:rPr lang="fi-FI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8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</a:t>
            </a:r>
            <a:endParaRPr lang="fi-FI" sz="18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85500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347671"/>
            <a:ext cx="8636069" cy="358933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Payments</a:t>
            </a:r>
            <a:r>
              <a:rPr lang="fi-FI" altLang="en-US" sz="1800" b="1" dirty="0">
                <a:latin typeface="Trebuchet MS" panose="020B0603020202020204" pitchFamily="34" charset="0"/>
                <a:cs typeface="Arial" charset="0"/>
              </a:rPr>
              <a:t> of </a:t>
            </a: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the</a:t>
            </a:r>
            <a:r>
              <a:rPr lang="fi-FI" altLang="en-US" sz="1800" b="1" dirty="0">
                <a:latin typeface="Trebuchet MS" panose="020B0603020202020204" pitchFamily="34" charset="0"/>
                <a:cs typeface="Arial" charset="0"/>
              </a:rPr>
              <a:t> EU </a:t>
            </a: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contribution</a:t>
            </a: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en-US" sz="1800" dirty="0">
                <a:latin typeface="Trebuchet MS" panose="020B0603020202020204" pitchFamily="34" charset="0"/>
                <a:ea typeface="ＭＳ Ｐゴシック" pitchFamily="-109" charset="-128"/>
              </a:rPr>
              <a:t>General </a:t>
            </a:r>
            <a:r>
              <a:rPr lang="en-US" altLang="en-US" sz="1800" dirty="0">
                <a:latin typeface="Trebuchet MS" panose="020B0603020202020204" pitchFamily="34" charset="0"/>
                <a:ea typeface="ＭＳ Ｐゴシック" pitchFamily="-109" charset="-128"/>
              </a:rPr>
              <a:t>rule max 80% as prepayments and 20% as balance 	</a:t>
            </a:r>
          </a:p>
          <a:p>
            <a:pPr marL="719138" lvl="1" indent="-3587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Trebuchet MS" panose="020B0603020202020204" pitchFamily="34" charset="0"/>
                <a:ea typeface="ＭＳ Ｐゴシック" pitchFamily="-109" charset="-128"/>
              </a:rPr>
              <a:t>1st pre-financing 30 % of contribution max. amount</a:t>
            </a:r>
          </a:p>
          <a:p>
            <a:pPr marL="719138" indent="-3587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Trebuchet MS" panose="020B0603020202020204" pitchFamily="34" charset="0"/>
                <a:ea typeface="ＭＳ Ｐゴシック" pitchFamily="-109" charset="-128"/>
              </a:rPr>
              <a:t>2</a:t>
            </a:r>
            <a:r>
              <a:rPr lang="en-US" altLang="en-US" sz="1600" baseline="30000" dirty="0">
                <a:latin typeface="Trebuchet MS" panose="020B0603020202020204" pitchFamily="34" charset="0"/>
                <a:ea typeface="ＭＳ Ｐゴシック" pitchFamily="-109" charset="-128"/>
              </a:rPr>
              <a:t>nd</a:t>
            </a:r>
            <a:r>
              <a:rPr lang="en-US" altLang="en-US" sz="1600" dirty="0">
                <a:latin typeface="Trebuchet MS" panose="020B0603020202020204" pitchFamily="34" charset="0"/>
                <a:ea typeface="ＭＳ Ｐゴシック" pitchFamily="-109" charset="-128"/>
              </a:rPr>
              <a:t> and 3</a:t>
            </a:r>
            <a:r>
              <a:rPr lang="en-US" altLang="en-US" sz="1600" baseline="30000" dirty="0">
                <a:latin typeface="Trebuchet MS" panose="020B0603020202020204" pitchFamily="34" charset="0"/>
                <a:ea typeface="ＭＳ Ｐゴシック" pitchFamily="-109" charset="-128"/>
              </a:rPr>
              <a:t>rd</a:t>
            </a:r>
            <a:r>
              <a:rPr lang="en-US" altLang="en-US" sz="1600" dirty="0">
                <a:latin typeface="Trebuchet MS" panose="020B0603020202020204" pitchFamily="34" charset="0"/>
                <a:ea typeface="ＭＳ Ｐゴシック" pitchFamily="-109" charset="-128"/>
              </a:rPr>
              <a:t> pre-financing = max 20% each </a:t>
            </a:r>
          </a:p>
          <a:p>
            <a:pPr marL="719138" indent="-3587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Trebuchet MS" panose="020B0603020202020204" pitchFamily="34" charset="0"/>
                <a:ea typeface="ＭＳ Ｐゴシック" pitchFamily="-109" charset="-128"/>
              </a:rPr>
              <a:t>Final payment = balance maximum 30%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en-US" sz="1800" dirty="0">
                <a:latin typeface="Trebuchet MS" panose="020B0603020202020204" pitchFamily="34" charset="0"/>
                <a:ea typeface="ＭＳ Ｐゴシック" pitchFamily="-109" charset="-128"/>
              </a:rPr>
              <a:t>After </a:t>
            </a:r>
            <a:r>
              <a:rPr lang="en-GB" altLang="en-US" sz="1800" dirty="0">
                <a:latin typeface="Trebuchet MS" panose="020B0603020202020204" pitchFamily="34" charset="0"/>
                <a:ea typeface="ＭＳ Ｐゴシック" pitchFamily="-109" charset="-128"/>
              </a:rPr>
              <a:t>at least 100 % of 1st pre-financing has been used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Trebuchet MS" panose="020B0603020202020204" pitchFamily="34" charset="0"/>
                <a:ea typeface="ＭＳ Ｐゴシック" pitchFamily="-109" charset="-128"/>
              </a:rPr>
              <a:t>Submitting the details re. auditor (Art. II.24.2)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Trebuchet MS" panose="020B0603020202020204" pitchFamily="34" charset="0"/>
                <a:ea typeface="ＭＳ Ｐゴシック" pitchFamily="-109" charset="-128"/>
              </a:rPr>
              <a:t>Paid </a:t>
            </a:r>
            <a:r>
              <a:rPr lang="en-US" altLang="en-US" sz="1800" dirty="0">
                <a:latin typeface="Trebuchet MS" panose="020B0603020202020204" pitchFamily="34" charset="0"/>
                <a:ea typeface="ＭＳ Ｐゴシック" pitchFamily="-109" charset="-128"/>
              </a:rPr>
              <a:t>upon approval by the Agency/Commission of a request for payment and the technical progress report + statement of expenditure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83456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347671"/>
            <a:ext cx="8636069" cy="358933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Payments</a:t>
            </a:r>
            <a:r>
              <a:rPr lang="fi-FI" altLang="en-US" sz="1800" b="1" dirty="0">
                <a:latin typeface="Trebuchet MS" panose="020B0603020202020204" pitchFamily="34" charset="0"/>
                <a:cs typeface="Arial" charset="0"/>
              </a:rPr>
              <a:t> of </a:t>
            </a: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the</a:t>
            </a:r>
            <a:r>
              <a:rPr lang="fi-FI" altLang="en-US" sz="1800" b="1" dirty="0">
                <a:latin typeface="Trebuchet MS" panose="020B0603020202020204" pitchFamily="34" charset="0"/>
                <a:cs typeface="Arial" charset="0"/>
              </a:rPr>
              <a:t> EU </a:t>
            </a: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contribution</a:t>
            </a: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en-US" sz="1800" dirty="0">
                <a:latin typeface="Trebuchet MS" panose="020B0603020202020204" pitchFamily="34" charset="0"/>
                <a:ea typeface="ＭＳ Ｐゴシック" pitchFamily="-109" charset="-128"/>
              </a:rPr>
              <a:t>General </a:t>
            </a:r>
            <a:r>
              <a:rPr lang="en-US" altLang="en-US" sz="1800" dirty="0">
                <a:latin typeface="Trebuchet MS" panose="020B0603020202020204" pitchFamily="34" charset="0"/>
                <a:ea typeface="ＭＳ Ｐゴシック" pitchFamily="-109" charset="-128"/>
              </a:rPr>
              <a:t>rule max 80% as prepayments and 20% as balance 	</a:t>
            </a:r>
          </a:p>
          <a:p>
            <a:pPr marL="719138" lvl="1" indent="-3587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Trebuchet MS" panose="020B0603020202020204" pitchFamily="34" charset="0"/>
                <a:ea typeface="ＭＳ Ｐゴシック" pitchFamily="-109" charset="-128"/>
              </a:rPr>
              <a:t>1st pre-financing 30 % of contribution max. amount</a:t>
            </a:r>
          </a:p>
          <a:p>
            <a:pPr marL="719138" indent="-3587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Trebuchet MS" panose="020B0603020202020204" pitchFamily="34" charset="0"/>
                <a:ea typeface="ＭＳ Ｐゴシック" pitchFamily="-109" charset="-128"/>
              </a:rPr>
              <a:t>2</a:t>
            </a:r>
            <a:r>
              <a:rPr lang="en-US" altLang="en-US" sz="1600" baseline="30000" dirty="0">
                <a:latin typeface="Trebuchet MS" panose="020B0603020202020204" pitchFamily="34" charset="0"/>
                <a:ea typeface="ＭＳ Ｐゴシック" pitchFamily="-109" charset="-128"/>
              </a:rPr>
              <a:t>nd</a:t>
            </a:r>
            <a:r>
              <a:rPr lang="en-US" altLang="en-US" sz="1600" dirty="0">
                <a:latin typeface="Trebuchet MS" panose="020B0603020202020204" pitchFamily="34" charset="0"/>
                <a:ea typeface="ＭＳ Ｐゴシック" pitchFamily="-109" charset="-128"/>
              </a:rPr>
              <a:t> and 3</a:t>
            </a:r>
            <a:r>
              <a:rPr lang="en-US" altLang="en-US" sz="1600" baseline="30000" dirty="0">
                <a:latin typeface="Trebuchet MS" panose="020B0603020202020204" pitchFamily="34" charset="0"/>
                <a:ea typeface="ＭＳ Ｐゴシック" pitchFamily="-109" charset="-128"/>
              </a:rPr>
              <a:t>rd</a:t>
            </a:r>
            <a:r>
              <a:rPr lang="en-US" altLang="en-US" sz="1600" dirty="0">
                <a:latin typeface="Trebuchet MS" panose="020B0603020202020204" pitchFamily="34" charset="0"/>
                <a:ea typeface="ＭＳ Ｐゴシック" pitchFamily="-109" charset="-128"/>
              </a:rPr>
              <a:t> pre-financing = max 20% each </a:t>
            </a:r>
          </a:p>
          <a:p>
            <a:pPr marL="719138" indent="-3587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Trebuchet MS" panose="020B0603020202020204" pitchFamily="34" charset="0"/>
                <a:ea typeface="ＭＳ Ｐゴシック" pitchFamily="-109" charset="-128"/>
              </a:rPr>
              <a:t>Final payment = balance maximum 30%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en-US" sz="1800" dirty="0">
                <a:latin typeface="Trebuchet MS" panose="020B0603020202020204" pitchFamily="34" charset="0"/>
                <a:ea typeface="ＭＳ Ｐゴシック" pitchFamily="-109" charset="-128"/>
              </a:rPr>
              <a:t>After </a:t>
            </a:r>
            <a:r>
              <a:rPr lang="en-GB" altLang="en-US" sz="1800" dirty="0">
                <a:latin typeface="Trebuchet MS" panose="020B0603020202020204" pitchFamily="34" charset="0"/>
                <a:ea typeface="ＭＳ Ｐゴシック" pitchFamily="-109" charset="-128"/>
              </a:rPr>
              <a:t>at least 100 % of 1st pre-financing has been used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Trebuchet MS" panose="020B0603020202020204" pitchFamily="34" charset="0"/>
                <a:ea typeface="ＭＳ Ｐゴシック" pitchFamily="-109" charset="-128"/>
              </a:rPr>
              <a:t>Submitting the details re. auditor (Art. II.24.2)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Trebuchet MS" panose="020B0603020202020204" pitchFamily="34" charset="0"/>
                <a:ea typeface="ＭＳ Ｐゴシック" pitchFamily="-109" charset="-128"/>
              </a:rPr>
              <a:t>Paid </a:t>
            </a:r>
            <a:r>
              <a:rPr lang="en-US" altLang="en-US" sz="1800" dirty="0">
                <a:latin typeface="Trebuchet MS" panose="020B0603020202020204" pitchFamily="34" charset="0"/>
                <a:ea typeface="ＭＳ Ｐゴシック" pitchFamily="-109" charset="-128"/>
              </a:rPr>
              <a:t>upon approval by the Agency/Commission of a request for payment and the technical progress report + statement of expenditure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54635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347671"/>
            <a:ext cx="8636069" cy="358933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Eligible</a:t>
            </a:r>
            <a:r>
              <a:rPr lang="fi-FI" altLang="en-US" sz="1800" b="1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costs</a:t>
            </a: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Provided for </a:t>
            </a: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budget of the project or have been authorized (when required) through an amendment to the grant agreement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Directly linked to, and necessary for, carrying out the project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Reasonable and comply with the principles of sound financial management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Compliant with applicable tax and social legislation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Incurred and </a:t>
            </a: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recorded in the beneficiaries accounts during the lifetime of the project (except cost related to request for payment of balance &amp; audit)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6253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347671"/>
            <a:ext cx="8636069" cy="358933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Eligible</a:t>
            </a:r>
            <a:r>
              <a:rPr lang="fi-FI" altLang="en-US" sz="1800" b="1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costs</a:t>
            </a: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  <a:p>
            <a:pPr marL="363538" indent="-363538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Indicated in the estimated budget and accepted by the Contracting Authority as necessary for project implementation</a:t>
            </a:r>
          </a:p>
          <a:p>
            <a:pPr marL="363538" indent="-363538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Costs are identifiable and verifiable (recorded in the accounting system)</a:t>
            </a:r>
          </a:p>
          <a:p>
            <a:pPr marL="363538" indent="-363538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comply with the requirements of applicable tax and social legislation</a:t>
            </a:r>
          </a:p>
          <a:p>
            <a:pPr marL="363538" indent="-363538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are reasonable and justified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298579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347671"/>
            <a:ext cx="8636069" cy="358933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Flexibility</a:t>
            </a:r>
            <a:r>
              <a:rPr lang="fi-FI" altLang="en-US" sz="1800" b="1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rules</a:t>
            </a: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  <a:p>
            <a:pPr marL="363538" indent="-36353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 in provisional budget (transfer between or within cost categories) less than 20% of the overall estimated costs acceptable </a:t>
            </a:r>
          </a:p>
          <a:p>
            <a:pPr marL="363538" indent="-36353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the changes with the </a:t>
            </a:r>
            <a:r>
              <a:rPr lang="en-US" sz="18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</a:t>
            </a: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 Monitoring Team/EASME beforehand</a:t>
            </a:r>
            <a:endParaRPr lang="en-US" altLang="en-US" sz="1800" b="1" dirty="0">
              <a:latin typeface="Trebuchet MS" panose="020B0603020202020204" pitchFamily="34" charset="0"/>
              <a:ea typeface="ＭＳ Ｐゴシック" pitchFamily="-109" charset="-128"/>
            </a:endParaRPr>
          </a:p>
          <a:p>
            <a:pPr marL="363538" indent="-36353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Costs inside budget category and between areas may be shifted between actions if targets are not </a:t>
            </a:r>
            <a:r>
              <a:rPr lang="en-US" sz="18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jeopardised</a:t>
            </a:r>
            <a:endParaRPr lang="en-US" sz="18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05430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347671"/>
            <a:ext cx="8636069" cy="358933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Flexibility</a:t>
            </a:r>
            <a:r>
              <a:rPr lang="fi-FI" altLang="en-US" sz="1800" b="1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rules</a:t>
            </a: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  <a:p>
            <a:pPr marL="363538" indent="-36353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 in provisional budget (transfer between or within cost categories) less than 20% of the overall estimated costs acceptable </a:t>
            </a:r>
          </a:p>
          <a:p>
            <a:pPr marL="363538" indent="-36353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the changes with the </a:t>
            </a:r>
            <a:r>
              <a:rPr lang="en-US" sz="18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</a:t>
            </a: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 Monitoring Team/EASME beforehand</a:t>
            </a:r>
            <a:endParaRPr lang="en-US" altLang="en-US" sz="1800" b="1" dirty="0">
              <a:latin typeface="Trebuchet MS" panose="020B0603020202020204" pitchFamily="34" charset="0"/>
              <a:ea typeface="ＭＳ Ｐゴシック" pitchFamily="-109" charset="-128"/>
            </a:endParaRPr>
          </a:p>
          <a:p>
            <a:pPr marL="363538" indent="-36353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Costs inside budget category and between areas may be shifted between actions if targets are not </a:t>
            </a:r>
            <a:r>
              <a:rPr lang="en-US" sz="18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jeopardised</a:t>
            </a:r>
            <a:endParaRPr lang="en-US" sz="18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74416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347671"/>
            <a:ext cx="8636069" cy="358933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Personnel</a:t>
            </a:r>
            <a:r>
              <a:rPr lang="fi-FI" altLang="en-US" sz="1800" b="1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costs</a:t>
            </a: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 to </a:t>
            </a: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employees salaries (direct personal cost - no external assistance)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contracts – under condition of working in the participant premises and under its supervision (timesheets needed)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Non-additional personnel salary costs: s</a:t>
            </a: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of public bodies’ contributions must exceed by at least 2 % the sum of public body employees who are not considered ‘additional’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‘Additional’ personnel includes permanent or temporary employees specifically seconded/assigned to the project or employees whose contracts start at the same time as the project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6748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Parks &amp; </a:t>
            </a:r>
            <a:r>
              <a:rPr lang="fi-FI" dirty="0" err="1"/>
              <a:t>Wildlife</a:t>
            </a:r>
            <a:r>
              <a:rPr lang="fi-FI" dirty="0"/>
              <a:t> Finland 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5"/>
          </p:nvPr>
        </p:nvSpPr>
        <p:spPr>
          <a:xfrm>
            <a:off x="385707" y="1247609"/>
            <a:ext cx="4432356" cy="3122924"/>
          </a:xfrm>
        </p:spPr>
        <p:txBody>
          <a:bodyPr/>
          <a:lstStyle/>
          <a:p>
            <a:r>
              <a:rPr lang="en-US" dirty="0"/>
              <a:t>Parks &amp; Wildlife Finland (P&amp;WF) is </a:t>
            </a:r>
            <a:br>
              <a:rPr lang="en-US" dirty="0"/>
            </a:br>
            <a:r>
              <a:rPr lang="en-US" dirty="0"/>
              <a:t>a </a:t>
            </a:r>
            <a:r>
              <a:rPr lang="en-US" dirty="0" err="1"/>
              <a:t>Metsähallitus</a:t>
            </a:r>
            <a:r>
              <a:rPr lang="en-US" dirty="0"/>
              <a:t> unit responsible for public administration duties and services in </a:t>
            </a:r>
            <a:br>
              <a:rPr lang="en-US" dirty="0"/>
            </a:br>
            <a:r>
              <a:rPr lang="en-US" dirty="0"/>
              <a:t>the fields of: </a:t>
            </a:r>
          </a:p>
          <a:p>
            <a:pPr lvl="1"/>
            <a:r>
              <a:rPr lang="en-US" dirty="0"/>
              <a:t>nature conservation</a:t>
            </a:r>
          </a:p>
          <a:p>
            <a:pPr lvl="1"/>
            <a:r>
              <a:rPr lang="en-US" dirty="0"/>
              <a:t>outdoor recreation</a:t>
            </a:r>
          </a:p>
          <a:p>
            <a:pPr lvl="1"/>
            <a:r>
              <a:rPr lang="en-US" dirty="0"/>
              <a:t>management planning</a:t>
            </a:r>
          </a:p>
          <a:p>
            <a:pPr lvl="1"/>
            <a:r>
              <a:rPr lang="en-US" dirty="0"/>
              <a:t>sustainable game and fisheries </a:t>
            </a:r>
          </a:p>
          <a:p>
            <a:r>
              <a:rPr lang="en-US" dirty="0"/>
              <a:t>Parks &amp; Wildlife Finland: </a:t>
            </a:r>
          </a:p>
          <a:p>
            <a:pPr lvl="1"/>
            <a:r>
              <a:rPr lang="en-US" dirty="0"/>
              <a:t>manages protected areas</a:t>
            </a:r>
          </a:p>
          <a:p>
            <a:pPr lvl="1"/>
            <a:r>
              <a:rPr lang="en-US" dirty="0"/>
              <a:t>maintains outdoor recreation facilities free for public</a:t>
            </a:r>
          </a:p>
          <a:p>
            <a:pPr lvl="1"/>
            <a:r>
              <a:rPr lang="en-US" dirty="0"/>
              <a:t>guarantees sustainable hunting and fishing including permit sales</a:t>
            </a:r>
            <a:endParaRPr lang="fi-FI" dirty="0"/>
          </a:p>
        </p:txBody>
      </p:sp>
      <p:pic>
        <p:nvPicPr>
          <p:cNvPr id="6" name="Kuva 1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88929F"/>
              </a:clrFrom>
              <a:clrTo>
                <a:srgbClr val="88929F">
                  <a:alpha val="0"/>
                </a:srgbClr>
              </a:clrTo>
            </a:clrChange>
            <a:lum bright="100000" contrast="-70000"/>
            <a:alphaModFix amt="50000"/>
          </a:blip>
          <a:stretch>
            <a:fillRect/>
          </a:stretch>
        </p:blipFill>
        <p:spPr>
          <a:xfrm rot="16200000" flipH="1">
            <a:off x="7498375" y="3497876"/>
            <a:ext cx="1672167" cy="1619082"/>
          </a:xfrm>
          <a:prstGeom prst="rect">
            <a:avLst/>
          </a:prstGeom>
        </p:spPr>
      </p:pic>
      <p:pic>
        <p:nvPicPr>
          <p:cNvPr id="7" name="Kuva 6" descr="Hameenkylmankukka_Renko_2015_Teijo_Heinanen 16_9 P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27776" y="0"/>
            <a:ext cx="43162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42999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347672"/>
            <a:ext cx="8636069" cy="38734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fi-FI" altLang="en-US" sz="1800" b="1" dirty="0">
                <a:latin typeface="Trebuchet MS" panose="020B0603020202020204" pitchFamily="34" charset="0"/>
                <a:cs typeface="Arial" charset="0"/>
              </a:rPr>
              <a:t>2% </a:t>
            </a:r>
            <a:r>
              <a:rPr lang="fi-FI" altLang="en-US" sz="1800" b="1" dirty="0" err="1">
                <a:latin typeface="Trebuchet MS" panose="020B0603020202020204" pitchFamily="34" charset="0"/>
                <a:cs typeface="Arial" charset="0"/>
              </a:rPr>
              <a:t>rule</a:t>
            </a: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95288" y="1700213"/>
            <a:ext cx="4252912" cy="2848341"/>
          </a:xfrm>
          <a:prstGeom prst="rect">
            <a:avLst/>
          </a:prstGeom>
          <a:noFill/>
          <a:ln>
            <a:solidFill>
              <a:srgbClr val="336699"/>
            </a:solidFill>
          </a:ln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defRPr/>
            </a:pPr>
            <a:r>
              <a:rPr lang="en-GB" sz="1800" b="1" i="1" dirty="0">
                <a:solidFill>
                  <a:srgbClr val="003399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 of budget (sum of all public beneficiaries):</a:t>
            </a:r>
          </a:p>
          <a:p>
            <a:pPr marL="349250" indent="-34925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defRPr/>
            </a:pPr>
            <a:r>
              <a:rPr lang="en-GB" sz="1800" b="1" dirty="0">
                <a:solidFill>
                  <a:srgbClr val="003399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Personnel: </a:t>
            </a:r>
          </a:p>
          <a:p>
            <a:pPr marL="349250" indent="-34925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tabLst>
                <a:tab pos="2695575" algn="l"/>
              </a:tabLst>
              <a:defRPr/>
            </a:pPr>
            <a:r>
              <a:rPr lang="en-GB" sz="1800" b="1" dirty="0">
                <a:solidFill>
                  <a:srgbClr val="FF00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Non-additional staff		105 €</a:t>
            </a:r>
          </a:p>
          <a:p>
            <a:pPr marL="349250" indent="-34925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tabLst>
                <a:tab pos="2695575" algn="l"/>
              </a:tabLst>
              <a:defRPr/>
            </a:pPr>
            <a:r>
              <a:rPr lang="en-GB" sz="1800" b="1" dirty="0">
                <a:solidFill>
                  <a:schemeClr val="accent6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staff</a:t>
            </a:r>
            <a:r>
              <a:rPr lang="en-GB" sz="1800" b="1" dirty="0">
                <a:solidFill>
                  <a:srgbClr val="003399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</a:t>
            </a:r>
            <a:r>
              <a:rPr lang="en-GB" sz="1800" b="1" dirty="0">
                <a:solidFill>
                  <a:schemeClr val="accent6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20 €</a:t>
            </a:r>
          </a:p>
          <a:p>
            <a:pPr marL="349250" indent="-34925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tabLst>
                <a:tab pos="2695575" algn="l"/>
              </a:tabLst>
              <a:defRPr/>
            </a:pPr>
            <a:r>
              <a:rPr lang="en-GB" sz="1800" b="1" dirty="0">
                <a:solidFill>
                  <a:srgbClr val="003399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External Assistance		  50 €</a:t>
            </a:r>
          </a:p>
          <a:p>
            <a:pPr marL="349250" indent="-34925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tabLst>
                <a:tab pos="2695575" algn="l"/>
              </a:tabLst>
              <a:defRPr/>
            </a:pPr>
            <a:r>
              <a:rPr lang="en-GB" sz="1800" b="1" dirty="0">
                <a:solidFill>
                  <a:srgbClr val="003399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Equipment		  25 €</a:t>
            </a:r>
          </a:p>
          <a:p>
            <a:pPr marL="349250" indent="-34925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tabLst>
                <a:tab pos="2695575" algn="l"/>
              </a:tabLst>
              <a:defRPr/>
            </a:pPr>
            <a:r>
              <a:rPr lang="en-GB" sz="1800" b="1" dirty="0">
                <a:solidFill>
                  <a:srgbClr val="003399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</a:t>
            </a:r>
            <a:r>
              <a:rPr lang="en-GB" sz="1800" b="1" dirty="0">
                <a:solidFill>
                  <a:srgbClr val="003399"/>
                </a:solidFill>
                <a:latin typeface="Trebuchet MS" panose="020B0603020202020204" pitchFamily="34" charset="0"/>
              </a:rPr>
              <a:t>		</a:t>
            </a:r>
            <a:r>
              <a:rPr lang="en-GB" sz="1800" b="1" dirty="0">
                <a:solidFill>
                  <a:srgbClr val="003399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200 €</a:t>
            </a:r>
            <a:endParaRPr lang="fr-FR" sz="1800" b="1" dirty="0">
              <a:solidFill>
                <a:srgbClr val="003399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48200" y="1700214"/>
            <a:ext cx="3810000" cy="2848340"/>
          </a:xfrm>
          <a:prstGeom prst="rect">
            <a:avLst/>
          </a:prstGeom>
          <a:noFill/>
          <a:ln>
            <a:solidFill>
              <a:srgbClr val="336699"/>
            </a:solidFill>
          </a:ln>
        </p:spPr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GB" sz="1800" b="1" dirty="0">
                <a:solidFill>
                  <a:schemeClr val="accent6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 contribution = 50% (100 000€) </a:t>
            </a:r>
          </a:p>
          <a:p>
            <a:pPr algn="ctr">
              <a:spcBef>
                <a:spcPts val="600"/>
              </a:spcBef>
              <a:defRPr/>
            </a:pPr>
            <a:r>
              <a:rPr lang="en-GB" sz="1800" b="1" dirty="0">
                <a:solidFill>
                  <a:schemeClr val="accent6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</a:t>
            </a:r>
          </a:p>
          <a:p>
            <a:pPr algn="ctr">
              <a:spcBef>
                <a:spcPts val="600"/>
              </a:spcBef>
              <a:defRPr/>
            </a:pPr>
            <a:r>
              <a:rPr lang="en-GB" sz="1800" b="1" dirty="0">
                <a:solidFill>
                  <a:schemeClr val="accent6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Minimum own contribution from public beneficiaries</a:t>
            </a:r>
          </a:p>
          <a:p>
            <a:pPr algn="ctr">
              <a:spcBef>
                <a:spcPts val="600"/>
              </a:spcBef>
              <a:defRPr/>
            </a:pPr>
            <a:r>
              <a:rPr lang="en-GB" sz="1800" b="1" dirty="0">
                <a:solidFill>
                  <a:schemeClr val="accent6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105 € + 2 % = 107,10 €</a:t>
            </a:r>
          </a:p>
          <a:p>
            <a:pPr algn="ctr">
              <a:spcBef>
                <a:spcPts val="600"/>
              </a:spcBef>
              <a:defRPr/>
            </a:pPr>
            <a:r>
              <a:rPr lang="en-GB" sz="1800" b="1" dirty="0">
                <a:solidFill>
                  <a:schemeClr val="accent6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Maximum Life contribution </a:t>
            </a:r>
          </a:p>
          <a:p>
            <a:pPr algn="ctr">
              <a:spcBef>
                <a:spcPts val="600"/>
              </a:spcBef>
              <a:defRPr/>
            </a:pPr>
            <a:r>
              <a:rPr lang="en-GB" sz="1800" b="1" dirty="0">
                <a:solidFill>
                  <a:schemeClr val="accent6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92,90 €</a:t>
            </a:r>
            <a:endParaRPr lang="fr-FR" sz="1800" b="1" dirty="0">
              <a:solidFill>
                <a:schemeClr val="accent6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9250" indent="-349250" eaLnBrk="1" fontAlgn="auto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defRPr/>
            </a:pPr>
            <a:endParaRPr lang="fr-FR" sz="20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16915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347671"/>
            <a:ext cx="8636069" cy="358933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fi-FI" altLang="en-US" sz="20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Personnel</a:t>
            </a:r>
            <a:r>
              <a:rPr lang="fi-FI" altLang="en-US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20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costs</a:t>
            </a:r>
            <a:endParaRPr lang="fi-FI" altLang="en-US" sz="2000" b="1" dirty="0">
              <a:solidFill>
                <a:srgbClr val="FF0000"/>
              </a:solidFill>
              <a:latin typeface="Trebuchet MS" panose="020B0603020202020204" pitchFamily="34" charset="0"/>
              <a:cs typeface="Arial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02238" y="1885589"/>
            <a:ext cx="1246675" cy="42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GB" altLang="en-US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Principles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4546665" y="1885589"/>
            <a:ext cx="2765125" cy="42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GB" altLang="en-US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Supporting documents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02238" y="2473208"/>
            <a:ext cx="338296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 on </a:t>
            </a:r>
            <a:r>
              <a:rPr lang="en-GB" sz="1800" i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</a:t>
            </a: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time </a:t>
            </a:r>
          </a:p>
          <a:p>
            <a:pPr>
              <a:defRPr/>
            </a:pP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devoted to the project</a:t>
            </a:r>
          </a:p>
          <a:p>
            <a:pPr>
              <a:defRPr/>
            </a:pPr>
            <a:endParaRPr lang="en-GB" sz="18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 on actual gross salary / wages + </a:t>
            </a:r>
            <a:r>
              <a:rPr lang="en-GB" sz="1800" i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obligatory</a:t>
            </a: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social charges</a:t>
            </a:r>
          </a:p>
        </p:txBody>
      </p:sp>
      <p:sp>
        <p:nvSpPr>
          <p:cNvPr id="18" name="TextBox 3"/>
          <p:cNvSpPr txBox="1"/>
          <p:nvPr/>
        </p:nvSpPr>
        <p:spPr>
          <a:xfrm>
            <a:off x="4621825" y="2311283"/>
            <a:ext cx="3455988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Timesheets (regularly signed by worker and superior, digital signing OK)</a:t>
            </a:r>
          </a:p>
          <a:p>
            <a:pPr algn="r">
              <a:defRPr/>
            </a:pPr>
            <a:endParaRPr lang="en-GB" sz="18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 slips, annual salary documents, social charge documents , proofed by ledger books</a:t>
            </a:r>
          </a:p>
        </p:txBody>
      </p:sp>
      <p:cxnSp>
        <p:nvCxnSpPr>
          <p:cNvPr id="19" name="Straight Arrow Connector 5"/>
          <p:cNvCxnSpPr/>
          <p:nvPr/>
        </p:nvCxnSpPr>
        <p:spPr bwMode="auto">
          <a:xfrm>
            <a:off x="3415938" y="2753950"/>
            <a:ext cx="107950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5"/>
          <p:cNvCxnSpPr/>
          <p:nvPr/>
        </p:nvCxnSpPr>
        <p:spPr bwMode="auto">
          <a:xfrm>
            <a:off x="3415938" y="3816477"/>
            <a:ext cx="107950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kstikehys 13"/>
          <p:cNvSpPr txBox="1"/>
          <p:nvPr/>
        </p:nvSpPr>
        <p:spPr>
          <a:xfrm>
            <a:off x="3205569" y="4599524"/>
            <a:ext cx="5199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1800" i="1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Comparison</a:t>
            </a:r>
            <a:r>
              <a:rPr lang="fi-FI" sz="1800" i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i-FI" sz="1800" i="1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between</a:t>
            </a:r>
            <a:r>
              <a:rPr lang="fi-FI" sz="1800" i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i-FI" sz="1800" i="1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proposal</a:t>
            </a:r>
            <a:r>
              <a:rPr lang="fi-FI" sz="1800" i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fi-FI" sz="1800" i="1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realised</a:t>
            </a:r>
            <a:endParaRPr lang="fi-FI" sz="1800" i="1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96797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347671"/>
            <a:ext cx="8636069" cy="46809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fi-FI" altLang="en-US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Travel </a:t>
            </a:r>
            <a:r>
              <a:rPr lang="fi-FI" altLang="en-US" sz="20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costs</a:t>
            </a:r>
            <a:endParaRPr lang="fi-FI" altLang="en-US" sz="2000" b="1" dirty="0">
              <a:solidFill>
                <a:srgbClr val="FF0000"/>
              </a:solidFill>
              <a:latin typeface="Trebuchet MS" panose="020B0603020202020204" pitchFamily="34" charset="0"/>
              <a:cs typeface="Arial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02238" y="1815251"/>
            <a:ext cx="1246675" cy="42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GB" altLang="en-US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Principles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4546665" y="1815251"/>
            <a:ext cx="2765125" cy="42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GB" altLang="en-US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Supporting documents</a:t>
            </a:r>
          </a:p>
        </p:txBody>
      </p:sp>
      <p:cxnSp>
        <p:nvCxnSpPr>
          <p:cNvPr id="19" name="Straight Arrow Connector 5"/>
          <p:cNvCxnSpPr/>
          <p:nvPr/>
        </p:nvCxnSpPr>
        <p:spPr bwMode="auto">
          <a:xfrm>
            <a:off x="3467165" y="3003158"/>
            <a:ext cx="107950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02238" y="2412539"/>
            <a:ext cx="3238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800" dirty="0">
                <a:latin typeface="Trebuchet MS" panose="020B0603020202020204" pitchFamily="34" charset="0"/>
              </a:rPr>
              <a:t>Charged in accordance with internal rules of the beneficiary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649502" y="2284653"/>
            <a:ext cx="3736975" cy="1807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altLang="en-US" sz="1800" dirty="0">
                <a:latin typeface="Trebuchet MS" panose="020B0603020202020204" pitchFamily="34" charset="0"/>
                <a:ea typeface="ＭＳ Ｐゴシック" pitchFamily="-109" charset="-128"/>
              </a:rPr>
              <a:t>Travel invoices with supporting  documents</a:t>
            </a: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altLang="en-US" sz="1800" dirty="0">
                <a:latin typeface="Trebuchet MS" panose="020B0603020202020204" pitchFamily="34" charset="0"/>
                <a:ea typeface="ＭＳ Ｐゴシック" pitchFamily="-109" charset="-128"/>
              </a:rPr>
              <a:t>Journeys by car: based on distance and internal rules, logbook</a:t>
            </a:r>
            <a:endParaRPr lang="en-GB" altLang="en-US" sz="1800" i="1" dirty="0">
              <a:latin typeface="Trebuchet MS" panose="020B0603020202020204" pitchFamily="34" charset="0"/>
              <a:ea typeface="ＭＳ Ｐゴシック" pitchFamily="-109" charset="-128"/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117540" y="4032669"/>
            <a:ext cx="8567738" cy="6617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indent="-36353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Costs incurred by employees and volunteers (not by external consultants)</a:t>
            </a:r>
          </a:p>
          <a:p>
            <a:pPr marL="363538" indent="-36353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for journeys between home and work place</a:t>
            </a:r>
          </a:p>
        </p:txBody>
      </p:sp>
    </p:spTree>
    <p:extLst>
      <p:ext uri="{BB962C8B-B14F-4D97-AF65-F5344CB8AC3E}">
        <p14:creationId xmlns:p14="http://schemas.microsoft.com/office/powerpoint/2010/main" val="379567484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347671"/>
            <a:ext cx="8636069" cy="46809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fi-FI" altLang="en-US" sz="20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External</a:t>
            </a:r>
            <a:r>
              <a:rPr lang="fi-FI" altLang="en-US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20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assistance</a:t>
            </a:r>
            <a:endParaRPr lang="fi-FI" altLang="en-US" sz="2000" b="1" dirty="0">
              <a:solidFill>
                <a:srgbClr val="FF0000"/>
              </a:solidFill>
              <a:latin typeface="Trebuchet MS" panose="020B0603020202020204" pitchFamily="34" charset="0"/>
              <a:cs typeface="Arial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02238" y="1815251"/>
            <a:ext cx="1246675" cy="42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GB" altLang="en-US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Principles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4546665" y="1815251"/>
            <a:ext cx="2765125" cy="42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GB" altLang="en-US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Supporting documents</a:t>
            </a:r>
          </a:p>
        </p:txBody>
      </p:sp>
      <p:cxnSp>
        <p:nvCxnSpPr>
          <p:cNvPr id="19" name="Straight Arrow Connector 5"/>
          <p:cNvCxnSpPr/>
          <p:nvPr/>
        </p:nvCxnSpPr>
        <p:spPr bwMode="auto">
          <a:xfrm>
            <a:off x="3467165" y="3003158"/>
            <a:ext cx="107950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31468" y="2347459"/>
            <a:ext cx="3239591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 applicable rules on tendering</a:t>
            </a:r>
            <a:endParaRPr lang="en-GB" sz="1800" strike="sngStrike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Includes short term lease of land (expires prior to project end date, for Life NAT only)</a:t>
            </a:r>
            <a:endParaRPr lang="en-GB" sz="18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sz="18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sz="18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4649502" y="2330607"/>
            <a:ext cx="3535363" cy="24165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Tendering documentation</a:t>
            </a:r>
          </a:p>
          <a:p>
            <a:pPr>
              <a:spcBef>
                <a:spcPct val="20000"/>
              </a:spcBef>
              <a:defRPr/>
            </a:pP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Detailed invoices issued by the sub-contractor, with clear reference to the LIFE project and to the purchase order or the contract</a:t>
            </a:r>
          </a:p>
          <a:p>
            <a:pPr>
              <a:spcBef>
                <a:spcPct val="20000"/>
              </a:spcBef>
              <a:defRPr/>
            </a:pPr>
            <a:r>
              <a:rPr lang="en-GB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Clear info and tasks provided and dates</a:t>
            </a:r>
          </a:p>
        </p:txBody>
      </p:sp>
    </p:spTree>
    <p:extLst>
      <p:ext uri="{BB962C8B-B14F-4D97-AF65-F5344CB8AC3E}">
        <p14:creationId xmlns:p14="http://schemas.microsoft.com/office/powerpoint/2010/main" val="3162698525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347671"/>
            <a:ext cx="8636069" cy="46809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fi-FI" altLang="en-US" sz="20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Durable</a:t>
            </a:r>
            <a:r>
              <a:rPr lang="fi-FI" altLang="en-US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20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goods</a:t>
            </a:r>
            <a:endParaRPr lang="fi-FI" altLang="en-US" sz="2000" b="1" dirty="0">
              <a:solidFill>
                <a:srgbClr val="FF0000"/>
              </a:solidFill>
              <a:latin typeface="Trebuchet MS" panose="020B0603020202020204" pitchFamily="34" charset="0"/>
              <a:cs typeface="Arial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31468" y="1815766"/>
            <a:ext cx="8137525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1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i-FI" altLang="en-US" sz="18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Charges</a:t>
            </a:r>
            <a:r>
              <a:rPr lang="fi-FI" alt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relating to durable goods are eligible when the goods are : </a:t>
            </a:r>
          </a:p>
          <a:p>
            <a:pPr marL="719138" lvl="2" indent="-358775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</a:t>
            </a:r>
            <a:r>
              <a:rPr lang="en-US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ced on the beneficiary's inventory of durable goods</a:t>
            </a:r>
          </a:p>
          <a:p>
            <a:pPr marL="719138" lvl="2" indent="-358775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Treated as capital expenditure</a:t>
            </a:r>
          </a:p>
          <a:p>
            <a:pPr marL="719138" lvl="2" indent="-358775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Depriciated</a:t>
            </a:r>
            <a:r>
              <a:rPr lang="en-US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yearly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Depreciation of durable goods already owned by beneficiaries at the start of the project is not eligible for LIFE funding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beneficiary shall apply its internal accounting standard/rules to calculate the actual depreciation charges</a:t>
            </a:r>
          </a:p>
        </p:txBody>
      </p:sp>
    </p:spTree>
    <p:extLst>
      <p:ext uri="{BB962C8B-B14F-4D97-AF65-F5344CB8AC3E}">
        <p14:creationId xmlns:p14="http://schemas.microsoft.com/office/powerpoint/2010/main" val="2261996040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347671"/>
            <a:ext cx="8636069" cy="46809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fi-FI" altLang="en-US" sz="20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Durable</a:t>
            </a:r>
            <a:r>
              <a:rPr lang="fi-FI" altLang="en-US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20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goods</a:t>
            </a:r>
            <a:endParaRPr lang="fi-FI" altLang="en-US" sz="2000" b="1" dirty="0">
              <a:solidFill>
                <a:srgbClr val="FF0000"/>
              </a:solidFill>
              <a:latin typeface="Trebuchet MS" panose="020B0603020202020204" pitchFamily="34" charset="0"/>
              <a:cs typeface="Arial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31468" y="1815766"/>
            <a:ext cx="8137525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1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i-FI" altLang="en-US" sz="18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Charges</a:t>
            </a:r>
            <a:r>
              <a:rPr lang="fi-FI" alt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relating to durable goods are eligible when the goods are : </a:t>
            </a:r>
          </a:p>
          <a:p>
            <a:pPr marL="719138" lvl="2" indent="-358775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</a:t>
            </a:r>
            <a:r>
              <a:rPr lang="en-US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ced on the beneficiary's inventory of durable goods</a:t>
            </a:r>
          </a:p>
          <a:p>
            <a:pPr marL="719138" lvl="2" indent="-358775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Treated as capital expenditure</a:t>
            </a:r>
          </a:p>
          <a:p>
            <a:pPr marL="719138" lvl="2" indent="-358775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Depriciated</a:t>
            </a:r>
            <a:r>
              <a:rPr lang="en-US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yearly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Depreciation of durable goods already owned by beneficiaries at the start of the project is not eligible for LIFE funding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US" sz="18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beneficiary shall apply its internal accounting standard/rules to calculate the actual depreciation charges</a:t>
            </a:r>
          </a:p>
        </p:txBody>
      </p:sp>
    </p:spTree>
    <p:extLst>
      <p:ext uri="{BB962C8B-B14F-4D97-AF65-F5344CB8AC3E}">
        <p14:creationId xmlns:p14="http://schemas.microsoft.com/office/powerpoint/2010/main" val="2788995551"/>
      </p:ext>
    </p:extLst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347671"/>
            <a:ext cx="8636069" cy="46809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fi-FI" altLang="en-US" sz="20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Durable</a:t>
            </a:r>
            <a:r>
              <a:rPr lang="fi-FI" altLang="en-US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20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goods</a:t>
            </a:r>
            <a:endParaRPr lang="fi-FI" altLang="en-US" sz="2000" b="1" dirty="0">
              <a:solidFill>
                <a:srgbClr val="FF0000"/>
              </a:solidFill>
              <a:latin typeface="Trebuchet MS" panose="020B0603020202020204" pitchFamily="34" charset="0"/>
              <a:cs typeface="Arial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31468" y="1815766"/>
            <a:ext cx="8137525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1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1468" y="1767563"/>
            <a:ext cx="8562975" cy="2592388"/>
          </a:xfrm>
        </p:spPr>
        <p:txBody>
          <a:bodyPr>
            <a:normAutofit/>
          </a:bodyPr>
          <a:lstStyle/>
          <a:p>
            <a:pPr marL="363538" indent="-363538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800" b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Exception </a:t>
            </a:r>
            <a:r>
              <a:rPr lang="en-GB" sz="1800" b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LIFE NAT </a:t>
            </a:r>
          </a:p>
          <a:p>
            <a:pPr marL="363538" indent="-363538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b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Infrastructure, equipment : </a:t>
            </a:r>
          </a:p>
          <a:p>
            <a:pPr marL="706438" lvl="2" indent="-363538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100% for public or non commercial beneficiaries</a:t>
            </a:r>
          </a:p>
          <a:p>
            <a:pPr marL="706438" lvl="2" indent="-363538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depreciated for other beneficiaries (25% / 50%)</a:t>
            </a:r>
          </a:p>
          <a:p>
            <a:pPr marL="363538" indent="-363538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b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Reference to the project in the invoices (when possible, ask for new invoices)</a:t>
            </a:r>
          </a:p>
          <a:p>
            <a:pPr marL="360363" indent="0" eaLnBrk="1" hangingPunct="1">
              <a:spcAft>
                <a:spcPts val="600"/>
              </a:spcAft>
              <a:buFontTx/>
              <a:buNone/>
              <a:defRPr/>
            </a:pPr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08694"/>
      </p:ext>
    </p:extLst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347671"/>
            <a:ext cx="8636069" cy="46809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fi-FI" altLang="en-US" sz="20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Land</a:t>
            </a:r>
            <a:r>
              <a:rPr lang="fi-FI" altLang="en-US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20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acquistion</a:t>
            </a:r>
            <a:endParaRPr lang="fi-FI" altLang="en-US" sz="2000" b="1" dirty="0">
              <a:solidFill>
                <a:srgbClr val="FF0000"/>
              </a:solidFill>
              <a:latin typeface="Trebuchet MS" panose="020B0603020202020204" pitchFamily="34" charset="0"/>
              <a:cs typeface="Arial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31468" y="1815766"/>
            <a:ext cx="8137525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1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1468" y="1767563"/>
            <a:ext cx="8562975" cy="2592388"/>
          </a:xfrm>
        </p:spPr>
        <p:txBody>
          <a:bodyPr anchor="t">
            <a:normAutofit/>
          </a:bodyPr>
          <a:lstStyle/>
          <a:p>
            <a:pPr marL="363538" indent="-36353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i-FI" sz="1800" b="0" dirty="0" err="1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</a:t>
            </a:r>
            <a:r>
              <a:rPr lang="fi-FI" sz="1800" b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800" b="0" dirty="0" err="1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purchase</a:t>
            </a:r>
            <a:r>
              <a:rPr lang="fi-FI" sz="1800" b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i-FI" sz="1800" b="0" dirty="0" err="1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one-off</a:t>
            </a:r>
            <a:r>
              <a:rPr lang="fi-FI" sz="1800" b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800" b="0" dirty="0" err="1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compensation</a:t>
            </a:r>
            <a:r>
              <a:rPr lang="fi-FI" sz="1800" b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800" b="0" dirty="0" err="1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payment</a:t>
            </a:r>
            <a:r>
              <a:rPr lang="fi-FI" sz="1800" b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i-FI" sz="1800" b="0" dirty="0" err="1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</a:t>
            </a:r>
            <a:r>
              <a:rPr lang="fi-FI" sz="1800" b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800" b="0" dirty="0" err="1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swaps</a:t>
            </a:r>
            <a:r>
              <a:rPr lang="fi-FI" sz="1800" b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(!)</a:t>
            </a:r>
            <a:endParaRPr lang="en-GB" sz="1800" b="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538" indent="-3635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800" b="0" kern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Approved for foreseen areas in the proposal</a:t>
            </a:r>
          </a:p>
          <a:p>
            <a:pPr marL="363538" indent="-3635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b="0" kern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Contracts (clause), parcel data, maps, area, taxes, costs, GIS data</a:t>
            </a:r>
          </a:p>
          <a:p>
            <a:pPr marL="360363" indent="0" eaLnBrk="1" hangingPunct="1">
              <a:spcAft>
                <a:spcPts val="600"/>
              </a:spcAft>
              <a:buFontTx/>
              <a:buNone/>
              <a:defRPr/>
            </a:pPr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3113268"/>
            <a:ext cx="8636069" cy="46809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fi-FI" altLang="en-US" sz="20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Consumable</a:t>
            </a:r>
            <a:r>
              <a:rPr lang="fi-FI" altLang="en-US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20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material</a:t>
            </a:r>
            <a:r>
              <a:rPr lang="fi-FI" altLang="en-US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 / </a:t>
            </a:r>
            <a:r>
              <a:rPr lang="fi-FI" altLang="en-US" sz="20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other</a:t>
            </a:r>
            <a:r>
              <a:rPr lang="fi-FI" altLang="en-US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20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costs</a:t>
            </a:r>
            <a:endParaRPr lang="fi-FI" altLang="en-US" sz="2000" b="1" dirty="0">
              <a:solidFill>
                <a:srgbClr val="FF0000"/>
              </a:solidFill>
              <a:latin typeface="Trebuchet MS" panose="020B0603020202020204" pitchFamily="34" charset="0"/>
              <a:cs typeface="Arial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fi-FI" altLang="en-US" sz="2000" b="1" dirty="0">
              <a:solidFill>
                <a:srgbClr val="FF0000"/>
              </a:solidFill>
              <a:latin typeface="Trebuchet MS" panose="020B0603020202020204" pitchFamily="34" charset="0"/>
              <a:cs typeface="Arial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331468" y="3508619"/>
            <a:ext cx="8562975" cy="259238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marL="0" indent="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75757"/>
              </a:buClr>
              <a:buSzPct val="85000"/>
              <a:buFont typeface="Trebuchet MS" pitchFamily="34" charset="0"/>
              <a:buNone/>
              <a:defRPr sz="1400" b="1" kern="800" cap="none" spc="60">
                <a:solidFill>
                  <a:srgbClr val="000000"/>
                </a:solidFill>
                <a:latin typeface="Trebuchet MS"/>
                <a:ea typeface="MS PGothic" pitchFamily="34" charset="-128"/>
                <a:cs typeface="Trebuchet MS"/>
              </a:defRPr>
            </a:lvl1pPr>
            <a:lvl2pPr marL="342900" indent="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75757"/>
              </a:buClr>
              <a:buSzPct val="85000"/>
              <a:buFont typeface="Arial"/>
              <a:buNone/>
              <a:defRPr sz="1500" b="1" kern="800" spc="60">
                <a:solidFill>
                  <a:schemeClr val="tx1"/>
                </a:solidFill>
                <a:latin typeface="Trebuchet MS"/>
                <a:ea typeface="MS PGothic" pitchFamily="34" charset="-128"/>
                <a:cs typeface="Trebuchet MS"/>
              </a:defRPr>
            </a:lvl2pPr>
            <a:lvl3pPr marL="685800" indent="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75757"/>
              </a:buClr>
              <a:buSzPct val="85000"/>
              <a:buFont typeface="Arial"/>
              <a:buNone/>
              <a:defRPr sz="1400" b="1" kern="800" spc="60">
                <a:solidFill>
                  <a:schemeClr val="tx1"/>
                </a:solidFill>
                <a:latin typeface="Trebuchet MS"/>
                <a:ea typeface="MS PGothic" pitchFamily="34" charset="-128"/>
                <a:cs typeface="Trebuchet MS"/>
              </a:defRPr>
            </a:lvl3pPr>
            <a:lvl4pPr marL="1028700" indent="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75757"/>
              </a:buClr>
              <a:buSzPct val="85000"/>
              <a:buFont typeface="Arial"/>
              <a:buNone/>
              <a:defRPr sz="1200" b="1" kern="800" spc="60">
                <a:solidFill>
                  <a:schemeClr val="tx1"/>
                </a:solidFill>
                <a:latin typeface="Trebuchet MS"/>
                <a:ea typeface="MS PGothic" pitchFamily="34" charset="-128"/>
                <a:cs typeface="Trebuchet MS"/>
              </a:defRPr>
            </a:lvl4pPr>
            <a:lvl5pPr marL="1371600" indent="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75757"/>
              </a:buClr>
              <a:buSzPct val="85000"/>
              <a:buFont typeface="Arial"/>
              <a:buNone/>
              <a:defRPr sz="1200" b="1" kern="800" spc="60">
                <a:solidFill>
                  <a:schemeClr val="tx1"/>
                </a:solidFill>
                <a:latin typeface="Trebuchet MS"/>
                <a:ea typeface="MS PGothic" pitchFamily="34" charset="-128"/>
                <a:cs typeface="Trebuchet MS"/>
              </a:defRPr>
            </a:lvl5pPr>
            <a:lvl6pPr marL="17145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i-FI" sz="1800" b="0" dirty="0" err="1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Explicitly</a:t>
            </a:r>
            <a:r>
              <a:rPr lang="fi-FI" sz="1800" b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800" b="0" dirty="0" err="1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</a:t>
            </a:r>
            <a:r>
              <a:rPr lang="fi-FI" sz="1800" b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fi-FI" sz="1800" b="0" dirty="0" err="1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  <a:r>
              <a:rPr lang="fi-FI" sz="1800" b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800" b="0" dirty="0" err="1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purposes</a:t>
            </a:r>
            <a:endParaRPr lang="en-GB" sz="1800" b="0" kern="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0363">
              <a:spcAft>
                <a:spcPts val="600"/>
              </a:spcAft>
              <a:buFontTx/>
              <a:buNone/>
              <a:defRPr/>
            </a:pPr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54507"/>
      </p:ext>
    </p:extLst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347671"/>
            <a:ext cx="8636069" cy="46809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fi-FI" altLang="en-US" sz="20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Ineligible</a:t>
            </a:r>
            <a:r>
              <a:rPr lang="fi-FI" altLang="en-US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20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costs</a:t>
            </a:r>
            <a:endParaRPr lang="fi-FI" altLang="en-US" sz="2000" b="1" dirty="0">
              <a:solidFill>
                <a:srgbClr val="FF0000"/>
              </a:solidFill>
              <a:latin typeface="Trebuchet MS" panose="020B0603020202020204" pitchFamily="34" charset="0"/>
              <a:cs typeface="Arial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31468" y="1815766"/>
            <a:ext cx="8137525" cy="254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1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1468" y="1767563"/>
            <a:ext cx="8562975" cy="2592388"/>
          </a:xfrm>
        </p:spPr>
        <p:txBody>
          <a:bodyPr anchor="t">
            <a:normAutofit fontScale="92500" lnSpcReduction="10000"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900" b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Costs </a:t>
            </a:r>
            <a:r>
              <a:rPr lang="en-US" sz="1900" b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any category of expenditure over and above that foreseen in the budget (budget transfers accepted in line with art II.22)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Recoverable VAT and VAT of public authorities (unless public authorities provide an official certificate stating that VAT cannot be recovered for costs related to the project, only relevant for non-authority measures)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Costs incurred in relation to activities not foreseen in the project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Costs incurred for the purchase of durable goods or communication material not bearing the LIFE logo (and the Natura 2000 logo, when applicable)</a:t>
            </a:r>
          </a:p>
          <a:p>
            <a:pPr marL="363538" indent="-363538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800" b="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39370"/>
      </p:ext>
    </p:extLst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8053" y="649952"/>
            <a:ext cx="8277225" cy="9001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rial" charset="0"/>
              </a:rPr>
              <a:t>LIFE BASIC FINANCIAL AND ADMINISTRATIVE CONDITIONS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68" y="1347671"/>
            <a:ext cx="8636069" cy="46809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fi-FI" altLang="en-US" sz="20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Ineligible</a:t>
            </a:r>
            <a:r>
              <a:rPr lang="fi-FI" altLang="en-US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 </a:t>
            </a:r>
            <a:r>
              <a:rPr lang="fi-FI" altLang="en-US" sz="20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costs</a:t>
            </a:r>
            <a:endParaRPr lang="fi-FI" altLang="en-US" sz="2000" b="1" dirty="0">
              <a:solidFill>
                <a:srgbClr val="FF0000"/>
              </a:solidFill>
              <a:latin typeface="Trebuchet MS" panose="020B0603020202020204" pitchFamily="34" charset="0"/>
              <a:cs typeface="Arial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fi-FI" altLang="en-US" sz="1800" b="1" dirty="0"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31468" y="1815766"/>
            <a:ext cx="8137525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1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1468" y="1767563"/>
            <a:ext cx="8562975" cy="2592388"/>
          </a:xfrm>
        </p:spPr>
        <p:txBody>
          <a:bodyPr anchor="t">
            <a:noAutofit/>
          </a:bodyPr>
          <a:lstStyle/>
          <a:p>
            <a:pPr marL="363538" indent="-3635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Costs incurred for an action which benefits from aid under other Union financial instruments</a:t>
            </a:r>
          </a:p>
          <a:p>
            <a:pPr marL="363538" indent="-3635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Costs related to any action considered as a compensatory measure</a:t>
            </a:r>
          </a:p>
          <a:p>
            <a:pPr marL="363538" indent="-3635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Costs related to management plans, action plans and similar plans, drafted or modified in the context of a LIFE project, if the related plan is not legally operational before the project end date</a:t>
            </a:r>
          </a:p>
          <a:p>
            <a:pPr marL="363538" indent="-3635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Exchange losses</a:t>
            </a:r>
          </a:p>
          <a:p>
            <a:pPr marL="363538" indent="-3635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0" dirty="0" err="1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Inkind</a:t>
            </a:r>
            <a:r>
              <a:rPr lang="en-US" sz="1800" b="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contribution…. and many more….</a:t>
            </a:r>
          </a:p>
        </p:txBody>
      </p:sp>
    </p:spTree>
    <p:extLst>
      <p:ext uri="{BB962C8B-B14F-4D97-AF65-F5344CB8AC3E}">
        <p14:creationId xmlns:p14="http://schemas.microsoft.com/office/powerpoint/2010/main" val="331442661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85707" y="355588"/>
            <a:ext cx="8038626" cy="977900"/>
          </a:xfrm>
        </p:spPr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of Parks &amp; Wildlife Finland</a:t>
            </a:r>
          </a:p>
        </p:txBody>
      </p:sp>
      <p:pic>
        <p:nvPicPr>
          <p:cNvPr id="4" name="Kuva 3" descr="Organisaatio_ENGLANTI_2016_PPversio_16_9 20161209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614" y="1247702"/>
            <a:ext cx="7393837" cy="313918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255239" y="600814"/>
            <a:ext cx="2623798" cy="926364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GENERAL HINTS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70" y="1380835"/>
            <a:ext cx="8471336" cy="35893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1800" dirty="0"/>
              <a:t>Provide a clear, logical and coherent story; actions linked to objectives and related to clearly defined threats and problems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/>
              <a:t>Check that you engage the correct beneficiaries for reaching objectives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/>
              <a:t>Engage other beneficiaries at an early stage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 err="1"/>
              <a:t>Analyse</a:t>
            </a:r>
            <a:r>
              <a:rPr lang="en-US" sz="1800" dirty="0"/>
              <a:t> also which stakeholders are important to reach and influence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/>
              <a:t>Provide sufficient details for cost items 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/>
              <a:t>Pay attention to the coherence between technical and financial parts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/>
              <a:t>Reserve enough time, invest in full-time project manager (if possible)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/>
              <a:t>Read the guidelines and address issues included in the them!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/>
              <a:t>Check the general conditions (rules of the game)</a:t>
            </a:r>
          </a:p>
          <a:p>
            <a:pPr>
              <a:lnSpc>
                <a:spcPct val="90000"/>
              </a:lnSpc>
              <a:defRPr/>
            </a:pPr>
            <a:endParaRPr lang="fi-FI" sz="1800" dirty="0"/>
          </a:p>
          <a:p>
            <a:pPr>
              <a:lnSpc>
                <a:spcPct val="90000"/>
              </a:lnSpc>
              <a:defRPr/>
            </a:pPr>
            <a:endParaRPr lang="fi-FI" sz="1800" dirty="0"/>
          </a:p>
          <a:p>
            <a:pPr>
              <a:lnSpc>
                <a:spcPct val="90000"/>
              </a:lnSpc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8767878"/>
      </p:ext>
    </p:extLst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LIFEplusbanner_v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8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677247" y="826593"/>
            <a:ext cx="7789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b="1" dirty="0">
                <a:solidFill>
                  <a:srgbClr val="009B38"/>
                </a:solidFill>
                <a:latin typeface="Trebuchet MS" panose="020B0603020202020204" pitchFamily="34" charset="0"/>
                <a:cs typeface="Arial" charset="0"/>
              </a:rPr>
              <a:t>BASIC ACTION STRUCTURE AND HINTS FOR LIFE NAT</a:t>
            </a:r>
            <a:endParaRPr lang="fi-FI" sz="2400" b="1" dirty="0">
              <a:solidFill>
                <a:srgbClr val="009B38"/>
              </a:solidFill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280035" y="1318733"/>
            <a:ext cx="8583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endParaRPr lang="de-DE" sz="18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280035" y="1312858"/>
            <a:ext cx="7777001" cy="359886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ts val="450"/>
              </a:spcBef>
              <a:defRPr/>
            </a:pPr>
            <a:r>
              <a:rPr lang="de-DE" sz="21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 –</a:t>
            </a:r>
            <a:r>
              <a:rPr lang="de-DE" sz="2100" dirty="0" err="1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actions</a:t>
            </a:r>
            <a:endParaRPr lang="de-DE" sz="21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531813" lvl="1" indent="-354013" eaLnBrk="1" hangingPunct="1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900" b="0" dirty="0" err="1">
                <a:ea typeface="Verdana" pitchFamily="34" charset="0"/>
                <a:cs typeface="Verdana" pitchFamily="34" charset="0"/>
              </a:rPr>
              <a:t>Preferably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linked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to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C-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actions</a:t>
            </a:r>
            <a:endParaRPr lang="de-DE" sz="1900" b="0" dirty="0">
              <a:ea typeface="Verdana" pitchFamily="34" charset="0"/>
              <a:cs typeface="Verdana" pitchFamily="34" charset="0"/>
            </a:endParaRPr>
          </a:p>
          <a:p>
            <a:pPr marL="531813" lvl="1" indent="-354013" eaLnBrk="1" hangingPunct="1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900" b="0" dirty="0" err="1">
                <a:ea typeface="Verdana" pitchFamily="34" charset="0"/>
                <a:cs typeface="Verdana" pitchFamily="34" charset="0"/>
              </a:rPr>
              <a:t>Avoid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data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collection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with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no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clear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action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to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follow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during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the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project</a:t>
            </a:r>
            <a:endParaRPr lang="de-DE" sz="1900" b="0" dirty="0">
              <a:ea typeface="Verdana" pitchFamily="34" charset="0"/>
              <a:cs typeface="Verdana" pitchFamily="34" charset="0"/>
            </a:endParaRPr>
          </a:p>
          <a:p>
            <a:pPr marL="531813" lvl="1" indent="-354013" eaLnBrk="1" hangingPunct="1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900" b="0" dirty="0">
                <a:ea typeface="Verdana" pitchFamily="34" charset="0"/>
                <a:cs typeface="Verdana" pitchFamily="34" charset="0"/>
              </a:rPr>
              <a:t>Restoration/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management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plans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… (additional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inventories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);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permits</a:t>
            </a:r>
            <a:endParaRPr lang="de-DE" sz="1900" b="0" dirty="0"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ts val="450"/>
              </a:spcBef>
              <a:defRPr/>
            </a:pPr>
            <a:r>
              <a:rPr lang="de-DE" sz="21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B-</a:t>
            </a:r>
            <a:r>
              <a:rPr lang="de-DE" sz="2100" dirty="0" err="1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actions</a:t>
            </a:r>
            <a:endParaRPr lang="de-DE" sz="21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531813" lvl="1" indent="-35401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900" b="0" dirty="0" err="1">
                <a:ea typeface="Verdana" pitchFamily="34" charset="0"/>
                <a:cs typeface="Verdana" pitchFamily="34" charset="0"/>
              </a:rPr>
              <a:t>Purchase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,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one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-off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compensation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(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typical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cases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);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land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swap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(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note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the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timing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of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the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transactions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)</a:t>
            </a:r>
          </a:p>
          <a:p>
            <a:pPr marL="531813" lvl="1" indent="-354013" eaLnBrk="1" hangingPunct="1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900" b="0" dirty="0" err="1">
                <a:ea typeface="Verdana" pitchFamily="34" charset="0"/>
                <a:cs typeface="Verdana" pitchFamily="34" charset="0"/>
              </a:rPr>
              <a:t>Necessary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for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securing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the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conservation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values</a:t>
            </a:r>
            <a:endParaRPr lang="de-DE" sz="1900" b="0" dirty="0">
              <a:ea typeface="Verdana" pitchFamily="34" charset="0"/>
              <a:cs typeface="Verdana" pitchFamily="34" charset="0"/>
            </a:endParaRPr>
          </a:p>
          <a:p>
            <a:pPr marL="531813" lvl="1" indent="-354013" eaLnBrk="1" hangingPunct="1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900" b="0" dirty="0">
                <a:ea typeface="Verdana" pitchFamily="34" charset="0"/>
                <a:cs typeface="Verdana" pitchFamily="34" charset="0"/>
              </a:rPr>
              <a:t>Short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term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(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project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duration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)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compensation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for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demonstrating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of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pilots</a:t>
            </a:r>
            <a:endParaRPr lang="de-DE" sz="1900" b="0" dirty="0">
              <a:ea typeface="Verdana" pitchFamily="34" charset="0"/>
              <a:cs typeface="Verdana" pitchFamily="34" charset="0"/>
            </a:endParaRPr>
          </a:p>
          <a:p>
            <a:pPr marL="531813" lvl="1" indent="-354013" eaLnBrk="1" hangingPunct="1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900" b="0" dirty="0" err="1">
                <a:ea typeface="Verdana" pitchFamily="34" charset="0"/>
                <a:cs typeface="Verdana" pitchFamily="34" charset="0"/>
              </a:rPr>
              <a:t>Provide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statement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on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the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market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prices</a:t>
            </a:r>
            <a:endParaRPr lang="de-DE" sz="1900" b="0" dirty="0"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ts val="450"/>
              </a:spcBef>
              <a:defRPr/>
            </a:pPr>
            <a:r>
              <a:rPr lang="de-DE" sz="21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C-</a:t>
            </a:r>
            <a:r>
              <a:rPr lang="de-DE" sz="2100" dirty="0" err="1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actions</a:t>
            </a:r>
            <a:endParaRPr lang="de-DE" sz="21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531813" lvl="1" indent="-354013" eaLnBrk="1" hangingPunct="1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900" b="0" dirty="0" err="1">
                <a:ea typeface="Verdana" pitchFamily="34" charset="0"/>
                <a:cs typeface="Verdana" pitchFamily="34" charset="0"/>
              </a:rPr>
              <a:t>Describe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which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habitats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/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species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targeted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(quantitative)</a:t>
            </a:r>
          </a:p>
          <a:p>
            <a:pPr marL="531813" lvl="1" indent="-354013" eaLnBrk="1" hangingPunct="1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de-DE" sz="1900" b="0" dirty="0" err="1">
                <a:ea typeface="Verdana" pitchFamily="34" charset="0"/>
                <a:cs typeface="Verdana" pitchFamily="34" charset="0"/>
              </a:rPr>
              <a:t>Why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infra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/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equipment</a:t>
            </a:r>
            <a:r>
              <a:rPr lang="fi-FI" sz="1900" b="0" dirty="0">
                <a:ea typeface="Verdana" pitchFamily="34" charset="0"/>
                <a:cs typeface="Verdana" pitchFamily="34" charset="0"/>
              </a:rPr>
              <a:t>/</a:t>
            </a:r>
            <a:r>
              <a:rPr lang="fi-FI" sz="1900" b="0" dirty="0" err="1">
                <a:ea typeface="Verdana" pitchFamily="34" charset="0"/>
                <a:cs typeface="Verdana" pitchFamily="34" charset="0"/>
              </a:rPr>
              <a:t>animals</a:t>
            </a:r>
            <a:r>
              <a:rPr lang="de-DE" sz="1900" b="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900" b="0" dirty="0" err="1">
                <a:ea typeface="Verdana" pitchFamily="34" charset="0"/>
                <a:cs typeface="Verdana" pitchFamily="34" charset="0"/>
              </a:rPr>
              <a:t>needed</a:t>
            </a:r>
            <a:endParaRPr lang="de-DE" sz="1900" b="0" dirty="0">
              <a:ea typeface="Verdana" pitchFamily="34" charset="0"/>
              <a:cs typeface="Verdana" pitchFamily="34" charset="0"/>
            </a:endParaRPr>
          </a:p>
          <a:p>
            <a:pPr marL="361950" indent="-361950" eaLnBrk="1" hangingPunct="1">
              <a:spcBef>
                <a:spcPts val="450"/>
              </a:spcBef>
              <a:buFontTx/>
              <a:buBlip>
                <a:blip r:embed="rId4"/>
              </a:buBlip>
              <a:defRPr/>
            </a:pPr>
            <a:endParaRPr lang="de-DE" sz="2000" dirty="0">
              <a:solidFill>
                <a:schemeClr val="accent2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640" y="194310"/>
            <a:ext cx="10080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ikehys 4"/>
          <p:cNvSpPr txBox="1">
            <a:spLocks noChangeArrowheads="1"/>
          </p:cNvSpPr>
          <p:nvPr/>
        </p:nvSpPr>
        <p:spPr bwMode="auto">
          <a:xfrm rot="1823272">
            <a:off x="8128217" y="1622096"/>
            <a:ext cx="7777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i-FI" altLang="fi-FI" sz="20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What</a:t>
            </a:r>
            <a:endParaRPr lang="en-US" altLang="fi-FI" sz="20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kstikehys 6"/>
          <p:cNvSpPr txBox="1">
            <a:spLocks noChangeArrowheads="1"/>
          </p:cNvSpPr>
          <p:nvPr/>
        </p:nvSpPr>
        <p:spPr bwMode="auto">
          <a:xfrm rot="1823272">
            <a:off x="7989048" y="4268501"/>
            <a:ext cx="9204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i-FI" altLang="fi-FI" sz="20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Where</a:t>
            </a:r>
            <a:endParaRPr lang="en-US" altLang="fi-FI" sz="20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kstikehys 7"/>
          <p:cNvSpPr txBox="1">
            <a:spLocks noChangeArrowheads="1"/>
          </p:cNvSpPr>
          <p:nvPr/>
        </p:nvSpPr>
        <p:spPr bwMode="auto">
          <a:xfrm rot="1823272">
            <a:off x="8112297" y="2219886"/>
            <a:ext cx="668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i-FI" altLang="fi-FI" sz="20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Why</a:t>
            </a:r>
            <a:endParaRPr lang="en-US" altLang="fi-FI" sz="20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kstikehys 8"/>
          <p:cNvSpPr txBox="1">
            <a:spLocks noChangeArrowheads="1"/>
          </p:cNvSpPr>
          <p:nvPr/>
        </p:nvSpPr>
        <p:spPr bwMode="auto">
          <a:xfrm rot="1823272">
            <a:off x="8007966" y="3629631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i-FI" altLang="fi-FI" sz="20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When</a:t>
            </a:r>
            <a:endParaRPr lang="en-US" altLang="fi-FI" sz="20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kstikehys 9"/>
          <p:cNvSpPr txBox="1">
            <a:spLocks noChangeArrowheads="1"/>
          </p:cNvSpPr>
          <p:nvPr/>
        </p:nvSpPr>
        <p:spPr bwMode="auto">
          <a:xfrm rot="1823272">
            <a:off x="8066383" y="2873025"/>
            <a:ext cx="6799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i-FI" altLang="fi-FI" sz="20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Who</a:t>
            </a:r>
            <a:endParaRPr lang="en-US" altLang="fi-FI" sz="20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00502"/>
      </p:ext>
    </p:extLst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LIFEplusbanner_v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8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280035" y="1318733"/>
            <a:ext cx="8583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endParaRPr lang="en-GB" sz="18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280035" y="1449338"/>
            <a:ext cx="7993063" cy="359886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450"/>
              </a:spcBef>
              <a:defRPr/>
            </a:pPr>
            <a:r>
              <a:rPr lang="en-GB" sz="19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D-actions</a:t>
            </a:r>
          </a:p>
          <a:p>
            <a:pPr marL="531813" indent="-35401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700" b="0" dirty="0">
                <a:ea typeface="Verdana" pitchFamily="34" charset="0"/>
                <a:cs typeface="Verdana" pitchFamily="34" charset="0"/>
              </a:rPr>
              <a:t>How you monitor the effectiveness of the project actions on the conservation issues targeted</a:t>
            </a:r>
          </a:p>
          <a:p>
            <a:pPr marL="531813" indent="-35401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700" b="0" dirty="0">
                <a:ea typeface="Verdana" pitchFamily="34" charset="0"/>
                <a:cs typeface="Verdana" pitchFamily="34" charset="0"/>
              </a:rPr>
              <a:t>Assessment of the pilot and demonstration actions also with respect to replicability and transferability</a:t>
            </a:r>
          </a:p>
          <a:p>
            <a:pPr marL="531813" indent="-35401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700" b="0" dirty="0">
                <a:ea typeface="Verdana" pitchFamily="34" charset="0"/>
                <a:cs typeface="Verdana" pitchFamily="34" charset="0"/>
              </a:rPr>
              <a:t>LIFE performance indicators</a:t>
            </a:r>
          </a:p>
          <a:p>
            <a:pPr marL="531813" indent="-35401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700" b="0" dirty="0">
                <a:ea typeface="Verdana" pitchFamily="34" charset="0"/>
                <a:cs typeface="Verdana" pitchFamily="34" charset="0"/>
              </a:rPr>
              <a:t>Socio-economic and ecosystem function assessment!</a:t>
            </a:r>
          </a:p>
          <a:p>
            <a:pPr>
              <a:spcBef>
                <a:spcPts val="450"/>
              </a:spcBef>
              <a:defRPr/>
            </a:pPr>
            <a:r>
              <a:rPr lang="en-GB" sz="19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 –actions</a:t>
            </a:r>
          </a:p>
          <a:p>
            <a:pPr marL="531813" indent="-35401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700" b="0" dirty="0">
                <a:ea typeface="Verdana" pitchFamily="34" charset="0"/>
                <a:cs typeface="Verdana" pitchFamily="34" charset="0"/>
              </a:rPr>
              <a:t>Define by target groups starting with general dissemination</a:t>
            </a:r>
          </a:p>
          <a:p>
            <a:pPr marL="531813" indent="-35401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700" b="0" dirty="0">
                <a:ea typeface="Verdana" pitchFamily="34" charset="0"/>
                <a:cs typeface="Verdana" pitchFamily="34" charset="0"/>
              </a:rPr>
              <a:t>Obligatory (www, info stands, Layman‘s report, After LIFE, networking)</a:t>
            </a:r>
          </a:p>
          <a:p>
            <a:pPr marL="531813" indent="-35401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700" b="0" dirty="0">
                <a:ea typeface="Verdana" pitchFamily="34" charset="0"/>
                <a:cs typeface="Verdana" pitchFamily="34" charset="0"/>
              </a:rPr>
              <a:t>Small scale infra limited to max 10% of CA budget</a:t>
            </a:r>
          </a:p>
          <a:p>
            <a:pPr>
              <a:spcBef>
                <a:spcPts val="450"/>
              </a:spcBef>
              <a:defRPr/>
            </a:pPr>
            <a:r>
              <a:rPr lang="en-GB" sz="19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F-actions</a:t>
            </a:r>
          </a:p>
          <a:p>
            <a:pPr marL="531813" lvl="1" indent="-35401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700" b="0" dirty="0">
                <a:ea typeface="Verdana" pitchFamily="34" charset="0"/>
                <a:cs typeface="Verdana" pitchFamily="34" charset="0"/>
              </a:rPr>
              <a:t>Table on the roles of the beneficiaries and management chart</a:t>
            </a:r>
          </a:p>
          <a:p>
            <a:pPr marL="531813" lvl="1" indent="-35401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700" b="0" dirty="0">
                <a:ea typeface="Verdana" pitchFamily="34" charset="0"/>
                <a:cs typeface="Verdana" pitchFamily="34" charset="0"/>
              </a:rPr>
              <a:t>Action/description how reports are compiled</a:t>
            </a:r>
          </a:p>
          <a:p>
            <a:pPr marL="361950" indent="-361950" eaLnBrk="1" hangingPunct="1">
              <a:spcBef>
                <a:spcPts val="450"/>
              </a:spcBef>
              <a:buFontTx/>
              <a:buBlip>
                <a:blip r:embed="rId4"/>
              </a:buBlip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>
              <a:buFontTx/>
              <a:buNone/>
              <a:defRPr/>
            </a:pPr>
            <a:endParaRPr lang="en-GB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640" y="194310"/>
            <a:ext cx="10080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ikehys 4"/>
          <p:cNvSpPr txBox="1">
            <a:spLocks noChangeArrowheads="1"/>
          </p:cNvSpPr>
          <p:nvPr/>
        </p:nvSpPr>
        <p:spPr bwMode="auto">
          <a:xfrm rot="1823272">
            <a:off x="8073625" y="1622096"/>
            <a:ext cx="7777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fi-FI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What</a:t>
            </a:r>
          </a:p>
        </p:txBody>
      </p:sp>
      <p:sp>
        <p:nvSpPr>
          <p:cNvPr id="10" name="Tekstikehys 6"/>
          <p:cNvSpPr txBox="1">
            <a:spLocks noChangeArrowheads="1"/>
          </p:cNvSpPr>
          <p:nvPr/>
        </p:nvSpPr>
        <p:spPr bwMode="auto">
          <a:xfrm rot="1823272">
            <a:off x="7934456" y="4268501"/>
            <a:ext cx="9204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fi-FI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Where</a:t>
            </a:r>
          </a:p>
        </p:txBody>
      </p:sp>
      <p:sp>
        <p:nvSpPr>
          <p:cNvPr id="11" name="Tekstikehys 7"/>
          <p:cNvSpPr txBox="1">
            <a:spLocks noChangeArrowheads="1"/>
          </p:cNvSpPr>
          <p:nvPr/>
        </p:nvSpPr>
        <p:spPr bwMode="auto">
          <a:xfrm rot="1823272">
            <a:off x="8057705" y="2219886"/>
            <a:ext cx="668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fi-FI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Why</a:t>
            </a:r>
          </a:p>
        </p:txBody>
      </p:sp>
      <p:sp>
        <p:nvSpPr>
          <p:cNvPr id="12" name="Tekstikehys 8"/>
          <p:cNvSpPr txBox="1">
            <a:spLocks noChangeArrowheads="1"/>
          </p:cNvSpPr>
          <p:nvPr/>
        </p:nvSpPr>
        <p:spPr bwMode="auto">
          <a:xfrm rot="1823272">
            <a:off x="7953374" y="3629631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fi-FI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When</a:t>
            </a:r>
          </a:p>
        </p:txBody>
      </p:sp>
      <p:sp>
        <p:nvSpPr>
          <p:cNvPr id="13" name="Tekstikehys 9"/>
          <p:cNvSpPr txBox="1">
            <a:spLocks noChangeArrowheads="1"/>
          </p:cNvSpPr>
          <p:nvPr/>
        </p:nvSpPr>
        <p:spPr bwMode="auto">
          <a:xfrm rot="1823272">
            <a:off x="8011791" y="2873025"/>
            <a:ext cx="6799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fi-FI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Who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677247" y="826593"/>
            <a:ext cx="7789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b="1" dirty="0">
                <a:solidFill>
                  <a:srgbClr val="009B38"/>
                </a:solidFill>
                <a:latin typeface="Trebuchet MS" panose="020B0603020202020204" pitchFamily="34" charset="0"/>
                <a:cs typeface="Arial" charset="0"/>
              </a:rPr>
              <a:t>BASIC ACTION STRUCTURE AND HINTS FOR LIFE NAT</a:t>
            </a:r>
            <a:endParaRPr lang="en-GB" sz="2400" b="1" dirty="0">
              <a:solidFill>
                <a:srgbClr val="009B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50261"/>
      </p:ext>
    </p:extLst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02714" y="643651"/>
            <a:ext cx="7328848" cy="926364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PROBLEMS TO AVOID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70" y="1380835"/>
            <a:ext cx="8471336" cy="3589337"/>
          </a:xfrm>
          <a:prstGeom prst="rect">
            <a:avLst/>
          </a:prstGeom>
        </p:spPr>
        <p:txBody>
          <a:bodyPr/>
          <a:lstStyle/>
          <a:p>
            <a:pPr marL="355600" indent="-355600">
              <a:lnSpc>
                <a:spcPct val="90000"/>
              </a:lnSpc>
              <a:defRPr/>
            </a:pPr>
            <a:r>
              <a:rPr lang="fi-FI" sz="1800" dirty="0"/>
              <a:t>A</a:t>
            </a:r>
            <a:r>
              <a:rPr lang="et-EE" sz="1800" dirty="0"/>
              <a:t>ctions not linked to objectives</a:t>
            </a:r>
            <a:endParaRPr lang="fi-FI" sz="1800" dirty="0"/>
          </a:p>
          <a:p>
            <a:pPr marL="355600" indent="-355600">
              <a:lnSpc>
                <a:spcPct val="90000"/>
              </a:lnSpc>
              <a:defRPr/>
            </a:pPr>
            <a:r>
              <a:rPr lang="fi-FI" sz="1800" dirty="0" err="1"/>
              <a:t>Actions</a:t>
            </a:r>
            <a:r>
              <a:rPr lang="fi-FI" sz="1800" dirty="0"/>
              <a:t> </a:t>
            </a:r>
            <a:r>
              <a:rPr lang="fi-FI" sz="1800" dirty="0" err="1"/>
              <a:t>vaguely</a:t>
            </a:r>
            <a:r>
              <a:rPr lang="fi-FI" sz="1800" dirty="0"/>
              <a:t> </a:t>
            </a:r>
            <a:r>
              <a:rPr lang="fi-FI" sz="1800" dirty="0" err="1"/>
              <a:t>described</a:t>
            </a:r>
            <a:endParaRPr lang="fi-FI" sz="1800" dirty="0"/>
          </a:p>
          <a:p>
            <a:pPr marL="355600" indent="-355600">
              <a:lnSpc>
                <a:spcPct val="90000"/>
              </a:lnSpc>
              <a:defRPr/>
            </a:pPr>
            <a:r>
              <a:rPr lang="fi-FI" sz="1800" dirty="0" err="1"/>
              <a:t>Links</a:t>
            </a:r>
            <a:r>
              <a:rPr lang="fi-FI" sz="1800" dirty="0"/>
              <a:t> </a:t>
            </a:r>
            <a:r>
              <a:rPr lang="fi-FI" sz="1800" dirty="0" err="1"/>
              <a:t>between</a:t>
            </a:r>
            <a:r>
              <a:rPr lang="fi-FI" sz="1800" dirty="0"/>
              <a:t> </a:t>
            </a:r>
            <a:r>
              <a:rPr lang="fi-FI" sz="1800" dirty="0" err="1"/>
              <a:t>actions</a:t>
            </a:r>
            <a:r>
              <a:rPr lang="fi-FI" sz="1800" dirty="0"/>
              <a:t> </a:t>
            </a:r>
            <a:r>
              <a:rPr lang="fi-FI" sz="1800" dirty="0" err="1"/>
              <a:t>missing</a:t>
            </a:r>
            <a:r>
              <a:rPr lang="fi-FI" sz="1800" dirty="0"/>
              <a:t>, no </a:t>
            </a:r>
            <a:r>
              <a:rPr lang="fi-FI" sz="1800" dirty="0" err="1"/>
              <a:t>coherent</a:t>
            </a:r>
            <a:r>
              <a:rPr lang="fi-FI" sz="1800" dirty="0"/>
              <a:t> </a:t>
            </a:r>
            <a:r>
              <a:rPr lang="fi-FI" sz="1800" dirty="0" err="1"/>
              <a:t>story</a:t>
            </a:r>
            <a:endParaRPr lang="fi-FI" sz="1800" dirty="0"/>
          </a:p>
          <a:p>
            <a:pPr marL="355600" indent="-355600">
              <a:lnSpc>
                <a:spcPct val="90000"/>
              </a:lnSpc>
              <a:defRPr/>
            </a:pPr>
            <a:r>
              <a:rPr lang="fi-FI" sz="1800" dirty="0" err="1"/>
              <a:t>Expected</a:t>
            </a:r>
            <a:r>
              <a:rPr lang="fi-FI" sz="1800" dirty="0"/>
              <a:t> </a:t>
            </a:r>
            <a:r>
              <a:rPr lang="fi-FI" sz="1800" dirty="0" err="1"/>
              <a:t>results</a:t>
            </a:r>
            <a:r>
              <a:rPr lang="fi-FI" sz="1800" dirty="0"/>
              <a:t> </a:t>
            </a:r>
            <a:r>
              <a:rPr lang="fi-FI" sz="1800" dirty="0" err="1"/>
              <a:t>not</a:t>
            </a:r>
            <a:r>
              <a:rPr lang="fi-FI" sz="1800" dirty="0"/>
              <a:t> </a:t>
            </a:r>
            <a:r>
              <a:rPr lang="fi-FI" sz="1800" dirty="0" err="1"/>
              <a:t>clearly</a:t>
            </a:r>
            <a:r>
              <a:rPr lang="fi-FI" sz="1800" dirty="0"/>
              <a:t> </a:t>
            </a:r>
            <a:r>
              <a:rPr lang="fi-FI" sz="1800" dirty="0" err="1"/>
              <a:t>measurable</a:t>
            </a:r>
            <a:r>
              <a:rPr lang="fi-FI" sz="1800" dirty="0"/>
              <a:t>, </a:t>
            </a:r>
            <a:r>
              <a:rPr lang="fi-FI" sz="1800" dirty="0" err="1"/>
              <a:t>lack</a:t>
            </a:r>
            <a:r>
              <a:rPr lang="fi-FI" sz="1800" dirty="0"/>
              <a:t> of </a:t>
            </a:r>
            <a:r>
              <a:rPr lang="fi-FI" sz="1800" dirty="0" err="1"/>
              <a:t>quantitave</a:t>
            </a:r>
            <a:r>
              <a:rPr lang="fi-FI" sz="1800" dirty="0"/>
              <a:t> </a:t>
            </a:r>
            <a:r>
              <a:rPr lang="fi-FI" sz="1800" dirty="0" err="1"/>
              <a:t>aspects</a:t>
            </a:r>
            <a:endParaRPr lang="fi-FI" sz="1800" dirty="0"/>
          </a:p>
          <a:p>
            <a:pPr marL="355600" indent="-355600">
              <a:lnSpc>
                <a:spcPct val="90000"/>
              </a:lnSpc>
              <a:defRPr/>
            </a:pPr>
            <a:r>
              <a:rPr lang="fi-FI" sz="1800" dirty="0" err="1"/>
              <a:t>Actions</a:t>
            </a:r>
            <a:r>
              <a:rPr lang="fi-FI" sz="1800" dirty="0"/>
              <a:t> </a:t>
            </a:r>
            <a:r>
              <a:rPr lang="fi-FI" sz="1800" dirty="0" err="1"/>
              <a:t>have</a:t>
            </a:r>
            <a:r>
              <a:rPr lang="fi-FI" sz="1800" dirty="0"/>
              <a:t> </a:t>
            </a:r>
            <a:r>
              <a:rPr lang="fi-FI" sz="1800" dirty="0" err="1"/>
              <a:t>only</a:t>
            </a:r>
            <a:r>
              <a:rPr lang="fi-FI" sz="1800" dirty="0"/>
              <a:t> </a:t>
            </a:r>
            <a:r>
              <a:rPr lang="fi-FI" sz="1800" dirty="0" err="1"/>
              <a:t>limited</a:t>
            </a:r>
            <a:r>
              <a:rPr lang="fi-FI" sz="1800" dirty="0"/>
              <a:t> </a:t>
            </a:r>
            <a:r>
              <a:rPr lang="fi-FI" sz="1800" dirty="0" err="1"/>
              <a:t>outcomes</a:t>
            </a:r>
            <a:r>
              <a:rPr lang="fi-FI" sz="1800" dirty="0"/>
              <a:t>; </a:t>
            </a:r>
            <a:r>
              <a:rPr lang="fi-FI" sz="1800" dirty="0" err="1"/>
              <a:t>locally</a:t>
            </a:r>
            <a:r>
              <a:rPr lang="fi-FI" sz="1800" dirty="0"/>
              <a:t> </a:t>
            </a:r>
            <a:r>
              <a:rPr lang="fi-FI" sz="1800" dirty="0" err="1"/>
              <a:t>important</a:t>
            </a:r>
            <a:r>
              <a:rPr lang="fi-FI" sz="1800" dirty="0"/>
              <a:t> </a:t>
            </a:r>
            <a:r>
              <a:rPr lang="fi-FI" sz="1800" dirty="0" err="1"/>
              <a:t>but</a:t>
            </a:r>
            <a:r>
              <a:rPr lang="fi-FI" sz="1800" dirty="0"/>
              <a:t> </a:t>
            </a:r>
            <a:r>
              <a:rPr lang="fi-FI" sz="1800" dirty="0" err="1"/>
              <a:t>not</a:t>
            </a:r>
            <a:r>
              <a:rPr lang="fi-FI" sz="1800" dirty="0"/>
              <a:t> at EU </a:t>
            </a:r>
            <a:r>
              <a:rPr lang="fi-FI" sz="1800" dirty="0" err="1"/>
              <a:t>level</a:t>
            </a:r>
            <a:endParaRPr lang="fi-FI" sz="1800" dirty="0"/>
          </a:p>
          <a:p>
            <a:pPr marL="355600" indent="-355600">
              <a:lnSpc>
                <a:spcPct val="90000"/>
              </a:lnSpc>
              <a:defRPr/>
            </a:pPr>
            <a:r>
              <a:rPr lang="fi-FI" sz="1800" dirty="0"/>
              <a:t>S</a:t>
            </a:r>
            <a:r>
              <a:rPr lang="et-EE" sz="1800" dirty="0"/>
              <a:t>ustainalibility not addressed</a:t>
            </a:r>
            <a:endParaRPr lang="fi-FI" sz="1800" dirty="0"/>
          </a:p>
          <a:p>
            <a:pPr marL="355600" indent="-355600">
              <a:lnSpc>
                <a:spcPct val="90000"/>
              </a:lnSpc>
              <a:defRPr/>
            </a:pPr>
            <a:r>
              <a:rPr lang="fi-FI" sz="1800" dirty="0"/>
              <a:t>C</a:t>
            </a:r>
            <a:r>
              <a:rPr lang="et-EE" sz="1800" dirty="0"/>
              <a:t>onsortium not right</a:t>
            </a:r>
            <a:r>
              <a:rPr lang="fi-FI" sz="1800" dirty="0"/>
              <a:t> for </a:t>
            </a:r>
            <a:r>
              <a:rPr lang="fi-FI" sz="1800" dirty="0" err="1"/>
              <a:t>solving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problem</a:t>
            </a:r>
            <a:endParaRPr lang="fi-FI" sz="1800" dirty="0"/>
          </a:p>
          <a:p>
            <a:pPr marL="355600" indent="-355600">
              <a:lnSpc>
                <a:spcPct val="90000"/>
              </a:lnSpc>
              <a:defRPr/>
            </a:pPr>
            <a:r>
              <a:rPr lang="fi-FI" sz="1800" dirty="0"/>
              <a:t>M</a:t>
            </a:r>
            <a:r>
              <a:rPr lang="et-EE" sz="1800" dirty="0"/>
              <a:t>issing evidence on the effects of the actions</a:t>
            </a:r>
            <a:endParaRPr lang="fi-FI" sz="1800" dirty="0"/>
          </a:p>
          <a:p>
            <a:pPr marL="355600" indent="-355600">
              <a:lnSpc>
                <a:spcPct val="90000"/>
              </a:lnSpc>
              <a:defRPr/>
            </a:pPr>
            <a:r>
              <a:rPr lang="fi-FI" sz="1800" dirty="0"/>
              <a:t>M</a:t>
            </a:r>
            <a:r>
              <a:rPr lang="et-EE" sz="1800" dirty="0"/>
              <a:t>onitoring not clearly linked to the actions and effect of the project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994292216"/>
      </p:ext>
    </p:extLst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LIFEplusbanner_bl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3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02714" y="643651"/>
            <a:ext cx="7328848" cy="926364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rgbClr val="161645"/>
                </a:solidFill>
                <a:latin typeface="Trebuchet MS" panose="020B0603020202020204" pitchFamily="34" charset="0"/>
                <a:cs typeface="Arial" charset="0"/>
              </a:rPr>
              <a:t>PROBLEMS TO AVOID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31470" y="1380835"/>
            <a:ext cx="8471336" cy="3589337"/>
          </a:xfrm>
          <a:prstGeom prst="rect">
            <a:avLst/>
          </a:prstGeom>
        </p:spPr>
        <p:txBody>
          <a:bodyPr/>
          <a:lstStyle/>
          <a:p>
            <a:pPr marL="355600" indent="-355600">
              <a:lnSpc>
                <a:spcPct val="90000"/>
              </a:lnSpc>
              <a:defRPr/>
            </a:pPr>
            <a:r>
              <a:rPr lang="en-US" sz="1800" dirty="0"/>
              <a:t>Dissemination and analysis of demonstration actions missing</a:t>
            </a:r>
          </a:p>
          <a:p>
            <a:pPr marL="355600" indent="-355600">
              <a:lnSpc>
                <a:spcPct val="90000"/>
              </a:lnSpc>
              <a:defRPr/>
            </a:pPr>
            <a:r>
              <a:rPr lang="en-US" altLang="en-US" sz="1800" dirty="0">
                <a:latin typeface="Trebuchet MS" panose="020B0603020202020204" pitchFamily="34" charset="0"/>
                <a:cs typeface="Arial" charset="0"/>
              </a:rPr>
              <a:t>Over ambitious both for actions and timetable</a:t>
            </a:r>
          </a:p>
          <a:p>
            <a:pPr marL="355600" indent="-355600">
              <a:lnSpc>
                <a:spcPct val="90000"/>
              </a:lnSpc>
              <a:defRPr/>
            </a:pPr>
            <a:r>
              <a:rPr lang="en-US" altLang="en-US" sz="1800" dirty="0">
                <a:latin typeface="Trebuchet MS" panose="020B0603020202020204" pitchFamily="34" charset="0"/>
                <a:cs typeface="Arial" charset="0"/>
              </a:rPr>
              <a:t>Project not related to the project topics or LIFE in general</a:t>
            </a:r>
          </a:p>
          <a:p>
            <a:pPr marL="355600" indent="-355600">
              <a:lnSpc>
                <a:spcPct val="90000"/>
              </a:lnSpc>
              <a:defRPr/>
            </a:pPr>
            <a:r>
              <a:rPr lang="en-US" altLang="en-US" sz="1800" dirty="0">
                <a:latin typeface="Trebuchet MS" panose="020B0603020202020204" pitchFamily="34" charset="0"/>
                <a:cs typeface="Arial" charset="0"/>
              </a:rPr>
              <a:t>Lack of commitment for permits, legal adoption of plans</a:t>
            </a:r>
          </a:p>
          <a:p>
            <a:pPr marL="355600" indent="-355600">
              <a:lnSpc>
                <a:spcPct val="90000"/>
              </a:lnSpc>
              <a:defRPr/>
            </a:pPr>
            <a:r>
              <a:rPr lang="en-US" sz="1800" dirty="0"/>
              <a:t>Budget too vaguely described</a:t>
            </a:r>
          </a:p>
          <a:p>
            <a:pPr marL="355600" indent="-355600">
              <a:lnSpc>
                <a:spcPct val="90000"/>
              </a:lnSpc>
              <a:defRPr/>
            </a:pPr>
            <a:r>
              <a:rPr lang="en-US" sz="1800" dirty="0"/>
              <a:t>Links between technical and financial part missing</a:t>
            </a:r>
          </a:p>
          <a:p>
            <a:pPr marL="355600" indent="-355600">
              <a:lnSpc>
                <a:spcPct val="90000"/>
              </a:lnSpc>
              <a:defRPr/>
            </a:pPr>
            <a:r>
              <a:rPr lang="en-US" sz="1800" dirty="0"/>
              <a:t>25% rule concrete conservation measures not fulfilled</a:t>
            </a:r>
          </a:p>
          <a:p>
            <a:pPr marL="355600" indent="-355600">
              <a:lnSpc>
                <a:spcPct val="90000"/>
              </a:lnSpc>
              <a:defRPr/>
            </a:pPr>
            <a:r>
              <a:rPr lang="en-US" sz="1800" dirty="0"/>
              <a:t>2% rule i.e. too much permanent staff</a:t>
            </a:r>
            <a:endParaRPr lang="en-US" altLang="en-US" sz="1800" dirty="0"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87934"/>
      </p:ext>
    </p:extLst>
  </p:cSld>
  <p:clrMapOvr>
    <a:masterClrMapping/>
  </p:clrMapOvr>
  <p:transition spd="slow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6893" y="297454"/>
            <a:ext cx="7093076" cy="471423"/>
          </a:xfrm>
        </p:spPr>
        <p:txBody>
          <a:bodyPr/>
          <a:lstStyle/>
          <a:p>
            <a:r>
              <a:rPr lang="fi-FI" dirty="0"/>
              <a:t>GENERAL TOOLS FOR PROJECT PLANNING</a:t>
            </a: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4294967295"/>
          </p:nvPr>
        </p:nvSpPr>
        <p:spPr>
          <a:xfrm>
            <a:off x="672664" y="982250"/>
            <a:ext cx="8471336" cy="3589337"/>
          </a:xfrm>
          <a:prstGeom prst="rect">
            <a:avLst/>
          </a:prstGeom>
        </p:spPr>
        <p:txBody>
          <a:bodyPr/>
          <a:lstStyle/>
          <a:p>
            <a:pPr marL="355600" indent="-355600">
              <a:lnSpc>
                <a:spcPct val="90000"/>
              </a:lnSpc>
              <a:defRPr/>
            </a:pPr>
            <a:r>
              <a:rPr lang="en-US" altLang="en-US" sz="1800" dirty="0">
                <a:cs typeface="Arial" charset="0"/>
              </a:rPr>
              <a:t>Logical framework</a:t>
            </a:r>
          </a:p>
          <a:p>
            <a:pPr marL="355600" indent="-355600">
              <a:lnSpc>
                <a:spcPct val="90000"/>
              </a:lnSpc>
              <a:defRPr/>
            </a:pPr>
            <a:r>
              <a:rPr lang="en-US" altLang="en-US" sz="1800" dirty="0">
                <a:latin typeface="Trebuchet MS" panose="020B0603020202020204" pitchFamily="34" charset="0"/>
                <a:cs typeface="Arial" charset="0"/>
              </a:rPr>
              <a:t>Problem tree</a:t>
            </a:r>
          </a:p>
          <a:p>
            <a:pPr marL="355600" indent="-355600">
              <a:lnSpc>
                <a:spcPct val="90000"/>
              </a:lnSpc>
              <a:defRPr/>
            </a:pPr>
            <a:r>
              <a:rPr lang="en-US" altLang="en-US" sz="1800" dirty="0">
                <a:latin typeface="Trebuchet MS" panose="020B0603020202020204" pitchFamily="34" charset="0"/>
                <a:cs typeface="Arial" charset="0"/>
              </a:rPr>
              <a:t>Stakeholder analysis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1800" dirty="0"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8264"/>
      </p:ext>
    </p:extLst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10955" y="344346"/>
            <a:ext cx="6029150" cy="471423"/>
          </a:xfrm>
        </p:spPr>
        <p:txBody>
          <a:bodyPr/>
          <a:lstStyle/>
          <a:p>
            <a:r>
              <a:rPr lang="fi-FI" dirty="0"/>
              <a:t>LOGICAL FRAMEWORK - LOGFRAME 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028954" y="1076454"/>
            <a:ext cx="7393152" cy="30008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z="1800" b="1" dirty="0">
                <a:latin typeface="Trebuchet MS" panose="020B0603020202020204" pitchFamily="34" charset="0"/>
                <a:cs typeface="Corbel"/>
              </a:rPr>
              <a:t>Why?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1600" dirty="0">
                <a:latin typeface="Trebuchet MS" panose="020B0603020202020204" pitchFamily="34" charset="0"/>
                <a:cs typeface="Corbel"/>
              </a:rPr>
              <a:t>Ensures that the project is logically structured 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altLang="fi-FI" sz="1600" dirty="0">
                <a:latin typeface="Trebuchet MS" panose="020B0603020202020204" pitchFamily="34" charset="0"/>
              </a:rPr>
              <a:t>Defining linkages between the project and external factors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altLang="fi-FI" sz="1600" dirty="0">
                <a:latin typeface="Trebuchet MS" panose="020B0603020202020204" pitchFamily="34" charset="0"/>
              </a:rPr>
              <a:t>During implementation, the </a:t>
            </a:r>
            <a:r>
              <a:rPr lang="en-US" altLang="fi-FI" sz="1600" dirty="0" err="1">
                <a:latin typeface="Trebuchet MS" panose="020B0603020202020204" pitchFamily="34" charset="0"/>
              </a:rPr>
              <a:t>logframe</a:t>
            </a:r>
            <a:r>
              <a:rPr lang="en-US" altLang="fi-FI" sz="1600" dirty="0">
                <a:latin typeface="Trebuchet MS" panose="020B0603020202020204" pitchFamily="34" charset="0"/>
              </a:rPr>
              <a:t> serves as the main reference for drawing up detailed work plans, terms of reference, budgets, etc.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altLang="fi-FI" sz="1600" dirty="0">
                <a:latin typeface="Trebuchet MS" panose="020B0603020202020204" pitchFamily="34" charset="0"/>
              </a:rPr>
              <a:t>A </a:t>
            </a:r>
            <a:r>
              <a:rPr lang="en-US" altLang="fi-FI" sz="1600" dirty="0" err="1">
                <a:latin typeface="Trebuchet MS" panose="020B0603020202020204" pitchFamily="34" charset="0"/>
              </a:rPr>
              <a:t>logframe</a:t>
            </a:r>
            <a:r>
              <a:rPr lang="en-US" altLang="fi-FI" sz="1600" dirty="0">
                <a:latin typeface="Trebuchet MS" panose="020B0603020202020204" pitchFamily="34" charset="0"/>
              </a:rPr>
              <a:t> provides indicators against which the project progress and achievements can be assessed 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altLang="fi-FI" sz="1600" dirty="0">
                <a:latin typeface="Trebuchet MS" panose="020B0603020202020204" pitchFamily="34" charset="0"/>
              </a:rPr>
              <a:t>It provides a shared methodology and terminology among governments, donor agencies, contractors and clients </a:t>
            </a:r>
          </a:p>
          <a:p>
            <a:endParaRPr lang="en-US" sz="2400" dirty="0">
              <a:latin typeface="Corbel"/>
              <a:cs typeface="Corbel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1028953" y="4076350"/>
            <a:ext cx="67111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rebuchet MS" panose="020B0603020202020204" pitchFamily="34" charset="0"/>
                <a:cs typeface="Corbel"/>
              </a:rPr>
              <a:t>Check e.g. </a:t>
            </a:r>
            <a:r>
              <a:rPr lang="en-GB" dirty="0">
                <a:latin typeface="Trebuchet MS" panose="020B0603020202020204" pitchFamily="34" charset="0"/>
                <a:cs typeface="Corbel"/>
                <a:hlinkClick r:id="rId2"/>
              </a:rPr>
              <a:t>http://www.sswm.info/content/logical-framework-approach</a:t>
            </a:r>
            <a:endParaRPr lang="en-GB" dirty="0">
              <a:latin typeface="Trebuchet MS" panose="020B0603020202020204" pitchFamily="34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11533041"/>
      </p:ext>
    </p:extLst>
  </p:cSld>
  <p:clrMapOvr>
    <a:masterClrMapping/>
  </p:clrMapOvr>
  <p:transition spd="slow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41460" y="204585"/>
            <a:ext cx="6590835" cy="471423"/>
          </a:xfrm>
        </p:spPr>
        <p:txBody>
          <a:bodyPr/>
          <a:lstStyle/>
          <a:p>
            <a:r>
              <a:rPr lang="fi-FI" dirty="0"/>
              <a:t>BEFORE LOGFRAME – PROBLEM(S) TREE</a:t>
            </a:r>
          </a:p>
        </p:txBody>
      </p:sp>
      <p:pic>
        <p:nvPicPr>
          <p:cNvPr id="28674" name="Picture 2" descr="http://web.mit.edu/urbanupgrading/upgrading/issues-tools/tools/images/problem-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071" y="899989"/>
            <a:ext cx="5074150" cy="385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i 3"/>
          <p:cNvSpPr/>
          <p:nvPr/>
        </p:nvSpPr>
        <p:spPr>
          <a:xfrm>
            <a:off x="6128085" y="2364580"/>
            <a:ext cx="1234536" cy="587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lipsi 6"/>
          <p:cNvSpPr/>
          <p:nvPr/>
        </p:nvSpPr>
        <p:spPr>
          <a:xfrm>
            <a:off x="6200276" y="1387643"/>
            <a:ext cx="937757" cy="4652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i 7"/>
          <p:cNvSpPr/>
          <p:nvPr/>
        </p:nvSpPr>
        <p:spPr>
          <a:xfrm>
            <a:off x="6128085" y="3557476"/>
            <a:ext cx="1082136" cy="4652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296370"/>
      </p:ext>
    </p:extLst>
  </p:cSld>
  <p:clrMapOvr>
    <a:masterClrMapping/>
  </p:clrMapOvr>
  <p:transition spd="slow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 txBox="1">
            <a:spLocks/>
          </p:cNvSpPr>
          <p:nvPr/>
        </p:nvSpPr>
        <p:spPr>
          <a:xfrm>
            <a:off x="485862" y="305149"/>
            <a:ext cx="7681697" cy="4714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 i="0" kern="1200" cap="none" spc="130">
                <a:solidFill>
                  <a:srgbClr val="6B482A"/>
                </a:solidFill>
                <a:latin typeface="Trebuchet MS"/>
                <a:ea typeface="MS PGothic" pitchFamily="34" charset="-128"/>
                <a:cs typeface="Trebuchet MS"/>
              </a:defRPr>
            </a:lvl1pPr>
            <a:lvl2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old" pitchFamily="-65" charset="0"/>
                <a:ea typeface="MS PGothic" pitchFamily="34" charset="-128"/>
                <a:cs typeface="Arial Bold" pitchFamily="-110" charset="0"/>
              </a:defRPr>
            </a:lvl2pPr>
            <a:lvl3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old" pitchFamily="-65" charset="0"/>
                <a:ea typeface="MS PGothic" pitchFamily="34" charset="-128"/>
                <a:cs typeface="Arial Bold" pitchFamily="-110" charset="0"/>
              </a:defRPr>
            </a:lvl3pPr>
            <a:lvl4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old" pitchFamily="-65" charset="0"/>
                <a:ea typeface="MS PGothic" pitchFamily="34" charset="-128"/>
                <a:cs typeface="Arial Bold" pitchFamily="-110" charset="0"/>
              </a:defRPr>
            </a:lvl4pPr>
            <a:lvl5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old" pitchFamily="-65" charset="0"/>
                <a:ea typeface="MS PGothic" pitchFamily="34" charset="-128"/>
                <a:cs typeface="Arial Bold" pitchFamily="-110" charset="0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old" pitchFamily="-65" charset="0"/>
                <a:ea typeface="ＭＳ Ｐゴシック" pitchFamily="-65" charset="-128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old" pitchFamily="-65" charset="0"/>
                <a:ea typeface="ＭＳ Ｐゴシック" pitchFamily="-65" charset="-128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old" pitchFamily="-65" charset="0"/>
                <a:ea typeface="ＭＳ Ｐゴシック" pitchFamily="-65" charset="-128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old" pitchFamily="-65" charset="0"/>
                <a:ea typeface="ＭＳ Ｐゴシック" pitchFamily="-65" charset="-128"/>
              </a:defRPr>
            </a:lvl9pPr>
          </a:lstStyle>
          <a:p>
            <a:r>
              <a:rPr lang="fi-FI" dirty="0"/>
              <a:t>BEFORE LOGFRAME – STAKEHOLDER ANALYSIS</a:t>
            </a:r>
          </a:p>
        </p:txBody>
      </p:sp>
      <p:pic>
        <p:nvPicPr>
          <p:cNvPr id="29700" name="Picture 4" descr="Stakeholder Analysis Matr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38" y="930193"/>
            <a:ext cx="5145151" cy="372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352926" y="794992"/>
            <a:ext cx="350367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anose="020B0603020202020204" pitchFamily="34" charset="0"/>
              </a:rPr>
              <a:t>Box A Key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high degree of influence on the project and high importance for the project success. </a:t>
            </a:r>
          </a:p>
          <a:p>
            <a:r>
              <a:rPr lang="en-US" b="1" dirty="0">
                <a:latin typeface="Trebuchet MS" panose="020B0603020202020204" pitchFamily="34" charset="0"/>
              </a:rPr>
              <a:t>Box B Keep informed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high importance to the success of the project, but with low influence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require special initiatives if their interests are to be protected</a:t>
            </a:r>
          </a:p>
          <a:p>
            <a:r>
              <a:rPr lang="en-US" b="1" dirty="0">
                <a:latin typeface="Trebuchet MS" panose="020B0603020202020204" pitchFamily="34" charset="0"/>
              </a:rPr>
              <a:t>Box C Keep satisfied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high influence, can affect the project outcomes, but whose interests are not necessarily aligned with the overall goals of the project</a:t>
            </a:r>
          </a:p>
          <a:p>
            <a:r>
              <a:rPr lang="en-US" b="1" dirty="0">
                <a:latin typeface="Trebuchet MS" panose="020B0603020202020204" pitchFamily="34" charset="0"/>
              </a:rPr>
              <a:t>Box D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b="1" dirty="0">
                <a:latin typeface="Trebuchet MS" panose="020B0603020202020204" pitchFamily="34" charset="0"/>
              </a:rPr>
              <a:t>Monitor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low influence on, or importance to the project objectives</a:t>
            </a:r>
          </a:p>
        </p:txBody>
      </p:sp>
    </p:spTree>
    <p:extLst>
      <p:ext uri="{BB962C8B-B14F-4D97-AF65-F5344CB8AC3E}">
        <p14:creationId xmlns:p14="http://schemas.microsoft.com/office/powerpoint/2010/main" val="1516043677"/>
      </p:ext>
    </p:extLst>
  </p:cSld>
  <p:clrMapOvr>
    <a:masterClrMapping/>
  </p:clrMapOvr>
  <p:transition spd="slow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77313" y="150883"/>
            <a:ext cx="3825355" cy="471423"/>
          </a:xfrm>
        </p:spPr>
        <p:txBody>
          <a:bodyPr/>
          <a:lstStyle/>
          <a:p>
            <a:r>
              <a:rPr lang="fi-FI" dirty="0"/>
              <a:t>LOGFRAME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277313" y="900752"/>
            <a:ext cx="3271105" cy="358936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endParaRPr lang="en-GB" sz="2400" dirty="0">
              <a:latin typeface="Corbel"/>
              <a:cs typeface="Corbel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293356" y="1017954"/>
            <a:ext cx="3271104" cy="276998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Goal: </a:t>
            </a:r>
            <a:r>
              <a:rPr lang="en-US" sz="1600" dirty="0"/>
              <a:t>overall objective that may be beyond the reach 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Purpose: </a:t>
            </a:r>
            <a:r>
              <a:rPr lang="en-US" sz="1600" dirty="0"/>
              <a:t>desired outcome the project will achieve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Outputs: </a:t>
            </a:r>
            <a:r>
              <a:rPr lang="en-US" sz="1600" dirty="0"/>
              <a:t>Results of the project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Activities: </a:t>
            </a:r>
            <a:r>
              <a:rPr lang="en-US" sz="1600" dirty="0"/>
              <a:t>Tasks needed to achieve these outputs. There may be several for each output. 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Inputs: </a:t>
            </a:r>
            <a:r>
              <a:rPr lang="en-US" sz="1600" dirty="0"/>
              <a:t>Means and costs, which are needed to carry out these activities.</a:t>
            </a:r>
          </a:p>
        </p:txBody>
      </p:sp>
      <p:grpSp>
        <p:nvGrpSpPr>
          <p:cNvPr id="31" name="Ryhmä 30"/>
          <p:cNvGrpSpPr/>
          <p:nvPr/>
        </p:nvGrpSpPr>
        <p:grpSpPr>
          <a:xfrm>
            <a:off x="3653243" y="150883"/>
            <a:ext cx="5490758" cy="4953875"/>
            <a:chOff x="3653243" y="150883"/>
            <a:chExt cx="5490758" cy="4953875"/>
          </a:xfrm>
        </p:grpSpPr>
        <p:pic>
          <p:nvPicPr>
            <p:cNvPr id="1026" name="Picture 2" descr=" BARRETO (2010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3243" y="150883"/>
              <a:ext cx="5490758" cy="495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uora nuoliyhdysviiva 6"/>
            <p:cNvCxnSpPr/>
            <p:nvPr/>
          </p:nvCxnSpPr>
          <p:spPr>
            <a:xfrm>
              <a:off x="4411579" y="900752"/>
              <a:ext cx="0" cy="3589361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iruutu 7"/>
            <p:cNvSpPr txBox="1"/>
            <p:nvPr/>
          </p:nvSpPr>
          <p:spPr>
            <a:xfrm>
              <a:off x="4191450" y="622306"/>
              <a:ext cx="204087" cy="500641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rm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  <a:latin typeface="Corbel"/>
                  <a:cs typeface="Corbel"/>
                </a:rPr>
                <a:t>1.</a:t>
              </a:r>
            </a:p>
          </p:txBody>
        </p:sp>
        <p:cxnSp>
          <p:nvCxnSpPr>
            <p:cNvPr id="10" name="Suora nuoliyhdysviiva 9"/>
            <p:cNvCxnSpPr/>
            <p:nvPr/>
          </p:nvCxnSpPr>
          <p:spPr>
            <a:xfrm flipH="1">
              <a:off x="6739915" y="876690"/>
              <a:ext cx="5792" cy="3270195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kstiruutu 10"/>
            <p:cNvSpPr txBox="1"/>
            <p:nvPr/>
          </p:nvSpPr>
          <p:spPr>
            <a:xfrm>
              <a:off x="6739915" y="461886"/>
              <a:ext cx="204087" cy="500641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rm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  <a:latin typeface="Corbel"/>
                  <a:cs typeface="Corbel"/>
                </a:rPr>
                <a:t>2</a:t>
              </a:r>
            </a:p>
          </p:txBody>
        </p:sp>
        <p:cxnSp>
          <p:nvCxnSpPr>
            <p:cNvPr id="12" name="Suora nuoliyhdysviiva 11"/>
            <p:cNvCxnSpPr/>
            <p:nvPr/>
          </p:nvCxnSpPr>
          <p:spPr>
            <a:xfrm flipH="1" flipV="1">
              <a:off x="7876674" y="4604084"/>
              <a:ext cx="1090863" cy="27271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nuoliyhdysviiva 15"/>
            <p:cNvCxnSpPr/>
            <p:nvPr/>
          </p:nvCxnSpPr>
          <p:spPr>
            <a:xfrm flipH="1">
              <a:off x="7876675" y="3723452"/>
              <a:ext cx="934453" cy="423433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uora nuoliyhdysviiva 18"/>
            <p:cNvCxnSpPr/>
            <p:nvPr/>
          </p:nvCxnSpPr>
          <p:spPr>
            <a:xfrm flipH="1" flipV="1">
              <a:off x="7836571" y="3495495"/>
              <a:ext cx="974557" cy="22795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nuoliyhdysviiva 19"/>
            <p:cNvCxnSpPr/>
            <p:nvPr/>
          </p:nvCxnSpPr>
          <p:spPr>
            <a:xfrm flipH="1">
              <a:off x="7856622" y="2515244"/>
              <a:ext cx="1030709" cy="178326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uora nuoliyhdysviiva 26"/>
            <p:cNvCxnSpPr/>
            <p:nvPr/>
          </p:nvCxnSpPr>
          <p:spPr>
            <a:xfrm flipH="1" flipV="1">
              <a:off x="7836570" y="2288971"/>
              <a:ext cx="974557" cy="22795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uora nuoliyhdysviiva 27"/>
            <p:cNvCxnSpPr/>
            <p:nvPr/>
          </p:nvCxnSpPr>
          <p:spPr>
            <a:xfrm flipH="1">
              <a:off x="7818526" y="1407689"/>
              <a:ext cx="1149011" cy="89163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kstiruutu 29"/>
            <p:cNvSpPr txBox="1"/>
            <p:nvPr/>
          </p:nvSpPr>
          <p:spPr>
            <a:xfrm>
              <a:off x="7991425" y="4596078"/>
              <a:ext cx="204087" cy="500641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rm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  <a:latin typeface="Corbel"/>
                  <a:cs typeface="Corbel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534945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Lp rahoituspiirakka 2015_ tot_29022016 PPeng-0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21633" y="1564747"/>
            <a:ext cx="7278023" cy="3340332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85707" y="355588"/>
            <a:ext cx="4543645" cy="977900"/>
          </a:xfrm>
        </p:spPr>
        <p:txBody>
          <a:bodyPr/>
          <a:lstStyle/>
          <a:p>
            <a:r>
              <a:rPr lang="fi-FI" dirty="0" err="1"/>
              <a:t>PWF´s</a:t>
            </a:r>
            <a:r>
              <a:rPr lang="fi-FI" dirty="0"/>
              <a:t> </a:t>
            </a:r>
            <a:r>
              <a:rPr lang="fi-FI" dirty="0" err="1"/>
              <a:t>finances</a:t>
            </a:r>
            <a:r>
              <a:rPr lang="fi-FI" dirty="0"/>
              <a:t> in 2015</a:t>
            </a:r>
            <a:endParaRPr lang="en-US" dirty="0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5"/>
          </p:nvPr>
        </p:nvSpPr>
        <p:spPr>
          <a:xfrm>
            <a:off x="385707" y="1415133"/>
            <a:ext cx="5354693" cy="3119389"/>
          </a:xfrm>
        </p:spPr>
        <p:txBody>
          <a:bodyPr/>
          <a:lstStyle/>
          <a:p>
            <a:r>
              <a:rPr lang="en-US" dirty="0"/>
              <a:t>P&amp;WF´s activities are largely financed from the national government budget. Additional funding is obtained from EU </a:t>
            </a:r>
            <a:r>
              <a:rPr lang="en-US" dirty="0" err="1"/>
              <a:t>programmes</a:t>
            </a:r>
            <a:r>
              <a:rPr lang="en-US" dirty="0"/>
              <a:t> and fees paid for hunting and fishing permits. </a:t>
            </a:r>
          </a:p>
        </p:txBody>
      </p:sp>
      <p:cxnSp>
        <p:nvCxnSpPr>
          <p:cNvPr id="12" name="Suora nuoliyhdysviiva 11"/>
          <p:cNvCxnSpPr/>
          <p:nvPr/>
        </p:nvCxnSpPr>
        <p:spPr>
          <a:xfrm>
            <a:off x="1807779" y="2690648"/>
            <a:ext cx="851338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/>
          <p:cNvCxnSpPr/>
          <p:nvPr/>
        </p:nvCxnSpPr>
        <p:spPr>
          <a:xfrm>
            <a:off x="1823546" y="3568262"/>
            <a:ext cx="851338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/>
          <p:cNvCxnSpPr/>
          <p:nvPr/>
        </p:nvCxnSpPr>
        <p:spPr>
          <a:xfrm>
            <a:off x="1839316" y="3762702"/>
            <a:ext cx="851338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/>
          <p:cNvCxnSpPr/>
          <p:nvPr/>
        </p:nvCxnSpPr>
        <p:spPr>
          <a:xfrm>
            <a:off x="1834066" y="3978162"/>
            <a:ext cx="851338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17"/>
          <p:cNvCxnSpPr/>
          <p:nvPr/>
        </p:nvCxnSpPr>
        <p:spPr>
          <a:xfrm>
            <a:off x="6069724" y="604345"/>
            <a:ext cx="851338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ikehys 18"/>
          <p:cNvSpPr txBox="1"/>
          <p:nvPr/>
        </p:nvSpPr>
        <p:spPr>
          <a:xfrm>
            <a:off x="7010400" y="283785"/>
            <a:ext cx="1660635" cy="66215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fi-FI" dirty="0" err="1">
                <a:latin typeface="Trebuchet MS" pitchFamily="34" charset="0"/>
                <a:cs typeface="Corbel"/>
              </a:rPr>
              <a:t>Projects</a:t>
            </a:r>
            <a:r>
              <a:rPr lang="fi-FI" dirty="0">
                <a:latin typeface="Trebuchet MS" pitchFamily="34" charset="0"/>
                <a:cs typeface="Corbel"/>
              </a:rPr>
              <a:t> </a:t>
            </a:r>
          </a:p>
          <a:p>
            <a:r>
              <a:rPr lang="fi-FI" dirty="0" err="1">
                <a:latin typeface="Trebuchet MS" pitchFamily="34" charset="0"/>
                <a:cs typeface="Corbel"/>
              </a:rPr>
              <a:t>Clear</a:t>
            </a:r>
            <a:r>
              <a:rPr lang="fi-FI" dirty="0">
                <a:latin typeface="Trebuchet MS" pitchFamily="34" charset="0"/>
                <a:cs typeface="Corbel"/>
              </a:rPr>
              <a:t> </a:t>
            </a:r>
            <a:r>
              <a:rPr lang="fi-FI" dirty="0" err="1">
                <a:latin typeface="Trebuchet MS" pitchFamily="34" charset="0"/>
                <a:cs typeface="Corbel"/>
              </a:rPr>
              <a:t>increase</a:t>
            </a:r>
            <a:r>
              <a:rPr lang="fi-FI" dirty="0">
                <a:latin typeface="Trebuchet MS" pitchFamily="34" charset="0"/>
                <a:cs typeface="Corbel"/>
              </a:rPr>
              <a:t> in EU </a:t>
            </a:r>
            <a:r>
              <a:rPr lang="fi-FI" dirty="0" err="1">
                <a:latin typeface="Trebuchet MS" pitchFamily="34" charset="0"/>
                <a:cs typeface="Corbel"/>
              </a:rPr>
              <a:t>funding</a:t>
            </a:r>
            <a:r>
              <a:rPr lang="fi-FI" dirty="0">
                <a:latin typeface="Trebuchet MS" pitchFamily="34" charset="0"/>
                <a:cs typeface="Corbel"/>
              </a:rPr>
              <a:t> in 2016</a:t>
            </a:r>
          </a:p>
        </p:txBody>
      </p:sp>
      <p:cxnSp>
        <p:nvCxnSpPr>
          <p:cNvPr id="22" name="Suora nuoliyhdysviiva 21"/>
          <p:cNvCxnSpPr/>
          <p:nvPr/>
        </p:nvCxnSpPr>
        <p:spPr>
          <a:xfrm>
            <a:off x="472966" y="3352801"/>
            <a:ext cx="851338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19395" y="280178"/>
            <a:ext cx="6317908" cy="471423"/>
          </a:xfrm>
        </p:spPr>
        <p:txBody>
          <a:bodyPr/>
          <a:lstStyle/>
          <a:p>
            <a:r>
              <a:rPr lang="fi-FI" dirty="0"/>
              <a:t>LOGICAL FRAMEWORK – LIFE VERSION 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641683" y="1203158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rmAutofit/>
          </a:bodyPr>
          <a:lstStyle/>
          <a:p>
            <a:r>
              <a:rPr lang="en-GB" sz="2400" dirty="0">
                <a:latin typeface="Trebuchet MS" panose="020B0603020202020204" pitchFamily="34" charset="0"/>
                <a:cs typeface="Corbel"/>
              </a:rPr>
              <a:t>See: separate </a:t>
            </a:r>
            <a:r>
              <a:rPr lang="en-GB" sz="2400" dirty="0">
                <a:latin typeface="Trebuchet MS" panose="020B0603020202020204" pitchFamily="34" charset="0"/>
                <a:cs typeface="Corbel"/>
                <a:hlinkClick r:id="rId2" action="ppaction://hlinkfile"/>
              </a:rPr>
              <a:t>doc-file</a:t>
            </a:r>
            <a:endParaRPr lang="en-GB" sz="2400" dirty="0">
              <a:latin typeface="Trebuchet MS" panose="020B0603020202020204" pitchFamily="34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18634434"/>
      </p:ext>
    </p:extLst>
  </p:cSld>
  <p:clrMapOvr>
    <a:masterClrMapping/>
  </p:clrMapOvr>
  <p:transition spd="slow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excel for budget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7992" y="3046046"/>
            <a:ext cx="8318500" cy="370443"/>
          </a:xfrm>
        </p:spPr>
        <p:txBody>
          <a:bodyPr/>
          <a:lstStyle/>
          <a:p>
            <a:r>
              <a:rPr lang="en-US" dirty="0"/>
              <a:t>Info needed for each budget heading</a:t>
            </a:r>
          </a:p>
          <a:p>
            <a:r>
              <a:rPr lang="en-US" dirty="0">
                <a:hlinkClick r:id="rId2" action="ppaction://hlinkfile"/>
              </a:rPr>
              <a:t>General</a:t>
            </a:r>
            <a:r>
              <a:rPr lang="en-US" dirty="0"/>
              <a:t> and Hydrology LIFE</a:t>
            </a:r>
          </a:p>
        </p:txBody>
      </p:sp>
    </p:spTree>
    <p:extLst>
      <p:ext uri="{BB962C8B-B14F-4D97-AF65-F5344CB8AC3E}">
        <p14:creationId xmlns:p14="http://schemas.microsoft.com/office/powerpoint/2010/main" val="3929956620"/>
      </p:ext>
    </p:extLst>
  </p:cSld>
  <p:clrMapOvr>
    <a:masterClrMapping/>
  </p:clrMapOvr>
  <p:transition spd="slow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4474"/>
      </p:ext>
    </p:extLst>
  </p:cSld>
  <p:clrMapOvr>
    <a:masterClrMapping/>
  </p:clrMapOvr>
  <p:transition spd="slow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1221827" y="395252"/>
            <a:ext cx="6529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>
              <a:spcBef>
                <a:spcPct val="2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BE" sz="2400" b="1" dirty="0">
                <a:solidFill>
                  <a:srgbClr val="009639"/>
                </a:solidFill>
                <a:latin typeface="Trebuchet MS" pitchFamily="34" charset="0"/>
              </a:rPr>
              <a:t>PROJECT ORGANISATION AT METSÄHALLITUS</a:t>
            </a:r>
          </a:p>
        </p:txBody>
      </p:sp>
      <p:pic>
        <p:nvPicPr>
          <p:cNvPr id="6" name="Kuva 5" descr="Luonnontilainen 3_Tii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0527" y="972198"/>
            <a:ext cx="5592016" cy="37141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26" y="4096168"/>
            <a:ext cx="697653" cy="47484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24425" y="197524"/>
            <a:ext cx="7926894" cy="562198"/>
          </a:xfrm>
        </p:spPr>
        <p:txBody>
          <a:bodyPr/>
          <a:lstStyle/>
          <a:p>
            <a:pPr algn="ctr"/>
            <a:r>
              <a:rPr lang="fi-FI" sz="2400" b="1" cap="all" dirty="0" err="1"/>
              <a:t>Organisation</a:t>
            </a:r>
            <a:r>
              <a:rPr lang="fi-FI" sz="2400" b="1" cap="all" dirty="0"/>
              <a:t> of the </a:t>
            </a:r>
            <a:r>
              <a:rPr lang="fi-FI" sz="2400" b="1" cap="all" dirty="0" err="1"/>
              <a:t>project</a:t>
            </a:r>
            <a:r>
              <a:rPr lang="fi-FI" sz="2400" b="1" cap="all" dirty="0"/>
              <a:t> management and </a:t>
            </a:r>
            <a:r>
              <a:rPr lang="fi-FI" sz="2400" b="1" cap="all" dirty="0" err="1"/>
              <a:t>development</a:t>
            </a:r>
            <a:endParaRPr lang="en-US" sz="2400" b="1" cap="all" dirty="0"/>
          </a:p>
        </p:txBody>
      </p:sp>
      <p:sp>
        <p:nvSpPr>
          <p:cNvPr id="8" name="Dian numeron paikkamerkki 2"/>
          <p:cNvSpPr txBox="1">
            <a:spLocks/>
          </p:cNvSpPr>
          <p:nvPr/>
        </p:nvSpPr>
        <p:spPr>
          <a:xfrm>
            <a:off x="8380800" y="5918400"/>
            <a:ext cx="608400" cy="48240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8A540D-9B3F-4D17-AF0F-C9C60801EB54}" type="slidenum">
              <a:rPr lang="en-US" smtClean="0"/>
              <a:pPr/>
              <a:t>74</a:t>
            </a:fld>
            <a:endParaRPr lang="en-US">
              <a:latin typeface="Arial" charset="0"/>
            </a:endParaRPr>
          </a:p>
        </p:txBody>
      </p:sp>
      <p:sp>
        <p:nvSpPr>
          <p:cNvPr id="9" name="Otsikko 1"/>
          <p:cNvSpPr txBox="1">
            <a:spLocks/>
          </p:cNvSpPr>
          <p:nvPr/>
        </p:nvSpPr>
        <p:spPr bwMode="auto">
          <a:xfrm>
            <a:off x="683568" y="1135561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grpSp>
        <p:nvGrpSpPr>
          <p:cNvPr id="2" name="Ryhmä 1"/>
          <p:cNvGrpSpPr/>
          <p:nvPr/>
        </p:nvGrpSpPr>
        <p:grpSpPr>
          <a:xfrm>
            <a:off x="1306684" y="1842448"/>
            <a:ext cx="6527131" cy="2923987"/>
            <a:chOff x="1115616" y="1418082"/>
            <a:chExt cx="6984776" cy="3321057"/>
          </a:xfrm>
        </p:grpSpPr>
        <p:pic>
          <p:nvPicPr>
            <p:cNvPr id="6" name="Sisällön paikkamerkki 4" descr="LP_Organisaatiokaavio_2011_eng-01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3662" y="1418082"/>
              <a:ext cx="6115083" cy="3238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kstikehys 5"/>
            <p:cNvSpPr txBox="1"/>
            <p:nvPr/>
          </p:nvSpPr>
          <p:spPr>
            <a:xfrm>
              <a:off x="3872363" y="2585757"/>
              <a:ext cx="2700559" cy="246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b="1" dirty="0" err="1">
                  <a:solidFill>
                    <a:srgbClr val="FF0000"/>
                  </a:solidFill>
                </a:rPr>
                <a:t>Development</a:t>
              </a:r>
              <a:r>
                <a:rPr lang="fi-FI" sz="1000" b="1" dirty="0">
                  <a:solidFill>
                    <a:srgbClr val="FF0000"/>
                  </a:solidFill>
                </a:rPr>
                <a:t> </a:t>
              </a:r>
              <a:r>
                <a:rPr lang="fi-FI" sz="1000" b="1" dirty="0" err="1">
                  <a:solidFill>
                    <a:srgbClr val="FF0000"/>
                  </a:solidFill>
                </a:rPr>
                <a:t>managers</a:t>
              </a:r>
              <a:r>
                <a:rPr lang="fi-FI" sz="1000" b="1" dirty="0">
                  <a:solidFill>
                    <a:srgbClr val="FF0000"/>
                  </a:solidFill>
                </a:rPr>
                <a:t> for </a:t>
              </a:r>
              <a:r>
                <a:rPr lang="fi-FI" sz="1000" b="1" dirty="0" err="1">
                  <a:solidFill>
                    <a:srgbClr val="FF0000"/>
                  </a:solidFill>
                </a:rPr>
                <a:t>all</a:t>
              </a:r>
              <a:r>
                <a:rPr lang="fi-FI" sz="1000" b="1" dirty="0">
                  <a:solidFill>
                    <a:srgbClr val="FF0000"/>
                  </a:solidFill>
                </a:rPr>
                <a:t> </a:t>
              </a:r>
              <a:r>
                <a:rPr lang="fi-FI" sz="1000" b="1" dirty="0" err="1">
                  <a:solidFill>
                    <a:srgbClr val="FF0000"/>
                  </a:solidFill>
                </a:rPr>
                <a:t>regions</a:t>
              </a:r>
              <a:endParaRPr 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Ellipsi 10"/>
            <p:cNvSpPr/>
            <p:nvPr/>
          </p:nvSpPr>
          <p:spPr bwMode="auto">
            <a:xfrm>
              <a:off x="1115616" y="1988840"/>
              <a:ext cx="6984776" cy="1368152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entury Gothic" pitchFamily="34" charset="0"/>
                <a:ea typeface="Osaka" pitchFamily="16" charset="-128"/>
              </a:endParaRPr>
            </a:p>
          </p:txBody>
        </p:sp>
        <p:grpSp>
          <p:nvGrpSpPr>
            <p:cNvPr id="12" name="Ryhmä 11"/>
            <p:cNvGrpSpPr/>
            <p:nvPr/>
          </p:nvGrpSpPr>
          <p:grpSpPr>
            <a:xfrm>
              <a:off x="1149799" y="1722067"/>
              <a:ext cx="6242811" cy="3017072"/>
              <a:chOff x="832325" y="1340768"/>
              <a:chExt cx="7571742" cy="3744416"/>
            </a:xfrm>
          </p:grpSpPr>
          <p:sp>
            <p:nvSpPr>
              <p:cNvPr id="13" name="Ellipsi 12"/>
              <p:cNvSpPr/>
              <p:nvPr/>
            </p:nvSpPr>
            <p:spPr bwMode="auto">
              <a:xfrm rot="5400000">
                <a:off x="2627784" y="2492896"/>
                <a:ext cx="3672408" cy="151216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Century Gothic" pitchFamily="34" charset="0"/>
                  <a:ea typeface="Osaka" pitchFamily="16" charset="-128"/>
                </a:endParaRPr>
              </a:p>
            </p:txBody>
          </p:sp>
          <p:grpSp>
            <p:nvGrpSpPr>
              <p:cNvPr id="14" name="Ryhmä 13"/>
              <p:cNvGrpSpPr/>
              <p:nvPr/>
            </p:nvGrpSpPr>
            <p:grpSpPr>
              <a:xfrm>
                <a:off x="832325" y="1340768"/>
                <a:ext cx="7571742" cy="3672408"/>
                <a:chOff x="832325" y="1340768"/>
                <a:chExt cx="7571742" cy="3672408"/>
              </a:xfrm>
            </p:grpSpPr>
            <p:sp>
              <p:nvSpPr>
                <p:cNvPr id="15" name="Ellipsi 14"/>
                <p:cNvSpPr/>
                <p:nvPr/>
              </p:nvSpPr>
              <p:spPr bwMode="auto">
                <a:xfrm>
                  <a:off x="832325" y="2056318"/>
                  <a:ext cx="7571742" cy="802953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Century Gothic" pitchFamily="34" charset="0"/>
                    <a:ea typeface="Osaka" pitchFamily="16" charset="-128"/>
                  </a:endParaRPr>
                </a:p>
              </p:txBody>
            </p:sp>
            <p:sp>
              <p:nvSpPr>
                <p:cNvPr id="16" name="Ellipsi 15"/>
                <p:cNvSpPr/>
                <p:nvPr/>
              </p:nvSpPr>
              <p:spPr bwMode="auto">
                <a:xfrm rot="5400000">
                  <a:off x="251520" y="2420888"/>
                  <a:ext cx="3672408" cy="151216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Century Gothic" pitchFamily="34" charset="0"/>
                    <a:ea typeface="Osaka" pitchFamily="16" charset="-128"/>
                  </a:endParaRPr>
                </a:p>
              </p:txBody>
            </p:sp>
          </p:grpSp>
        </p:grpSp>
      </p:grpSp>
      <p:sp>
        <p:nvSpPr>
          <p:cNvPr id="17" name="Tekstikehys 17"/>
          <p:cNvSpPr txBox="1"/>
          <p:nvPr/>
        </p:nvSpPr>
        <p:spPr>
          <a:xfrm>
            <a:off x="292069" y="1121924"/>
            <a:ext cx="799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err="1">
                <a:latin typeface="Trebuchet MS" panose="020B0603020202020204" pitchFamily="34" charset="0"/>
              </a:rPr>
              <a:t>All</a:t>
            </a:r>
            <a:r>
              <a:rPr lang="fi-FI" sz="1800" dirty="0">
                <a:latin typeface="Trebuchet MS" panose="020B0603020202020204" pitchFamily="34" charset="0"/>
              </a:rPr>
              <a:t> + </a:t>
            </a:r>
            <a:r>
              <a:rPr lang="fi-FI" sz="1800" dirty="0" err="1">
                <a:latin typeface="Trebuchet MS" panose="020B0603020202020204" pitchFamily="34" charset="0"/>
              </a:rPr>
              <a:t>included</a:t>
            </a:r>
            <a:r>
              <a:rPr lang="fi-FI" sz="1800" dirty="0">
                <a:latin typeface="Trebuchet MS" panose="020B0603020202020204" pitchFamily="34" charset="0"/>
              </a:rPr>
              <a:t> in </a:t>
            </a:r>
            <a:r>
              <a:rPr lang="fi-FI" sz="1800" dirty="0" err="1">
                <a:latin typeface="Trebuchet MS" panose="020B0603020202020204" pitchFamily="34" charset="0"/>
              </a:rPr>
              <a:t>tasks</a:t>
            </a:r>
            <a:r>
              <a:rPr lang="fi-FI" sz="1800" dirty="0">
                <a:latin typeface="Trebuchet MS" panose="020B0603020202020204" pitchFamily="34" charset="0"/>
              </a:rPr>
              <a:t> of </a:t>
            </a:r>
            <a:r>
              <a:rPr lang="fi-FI" sz="1800" dirty="0" err="1">
                <a:latin typeface="Trebuchet MS" panose="020B0603020202020204" pitchFamily="34" charset="0"/>
              </a:rPr>
              <a:t>selected</a:t>
            </a:r>
            <a:r>
              <a:rPr lang="fi-FI" sz="1800" dirty="0">
                <a:latin typeface="Trebuchet MS" panose="020B0603020202020204" pitchFamily="34" charset="0"/>
              </a:rPr>
              <a:t> </a:t>
            </a:r>
            <a:r>
              <a:rPr lang="fi-FI" sz="1800" dirty="0" err="1">
                <a:latin typeface="Trebuchet MS" panose="020B0603020202020204" pitchFamily="34" charset="0"/>
              </a:rPr>
              <a:t>staff</a:t>
            </a:r>
            <a:r>
              <a:rPr lang="fi-FI" sz="1800" dirty="0">
                <a:latin typeface="Trebuchet MS" panose="020B0603020202020204" pitchFamily="34" charset="0"/>
              </a:rPr>
              <a:t> + </a:t>
            </a:r>
            <a:r>
              <a:rPr lang="fi-FI" sz="1800" dirty="0" err="1">
                <a:latin typeface="Trebuchet MS" panose="020B0603020202020204" pitchFamily="34" charset="0"/>
              </a:rPr>
              <a:t>thematic</a:t>
            </a:r>
            <a:r>
              <a:rPr lang="fi-FI" sz="1800" dirty="0">
                <a:latin typeface="Trebuchet MS" panose="020B0603020202020204" pitchFamily="34" charset="0"/>
              </a:rPr>
              <a:t> </a:t>
            </a:r>
            <a:r>
              <a:rPr lang="fi-FI" sz="1800" dirty="0" err="1">
                <a:latin typeface="Trebuchet MS" panose="020B0603020202020204" pitchFamily="34" charset="0"/>
              </a:rPr>
              <a:t>groups</a:t>
            </a:r>
            <a:r>
              <a:rPr lang="fi-FI" sz="1800" dirty="0">
                <a:latin typeface="Trebuchet MS" panose="020B0603020202020204" pitchFamily="34" charset="0"/>
              </a:rPr>
              <a:t> + </a:t>
            </a:r>
            <a:r>
              <a:rPr lang="fi-FI" sz="1800" dirty="0" err="1">
                <a:latin typeface="Trebuchet MS" panose="020B0603020202020204" pitchFamily="34" charset="0"/>
              </a:rPr>
              <a:t>project</a:t>
            </a:r>
            <a:r>
              <a:rPr lang="fi-FI" sz="1800" dirty="0">
                <a:latin typeface="Trebuchet MS" panose="020B0603020202020204" pitchFamily="34" charset="0"/>
              </a:rPr>
              <a:t> </a:t>
            </a:r>
            <a:r>
              <a:rPr lang="fi-FI" sz="1800" dirty="0" err="1">
                <a:latin typeface="Trebuchet MS" panose="020B0603020202020204" pitchFamily="34" charset="0"/>
              </a:rPr>
              <a:t>development</a:t>
            </a:r>
            <a:r>
              <a:rPr lang="fi-FI" sz="1800" dirty="0">
                <a:latin typeface="Trebuchet MS" panose="020B0603020202020204" pitchFamily="34" charset="0"/>
              </a:rPr>
              <a:t> </a:t>
            </a:r>
            <a:r>
              <a:rPr lang="fi-FI" sz="1800" dirty="0" err="1">
                <a:latin typeface="Trebuchet MS" panose="020B0603020202020204" pitchFamily="34" charset="0"/>
              </a:rPr>
              <a:t>workshops</a:t>
            </a:r>
            <a:r>
              <a:rPr lang="fi-FI" sz="1800" dirty="0">
                <a:latin typeface="Trebuchet MS" panose="020B0603020202020204" pitchFamily="34" charset="0"/>
              </a:rPr>
              <a:t>, </a:t>
            </a:r>
            <a:r>
              <a:rPr lang="fi-FI" sz="1800" dirty="0" err="1">
                <a:latin typeface="Trebuchet MS" panose="020B0603020202020204" pitchFamily="34" charset="0"/>
              </a:rPr>
              <a:t>included</a:t>
            </a:r>
            <a:r>
              <a:rPr lang="fi-FI" sz="1800" dirty="0">
                <a:latin typeface="Trebuchet MS" panose="020B0603020202020204" pitchFamily="34" charset="0"/>
              </a:rPr>
              <a:t> in </a:t>
            </a:r>
            <a:r>
              <a:rPr lang="fi-FI" sz="1800" dirty="0" err="1">
                <a:latin typeface="Trebuchet MS" panose="020B0603020202020204" pitchFamily="34" charset="0"/>
              </a:rPr>
              <a:t>the</a:t>
            </a:r>
            <a:r>
              <a:rPr lang="fi-FI" sz="1800" dirty="0">
                <a:latin typeface="Trebuchet MS" panose="020B0603020202020204" pitchFamily="34" charset="0"/>
              </a:rPr>
              <a:t> </a:t>
            </a:r>
            <a:r>
              <a:rPr lang="fi-FI" sz="1800" dirty="0" err="1">
                <a:latin typeface="Trebuchet MS" panose="020B0603020202020204" pitchFamily="34" charset="0"/>
              </a:rPr>
              <a:t>yearl</a:t>
            </a:r>
            <a:r>
              <a:rPr lang="fi-FI" sz="1800" dirty="0">
                <a:latin typeface="Trebuchet MS" panose="020B0603020202020204" pitchFamily="34" charset="0"/>
              </a:rPr>
              <a:t> </a:t>
            </a:r>
            <a:r>
              <a:rPr lang="fi-FI" sz="1800" dirty="0" err="1">
                <a:latin typeface="Trebuchet MS" panose="020B0603020202020204" pitchFamily="34" charset="0"/>
              </a:rPr>
              <a:t>park</a:t>
            </a:r>
            <a:r>
              <a:rPr lang="fi-FI" sz="1800" dirty="0">
                <a:latin typeface="Trebuchet MS" panose="020B0603020202020204" pitchFamily="34" charset="0"/>
              </a:rPr>
              <a:t> action </a:t>
            </a:r>
            <a:r>
              <a:rPr lang="fi-FI" sz="1800" dirty="0" err="1">
                <a:latin typeface="Trebuchet MS" panose="020B0603020202020204" pitchFamily="34" charset="0"/>
              </a:rPr>
              <a:t>plans</a:t>
            </a:r>
            <a:endParaRPr lang="en-US" sz="1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06740"/>
      </p:ext>
    </p:extLst>
  </p:cSld>
  <p:clrMapOvr>
    <a:masterClrMapping/>
  </p:clrMapOvr>
  <p:transition spd="slow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2"/>
          <p:cNvSpPr txBox="1">
            <a:spLocks/>
          </p:cNvSpPr>
          <p:nvPr/>
        </p:nvSpPr>
        <p:spPr>
          <a:xfrm>
            <a:off x="8380800" y="5918400"/>
            <a:ext cx="608400" cy="48240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8A540D-9B3F-4D17-AF0F-C9C60801EB54}" type="slidenum">
              <a:rPr lang="en-US" smtClean="0"/>
              <a:pPr/>
              <a:t>75</a:t>
            </a:fld>
            <a:endParaRPr lang="en-US">
              <a:latin typeface="Arial" charset="0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1147413" y="237121"/>
            <a:ext cx="64344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600" b="1" cap="all" dirty="0" err="1">
                <a:solidFill>
                  <a:srgbClr val="009639"/>
                </a:solidFill>
                <a:latin typeface="Trebuchet MS" panose="020B0603020202020204" pitchFamily="34" charset="0"/>
              </a:rPr>
              <a:t>Organisation</a:t>
            </a:r>
            <a:r>
              <a:rPr lang="fi-FI" sz="2600" b="1" cap="all" dirty="0">
                <a:solidFill>
                  <a:srgbClr val="009639"/>
                </a:solidFill>
                <a:latin typeface="Trebuchet MS" panose="020B0603020202020204" pitchFamily="34" charset="0"/>
              </a:rPr>
              <a:t> of the </a:t>
            </a:r>
            <a:r>
              <a:rPr lang="fi-FI" sz="2600" b="1" cap="all" dirty="0" err="1">
                <a:solidFill>
                  <a:srgbClr val="009639"/>
                </a:solidFill>
                <a:latin typeface="Trebuchet MS" panose="020B0603020202020204" pitchFamily="34" charset="0"/>
              </a:rPr>
              <a:t>project</a:t>
            </a:r>
            <a:r>
              <a:rPr lang="fi-FI" sz="2600" b="1" cap="all" dirty="0">
                <a:solidFill>
                  <a:srgbClr val="009639"/>
                </a:solidFill>
                <a:latin typeface="Trebuchet MS" panose="020B0603020202020204" pitchFamily="34" charset="0"/>
              </a:rPr>
              <a:t> </a:t>
            </a:r>
            <a:r>
              <a:rPr lang="fi-FI" sz="2600" b="1" cap="all" dirty="0" err="1">
                <a:solidFill>
                  <a:srgbClr val="009639"/>
                </a:solidFill>
                <a:latin typeface="Trebuchet MS" panose="020B0603020202020204" pitchFamily="34" charset="0"/>
              </a:rPr>
              <a:t>work</a:t>
            </a:r>
            <a:endParaRPr lang="fi-FI" sz="2600" b="1" cap="all" dirty="0">
              <a:solidFill>
                <a:srgbClr val="009639"/>
              </a:solidFill>
              <a:latin typeface="Trebuchet MS" panose="020B0603020202020204" pitchFamily="34" charset="0"/>
            </a:endParaRPr>
          </a:p>
          <a:p>
            <a:endParaRPr lang="fi-FI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dirty="0"/>
          </a:p>
        </p:txBody>
      </p:sp>
      <p:sp>
        <p:nvSpPr>
          <p:cNvPr id="8" name="Tekstikehys 4"/>
          <p:cNvSpPr txBox="1"/>
          <p:nvPr/>
        </p:nvSpPr>
        <p:spPr>
          <a:xfrm>
            <a:off x="444018" y="778243"/>
            <a:ext cx="784124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fi-FI" sz="1600" dirty="0" err="1">
                <a:latin typeface="Trebuchet MS" pitchFamily="34" charset="0"/>
              </a:rPr>
              <a:t>Everybody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can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be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active</a:t>
            </a:r>
            <a:r>
              <a:rPr lang="fi-FI" sz="1600" dirty="0">
                <a:latin typeface="Trebuchet MS" pitchFamily="34" charset="0"/>
              </a:rPr>
              <a:t> and </a:t>
            </a:r>
            <a:r>
              <a:rPr lang="fi-FI" sz="1600" dirty="0" err="1">
                <a:latin typeface="Trebuchet MS" pitchFamily="34" charset="0"/>
              </a:rPr>
              <a:t>spontaneus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but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also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included</a:t>
            </a:r>
            <a:r>
              <a:rPr lang="fi-FI" sz="1600" dirty="0">
                <a:latin typeface="Trebuchet MS" pitchFamily="34" charset="0"/>
              </a:rPr>
              <a:t> in </a:t>
            </a:r>
            <a:r>
              <a:rPr lang="fi-FI" sz="1600" dirty="0" err="1">
                <a:latin typeface="Trebuchet MS" pitchFamily="34" charset="0"/>
              </a:rPr>
              <a:t>tasks</a:t>
            </a:r>
            <a:r>
              <a:rPr lang="fi-FI" sz="1600" dirty="0">
                <a:latin typeface="Trebuchet MS" pitchFamily="34" charset="0"/>
              </a:rPr>
              <a:t> + </a:t>
            </a:r>
            <a:r>
              <a:rPr lang="fi-FI" sz="1600" dirty="0" err="1">
                <a:latin typeface="Trebuchet MS" pitchFamily="34" charset="0"/>
              </a:rPr>
              <a:t>thematic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groups</a:t>
            </a:r>
            <a:r>
              <a:rPr lang="fi-FI" sz="1600" dirty="0">
                <a:latin typeface="Trebuchet MS" pitchFamily="34" charset="0"/>
              </a:rPr>
              <a:t> + </a:t>
            </a:r>
            <a:r>
              <a:rPr lang="fi-FI" sz="1600" dirty="0" err="1">
                <a:latin typeface="Trebuchet MS" pitchFamily="34" charset="0"/>
              </a:rPr>
              <a:t>project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development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workshops</a:t>
            </a:r>
            <a:endParaRPr lang="fi-FI" sz="1600" dirty="0">
              <a:latin typeface="Trebuchet MS" pitchFamily="34" charset="0"/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fi-FI" sz="1600" dirty="0">
                <a:latin typeface="Trebuchet MS" pitchFamily="34" charset="0"/>
              </a:rPr>
              <a:t>Project </a:t>
            </a:r>
            <a:r>
              <a:rPr lang="fi-FI" sz="1600" dirty="0" err="1">
                <a:latin typeface="Trebuchet MS" pitchFamily="34" charset="0"/>
              </a:rPr>
              <a:t>tools</a:t>
            </a:r>
            <a:r>
              <a:rPr lang="fi-FI" sz="1600" dirty="0">
                <a:latin typeface="Trebuchet MS" pitchFamily="34" charset="0"/>
              </a:rPr>
              <a:t>: </a:t>
            </a:r>
            <a:r>
              <a:rPr lang="fi-FI" sz="1600" dirty="0" err="1">
                <a:latin typeface="Trebuchet MS" pitchFamily="34" charset="0"/>
              </a:rPr>
              <a:t>documents</a:t>
            </a:r>
            <a:r>
              <a:rPr lang="fi-FI" sz="1600" dirty="0">
                <a:latin typeface="Trebuchet MS" pitchFamily="34" charset="0"/>
              </a:rPr>
              <a:t> (</a:t>
            </a:r>
            <a:r>
              <a:rPr lang="fi-FI" sz="1600" dirty="0" err="1">
                <a:latin typeface="Trebuchet MS" pitchFamily="34" charset="0"/>
              </a:rPr>
              <a:t>project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description</a:t>
            </a:r>
            <a:r>
              <a:rPr lang="fi-FI" sz="1600" dirty="0">
                <a:latin typeface="Trebuchet MS" pitchFamily="34" charset="0"/>
              </a:rPr>
              <a:t>, </a:t>
            </a:r>
            <a:r>
              <a:rPr lang="fi-FI" sz="1600" dirty="0" err="1">
                <a:latin typeface="Trebuchet MS" pitchFamily="34" charset="0"/>
              </a:rPr>
              <a:t>final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report</a:t>
            </a:r>
            <a:r>
              <a:rPr lang="fi-FI" sz="1600" dirty="0">
                <a:latin typeface="Trebuchet MS" pitchFamily="34" charset="0"/>
              </a:rPr>
              <a:t>)</a:t>
            </a:r>
          </a:p>
          <a:p>
            <a:pPr marL="636588" lvl="2" indent="-179388">
              <a:buFont typeface="Arial" pitchFamily="34" charset="0"/>
              <a:buChar char="•"/>
            </a:pPr>
            <a:r>
              <a:rPr lang="fi-FI" dirty="0" err="1">
                <a:latin typeface="Trebuchet MS" pitchFamily="34" charset="0"/>
              </a:rPr>
              <a:t>Links</a:t>
            </a:r>
            <a:r>
              <a:rPr lang="fi-FI" dirty="0">
                <a:latin typeface="Trebuchet MS" pitchFamily="34" charset="0"/>
              </a:rPr>
              <a:t> to the MH NHS </a:t>
            </a:r>
            <a:r>
              <a:rPr lang="fi-FI" dirty="0" err="1">
                <a:latin typeface="Trebuchet MS" pitchFamily="34" charset="0"/>
              </a:rPr>
              <a:t>strategy</a:t>
            </a:r>
            <a:r>
              <a:rPr lang="fi-FI" dirty="0">
                <a:latin typeface="Trebuchet MS" pitchFamily="34" charset="0"/>
              </a:rPr>
              <a:t> (</a:t>
            </a:r>
            <a:r>
              <a:rPr lang="fi-FI" dirty="0" err="1">
                <a:latin typeface="Trebuchet MS" pitchFamily="34" charset="0"/>
              </a:rPr>
              <a:t>strategy</a:t>
            </a:r>
            <a:r>
              <a:rPr lang="fi-FI" dirty="0">
                <a:latin typeface="Trebuchet MS" pitchFamily="34" charset="0"/>
              </a:rPr>
              <a:t> </a:t>
            </a:r>
            <a:r>
              <a:rPr lang="fi-FI" dirty="0" err="1">
                <a:latin typeface="Trebuchet MS" pitchFamily="34" charset="0"/>
              </a:rPr>
              <a:t>valid</a:t>
            </a:r>
            <a:r>
              <a:rPr lang="fi-FI" dirty="0">
                <a:latin typeface="Trebuchet MS" pitchFamily="34" charset="0"/>
              </a:rPr>
              <a:t> 2013 – 2020)</a:t>
            </a:r>
          </a:p>
          <a:p>
            <a:pPr marL="636588" lvl="2" indent="-179388">
              <a:buFont typeface="Arial" pitchFamily="34" charset="0"/>
              <a:buChar char="•"/>
            </a:pPr>
            <a:r>
              <a:rPr lang="fi-FI" dirty="0">
                <a:latin typeface="Trebuchet MS" pitchFamily="34" charset="0"/>
              </a:rPr>
              <a:t>Main </a:t>
            </a:r>
            <a:r>
              <a:rPr lang="fi-FI" dirty="0" err="1">
                <a:latin typeface="Trebuchet MS" pitchFamily="34" charset="0"/>
              </a:rPr>
              <a:t>outputs</a:t>
            </a:r>
            <a:r>
              <a:rPr lang="fi-FI" dirty="0">
                <a:latin typeface="Trebuchet MS" pitchFamily="34" charset="0"/>
              </a:rPr>
              <a:t> and </a:t>
            </a:r>
            <a:r>
              <a:rPr lang="fi-FI" dirty="0" err="1">
                <a:latin typeface="Trebuchet MS" pitchFamily="34" charset="0"/>
              </a:rPr>
              <a:t>results</a:t>
            </a:r>
            <a:endParaRPr lang="fi-FI" dirty="0">
              <a:latin typeface="Trebuchet MS" pitchFamily="34" charset="0"/>
            </a:endParaRPr>
          </a:p>
          <a:p>
            <a:pPr marL="636588" lvl="2" indent="-179388">
              <a:buFont typeface="Arial" pitchFamily="34" charset="0"/>
              <a:buChar char="•"/>
            </a:pPr>
            <a:r>
              <a:rPr lang="fi-FI" dirty="0" err="1">
                <a:latin typeface="Trebuchet MS" pitchFamily="34" charset="0"/>
              </a:rPr>
              <a:t>Timetable</a:t>
            </a:r>
            <a:endParaRPr lang="fi-FI" dirty="0">
              <a:latin typeface="Trebuchet MS" pitchFamily="34" charset="0"/>
            </a:endParaRPr>
          </a:p>
          <a:p>
            <a:pPr marL="636588" lvl="2" indent="-179388">
              <a:buFont typeface="Arial" pitchFamily="34" charset="0"/>
              <a:buChar char="•"/>
            </a:pPr>
            <a:r>
              <a:rPr lang="fi-FI" dirty="0" err="1">
                <a:latin typeface="Trebuchet MS" pitchFamily="34" charset="0"/>
              </a:rPr>
              <a:t>Organisation</a:t>
            </a:r>
            <a:r>
              <a:rPr lang="fi-FI" dirty="0">
                <a:latin typeface="Trebuchet MS" pitchFamily="34" charset="0"/>
              </a:rPr>
              <a:t> of the </a:t>
            </a:r>
            <a:r>
              <a:rPr lang="fi-FI" dirty="0" err="1">
                <a:latin typeface="Trebuchet MS" pitchFamily="34" charset="0"/>
              </a:rPr>
              <a:t>project</a:t>
            </a:r>
            <a:endParaRPr lang="fi-FI" dirty="0">
              <a:latin typeface="Trebuchet MS" pitchFamily="34" charset="0"/>
            </a:endParaRPr>
          </a:p>
          <a:p>
            <a:pPr marL="636588" lvl="2" indent="-179388">
              <a:buFont typeface="Arial" pitchFamily="34" charset="0"/>
              <a:buChar char="•"/>
            </a:pPr>
            <a:r>
              <a:rPr lang="fi-FI" dirty="0" err="1">
                <a:latin typeface="Trebuchet MS" pitchFamily="34" charset="0"/>
              </a:rPr>
              <a:t>Yearly</a:t>
            </a:r>
            <a:r>
              <a:rPr lang="fi-FI" dirty="0">
                <a:latin typeface="Trebuchet MS" pitchFamily="34" charset="0"/>
              </a:rPr>
              <a:t> </a:t>
            </a:r>
            <a:r>
              <a:rPr lang="fi-FI" dirty="0" err="1">
                <a:latin typeface="Trebuchet MS" pitchFamily="34" charset="0"/>
              </a:rPr>
              <a:t>budget</a:t>
            </a:r>
            <a:r>
              <a:rPr lang="fi-FI" dirty="0">
                <a:latin typeface="Trebuchet MS" pitchFamily="34" charset="0"/>
              </a:rPr>
              <a:t> (</a:t>
            </a:r>
            <a:r>
              <a:rPr lang="fi-FI" dirty="0" err="1">
                <a:latin typeface="Trebuchet MS" pitchFamily="34" charset="0"/>
              </a:rPr>
              <a:t>internal</a:t>
            </a:r>
            <a:r>
              <a:rPr lang="fi-FI" dirty="0">
                <a:latin typeface="Trebuchet MS" pitchFamily="34" charset="0"/>
              </a:rPr>
              <a:t> and </a:t>
            </a:r>
            <a:r>
              <a:rPr lang="fi-FI" dirty="0" err="1">
                <a:latin typeface="Trebuchet MS" pitchFamily="34" charset="0"/>
              </a:rPr>
              <a:t>external</a:t>
            </a:r>
            <a:r>
              <a:rPr lang="fi-FI" dirty="0">
                <a:latin typeface="Trebuchet MS" pitchFamily="34" charset="0"/>
              </a:rPr>
              <a:t>) and </a:t>
            </a:r>
            <a:r>
              <a:rPr lang="fi-FI" dirty="0" err="1">
                <a:latin typeface="Trebuchet MS" pitchFamily="34" charset="0"/>
              </a:rPr>
              <a:t>financing</a:t>
            </a:r>
            <a:endParaRPr lang="fi-FI" dirty="0">
              <a:latin typeface="Trebuchet MS" pitchFamily="34" charset="0"/>
            </a:endParaRPr>
          </a:p>
          <a:p>
            <a:pPr marL="636588" lvl="2" indent="-179388">
              <a:buFont typeface="Arial" pitchFamily="34" charset="0"/>
              <a:buChar char="•"/>
            </a:pPr>
            <a:r>
              <a:rPr lang="fi-FI" dirty="0" err="1">
                <a:latin typeface="Trebuchet MS" pitchFamily="34" charset="0"/>
              </a:rPr>
              <a:t>Risks</a:t>
            </a:r>
            <a:endParaRPr lang="fi-FI" dirty="0">
              <a:latin typeface="Trebuchet MS" pitchFamily="34" charset="0"/>
            </a:endParaRPr>
          </a:p>
          <a:p>
            <a:pPr marL="636588" lvl="2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fi-FI" dirty="0" err="1">
                <a:latin typeface="Trebuchet MS" pitchFamily="34" charset="0"/>
              </a:rPr>
              <a:t>Internal</a:t>
            </a:r>
            <a:r>
              <a:rPr lang="fi-FI" dirty="0">
                <a:latin typeface="Trebuchet MS" pitchFamily="34" charset="0"/>
              </a:rPr>
              <a:t> </a:t>
            </a:r>
            <a:r>
              <a:rPr lang="fi-FI" dirty="0" err="1">
                <a:latin typeface="Trebuchet MS" pitchFamily="34" charset="0"/>
              </a:rPr>
              <a:t>final</a:t>
            </a:r>
            <a:r>
              <a:rPr lang="fi-FI" dirty="0">
                <a:latin typeface="Trebuchet MS" pitchFamily="34" charset="0"/>
              </a:rPr>
              <a:t> </a:t>
            </a:r>
            <a:r>
              <a:rPr lang="fi-FI" dirty="0" err="1">
                <a:latin typeface="Trebuchet MS" pitchFamily="34" charset="0"/>
              </a:rPr>
              <a:t>report</a:t>
            </a:r>
            <a:r>
              <a:rPr lang="fi-FI" dirty="0">
                <a:latin typeface="Trebuchet MS" pitchFamily="34" charset="0"/>
              </a:rPr>
              <a:t>: </a:t>
            </a:r>
            <a:r>
              <a:rPr lang="fi-FI" dirty="0" err="1">
                <a:latin typeface="Trebuchet MS" pitchFamily="34" charset="0"/>
              </a:rPr>
              <a:t>Lessons</a:t>
            </a:r>
            <a:r>
              <a:rPr lang="fi-FI" dirty="0">
                <a:latin typeface="Trebuchet MS" pitchFamily="34" charset="0"/>
              </a:rPr>
              <a:t> </a:t>
            </a:r>
            <a:r>
              <a:rPr lang="fi-FI" dirty="0" err="1">
                <a:latin typeface="Trebuchet MS" pitchFamily="34" charset="0"/>
              </a:rPr>
              <a:t>learnt</a:t>
            </a:r>
            <a:endParaRPr lang="fi-FI" dirty="0">
              <a:latin typeface="Trebuchet MS" pitchFamily="34" charset="0"/>
            </a:endParaRP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fi-FI" sz="1600" dirty="0" err="1">
                <a:latin typeface="Trebuchet MS" pitchFamily="34" charset="0"/>
              </a:rPr>
              <a:t>Approved</a:t>
            </a:r>
            <a:r>
              <a:rPr lang="fi-FI" sz="1600" dirty="0">
                <a:latin typeface="Trebuchet MS" pitchFamily="34" charset="0"/>
              </a:rPr>
              <a:t> at </a:t>
            </a:r>
            <a:r>
              <a:rPr lang="fi-FI" sz="1600" dirty="0" err="1">
                <a:latin typeface="Trebuchet MS" pitchFamily="34" charset="0"/>
              </a:rPr>
              <a:t>regional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boards</a:t>
            </a:r>
            <a:r>
              <a:rPr lang="fi-FI" sz="1600" dirty="0">
                <a:latin typeface="Trebuchet MS" pitchFamily="34" charset="0"/>
              </a:rPr>
              <a:t>, </a:t>
            </a:r>
            <a:r>
              <a:rPr lang="fi-FI" sz="1600" dirty="0" err="1">
                <a:latin typeface="Trebuchet MS" pitchFamily="34" charset="0"/>
              </a:rPr>
              <a:t>final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approval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by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the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board</a:t>
            </a:r>
            <a:r>
              <a:rPr lang="fi-FI" sz="1600" dirty="0">
                <a:latin typeface="Trebuchet MS" pitchFamily="34" charset="0"/>
              </a:rPr>
              <a:t> of PWF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fi-FI" sz="1600" dirty="0">
                <a:latin typeface="Trebuchet MS" pitchFamily="34" charset="0"/>
              </a:rPr>
              <a:t>Project management </a:t>
            </a:r>
            <a:r>
              <a:rPr lang="fi-FI" sz="1600" dirty="0" err="1">
                <a:latin typeface="Trebuchet MS" pitchFamily="34" charset="0"/>
              </a:rPr>
              <a:t>tools</a:t>
            </a:r>
            <a:r>
              <a:rPr lang="fi-FI" sz="1600" dirty="0">
                <a:latin typeface="Trebuchet MS" pitchFamily="34" charset="0"/>
              </a:rPr>
              <a:t> and </a:t>
            </a:r>
            <a:r>
              <a:rPr lang="fi-FI" sz="1600" dirty="0" err="1">
                <a:latin typeface="Trebuchet MS" pitchFamily="34" charset="0"/>
              </a:rPr>
              <a:t>assistance</a:t>
            </a:r>
            <a:endParaRPr lang="fi-FI" sz="1600" dirty="0">
              <a:latin typeface="Trebuchet MS" pitchFamily="34" charset="0"/>
            </a:endParaRPr>
          </a:p>
          <a:p>
            <a:pPr marL="522288" lvl="1" indent="-179388">
              <a:buFont typeface="Arial" pitchFamily="34" charset="0"/>
              <a:buChar char="•"/>
            </a:pPr>
            <a:r>
              <a:rPr lang="fi-FI" dirty="0">
                <a:latin typeface="Trebuchet MS" pitchFamily="34" charset="0"/>
              </a:rPr>
              <a:t>Project </a:t>
            </a:r>
            <a:r>
              <a:rPr lang="fi-FI" dirty="0" err="1">
                <a:latin typeface="Trebuchet MS" pitchFamily="34" charset="0"/>
              </a:rPr>
              <a:t>guide</a:t>
            </a:r>
            <a:r>
              <a:rPr lang="fi-FI" dirty="0">
                <a:latin typeface="Trebuchet MS" pitchFamily="34" charset="0"/>
              </a:rPr>
              <a:t> </a:t>
            </a:r>
            <a:r>
              <a:rPr lang="fi-FI" dirty="0" err="1">
                <a:latin typeface="Trebuchet MS" pitchFamily="34" charset="0"/>
              </a:rPr>
              <a:t>covering</a:t>
            </a:r>
            <a:r>
              <a:rPr lang="fi-FI" dirty="0">
                <a:latin typeface="Trebuchet MS" pitchFamily="34" charset="0"/>
              </a:rPr>
              <a:t> the </a:t>
            </a:r>
            <a:r>
              <a:rPr lang="fi-FI" dirty="0" err="1">
                <a:latin typeface="Trebuchet MS" pitchFamily="34" charset="0"/>
              </a:rPr>
              <a:t>project</a:t>
            </a:r>
            <a:r>
              <a:rPr lang="fi-FI" dirty="0">
                <a:latin typeface="Trebuchet MS" pitchFamily="34" charset="0"/>
              </a:rPr>
              <a:t> </a:t>
            </a:r>
            <a:r>
              <a:rPr lang="fi-FI" dirty="0" err="1">
                <a:latin typeface="Trebuchet MS" pitchFamily="34" charset="0"/>
              </a:rPr>
              <a:t>cycle</a:t>
            </a:r>
            <a:r>
              <a:rPr lang="fi-FI" dirty="0">
                <a:latin typeface="Trebuchet MS" pitchFamily="34" charset="0"/>
              </a:rPr>
              <a:t> </a:t>
            </a:r>
            <a:r>
              <a:rPr lang="fi-FI" dirty="0" err="1">
                <a:latin typeface="Trebuchet MS" pitchFamily="34" charset="0"/>
              </a:rPr>
              <a:t>from</a:t>
            </a:r>
            <a:r>
              <a:rPr lang="fi-FI" dirty="0">
                <a:latin typeface="Trebuchet MS" pitchFamily="34" charset="0"/>
              </a:rPr>
              <a:t> idea – to </a:t>
            </a:r>
            <a:r>
              <a:rPr lang="fi-FI" dirty="0" err="1">
                <a:latin typeface="Trebuchet MS" pitchFamily="34" charset="0"/>
              </a:rPr>
              <a:t>finalisation</a:t>
            </a:r>
            <a:r>
              <a:rPr lang="fi-FI" dirty="0">
                <a:latin typeface="Trebuchet MS" pitchFamily="34" charset="0"/>
              </a:rPr>
              <a:t> – new </a:t>
            </a:r>
            <a:r>
              <a:rPr lang="fi-FI" dirty="0" err="1">
                <a:latin typeface="Trebuchet MS" pitchFamily="34" charset="0"/>
              </a:rPr>
              <a:t>project</a:t>
            </a:r>
            <a:endParaRPr lang="fi-FI" dirty="0">
              <a:latin typeface="Trebuchet MS" pitchFamily="34" charset="0"/>
            </a:endParaRPr>
          </a:p>
          <a:p>
            <a:pPr marL="522288" lvl="1" indent="-179388">
              <a:buFont typeface="Arial" pitchFamily="34" charset="0"/>
              <a:buChar char="•"/>
            </a:pPr>
            <a:r>
              <a:rPr lang="fi-FI" dirty="0">
                <a:latin typeface="Trebuchet MS" pitchFamily="34" charset="0"/>
              </a:rPr>
              <a:t>Financial </a:t>
            </a:r>
            <a:r>
              <a:rPr lang="fi-FI" dirty="0" err="1">
                <a:latin typeface="Trebuchet MS" pitchFamily="34" charset="0"/>
              </a:rPr>
              <a:t>tools</a:t>
            </a:r>
            <a:r>
              <a:rPr lang="fi-FI" dirty="0">
                <a:latin typeface="Trebuchet MS" pitchFamily="34" charset="0"/>
              </a:rPr>
              <a:t> (</a:t>
            </a:r>
            <a:r>
              <a:rPr lang="fi-FI" dirty="0" err="1">
                <a:latin typeface="Trebuchet MS" pitchFamily="34" charset="0"/>
              </a:rPr>
              <a:t>separate</a:t>
            </a:r>
            <a:r>
              <a:rPr lang="fi-FI" dirty="0">
                <a:latin typeface="Trebuchet MS" pitchFamily="34" charset="0"/>
              </a:rPr>
              <a:t> </a:t>
            </a:r>
            <a:r>
              <a:rPr lang="fi-FI" dirty="0" err="1">
                <a:latin typeface="Trebuchet MS" pitchFamily="34" charset="0"/>
              </a:rPr>
              <a:t>financial</a:t>
            </a:r>
            <a:r>
              <a:rPr lang="fi-FI" dirty="0">
                <a:latin typeface="Trebuchet MS" pitchFamily="34" charset="0"/>
              </a:rPr>
              <a:t> </a:t>
            </a:r>
            <a:r>
              <a:rPr lang="fi-FI" dirty="0" err="1">
                <a:latin typeface="Trebuchet MS" pitchFamily="34" charset="0"/>
              </a:rPr>
              <a:t>tools</a:t>
            </a:r>
            <a:r>
              <a:rPr lang="fi-FI" dirty="0">
                <a:latin typeface="Trebuchet MS" pitchFamily="34" charset="0"/>
              </a:rPr>
              <a:t> </a:t>
            </a:r>
            <a:r>
              <a:rPr lang="fi-FI" dirty="0" err="1">
                <a:latin typeface="Trebuchet MS" pitchFamily="34" charset="0"/>
              </a:rPr>
              <a:t>especially</a:t>
            </a:r>
            <a:r>
              <a:rPr lang="fi-FI" dirty="0">
                <a:latin typeface="Trebuchet MS" pitchFamily="34" charset="0"/>
              </a:rPr>
              <a:t> for LIFE </a:t>
            </a:r>
            <a:r>
              <a:rPr lang="fi-FI" dirty="0" err="1">
                <a:latin typeface="Trebuchet MS" pitchFamily="34" charset="0"/>
              </a:rPr>
              <a:t>projects</a:t>
            </a:r>
            <a:r>
              <a:rPr lang="fi-FI" dirty="0">
                <a:latin typeface="Trebuchet MS" pitchFamily="34" charset="0"/>
              </a:rPr>
              <a:t>)</a:t>
            </a:r>
          </a:p>
          <a:p>
            <a:pPr marL="522288" lvl="1" indent="-179388">
              <a:buFont typeface="Arial" pitchFamily="34" charset="0"/>
              <a:buChar char="•"/>
            </a:pPr>
            <a:r>
              <a:rPr lang="fi-FI" dirty="0">
                <a:latin typeface="Trebuchet MS" pitchFamily="34" charset="0"/>
              </a:rPr>
              <a:t>Financial </a:t>
            </a:r>
            <a:r>
              <a:rPr lang="fi-FI" dirty="0" err="1">
                <a:latin typeface="Trebuchet MS" pitchFamily="34" charset="0"/>
              </a:rPr>
              <a:t>secretaries</a:t>
            </a:r>
            <a:endParaRPr lang="fi-FI" dirty="0">
              <a:latin typeface="Trebuchet MS" pitchFamily="34" charset="0"/>
            </a:endParaRPr>
          </a:p>
          <a:p>
            <a:pPr marL="179388" indent="-179388">
              <a:buFont typeface="Arial" pitchFamily="34" charset="0"/>
              <a:buChar char="•"/>
            </a:pPr>
            <a:endParaRPr lang="fi-FI" dirty="0">
              <a:latin typeface="Trebuchet MS" pitchFamily="34" charset="0"/>
            </a:endParaRPr>
          </a:p>
          <a:p>
            <a:pPr marL="522288" lvl="1" indent="-179388">
              <a:buFont typeface="Arial" pitchFamily="34" charset="0"/>
              <a:buChar char="•"/>
            </a:pPr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64528"/>
      </p:ext>
    </p:extLst>
  </p:cSld>
  <p:clrMapOvr>
    <a:masterClrMapping/>
  </p:clrMapOvr>
  <p:transition spd="slow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Ulkopuolista rahoitusta saavan hankkeen elinkaari_PowerPoin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946" y="0"/>
            <a:ext cx="7476610" cy="511429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31791" y="273714"/>
            <a:ext cx="3415922" cy="471423"/>
          </a:xfrm>
        </p:spPr>
        <p:txBody>
          <a:bodyPr/>
          <a:lstStyle/>
          <a:p>
            <a:r>
              <a:rPr lang="fi-FI" cap="all" dirty="0">
                <a:solidFill>
                  <a:srgbClr val="009639"/>
                </a:solidFill>
                <a:latin typeface="Trebuchet MS" panose="020B0603020202020204" pitchFamily="34" charset="0"/>
              </a:rPr>
              <a:t>LIFE </a:t>
            </a:r>
            <a:r>
              <a:rPr lang="fi-FI" cap="all" dirty="0" err="1">
                <a:solidFill>
                  <a:srgbClr val="009639"/>
                </a:solidFill>
                <a:latin typeface="Trebuchet MS" panose="020B0603020202020204" pitchFamily="34" charset="0"/>
              </a:rPr>
              <a:t>organisation</a:t>
            </a:r>
            <a:endParaRPr lang="fi-FI" cap="all" dirty="0">
              <a:solidFill>
                <a:srgbClr val="009639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3"/>
          </p:nvPr>
        </p:nvSpPr>
        <p:spPr>
          <a:xfrm>
            <a:off x="364912" y="916034"/>
            <a:ext cx="7349681" cy="3535868"/>
          </a:xfrm>
        </p:spPr>
        <p:txBody>
          <a:bodyPr>
            <a:normAutofit lnSpcReduction="10000"/>
          </a:bodyPr>
          <a:lstStyle/>
          <a:p>
            <a:pPr marL="42862" indent="0">
              <a:buNone/>
            </a:pPr>
            <a:r>
              <a:rPr lang="fi-FI" sz="1600" dirty="0">
                <a:latin typeface="Trebuchet MS" panose="020B0603020202020204" pitchFamily="34" charset="0"/>
              </a:rPr>
              <a:t>National </a:t>
            </a:r>
            <a:r>
              <a:rPr lang="fi-FI" sz="1600" dirty="0" err="1">
                <a:latin typeface="Trebuchet MS" panose="020B0603020202020204" pitchFamily="34" charset="0"/>
              </a:rPr>
              <a:t>level</a:t>
            </a:r>
            <a:endParaRPr lang="fi-FI" sz="1600" dirty="0">
              <a:latin typeface="Trebuchet MS" panose="020B0603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i-FI" dirty="0">
                <a:latin typeface="Trebuchet MS" panose="020B0603020202020204" pitchFamily="34" charset="0"/>
              </a:rPr>
              <a:t>LIFE </a:t>
            </a:r>
            <a:r>
              <a:rPr lang="fi-FI" dirty="0" err="1">
                <a:latin typeface="Trebuchet MS" panose="020B0603020202020204" pitchFamily="34" charset="0"/>
              </a:rPr>
              <a:t>Nature</a:t>
            </a:r>
            <a:r>
              <a:rPr lang="fi-FI" dirty="0">
                <a:latin typeface="Trebuchet MS" panose="020B0603020202020204" pitchFamily="34" charset="0"/>
              </a:rPr>
              <a:t> </a:t>
            </a:r>
            <a:r>
              <a:rPr lang="fi-FI" dirty="0" err="1">
                <a:latin typeface="Trebuchet MS" panose="020B0603020202020204" pitchFamily="34" charset="0"/>
              </a:rPr>
              <a:t>working</a:t>
            </a:r>
            <a:r>
              <a:rPr lang="fi-FI" dirty="0">
                <a:latin typeface="Trebuchet MS" panose="020B0603020202020204" pitchFamily="34" charset="0"/>
              </a:rPr>
              <a:t> </a:t>
            </a:r>
            <a:r>
              <a:rPr lang="fi-FI" dirty="0" err="1">
                <a:latin typeface="Trebuchet MS" panose="020B0603020202020204" pitchFamily="34" charset="0"/>
              </a:rPr>
              <a:t>group</a:t>
            </a:r>
            <a:r>
              <a:rPr lang="fi-FI" dirty="0">
                <a:latin typeface="Trebuchet MS" panose="020B0603020202020204" pitchFamily="34" charset="0"/>
              </a:rPr>
              <a:t> </a:t>
            </a:r>
            <a:r>
              <a:rPr lang="fi-FI" dirty="0" err="1">
                <a:latin typeface="Trebuchet MS" panose="020B0603020202020204" pitchFamily="34" charset="0"/>
              </a:rPr>
              <a:t>with</a:t>
            </a:r>
            <a:r>
              <a:rPr lang="fi-FI" dirty="0">
                <a:latin typeface="Trebuchet MS" panose="020B0603020202020204" pitchFamily="34" charset="0"/>
              </a:rPr>
              <a:t> </a:t>
            </a:r>
            <a:r>
              <a:rPr lang="fi-FI" dirty="0" err="1">
                <a:latin typeface="Trebuchet MS" panose="020B0603020202020204" pitchFamily="34" charset="0"/>
              </a:rPr>
              <a:t>key</a:t>
            </a:r>
            <a:r>
              <a:rPr lang="fi-FI" dirty="0">
                <a:latin typeface="Trebuchet MS" panose="020B0603020202020204" pitchFamily="34" charset="0"/>
              </a:rPr>
              <a:t> </a:t>
            </a:r>
            <a:r>
              <a:rPr lang="fi-FI" dirty="0" err="1">
                <a:latin typeface="Trebuchet MS" panose="020B0603020202020204" pitchFamily="34" charset="0"/>
              </a:rPr>
              <a:t>beneficiaries</a:t>
            </a:r>
            <a:endParaRPr lang="fi-FI" dirty="0">
              <a:latin typeface="Trebuchet MS" panose="020B0603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i-FI" dirty="0" err="1">
                <a:latin typeface="Trebuchet MS" panose="020B0603020202020204" pitchFamily="34" charset="0"/>
              </a:rPr>
              <a:t>Managed</a:t>
            </a:r>
            <a:r>
              <a:rPr lang="fi-FI" dirty="0">
                <a:latin typeface="Trebuchet MS" panose="020B0603020202020204" pitchFamily="34" charset="0"/>
              </a:rPr>
              <a:t> </a:t>
            </a:r>
            <a:r>
              <a:rPr lang="fi-FI" dirty="0" err="1">
                <a:latin typeface="Trebuchet MS" panose="020B0603020202020204" pitchFamily="34" charset="0"/>
              </a:rPr>
              <a:t>by</a:t>
            </a:r>
            <a:r>
              <a:rPr lang="fi-FI" dirty="0">
                <a:latin typeface="Trebuchet MS" panose="020B0603020202020204" pitchFamily="34" charset="0"/>
              </a:rPr>
              <a:t> the </a:t>
            </a:r>
            <a:r>
              <a:rPr lang="fi-FI" dirty="0" err="1">
                <a:latin typeface="Trebuchet MS" panose="020B0603020202020204" pitchFamily="34" charset="0"/>
              </a:rPr>
              <a:t>MoE</a:t>
            </a:r>
            <a:r>
              <a:rPr lang="fi-FI" dirty="0">
                <a:latin typeface="Trebuchet MS" panose="020B0603020202020204" pitchFamily="34" charset="0"/>
              </a:rPr>
              <a:t> (LIFE National </a:t>
            </a:r>
            <a:r>
              <a:rPr lang="fi-FI" dirty="0" err="1">
                <a:latin typeface="Trebuchet MS" panose="020B0603020202020204" pitchFamily="34" charset="0"/>
              </a:rPr>
              <a:t>Contact</a:t>
            </a:r>
            <a:r>
              <a:rPr lang="fi-FI" dirty="0">
                <a:latin typeface="Trebuchet MS" panose="020B0603020202020204" pitchFamily="34" charset="0"/>
              </a:rPr>
              <a:t> Point)</a:t>
            </a:r>
          </a:p>
          <a:p>
            <a:pPr marL="522288" lvl="1" indent="-179388">
              <a:buFont typeface="Arial" pitchFamily="34" charset="0"/>
              <a:buChar char="•"/>
            </a:pPr>
            <a:r>
              <a:rPr lang="fi-FI" dirty="0">
                <a:latin typeface="Trebuchet MS" panose="020B0603020202020204" pitchFamily="34" charset="0"/>
              </a:rPr>
              <a:t>1-2 </a:t>
            </a:r>
            <a:r>
              <a:rPr lang="fi-FI" dirty="0" err="1">
                <a:latin typeface="Trebuchet MS" panose="020B0603020202020204" pitchFamily="34" charset="0"/>
              </a:rPr>
              <a:t>meetings</a:t>
            </a:r>
            <a:r>
              <a:rPr lang="fi-FI" dirty="0">
                <a:latin typeface="Trebuchet MS" panose="020B0603020202020204" pitchFamily="34" charset="0"/>
              </a:rPr>
              <a:t> a </a:t>
            </a:r>
            <a:r>
              <a:rPr lang="fi-FI" dirty="0" err="1">
                <a:latin typeface="Trebuchet MS" panose="020B0603020202020204" pitchFamily="34" charset="0"/>
              </a:rPr>
              <a:t>year</a:t>
            </a:r>
            <a:r>
              <a:rPr lang="fi-FI" dirty="0">
                <a:latin typeface="Trebuchet MS" panose="020B0603020202020204" pitchFamily="34" charset="0"/>
              </a:rPr>
              <a:t>; </a:t>
            </a:r>
            <a:r>
              <a:rPr lang="fi-FI" dirty="0" err="1">
                <a:latin typeface="Trebuchet MS" panose="020B0603020202020204" pitchFamily="34" charset="0"/>
              </a:rPr>
              <a:t>experience</a:t>
            </a:r>
            <a:r>
              <a:rPr lang="fi-FI" dirty="0">
                <a:latin typeface="Trebuchet MS" panose="020B0603020202020204" pitchFamily="34" charset="0"/>
              </a:rPr>
              <a:t> and </a:t>
            </a:r>
            <a:r>
              <a:rPr lang="fi-FI" dirty="0" err="1">
                <a:latin typeface="Trebuchet MS" panose="020B0603020202020204" pitchFamily="34" charset="0"/>
              </a:rPr>
              <a:t>ideas</a:t>
            </a:r>
            <a:endParaRPr lang="fi-FI" dirty="0">
              <a:latin typeface="Trebuchet MS" panose="020B0603020202020204" pitchFamily="34" charset="0"/>
            </a:endParaRPr>
          </a:p>
          <a:p>
            <a:pPr marL="522288" lvl="1" indent="-179388">
              <a:buFont typeface="Arial" pitchFamily="34" charset="0"/>
              <a:buChar char="•"/>
            </a:pPr>
            <a:r>
              <a:rPr lang="fi-FI" dirty="0" err="1">
                <a:latin typeface="Trebuchet MS" panose="020B0603020202020204" pitchFamily="34" charset="0"/>
              </a:rPr>
              <a:t>Support</a:t>
            </a:r>
            <a:r>
              <a:rPr lang="fi-FI" dirty="0">
                <a:latin typeface="Trebuchet MS" panose="020B0603020202020204" pitchFamily="34" charset="0"/>
              </a:rPr>
              <a:t> for the </a:t>
            </a:r>
            <a:r>
              <a:rPr lang="fi-FI" dirty="0" err="1">
                <a:latin typeface="Trebuchet MS" panose="020B0603020202020204" pitchFamily="34" charset="0"/>
              </a:rPr>
              <a:t>project</a:t>
            </a:r>
            <a:r>
              <a:rPr lang="fi-FI" dirty="0">
                <a:latin typeface="Trebuchet MS" panose="020B0603020202020204" pitchFamily="34" charset="0"/>
              </a:rPr>
              <a:t> </a:t>
            </a:r>
            <a:r>
              <a:rPr lang="fi-FI" dirty="0" err="1">
                <a:latin typeface="Trebuchet MS" panose="020B0603020202020204" pitchFamily="34" charset="0"/>
              </a:rPr>
              <a:t>funding</a:t>
            </a:r>
            <a:r>
              <a:rPr lang="fi-FI" dirty="0">
                <a:latin typeface="Trebuchet MS" panose="020B0603020202020204" pitchFamily="34" charset="0"/>
              </a:rPr>
              <a:t> (and </a:t>
            </a:r>
            <a:r>
              <a:rPr lang="fi-FI" dirty="0" err="1">
                <a:latin typeface="Trebuchet MS" panose="020B0603020202020204" pitchFamily="34" charset="0"/>
              </a:rPr>
              <a:t>project</a:t>
            </a:r>
            <a:r>
              <a:rPr lang="fi-FI" dirty="0">
                <a:latin typeface="Trebuchet MS" panose="020B0603020202020204" pitchFamily="34" charset="0"/>
              </a:rPr>
              <a:t> </a:t>
            </a:r>
            <a:r>
              <a:rPr lang="fi-FI" dirty="0" err="1">
                <a:latin typeface="Trebuchet MS" panose="020B0603020202020204" pitchFamily="34" charset="0"/>
              </a:rPr>
              <a:t>proposal</a:t>
            </a:r>
            <a:r>
              <a:rPr lang="fi-FI" dirty="0">
                <a:latin typeface="Trebuchet MS" panose="020B0603020202020204" pitchFamily="34" charset="0"/>
              </a:rPr>
              <a:t>)</a:t>
            </a:r>
          </a:p>
          <a:p>
            <a:pPr>
              <a:buNone/>
            </a:pPr>
            <a:endParaRPr lang="fi-FI" dirty="0"/>
          </a:p>
          <a:p>
            <a:pPr>
              <a:buNone/>
            </a:pPr>
            <a:r>
              <a:rPr lang="fi-FI" sz="1600" dirty="0"/>
              <a:t>MH </a:t>
            </a:r>
            <a:r>
              <a:rPr lang="fi-FI" sz="1600" dirty="0" err="1"/>
              <a:t>level</a:t>
            </a:r>
            <a:endParaRPr lang="fi-FI" sz="1600" dirty="0"/>
          </a:p>
          <a:p>
            <a:pPr lvl="1"/>
            <a:r>
              <a:rPr lang="fi-FI" dirty="0"/>
              <a:t>Full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project</a:t>
            </a:r>
            <a:r>
              <a:rPr lang="fi-FI" dirty="0"/>
              <a:t> </a:t>
            </a:r>
            <a:r>
              <a:rPr lang="fi-FI" dirty="0" err="1"/>
              <a:t>manager</a:t>
            </a:r>
            <a:r>
              <a:rPr lang="fi-FI" dirty="0"/>
              <a:t> for </a:t>
            </a:r>
            <a:r>
              <a:rPr lang="fi-FI" dirty="0" err="1"/>
              <a:t>preparing</a:t>
            </a:r>
            <a:r>
              <a:rPr lang="fi-FI" dirty="0"/>
              <a:t> </a:t>
            </a:r>
            <a:r>
              <a:rPr lang="fi-FI" dirty="0" err="1"/>
              <a:t>proposal</a:t>
            </a:r>
            <a:r>
              <a:rPr lang="fi-FI" dirty="0"/>
              <a:t> (at </a:t>
            </a:r>
            <a:r>
              <a:rPr lang="fi-FI" dirty="0" err="1"/>
              <a:t>least</a:t>
            </a:r>
            <a:r>
              <a:rPr lang="fi-FI" dirty="0"/>
              <a:t> for 6 </a:t>
            </a:r>
            <a:r>
              <a:rPr lang="fi-FI" dirty="0" err="1"/>
              <a:t>months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Nature</a:t>
            </a:r>
            <a:r>
              <a:rPr lang="fi-FI" dirty="0"/>
              <a:t> </a:t>
            </a:r>
            <a:r>
              <a:rPr lang="fi-FI" dirty="0" err="1"/>
              <a:t>conservation</a:t>
            </a:r>
            <a:r>
              <a:rPr lang="fi-FI" dirty="0"/>
              <a:t> </a:t>
            </a:r>
            <a:r>
              <a:rPr lang="fi-FI" dirty="0" err="1"/>
              <a:t>core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LIFE </a:t>
            </a:r>
            <a:r>
              <a:rPr lang="fi-FI" dirty="0" err="1"/>
              <a:t>project</a:t>
            </a:r>
            <a:r>
              <a:rPr lang="fi-FI" dirty="0"/>
              <a:t> </a:t>
            </a:r>
            <a:r>
              <a:rPr lang="fi-FI" dirty="0" err="1"/>
              <a:t>team</a:t>
            </a:r>
            <a:r>
              <a:rPr lang="fi-FI" dirty="0"/>
              <a:t> for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project</a:t>
            </a:r>
            <a:r>
              <a:rPr lang="fi-FI" dirty="0"/>
              <a:t> (PM, LIFE </a:t>
            </a:r>
            <a:r>
              <a:rPr lang="fi-FI" dirty="0" err="1"/>
              <a:t>expert</a:t>
            </a:r>
            <a:r>
              <a:rPr lang="fi-FI" dirty="0"/>
              <a:t> and </a:t>
            </a:r>
            <a:r>
              <a:rPr lang="fi-FI" dirty="0" err="1"/>
              <a:t>substance</a:t>
            </a:r>
            <a:r>
              <a:rPr lang="fi-FI" dirty="0"/>
              <a:t> </a:t>
            </a:r>
            <a:r>
              <a:rPr lang="fi-FI" dirty="0" err="1"/>
              <a:t>experts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Workshops</a:t>
            </a:r>
            <a:r>
              <a:rPr lang="fi-FI" dirty="0"/>
              <a:t> for </a:t>
            </a:r>
            <a:r>
              <a:rPr lang="fi-FI" dirty="0" err="1"/>
              <a:t>engaging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processes</a:t>
            </a:r>
            <a:r>
              <a:rPr lang="fi-FI" dirty="0"/>
              <a:t>,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sectors</a:t>
            </a:r>
            <a:r>
              <a:rPr lang="fi-FI" dirty="0"/>
              <a:t> of MH and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beneficiaries</a:t>
            </a:r>
            <a:endParaRPr lang="fi-FI" dirty="0"/>
          </a:p>
          <a:p>
            <a:pPr lvl="1"/>
            <a:r>
              <a:rPr lang="fi-FI" dirty="0"/>
              <a:t>Project </a:t>
            </a:r>
            <a:r>
              <a:rPr lang="fi-FI" dirty="0" err="1"/>
              <a:t>linked</a:t>
            </a:r>
            <a:r>
              <a:rPr lang="fi-FI" dirty="0"/>
              <a:t> to </a:t>
            </a:r>
            <a:r>
              <a:rPr lang="fi-FI" dirty="0" err="1"/>
              <a:t>core</a:t>
            </a:r>
            <a:r>
              <a:rPr lang="fi-FI" dirty="0"/>
              <a:t> business, MH PWF </a:t>
            </a:r>
            <a:r>
              <a:rPr lang="fi-FI" dirty="0" err="1"/>
              <a:t>CoB</a:t>
            </a:r>
            <a:r>
              <a:rPr lang="fi-FI" dirty="0"/>
              <a:t>, in </a:t>
            </a:r>
            <a:r>
              <a:rPr lang="fi-FI" dirty="0" err="1"/>
              <a:t>other</a:t>
            </a:r>
            <a:r>
              <a:rPr lang="fi-FI" dirty="0"/>
              <a:t> AS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3894572"/>
      </p:ext>
    </p:extLst>
  </p:cSld>
  <p:clrMapOvr>
    <a:masterClrMapping/>
  </p:clrMapOvr>
  <p:transition spd="slow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1246794" y="246417"/>
            <a:ext cx="5585916" cy="471423"/>
          </a:xfrm>
        </p:spPr>
        <p:txBody>
          <a:bodyPr/>
          <a:lstStyle/>
          <a:p>
            <a:r>
              <a:rPr lang="fi-FI" cap="all" dirty="0">
                <a:solidFill>
                  <a:srgbClr val="009639"/>
                </a:solidFill>
                <a:latin typeface="Trebuchet MS" panose="020B0603020202020204" pitchFamily="34" charset="0"/>
              </a:rPr>
              <a:t>LIFE </a:t>
            </a:r>
            <a:r>
              <a:rPr lang="fi-FI" cap="all" dirty="0" err="1">
                <a:solidFill>
                  <a:srgbClr val="009639"/>
                </a:solidFill>
                <a:latin typeface="Trebuchet MS" panose="020B0603020202020204" pitchFamily="34" charset="0"/>
              </a:rPr>
              <a:t>proposal-</a:t>
            </a:r>
            <a:r>
              <a:rPr lang="fi-FI" cap="all" dirty="0">
                <a:solidFill>
                  <a:srgbClr val="009639"/>
                </a:solidFill>
                <a:latin typeface="Trebuchet MS" panose="020B0603020202020204" pitchFamily="34" charset="0"/>
              </a:rPr>
              <a:t> general </a:t>
            </a:r>
            <a:r>
              <a:rPr lang="fi-FI" cap="all" dirty="0" err="1">
                <a:solidFill>
                  <a:srgbClr val="009639"/>
                </a:solidFill>
                <a:latin typeface="Trebuchet MS" panose="020B0603020202020204" pitchFamily="34" charset="0"/>
              </a:rPr>
              <a:t>issues</a:t>
            </a:r>
            <a:endParaRPr lang="fi-FI" cap="all" dirty="0">
              <a:solidFill>
                <a:srgbClr val="009639"/>
              </a:solidFill>
            </a:endParaRPr>
          </a:p>
        </p:txBody>
      </p:sp>
      <p:sp>
        <p:nvSpPr>
          <p:cNvPr id="6" name="Sisällön paikkamerkki 3"/>
          <p:cNvSpPr>
            <a:spLocks noGrp="1"/>
          </p:cNvSpPr>
          <p:nvPr>
            <p:ph sz="half" idx="13"/>
          </p:nvPr>
        </p:nvSpPr>
        <p:spPr>
          <a:xfrm>
            <a:off x="364912" y="916034"/>
            <a:ext cx="8547076" cy="3535868"/>
          </a:xfrm>
        </p:spPr>
        <p:txBody>
          <a:bodyPr>
            <a:normAutofit/>
          </a:bodyPr>
          <a:lstStyle/>
          <a:p>
            <a:pPr lvl="1"/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logical</a:t>
            </a:r>
            <a:r>
              <a:rPr lang="fi-FI" dirty="0"/>
              <a:t> </a:t>
            </a:r>
            <a:r>
              <a:rPr lang="fi-FI" dirty="0" err="1"/>
              <a:t>framework</a:t>
            </a:r>
            <a:r>
              <a:rPr lang="fi-FI" dirty="0"/>
              <a:t>  - </a:t>
            </a:r>
            <a:r>
              <a:rPr lang="fi-FI" dirty="0" err="1"/>
              <a:t>logical</a:t>
            </a:r>
            <a:r>
              <a:rPr lang="fi-FI" dirty="0"/>
              <a:t> </a:t>
            </a:r>
            <a:r>
              <a:rPr lang="fi-FI" dirty="0" err="1"/>
              <a:t>story</a:t>
            </a:r>
            <a:r>
              <a:rPr lang="fi-FI" dirty="0"/>
              <a:t>, </a:t>
            </a:r>
            <a:r>
              <a:rPr lang="fi-FI" dirty="0" err="1"/>
              <a:t>actions</a:t>
            </a:r>
            <a:r>
              <a:rPr lang="fi-FI" dirty="0"/>
              <a:t> </a:t>
            </a:r>
            <a:r>
              <a:rPr lang="fi-FI" dirty="0" err="1"/>
              <a:t>linked</a:t>
            </a:r>
            <a:r>
              <a:rPr lang="fi-FI" dirty="0"/>
              <a:t> to </a:t>
            </a:r>
            <a:r>
              <a:rPr lang="fi-FI" dirty="0" err="1"/>
              <a:t>objectives</a:t>
            </a:r>
            <a:r>
              <a:rPr lang="fi-FI" dirty="0"/>
              <a:t> (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relevant</a:t>
            </a:r>
            <a:r>
              <a:rPr lang="fi-FI" dirty="0"/>
              <a:t> </a:t>
            </a:r>
            <a:r>
              <a:rPr lang="fi-FI" dirty="0" err="1"/>
              <a:t>strategy</a:t>
            </a:r>
            <a:r>
              <a:rPr lang="fi-FI" dirty="0"/>
              <a:t> </a:t>
            </a:r>
            <a:r>
              <a:rPr lang="fi-FI" dirty="0" err="1"/>
              <a:t>conservation</a:t>
            </a:r>
            <a:r>
              <a:rPr lang="fi-FI" dirty="0"/>
              <a:t> </a:t>
            </a:r>
            <a:r>
              <a:rPr lang="fi-FI" dirty="0" err="1"/>
              <a:t>plan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Project </a:t>
            </a:r>
            <a:r>
              <a:rPr lang="fi-FI" dirty="0" err="1"/>
              <a:t>manager</a:t>
            </a:r>
            <a:r>
              <a:rPr lang="fi-FI" dirty="0"/>
              <a:t> for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proposal</a:t>
            </a:r>
            <a:endParaRPr lang="fi-FI" dirty="0"/>
          </a:p>
          <a:p>
            <a:pPr lvl="2"/>
            <a:r>
              <a:rPr lang="fi-FI" dirty="0" err="1"/>
              <a:t>Coordination</a:t>
            </a:r>
            <a:r>
              <a:rPr lang="fi-FI" dirty="0"/>
              <a:t> of the </a:t>
            </a:r>
            <a:r>
              <a:rPr lang="fi-FI" dirty="0" err="1"/>
              <a:t>proposal</a:t>
            </a:r>
            <a:endParaRPr lang="fi-FI" dirty="0"/>
          </a:p>
          <a:p>
            <a:pPr lvl="2"/>
            <a:r>
              <a:rPr lang="fi-FI" dirty="0" err="1"/>
              <a:t>Partner</a:t>
            </a:r>
            <a:r>
              <a:rPr lang="fi-FI" dirty="0"/>
              <a:t> </a:t>
            </a:r>
            <a:r>
              <a:rPr lang="fi-FI" dirty="0" err="1"/>
              <a:t>meetings</a:t>
            </a:r>
            <a:endParaRPr lang="fi-FI" dirty="0"/>
          </a:p>
          <a:p>
            <a:pPr lvl="2"/>
            <a:r>
              <a:rPr lang="fi-FI" dirty="0" err="1"/>
              <a:t>Majority</a:t>
            </a:r>
            <a:r>
              <a:rPr lang="fi-FI" dirty="0"/>
              <a:t> of the </a:t>
            </a:r>
            <a:r>
              <a:rPr lang="fi-FI" dirty="0" err="1"/>
              <a:t>writing</a:t>
            </a:r>
            <a:endParaRPr lang="fi-FI" dirty="0"/>
          </a:p>
          <a:p>
            <a:pPr lvl="2"/>
            <a:r>
              <a:rPr lang="fi-FI" dirty="0"/>
              <a:t>No </a:t>
            </a:r>
            <a:r>
              <a:rPr lang="fi-FI" dirty="0" err="1"/>
              <a:t>need</a:t>
            </a:r>
            <a:r>
              <a:rPr lang="fi-FI" dirty="0"/>
              <a:t> for </a:t>
            </a:r>
            <a:r>
              <a:rPr lang="fi-FI" dirty="0" err="1"/>
              <a:t>earlier</a:t>
            </a:r>
            <a:r>
              <a:rPr lang="fi-FI" dirty="0"/>
              <a:t> LIFE </a:t>
            </a:r>
            <a:r>
              <a:rPr lang="fi-FI" dirty="0" err="1"/>
              <a:t>experience</a:t>
            </a:r>
            <a:r>
              <a:rPr lang="fi-FI" dirty="0"/>
              <a:t> </a:t>
            </a:r>
            <a:r>
              <a:rPr lang="fi-FI" dirty="0" err="1"/>
              <a:t>required</a:t>
            </a:r>
            <a:endParaRPr lang="fi-FI" dirty="0"/>
          </a:p>
          <a:p>
            <a:pPr lvl="1"/>
            <a:r>
              <a:rPr lang="fi-FI" dirty="0" err="1"/>
              <a:t>Other</a:t>
            </a:r>
            <a:r>
              <a:rPr lang="fi-FI" dirty="0"/>
              <a:t> person for </a:t>
            </a:r>
            <a:r>
              <a:rPr lang="fi-FI" dirty="0" err="1"/>
              <a:t>preparing</a:t>
            </a:r>
            <a:r>
              <a:rPr lang="fi-FI" dirty="0"/>
              <a:t> the </a:t>
            </a:r>
            <a:r>
              <a:rPr lang="fi-FI" dirty="0" err="1"/>
              <a:t>budget</a:t>
            </a:r>
            <a:r>
              <a:rPr lang="fi-FI" dirty="0"/>
              <a:t>, </a:t>
            </a:r>
            <a:r>
              <a:rPr lang="fi-FI" dirty="0" err="1"/>
              <a:t>consistency</a:t>
            </a:r>
            <a:r>
              <a:rPr lang="fi-FI" dirty="0"/>
              <a:t>, LIFE </a:t>
            </a:r>
            <a:r>
              <a:rPr lang="fi-FI" dirty="0" err="1"/>
              <a:t>budgeting</a:t>
            </a:r>
            <a:r>
              <a:rPr lang="fi-FI" dirty="0"/>
              <a:t> </a:t>
            </a:r>
            <a:r>
              <a:rPr lang="fi-FI" dirty="0" err="1"/>
              <a:t>tables</a:t>
            </a:r>
            <a:endParaRPr lang="fi-FI" dirty="0"/>
          </a:p>
          <a:p>
            <a:pPr lvl="1"/>
            <a:r>
              <a:rPr lang="fi-FI" dirty="0"/>
              <a:t>Service </a:t>
            </a:r>
            <a:r>
              <a:rPr lang="fi-FI" dirty="0" err="1"/>
              <a:t>unit</a:t>
            </a:r>
            <a:r>
              <a:rPr lang="fi-FI" dirty="0"/>
              <a:t> for </a:t>
            </a:r>
            <a:r>
              <a:rPr lang="fi-FI" dirty="0" err="1"/>
              <a:t>preparing</a:t>
            </a:r>
            <a:r>
              <a:rPr lang="fi-FI" dirty="0"/>
              <a:t> </a:t>
            </a:r>
            <a:r>
              <a:rPr lang="fi-FI" dirty="0" err="1"/>
              <a:t>maps</a:t>
            </a:r>
            <a:endParaRPr lang="fi-FI" dirty="0"/>
          </a:p>
          <a:p>
            <a:pPr lvl="1"/>
            <a:r>
              <a:rPr lang="fi-FI" dirty="0" err="1"/>
              <a:t>Aim</a:t>
            </a:r>
            <a:r>
              <a:rPr lang="fi-FI" dirty="0"/>
              <a:t> to </a:t>
            </a:r>
            <a:r>
              <a:rPr lang="fi-FI" dirty="0" err="1"/>
              <a:t>have</a:t>
            </a:r>
            <a:r>
              <a:rPr lang="fi-FI" dirty="0"/>
              <a:t> the </a:t>
            </a:r>
            <a:r>
              <a:rPr lang="fi-FI" dirty="0" err="1"/>
              <a:t>full</a:t>
            </a:r>
            <a:r>
              <a:rPr lang="fi-FI" dirty="0"/>
              <a:t> </a:t>
            </a:r>
            <a:r>
              <a:rPr lang="fi-FI" dirty="0" err="1"/>
              <a:t>proposal</a:t>
            </a:r>
            <a:r>
              <a:rPr lang="fi-FI" dirty="0"/>
              <a:t> </a:t>
            </a:r>
            <a:r>
              <a:rPr lang="fi-FI" dirty="0" err="1"/>
              <a:t>ready</a:t>
            </a:r>
            <a:r>
              <a:rPr lang="fi-FI" dirty="0"/>
              <a:t> 3 </a:t>
            </a:r>
            <a:r>
              <a:rPr lang="fi-FI" dirty="0" err="1"/>
              <a:t>weeks</a:t>
            </a:r>
            <a:r>
              <a:rPr lang="fi-FI" dirty="0"/>
              <a:t> </a:t>
            </a:r>
            <a:r>
              <a:rPr lang="fi-FI" dirty="0" err="1"/>
              <a:t>before</a:t>
            </a:r>
            <a:r>
              <a:rPr lang="fi-FI" dirty="0"/>
              <a:t> the DL – </a:t>
            </a:r>
            <a:r>
              <a:rPr lang="fi-FI" dirty="0" err="1"/>
              <a:t>time</a:t>
            </a:r>
            <a:r>
              <a:rPr lang="fi-FI" dirty="0"/>
              <a:t> for </a:t>
            </a:r>
            <a:r>
              <a:rPr lang="fi-FI" dirty="0" err="1"/>
              <a:t>fine</a:t>
            </a:r>
            <a:r>
              <a:rPr lang="fi-FI" dirty="0"/>
              <a:t> </a:t>
            </a:r>
            <a:r>
              <a:rPr lang="fi-FI" dirty="0" err="1"/>
              <a:t>tuning</a:t>
            </a:r>
            <a:endParaRPr lang="fi-FI" dirty="0"/>
          </a:p>
          <a:p>
            <a:pPr lvl="1"/>
            <a:r>
              <a:rPr lang="fi-FI" dirty="0"/>
              <a:t>Project </a:t>
            </a:r>
            <a:r>
              <a:rPr lang="fi-FI" dirty="0" err="1"/>
              <a:t>analysis</a:t>
            </a:r>
            <a:r>
              <a:rPr lang="fi-FI" dirty="0"/>
              <a:t> </a:t>
            </a:r>
            <a:r>
              <a:rPr lang="fi-FI" dirty="0" err="1"/>
              <a:t>meeting</a:t>
            </a:r>
            <a:r>
              <a:rPr lang="fi-FI" dirty="0"/>
              <a:t> </a:t>
            </a:r>
            <a:r>
              <a:rPr lang="fi-FI" dirty="0" err="1"/>
              <a:t>app</a:t>
            </a:r>
            <a:r>
              <a:rPr lang="fi-FI" dirty="0"/>
              <a:t>. 2-3 </a:t>
            </a:r>
            <a:r>
              <a:rPr lang="fi-FI" dirty="0" err="1"/>
              <a:t>weeks</a:t>
            </a:r>
            <a:r>
              <a:rPr lang="fi-FI" dirty="0"/>
              <a:t> </a:t>
            </a:r>
            <a:r>
              <a:rPr lang="fi-FI" dirty="0" err="1"/>
              <a:t>before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DL</a:t>
            </a:r>
          </a:p>
          <a:p>
            <a:pPr lvl="1"/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focus</a:t>
            </a:r>
            <a:r>
              <a:rPr lang="fi-FI" dirty="0"/>
              <a:t> on </a:t>
            </a:r>
            <a:r>
              <a:rPr lang="fi-FI" dirty="0" err="1"/>
              <a:t>transferability</a:t>
            </a:r>
            <a:r>
              <a:rPr lang="fi-FI" dirty="0"/>
              <a:t>, </a:t>
            </a:r>
            <a:r>
              <a:rPr lang="fi-FI" dirty="0" err="1"/>
              <a:t>replicability</a:t>
            </a:r>
            <a:r>
              <a:rPr lang="fi-FI" dirty="0"/>
              <a:t>, </a:t>
            </a:r>
            <a:r>
              <a:rPr lang="fi-FI" dirty="0" err="1"/>
              <a:t>uptake</a:t>
            </a:r>
            <a:r>
              <a:rPr lang="fi-FI" dirty="0"/>
              <a:t> – </a:t>
            </a:r>
            <a:r>
              <a:rPr lang="fi-FI" dirty="0" err="1"/>
              <a:t>capacity</a:t>
            </a:r>
            <a:r>
              <a:rPr lang="fi-FI" dirty="0"/>
              <a:t> </a:t>
            </a:r>
            <a:r>
              <a:rPr lang="fi-FI" dirty="0" err="1"/>
              <a:t>building</a:t>
            </a:r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</p:spTree>
  </p:cSld>
  <p:clrMapOvr>
    <a:masterClrMapping/>
  </p:clrMapOvr>
  <p:transition spd="slow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2993707" y="287361"/>
            <a:ext cx="2092089" cy="471423"/>
          </a:xfrm>
        </p:spPr>
        <p:txBody>
          <a:bodyPr/>
          <a:lstStyle/>
          <a:p>
            <a:r>
              <a:rPr lang="fi-FI" cap="all" dirty="0">
                <a:solidFill>
                  <a:srgbClr val="009639"/>
                </a:solidFill>
                <a:latin typeface="Trebuchet MS" panose="020B0603020202020204" pitchFamily="34" charset="0"/>
              </a:rPr>
              <a:t>LIFE </a:t>
            </a:r>
            <a:r>
              <a:rPr lang="fi-FI" cap="all" dirty="0" err="1">
                <a:solidFill>
                  <a:srgbClr val="009639"/>
                </a:solidFill>
                <a:latin typeface="Trebuchet MS" panose="020B0603020202020204" pitchFamily="34" charset="0"/>
              </a:rPr>
              <a:t>tools</a:t>
            </a:r>
            <a:endParaRPr lang="fi-FI" cap="all" dirty="0">
              <a:solidFill>
                <a:srgbClr val="009639"/>
              </a:solidFill>
            </a:endParaRPr>
          </a:p>
        </p:txBody>
      </p:sp>
      <p:sp>
        <p:nvSpPr>
          <p:cNvPr id="6" name="Sisällön paikkamerkki 3"/>
          <p:cNvSpPr>
            <a:spLocks noGrp="1"/>
          </p:cNvSpPr>
          <p:nvPr>
            <p:ph sz="half" idx="13"/>
          </p:nvPr>
        </p:nvSpPr>
        <p:spPr>
          <a:xfrm>
            <a:off x="364912" y="950549"/>
            <a:ext cx="7349681" cy="35358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i-FI" sz="1600" dirty="0"/>
              <a:t>LIFE </a:t>
            </a:r>
            <a:r>
              <a:rPr lang="fi-FI" sz="1600" dirty="0" err="1"/>
              <a:t>financial</a:t>
            </a:r>
            <a:r>
              <a:rPr lang="fi-FI" sz="1600" dirty="0"/>
              <a:t> management</a:t>
            </a:r>
          </a:p>
          <a:p>
            <a:r>
              <a:rPr lang="fi-FI" dirty="0"/>
              <a:t>Embedded in the </a:t>
            </a:r>
            <a:r>
              <a:rPr lang="fi-FI" dirty="0" err="1"/>
              <a:t>financial</a:t>
            </a:r>
            <a:r>
              <a:rPr lang="fi-FI" dirty="0"/>
              <a:t> management </a:t>
            </a:r>
            <a:r>
              <a:rPr lang="fi-FI" dirty="0" err="1"/>
              <a:t>systems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2010; </a:t>
            </a:r>
            <a:r>
              <a:rPr lang="fi-FI" dirty="0" err="1"/>
              <a:t>careful</a:t>
            </a:r>
            <a:r>
              <a:rPr lang="fi-FI" dirty="0"/>
              <a:t> </a:t>
            </a:r>
            <a:r>
              <a:rPr lang="fi-FI" dirty="0" err="1"/>
              <a:t>coding</a:t>
            </a:r>
            <a:r>
              <a:rPr lang="fi-FI" dirty="0"/>
              <a:t> and </a:t>
            </a:r>
            <a:r>
              <a:rPr lang="fi-FI" dirty="0" err="1"/>
              <a:t>advising</a:t>
            </a:r>
            <a:endParaRPr lang="fi-FI" dirty="0"/>
          </a:p>
          <a:p>
            <a:r>
              <a:rPr lang="fi-FI" dirty="0"/>
              <a:t>Full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project</a:t>
            </a:r>
            <a:r>
              <a:rPr lang="fi-FI" dirty="0"/>
              <a:t> </a:t>
            </a:r>
            <a:r>
              <a:rPr lang="fi-FI" dirty="0" err="1"/>
              <a:t>secretaries</a:t>
            </a:r>
            <a:r>
              <a:rPr lang="fi-FI" dirty="0"/>
              <a:t> (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effort</a:t>
            </a:r>
            <a:r>
              <a:rPr lang="fi-FI" dirty="0"/>
              <a:t> </a:t>
            </a:r>
            <a:r>
              <a:rPr lang="fi-FI" dirty="0" err="1"/>
              <a:t>always</a:t>
            </a:r>
            <a:r>
              <a:rPr lang="fi-FI" dirty="0"/>
              <a:t> </a:t>
            </a:r>
            <a:r>
              <a:rPr lang="fi-FI" dirty="0" err="1"/>
              <a:t>budgeted</a:t>
            </a:r>
            <a:r>
              <a:rPr lang="fi-FI" dirty="0"/>
              <a:t> as </a:t>
            </a:r>
            <a:r>
              <a:rPr lang="fi-FI" dirty="0" err="1"/>
              <a:t>direct</a:t>
            </a:r>
            <a:r>
              <a:rPr lang="fi-FI" dirty="0"/>
              <a:t> </a:t>
            </a:r>
            <a:r>
              <a:rPr lang="fi-FI" dirty="0" err="1"/>
              <a:t>cost</a:t>
            </a:r>
            <a:r>
              <a:rPr lang="fi-FI" dirty="0"/>
              <a:t>)</a:t>
            </a:r>
          </a:p>
          <a:p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invoices</a:t>
            </a:r>
            <a:r>
              <a:rPr lang="fi-FI" dirty="0"/>
              <a:t> </a:t>
            </a:r>
            <a:r>
              <a:rPr lang="fi-FI" dirty="0" err="1"/>
              <a:t>checked</a:t>
            </a:r>
            <a:r>
              <a:rPr lang="fi-FI" dirty="0"/>
              <a:t> and </a:t>
            </a:r>
            <a:r>
              <a:rPr lang="fi-FI" dirty="0" err="1"/>
              <a:t>coded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expert</a:t>
            </a:r>
            <a:r>
              <a:rPr lang="fi-FI" dirty="0"/>
              <a:t>, </a:t>
            </a:r>
            <a:r>
              <a:rPr lang="fi-FI" dirty="0" err="1"/>
              <a:t>project</a:t>
            </a:r>
            <a:r>
              <a:rPr lang="fi-FI" dirty="0"/>
              <a:t> </a:t>
            </a:r>
            <a:r>
              <a:rPr lang="fi-FI" dirty="0" err="1"/>
              <a:t>manager</a:t>
            </a:r>
            <a:r>
              <a:rPr lang="fi-FI" dirty="0"/>
              <a:t>, </a:t>
            </a:r>
            <a:r>
              <a:rPr lang="fi-FI" dirty="0" err="1"/>
              <a:t>project</a:t>
            </a:r>
            <a:r>
              <a:rPr lang="fi-FI" dirty="0"/>
              <a:t> </a:t>
            </a:r>
            <a:r>
              <a:rPr lang="fi-FI" dirty="0" err="1"/>
              <a:t>secretary</a:t>
            </a:r>
            <a:r>
              <a:rPr lang="fi-FI" dirty="0"/>
              <a:t> and </a:t>
            </a:r>
            <a:r>
              <a:rPr lang="fi-FI" dirty="0" err="1"/>
              <a:t>approved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supervisor</a:t>
            </a:r>
            <a:endParaRPr lang="fi-FI" dirty="0"/>
          </a:p>
          <a:p>
            <a:r>
              <a:rPr lang="fi-FI" dirty="0"/>
              <a:t>LIFE </a:t>
            </a:r>
            <a:r>
              <a:rPr lang="fi-FI" dirty="0" err="1"/>
              <a:t>timesheets</a:t>
            </a:r>
            <a:r>
              <a:rPr lang="fi-FI" dirty="0"/>
              <a:t> </a:t>
            </a:r>
            <a:r>
              <a:rPr lang="fi-FI" dirty="0" err="1"/>
              <a:t>embedded</a:t>
            </a:r>
            <a:r>
              <a:rPr lang="fi-FI" dirty="0"/>
              <a:t> in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registry</a:t>
            </a:r>
            <a:r>
              <a:rPr lang="fi-FI" dirty="0"/>
              <a:t> </a:t>
            </a:r>
            <a:r>
              <a:rPr lang="fi-FI" dirty="0" err="1"/>
              <a:t>system</a:t>
            </a:r>
            <a:endParaRPr lang="fi-FI" dirty="0"/>
          </a:p>
          <a:p>
            <a:r>
              <a:rPr lang="fi-FI" dirty="0" err="1"/>
              <a:t>Yearly</a:t>
            </a:r>
            <a:r>
              <a:rPr lang="fi-FI" dirty="0"/>
              <a:t> </a:t>
            </a:r>
            <a:r>
              <a:rPr lang="fi-FI" dirty="0" err="1"/>
              <a:t>technical</a:t>
            </a:r>
            <a:r>
              <a:rPr lang="fi-FI" dirty="0"/>
              <a:t> </a:t>
            </a:r>
            <a:r>
              <a:rPr lang="fi-FI" dirty="0" err="1"/>
              <a:t>reporting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ABs</a:t>
            </a:r>
            <a:r>
              <a:rPr lang="fi-FI" dirty="0"/>
              <a:t> – </a:t>
            </a:r>
            <a:r>
              <a:rPr lang="fi-FI" dirty="0" err="1"/>
              <a:t>table</a:t>
            </a:r>
            <a:r>
              <a:rPr lang="fi-FI" dirty="0"/>
              <a:t> </a:t>
            </a:r>
            <a:r>
              <a:rPr lang="fi-FI" dirty="0" err="1"/>
              <a:t>format</a:t>
            </a:r>
            <a:endParaRPr lang="fi-FI" dirty="0"/>
          </a:p>
          <a:p>
            <a:r>
              <a:rPr lang="fi-FI" dirty="0"/>
              <a:t>Financial management </a:t>
            </a:r>
            <a:r>
              <a:rPr lang="fi-FI" dirty="0" err="1"/>
              <a:t>meetings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ABs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start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project</a:t>
            </a:r>
            <a:r>
              <a:rPr lang="fi-FI" dirty="0"/>
              <a:t>!!!</a:t>
            </a:r>
          </a:p>
          <a:p>
            <a:endParaRPr lang="fi-FI" dirty="0"/>
          </a:p>
          <a:p>
            <a:r>
              <a:rPr lang="fi-FI" dirty="0" err="1"/>
              <a:t>Link</a:t>
            </a:r>
            <a:r>
              <a:rPr lang="fi-FI" dirty="0"/>
              <a:t> to </a:t>
            </a:r>
            <a:r>
              <a:rPr lang="fi-FI" dirty="0" err="1"/>
              <a:t>financial</a:t>
            </a:r>
            <a:r>
              <a:rPr lang="fi-FI" dirty="0"/>
              <a:t> </a:t>
            </a:r>
            <a:r>
              <a:rPr lang="fi-FI" dirty="0" err="1">
                <a:hlinkClick r:id="rId2" action="ppaction://hlinkfile"/>
              </a:rPr>
              <a:t>tool</a:t>
            </a:r>
            <a:endParaRPr lang="fi-FI" dirty="0"/>
          </a:p>
          <a:p>
            <a:r>
              <a:rPr lang="fi-FI" dirty="0" err="1"/>
              <a:t>Link</a:t>
            </a:r>
            <a:r>
              <a:rPr lang="fi-FI" dirty="0"/>
              <a:t> to </a:t>
            </a:r>
            <a:r>
              <a:rPr lang="fi-FI" dirty="0" err="1"/>
              <a:t>simple</a:t>
            </a:r>
            <a:r>
              <a:rPr lang="fi-FI" dirty="0"/>
              <a:t> </a:t>
            </a:r>
            <a:r>
              <a:rPr lang="fi-FI" dirty="0" err="1"/>
              <a:t>technical</a:t>
            </a:r>
            <a:r>
              <a:rPr lang="fi-FI" dirty="0"/>
              <a:t> </a:t>
            </a:r>
            <a:r>
              <a:rPr lang="fi-FI" dirty="0" err="1"/>
              <a:t>reporting</a:t>
            </a:r>
            <a:r>
              <a:rPr lang="fi-FI" dirty="0"/>
              <a:t> </a:t>
            </a:r>
            <a:r>
              <a:rPr lang="fi-FI" dirty="0" err="1">
                <a:hlinkClick r:id="rId3" action="ppaction://hlinkfile"/>
              </a:rPr>
              <a:t>format</a:t>
            </a:r>
            <a:endParaRPr lang="fi-FI" dirty="0"/>
          </a:p>
          <a:p>
            <a:r>
              <a:rPr lang="fi-FI" dirty="0" err="1"/>
              <a:t>Link</a:t>
            </a:r>
            <a:r>
              <a:rPr lang="fi-FI" dirty="0"/>
              <a:t> to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registry</a:t>
            </a:r>
            <a:r>
              <a:rPr lang="fi-FI" dirty="0"/>
              <a:t> </a:t>
            </a:r>
            <a:r>
              <a:rPr lang="fi-FI" dirty="0" err="1">
                <a:hlinkClick r:id="rId4" action="ppaction://hlinkfile"/>
              </a:rPr>
              <a:t>system</a:t>
            </a:r>
            <a:endParaRPr lang="fi-FI" dirty="0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EeroVilmi_Vastavalo_25x14_15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-20538"/>
            <a:ext cx="91440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419099" y="355600"/>
            <a:ext cx="8317393" cy="471423"/>
          </a:xfrm>
        </p:spPr>
        <p:txBody>
          <a:bodyPr/>
          <a:lstStyle/>
          <a:p>
            <a:r>
              <a:rPr lang="fi-FI" dirty="0">
                <a:solidFill>
                  <a:srgbClr val="009639"/>
                </a:solidFill>
                <a:latin typeface="Trebuchet MS" panose="020B0603020202020204" pitchFamily="34" charset="0"/>
              </a:rPr>
              <a:t>PROJECTS AT PARKS &amp; WILDLIFE FINLAND</a:t>
            </a:r>
            <a:endParaRPr lang="fi-FI" dirty="0">
              <a:solidFill>
                <a:srgbClr val="009639"/>
              </a:solidFill>
            </a:endParaRPr>
          </a:p>
        </p:txBody>
      </p:sp>
      <p:sp>
        <p:nvSpPr>
          <p:cNvPr id="6" name="Sisällön paikkamerkki 3"/>
          <p:cNvSpPr>
            <a:spLocks noGrp="1"/>
          </p:cNvSpPr>
          <p:nvPr>
            <p:ph sz="half" idx="13"/>
          </p:nvPr>
        </p:nvSpPr>
        <p:spPr>
          <a:xfrm>
            <a:off x="364912" y="994091"/>
            <a:ext cx="7349681" cy="3535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b="1" dirty="0"/>
              <a:t>Project </a:t>
            </a:r>
            <a:r>
              <a:rPr lang="fi-FI" sz="1800" b="1" dirty="0" err="1"/>
              <a:t>guidelines</a:t>
            </a:r>
            <a:endParaRPr lang="fi-FI" sz="1800" b="1" dirty="0"/>
          </a:p>
          <a:p>
            <a:pPr marL="0" indent="0">
              <a:buNone/>
            </a:pPr>
            <a:endParaRPr lang="fi-FI" dirty="0"/>
          </a:p>
          <a:p>
            <a:r>
              <a:rPr lang="fi-FI" sz="1600" dirty="0" err="1"/>
              <a:t>The</a:t>
            </a:r>
            <a:r>
              <a:rPr lang="fi-FI" sz="1600" dirty="0"/>
              <a:t> life </a:t>
            </a:r>
            <a:r>
              <a:rPr lang="fi-FI" sz="1600" dirty="0" err="1"/>
              <a:t>cycle</a:t>
            </a:r>
            <a:r>
              <a:rPr lang="fi-FI" sz="1600" dirty="0"/>
              <a:t> of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project</a:t>
            </a:r>
            <a:endParaRPr lang="fi-FI" sz="1600" dirty="0"/>
          </a:p>
          <a:p>
            <a:pPr lvl="1"/>
            <a:r>
              <a:rPr lang="fi-FI" sz="1600" dirty="0" err="1"/>
              <a:t>Internal</a:t>
            </a:r>
            <a:r>
              <a:rPr lang="fi-FI" sz="1600" dirty="0"/>
              <a:t> and </a:t>
            </a:r>
            <a:r>
              <a:rPr lang="fi-FI" sz="1600" dirty="0" err="1"/>
              <a:t>external</a:t>
            </a:r>
            <a:endParaRPr lang="fi-FI" sz="1600" dirty="0"/>
          </a:p>
          <a:p>
            <a:endParaRPr lang="fi-FI" dirty="0"/>
          </a:p>
          <a:p>
            <a:pPr lvl="1">
              <a:buNone/>
            </a:pPr>
            <a:endParaRPr lang="fi-FI" dirty="0"/>
          </a:p>
          <a:p>
            <a:pPr>
              <a:buNone/>
            </a:pPr>
            <a:endParaRPr lang="fi-FI" dirty="0"/>
          </a:p>
        </p:txBody>
      </p:sp>
      <p:pic>
        <p:nvPicPr>
          <p:cNvPr id="4" name="Kuva 3" descr="Hankkeidenen elinkaari simple Double-0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7435" y="2642621"/>
            <a:ext cx="5760720" cy="149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49227"/>
      </p:ext>
    </p:extLst>
  </p:cSld>
  <p:clrMapOvr>
    <a:masterClrMapping/>
  </p:clrMapOvr>
  <p:transition spd="slow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Ulkopuolista rahoitusta saavan hankkeen elinkaari_PowerPoin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511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27876"/>
      </p:ext>
    </p:extLst>
  </p:cSld>
  <p:clrMapOvr>
    <a:masterClrMapping/>
  </p:clrMapOvr>
  <p:transition spd="slow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1031773" y="304800"/>
            <a:ext cx="7092044" cy="471423"/>
          </a:xfrm>
        </p:spPr>
        <p:txBody>
          <a:bodyPr/>
          <a:lstStyle/>
          <a:p>
            <a:r>
              <a:rPr lang="fi-FI" dirty="0">
                <a:solidFill>
                  <a:srgbClr val="009639"/>
                </a:solidFill>
                <a:latin typeface="Trebuchet MS" panose="020B0603020202020204" pitchFamily="34" charset="0"/>
              </a:rPr>
              <a:t>PROJECTS AT PARKS &amp; WILDLIFE FINLAND</a:t>
            </a:r>
            <a:endParaRPr lang="fi-FI" dirty="0">
              <a:solidFill>
                <a:srgbClr val="009639"/>
              </a:solidFill>
            </a:endParaRPr>
          </a:p>
        </p:txBody>
      </p:sp>
      <p:sp>
        <p:nvSpPr>
          <p:cNvPr id="6" name="Sisällön paikkamerkki 3"/>
          <p:cNvSpPr>
            <a:spLocks noGrp="1"/>
          </p:cNvSpPr>
          <p:nvPr>
            <p:ph sz="half" idx="13"/>
          </p:nvPr>
        </p:nvSpPr>
        <p:spPr>
          <a:xfrm>
            <a:off x="364912" y="994091"/>
            <a:ext cx="7349681" cy="3535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b="1" dirty="0"/>
              <a:t>Project </a:t>
            </a:r>
            <a:r>
              <a:rPr lang="fi-FI" sz="1800" b="1" dirty="0" err="1"/>
              <a:t>guidelines</a:t>
            </a:r>
            <a:r>
              <a:rPr lang="fi-FI" sz="1800" b="1" dirty="0"/>
              <a:t> – general </a:t>
            </a:r>
            <a:r>
              <a:rPr lang="fi-FI" sz="1800" b="1" dirty="0" err="1"/>
              <a:t>key</a:t>
            </a:r>
            <a:r>
              <a:rPr lang="fi-FI" sz="1800" b="1" dirty="0"/>
              <a:t> </a:t>
            </a:r>
            <a:r>
              <a:rPr lang="fi-FI" sz="1800" b="1" dirty="0" err="1"/>
              <a:t>issues</a:t>
            </a:r>
            <a:endParaRPr lang="fi-FI" sz="1600" dirty="0"/>
          </a:p>
          <a:p>
            <a:r>
              <a:rPr lang="fi-FI" sz="1600" dirty="0"/>
              <a:t>Project as </a:t>
            </a:r>
            <a:r>
              <a:rPr lang="fi-FI" sz="1600" dirty="0" err="1"/>
              <a:t>part</a:t>
            </a:r>
            <a:r>
              <a:rPr lang="fi-FI" sz="1600" dirty="0"/>
              <a:t> of </a:t>
            </a:r>
            <a:r>
              <a:rPr lang="fi-FI" sz="1600" dirty="0" err="1"/>
              <a:t>overall</a:t>
            </a:r>
            <a:r>
              <a:rPr lang="fi-FI" sz="1600" dirty="0"/>
              <a:t> </a:t>
            </a:r>
            <a:r>
              <a:rPr lang="fi-FI" sz="1600" dirty="0" err="1"/>
              <a:t>operation</a:t>
            </a:r>
            <a:r>
              <a:rPr lang="fi-FI" sz="1600" dirty="0"/>
              <a:t> of MH PWF</a:t>
            </a:r>
          </a:p>
          <a:p>
            <a:r>
              <a:rPr lang="fi-FI" sz="1600" dirty="0" err="1"/>
              <a:t>Defined</a:t>
            </a:r>
            <a:r>
              <a:rPr lang="fi-FI" sz="1600" dirty="0"/>
              <a:t> </a:t>
            </a:r>
            <a:r>
              <a:rPr lang="fi-FI" sz="1600" dirty="0" err="1"/>
              <a:t>roles</a:t>
            </a:r>
            <a:r>
              <a:rPr lang="fi-FI" sz="1600" dirty="0"/>
              <a:t>: </a:t>
            </a:r>
            <a:r>
              <a:rPr lang="fi-FI" sz="1600" dirty="0" err="1"/>
              <a:t>owner</a:t>
            </a:r>
            <a:r>
              <a:rPr lang="fi-FI" sz="1600" dirty="0"/>
              <a:t>, </a:t>
            </a:r>
            <a:r>
              <a:rPr lang="fi-FI" sz="1600" dirty="0" err="1"/>
              <a:t>responsible</a:t>
            </a:r>
            <a:r>
              <a:rPr lang="fi-FI" sz="1600" dirty="0"/>
              <a:t> person, </a:t>
            </a:r>
            <a:r>
              <a:rPr lang="fi-FI" sz="1600" dirty="0" err="1"/>
              <a:t>project</a:t>
            </a:r>
            <a:r>
              <a:rPr lang="fi-FI" sz="1600" dirty="0"/>
              <a:t> </a:t>
            </a:r>
            <a:r>
              <a:rPr lang="fi-FI" sz="1600" dirty="0" err="1"/>
              <a:t>manager</a:t>
            </a:r>
            <a:r>
              <a:rPr lang="fi-FI" sz="1600" dirty="0"/>
              <a:t>, </a:t>
            </a:r>
            <a:r>
              <a:rPr lang="fi-FI" sz="1600" dirty="0" err="1"/>
              <a:t>project</a:t>
            </a:r>
            <a:r>
              <a:rPr lang="fi-FI" sz="1600" dirty="0"/>
              <a:t> </a:t>
            </a:r>
            <a:r>
              <a:rPr lang="fi-FI" sz="1600" dirty="0" err="1"/>
              <a:t>secretary</a:t>
            </a:r>
            <a:r>
              <a:rPr lang="fi-FI" sz="1600" dirty="0"/>
              <a:t> (</a:t>
            </a:r>
            <a:r>
              <a:rPr lang="fi-FI" sz="1600" dirty="0" err="1"/>
              <a:t>development</a:t>
            </a:r>
            <a:r>
              <a:rPr lang="fi-FI" sz="1600" dirty="0"/>
              <a:t> team, </a:t>
            </a:r>
            <a:r>
              <a:rPr lang="fi-FI" sz="1600" dirty="0" err="1"/>
              <a:t>financial</a:t>
            </a:r>
            <a:r>
              <a:rPr lang="fi-FI" sz="1600" dirty="0"/>
              <a:t> team)</a:t>
            </a:r>
          </a:p>
          <a:p>
            <a:r>
              <a:rPr lang="fi-FI" sz="1600" dirty="0"/>
              <a:t>Short </a:t>
            </a:r>
            <a:r>
              <a:rPr lang="fi-FI" sz="1600" dirty="0" err="1"/>
              <a:t>summary</a:t>
            </a:r>
            <a:r>
              <a:rPr lang="fi-FI" sz="1600" dirty="0"/>
              <a:t> of </a:t>
            </a:r>
            <a:r>
              <a:rPr lang="fi-FI" sz="1600" dirty="0" err="1"/>
              <a:t>key</a:t>
            </a:r>
            <a:r>
              <a:rPr lang="fi-FI" sz="1600" dirty="0"/>
              <a:t> </a:t>
            </a:r>
            <a:r>
              <a:rPr lang="fi-FI" sz="1600" dirty="0" err="1"/>
              <a:t>funding</a:t>
            </a:r>
            <a:r>
              <a:rPr lang="fi-FI" sz="1600" dirty="0"/>
              <a:t> </a:t>
            </a:r>
            <a:r>
              <a:rPr lang="fi-FI" sz="1600" dirty="0" err="1"/>
              <a:t>mechanisms</a:t>
            </a:r>
            <a:endParaRPr lang="fi-FI" sz="1600" dirty="0"/>
          </a:p>
          <a:p>
            <a:r>
              <a:rPr lang="fi-FI" sz="1600" dirty="0" err="1"/>
              <a:t>Vocabulary</a:t>
            </a:r>
            <a:r>
              <a:rPr lang="fi-FI" sz="1600" dirty="0"/>
              <a:t>!</a:t>
            </a:r>
          </a:p>
          <a:p>
            <a:r>
              <a:rPr lang="fi-FI" sz="1600" dirty="0" err="1"/>
              <a:t>Sections</a:t>
            </a:r>
            <a:r>
              <a:rPr lang="fi-FI" sz="1600" dirty="0"/>
              <a:t>: </a:t>
            </a:r>
            <a:r>
              <a:rPr lang="fi-FI" sz="1600" dirty="0" err="1"/>
              <a:t>project</a:t>
            </a:r>
            <a:r>
              <a:rPr lang="fi-FI" sz="1600" dirty="0"/>
              <a:t> </a:t>
            </a:r>
            <a:r>
              <a:rPr lang="fi-FI" sz="1600" dirty="0" err="1"/>
              <a:t>planning</a:t>
            </a:r>
            <a:r>
              <a:rPr lang="fi-FI" sz="1600" dirty="0"/>
              <a:t> and </a:t>
            </a:r>
            <a:r>
              <a:rPr lang="fi-FI" sz="1600" dirty="0" err="1"/>
              <a:t>implementation</a:t>
            </a:r>
            <a:endParaRPr lang="fi-FI" sz="1600" dirty="0"/>
          </a:p>
          <a:p>
            <a:endParaRPr lang="fi-FI" sz="1600" dirty="0"/>
          </a:p>
          <a:p>
            <a:endParaRPr lang="fi-FI" dirty="0"/>
          </a:p>
          <a:p>
            <a:pPr lvl="1">
              <a:buNone/>
            </a:pPr>
            <a:endParaRPr lang="fi-FI" dirty="0"/>
          </a:p>
          <a:p>
            <a:pPr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953724"/>
      </p:ext>
    </p:extLst>
  </p:cSld>
  <p:clrMapOvr>
    <a:masterClrMapping/>
  </p:clrMapOvr>
  <p:transition spd="slow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486473" y="304800"/>
            <a:ext cx="7106558" cy="471423"/>
          </a:xfrm>
        </p:spPr>
        <p:txBody>
          <a:bodyPr/>
          <a:lstStyle/>
          <a:p>
            <a:r>
              <a:rPr lang="fi-FI" dirty="0">
                <a:solidFill>
                  <a:srgbClr val="009639"/>
                </a:solidFill>
                <a:latin typeface="Trebuchet MS" panose="020B0603020202020204" pitchFamily="34" charset="0"/>
              </a:rPr>
              <a:t>PROJECTS AT PARKS &amp; WILDLIFE FINLAND</a:t>
            </a:r>
            <a:endParaRPr lang="fi-FI" dirty="0">
              <a:solidFill>
                <a:srgbClr val="009639"/>
              </a:solidFill>
            </a:endParaRPr>
          </a:p>
        </p:txBody>
      </p:sp>
      <p:sp>
        <p:nvSpPr>
          <p:cNvPr id="6" name="Sisällön paikkamerkki 3"/>
          <p:cNvSpPr>
            <a:spLocks noGrp="1"/>
          </p:cNvSpPr>
          <p:nvPr>
            <p:ph sz="half" idx="13"/>
          </p:nvPr>
        </p:nvSpPr>
        <p:spPr>
          <a:xfrm>
            <a:off x="364912" y="994091"/>
            <a:ext cx="7349681" cy="3535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b="1" dirty="0"/>
              <a:t>Planning </a:t>
            </a:r>
            <a:r>
              <a:rPr lang="fi-FI" sz="1800" b="1" dirty="0" err="1"/>
              <a:t>the</a:t>
            </a:r>
            <a:r>
              <a:rPr lang="fi-FI" sz="1800" b="1" dirty="0"/>
              <a:t> </a:t>
            </a:r>
            <a:r>
              <a:rPr lang="fi-FI" sz="1800" b="1" dirty="0" err="1"/>
              <a:t>projects</a:t>
            </a:r>
            <a:endParaRPr lang="fi-FI" sz="1600" dirty="0"/>
          </a:p>
          <a:p>
            <a:r>
              <a:rPr lang="fi-FI" sz="1600" dirty="0" err="1"/>
              <a:t>Logframe</a:t>
            </a:r>
            <a:r>
              <a:rPr lang="fi-FI" sz="1600" dirty="0"/>
              <a:t> </a:t>
            </a:r>
            <a:r>
              <a:rPr lang="fi-FI" sz="1600" dirty="0" err="1"/>
              <a:t>with</a:t>
            </a:r>
            <a:r>
              <a:rPr lang="fi-FI" sz="1600" dirty="0"/>
              <a:t> </a:t>
            </a:r>
            <a:r>
              <a:rPr lang="fi-FI" sz="1600" dirty="0" err="1"/>
              <a:t>samples</a:t>
            </a:r>
            <a:endParaRPr lang="fi-FI" sz="1600" dirty="0"/>
          </a:p>
          <a:p>
            <a:r>
              <a:rPr lang="fi-FI" sz="1600" dirty="0" err="1"/>
              <a:t>instructions</a:t>
            </a:r>
            <a:r>
              <a:rPr lang="fi-FI" sz="1600" dirty="0"/>
              <a:t> for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budget</a:t>
            </a:r>
            <a:r>
              <a:rPr lang="fi-FI" sz="1600" dirty="0"/>
              <a:t> </a:t>
            </a:r>
            <a:r>
              <a:rPr lang="fi-FI" sz="1600" dirty="0" err="1"/>
              <a:t>planning</a:t>
            </a:r>
            <a:r>
              <a:rPr lang="fi-FI" sz="1600" dirty="0"/>
              <a:t> (</a:t>
            </a:r>
            <a:r>
              <a:rPr lang="fi-FI" sz="1600" dirty="0" err="1"/>
              <a:t>e.g</a:t>
            </a:r>
            <a:r>
              <a:rPr lang="fi-FI" sz="1600" dirty="0"/>
              <a:t>. </a:t>
            </a:r>
            <a:r>
              <a:rPr lang="fi-FI" sz="1600" dirty="0" err="1"/>
              <a:t>personnel</a:t>
            </a:r>
            <a:r>
              <a:rPr lang="fi-FI" sz="1600" dirty="0"/>
              <a:t> </a:t>
            </a:r>
            <a:r>
              <a:rPr lang="fi-FI" sz="1600" dirty="0" err="1"/>
              <a:t>costs</a:t>
            </a:r>
            <a:r>
              <a:rPr lang="fi-FI" sz="1600" dirty="0"/>
              <a:t>, VAT, </a:t>
            </a:r>
            <a:r>
              <a:rPr lang="fi-FI" sz="1600" dirty="0" err="1"/>
              <a:t>indirect</a:t>
            </a:r>
            <a:r>
              <a:rPr lang="fi-FI" sz="1600" dirty="0"/>
              <a:t> </a:t>
            </a:r>
            <a:r>
              <a:rPr lang="fi-FI" sz="1600" dirty="0" err="1"/>
              <a:t>costs</a:t>
            </a:r>
            <a:r>
              <a:rPr lang="fi-FI" sz="1600" dirty="0"/>
              <a:t>)</a:t>
            </a:r>
          </a:p>
          <a:p>
            <a:r>
              <a:rPr lang="fi-FI" sz="1600" dirty="0" err="1"/>
              <a:t>Communication</a:t>
            </a:r>
            <a:r>
              <a:rPr lang="fi-FI" sz="1600" dirty="0"/>
              <a:t> inside MHPWF, </a:t>
            </a:r>
            <a:r>
              <a:rPr lang="fi-FI" sz="1600" dirty="0" err="1"/>
              <a:t>with</a:t>
            </a:r>
            <a:r>
              <a:rPr lang="fi-FI" sz="1600" dirty="0"/>
              <a:t> </a:t>
            </a:r>
            <a:r>
              <a:rPr lang="fi-FI" sz="1600" dirty="0" err="1"/>
              <a:t>partners</a:t>
            </a:r>
            <a:r>
              <a:rPr lang="fi-FI" sz="1600" dirty="0"/>
              <a:t> and </a:t>
            </a:r>
            <a:r>
              <a:rPr lang="fi-FI" sz="1600" dirty="0" err="1"/>
              <a:t>with</a:t>
            </a:r>
            <a:r>
              <a:rPr lang="fi-FI" sz="1600" dirty="0"/>
              <a:t> </a:t>
            </a:r>
            <a:r>
              <a:rPr lang="fi-FI" sz="1600" dirty="0" err="1"/>
              <a:t>financiers</a:t>
            </a:r>
            <a:endParaRPr lang="fi-FI" sz="1600" dirty="0"/>
          </a:p>
          <a:p>
            <a:r>
              <a:rPr lang="fi-FI" sz="1600" dirty="0" err="1"/>
              <a:t>Communication</a:t>
            </a:r>
            <a:r>
              <a:rPr lang="fi-FI" sz="1600" dirty="0"/>
              <a:t> </a:t>
            </a:r>
            <a:r>
              <a:rPr lang="fi-FI" sz="1600" dirty="0" err="1"/>
              <a:t>actions</a:t>
            </a:r>
            <a:r>
              <a:rPr lang="fi-FI" sz="1600" dirty="0"/>
              <a:t> in </a:t>
            </a:r>
            <a:r>
              <a:rPr lang="fi-FI" sz="1600" dirty="0" err="1"/>
              <a:t>projects</a:t>
            </a:r>
            <a:endParaRPr lang="fi-FI" sz="1600" dirty="0"/>
          </a:p>
          <a:p>
            <a:r>
              <a:rPr lang="fi-FI" sz="1600" dirty="0" err="1"/>
              <a:t>Sample</a:t>
            </a:r>
            <a:r>
              <a:rPr lang="fi-FI" sz="1600" dirty="0"/>
              <a:t> </a:t>
            </a:r>
            <a:r>
              <a:rPr lang="fi-FI" sz="1600" dirty="0" err="1"/>
              <a:t>applications</a:t>
            </a:r>
            <a:endParaRPr lang="fi-FI" sz="1600" dirty="0"/>
          </a:p>
          <a:p>
            <a:r>
              <a:rPr lang="fi-FI" sz="1600" dirty="0" err="1"/>
              <a:t>Necessary</a:t>
            </a:r>
            <a:r>
              <a:rPr lang="fi-FI" sz="1600" dirty="0"/>
              <a:t> </a:t>
            </a:r>
            <a:r>
              <a:rPr lang="fi-FI" sz="1600" dirty="0" err="1"/>
              <a:t>annexes</a:t>
            </a:r>
            <a:r>
              <a:rPr lang="fi-FI" sz="1600" dirty="0"/>
              <a:t> to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proposals</a:t>
            </a:r>
            <a:r>
              <a:rPr lang="fi-FI" sz="1600" dirty="0"/>
              <a:t> </a:t>
            </a:r>
            <a:r>
              <a:rPr lang="fi-FI" sz="1600" dirty="0" err="1"/>
              <a:t>e.g</a:t>
            </a:r>
            <a:r>
              <a:rPr lang="fi-FI" sz="1600" dirty="0"/>
              <a:t>. VAT </a:t>
            </a:r>
            <a:r>
              <a:rPr lang="fi-FI" sz="1600" dirty="0" err="1"/>
              <a:t>certificate</a:t>
            </a:r>
            <a:r>
              <a:rPr lang="fi-FI" sz="1600" dirty="0"/>
              <a:t>, </a:t>
            </a:r>
            <a:r>
              <a:rPr lang="fi-FI" sz="1600" dirty="0" err="1"/>
              <a:t>official</a:t>
            </a:r>
            <a:r>
              <a:rPr lang="fi-FI" sz="1600" dirty="0"/>
              <a:t> </a:t>
            </a:r>
            <a:r>
              <a:rPr lang="fi-FI" sz="1600" dirty="0" err="1"/>
              <a:t>signateurs</a:t>
            </a:r>
            <a:r>
              <a:rPr lang="fi-FI" sz="1600" dirty="0"/>
              <a:t>, </a:t>
            </a:r>
            <a:r>
              <a:rPr lang="fi-FI" sz="1600" dirty="0" err="1"/>
              <a:t>tax</a:t>
            </a:r>
            <a:r>
              <a:rPr lang="fi-FI" sz="1600" dirty="0"/>
              <a:t> </a:t>
            </a:r>
            <a:r>
              <a:rPr lang="fi-FI" sz="1600" dirty="0" err="1"/>
              <a:t>certificates</a:t>
            </a:r>
            <a:endParaRPr lang="fi-FI" sz="1600" dirty="0"/>
          </a:p>
          <a:p>
            <a:pPr marL="342900" lvl="1" indent="0">
              <a:buNone/>
            </a:pPr>
            <a:endParaRPr lang="fi-FI" sz="1600" dirty="0"/>
          </a:p>
          <a:p>
            <a:endParaRPr lang="fi-FI" sz="1600" dirty="0"/>
          </a:p>
          <a:p>
            <a:endParaRPr lang="fi-FI" dirty="0"/>
          </a:p>
          <a:p>
            <a:pPr lvl="1">
              <a:buNone/>
            </a:pPr>
            <a:endParaRPr lang="fi-FI" dirty="0"/>
          </a:p>
          <a:p>
            <a:pPr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7999308"/>
      </p:ext>
    </p:extLst>
  </p:cSld>
  <p:clrMapOvr>
    <a:masterClrMapping/>
  </p:clrMapOvr>
  <p:transition spd="slow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419099" y="355600"/>
            <a:ext cx="8317393" cy="471423"/>
          </a:xfrm>
        </p:spPr>
        <p:txBody>
          <a:bodyPr/>
          <a:lstStyle/>
          <a:p>
            <a:r>
              <a:rPr lang="fi-FI" dirty="0">
                <a:solidFill>
                  <a:srgbClr val="009639"/>
                </a:solidFill>
                <a:latin typeface="Trebuchet MS" panose="020B0603020202020204" pitchFamily="34" charset="0"/>
              </a:rPr>
              <a:t>PROJECTS AT PARKS &amp; WILDLIFE FINLAND</a:t>
            </a:r>
            <a:endParaRPr lang="fi-FI" dirty="0">
              <a:solidFill>
                <a:srgbClr val="009639"/>
              </a:solidFill>
            </a:endParaRPr>
          </a:p>
        </p:txBody>
      </p:sp>
      <p:sp>
        <p:nvSpPr>
          <p:cNvPr id="6" name="Sisällön paikkamerkki 3"/>
          <p:cNvSpPr>
            <a:spLocks noGrp="1"/>
          </p:cNvSpPr>
          <p:nvPr>
            <p:ph sz="half" idx="13"/>
          </p:nvPr>
        </p:nvSpPr>
        <p:spPr>
          <a:xfrm>
            <a:off x="364911" y="994091"/>
            <a:ext cx="8073235" cy="3535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b="1" dirty="0" err="1"/>
              <a:t>Implementing</a:t>
            </a:r>
            <a:r>
              <a:rPr lang="fi-FI" sz="1800" b="1" dirty="0"/>
              <a:t> </a:t>
            </a:r>
            <a:r>
              <a:rPr lang="fi-FI" sz="1800" b="1" dirty="0" err="1"/>
              <a:t>projects</a:t>
            </a:r>
            <a:endParaRPr lang="fi-FI" sz="1600" dirty="0"/>
          </a:p>
          <a:p>
            <a:r>
              <a:rPr lang="fi-FI" sz="1600" dirty="0" err="1"/>
              <a:t>Preparation</a:t>
            </a:r>
            <a:r>
              <a:rPr lang="fi-FI" sz="1600" dirty="0"/>
              <a:t> of </a:t>
            </a:r>
            <a:r>
              <a:rPr lang="fi-FI" sz="1600" dirty="0" err="1"/>
              <a:t>technical</a:t>
            </a:r>
            <a:r>
              <a:rPr lang="fi-FI" sz="1600" dirty="0"/>
              <a:t> and </a:t>
            </a:r>
            <a:r>
              <a:rPr lang="fi-FI" sz="1600" dirty="0" err="1"/>
              <a:t>financial</a:t>
            </a:r>
            <a:r>
              <a:rPr lang="fi-FI" sz="1600" dirty="0"/>
              <a:t> </a:t>
            </a:r>
            <a:r>
              <a:rPr lang="fi-FI" sz="1600" dirty="0" err="1"/>
              <a:t>guidelines</a:t>
            </a:r>
            <a:r>
              <a:rPr lang="fi-FI" sz="1600" dirty="0"/>
              <a:t> for </a:t>
            </a:r>
            <a:r>
              <a:rPr lang="fi-FI" sz="1600" dirty="0" err="1"/>
              <a:t>all</a:t>
            </a:r>
            <a:r>
              <a:rPr lang="fi-FI" sz="1600" dirty="0"/>
              <a:t> </a:t>
            </a:r>
            <a:r>
              <a:rPr lang="fi-FI" sz="1600" dirty="0" err="1"/>
              <a:t>projects</a:t>
            </a:r>
            <a:r>
              <a:rPr lang="fi-FI" sz="1600" dirty="0"/>
              <a:t> (</a:t>
            </a:r>
            <a:r>
              <a:rPr lang="fi-FI" sz="1600" dirty="0" err="1"/>
              <a:t>defined</a:t>
            </a:r>
            <a:r>
              <a:rPr lang="fi-FI" sz="1600" dirty="0"/>
              <a:t> </a:t>
            </a:r>
            <a:r>
              <a:rPr lang="fi-FI" sz="1600" dirty="0" err="1"/>
              <a:t>structure</a:t>
            </a:r>
            <a:r>
              <a:rPr lang="fi-FI" sz="1600" dirty="0"/>
              <a:t>)</a:t>
            </a:r>
          </a:p>
          <a:p>
            <a:r>
              <a:rPr lang="fi-FI" sz="1600" dirty="0"/>
              <a:t>Financial management and </a:t>
            </a:r>
            <a:r>
              <a:rPr lang="fi-FI" sz="1600" dirty="0" err="1"/>
              <a:t>monitoring</a:t>
            </a:r>
            <a:r>
              <a:rPr lang="fi-FI" sz="1600" dirty="0"/>
              <a:t> – general </a:t>
            </a:r>
            <a:r>
              <a:rPr lang="fi-FI" sz="1600" dirty="0" err="1"/>
              <a:t>principles</a:t>
            </a:r>
            <a:r>
              <a:rPr lang="fi-FI" sz="1600" dirty="0"/>
              <a:t> and </a:t>
            </a:r>
            <a:r>
              <a:rPr lang="fi-FI" sz="1600" dirty="0" err="1"/>
              <a:t>tools</a:t>
            </a:r>
            <a:endParaRPr lang="fi-FI" sz="1600" dirty="0"/>
          </a:p>
          <a:p>
            <a:r>
              <a:rPr lang="fi-FI" sz="1600" dirty="0" err="1"/>
              <a:t>Yearly</a:t>
            </a:r>
            <a:r>
              <a:rPr lang="fi-FI" sz="1600" dirty="0"/>
              <a:t> </a:t>
            </a:r>
            <a:r>
              <a:rPr lang="fi-FI" sz="1600" dirty="0" err="1"/>
              <a:t>technical</a:t>
            </a:r>
            <a:r>
              <a:rPr lang="fi-FI" sz="1600" dirty="0"/>
              <a:t> and </a:t>
            </a:r>
            <a:r>
              <a:rPr lang="fi-FI" sz="1600" dirty="0" err="1"/>
              <a:t>financial</a:t>
            </a:r>
            <a:r>
              <a:rPr lang="fi-FI" sz="1600" dirty="0"/>
              <a:t> </a:t>
            </a:r>
            <a:r>
              <a:rPr lang="fi-FI" sz="1600" dirty="0" err="1"/>
              <a:t>planning</a:t>
            </a:r>
            <a:r>
              <a:rPr lang="fi-FI" sz="1600" dirty="0"/>
              <a:t> as </a:t>
            </a:r>
            <a:r>
              <a:rPr lang="fi-FI" sz="1600" dirty="0" err="1"/>
              <a:t>part</a:t>
            </a:r>
            <a:r>
              <a:rPr lang="fi-FI" sz="1600" dirty="0"/>
              <a:t> of MH </a:t>
            </a:r>
            <a:r>
              <a:rPr lang="fi-FI" sz="1600" dirty="0" err="1"/>
              <a:t>operations</a:t>
            </a:r>
            <a:endParaRPr lang="fi-FI" sz="1600" dirty="0"/>
          </a:p>
          <a:p>
            <a:r>
              <a:rPr lang="fi-FI" sz="1600" dirty="0" err="1"/>
              <a:t>Internal</a:t>
            </a:r>
            <a:r>
              <a:rPr lang="fi-FI" sz="1600" dirty="0"/>
              <a:t> and </a:t>
            </a:r>
            <a:r>
              <a:rPr lang="fi-FI" sz="1600" dirty="0" err="1"/>
              <a:t>external</a:t>
            </a:r>
            <a:r>
              <a:rPr lang="fi-FI" sz="1600" dirty="0"/>
              <a:t> </a:t>
            </a:r>
            <a:r>
              <a:rPr lang="fi-FI" sz="1600" dirty="0" err="1"/>
              <a:t>opening</a:t>
            </a:r>
            <a:r>
              <a:rPr lang="fi-FI" sz="1600" dirty="0"/>
              <a:t> </a:t>
            </a:r>
            <a:r>
              <a:rPr lang="fi-FI" sz="1600" dirty="0" err="1"/>
              <a:t>meetings</a:t>
            </a:r>
            <a:r>
              <a:rPr lang="fi-FI" sz="1600" dirty="0"/>
              <a:t> (</a:t>
            </a:r>
            <a:r>
              <a:rPr lang="fi-FI" sz="1600" dirty="0" err="1"/>
              <a:t>defined</a:t>
            </a:r>
            <a:r>
              <a:rPr lang="fi-FI" sz="1600" dirty="0"/>
              <a:t> agenda)</a:t>
            </a:r>
          </a:p>
          <a:p>
            <a:r>
              <a:rPr lang="fi-FI" sz="1600" dirty="0"/>
              <a:t>Public </a:t>
            </a:r>
            <a:r>
              <a:rPr lang="fi-FI" sz="1600" dirty="0" err="1"/>
              <a:t>procurement</a:t>
            </a:r>
            <a:r>
              <a:rPr lang="fi-FI" sz="1600" dirty="0"/>
              <a:t> </a:t>
            </a:r>
            <a:r>
              <a:rPr lang="fi-FI" sz="1600" dirty="0" err="1"/>
              <a:t>with</a:t>
            </a:r>
            <a:r>
              <a:rPr lang="fi-FI" sz="1600" dirty="0"/>
              <a:t> </a:t>
            </a:r>
            <a:r>
              <a:rPr lang="fi-FI" sz="1600" dirty="0" err="1"/>
              <a:t>samples</a:t>
            </a:r>
            <a:r>
              <a:rPr lang="fi-FI" sz="1600" dirty="0"/>
              <a:t> </a:t>
            </a:r>
            <a:r>
              <a:rPr lang="fi-FI" sz="1600" dirty="0" err="1"/>
              <a:t>documents</a:t>
            </a:r>
            <a:endParaRPr lang="fi-FI" sz="1600" dirty="0"/>
          </a:p>
          <a:p>
            <a:r>
              <a:rPr lang="fi-FI" sz="1600" dirty="0"/>
              <a:t>Audit</a:t>
            </a:r>
          </a:p>
          <a:p>
            <a:r>
              <a:rPr lang="fi-FI" sz="1600" dirty="0" err="1"/>
              <a:t>Implementing</a:t>
            </a:r>
            <a:r>
              <a:rPr lang="fi-FI" sz="1600" dirty="0"/>
              <a:t> </a:t>
            </a:r>
            <a:r>
              <a:rPr lang="fi-FI" sz="1600" dirty="0" err="1"/>
              <a:t>communication</a:t>
            </a:r>
            <a:endParaRPr lang="fi-FI" sz="1600" dirty="0"/>
          </a:p>
          <a:p>
            <a:r>
              <a:rPr lang="fi-FI" sz="1600" dirty="0"/>
              <a:t>Data and </a:t>
            </a:r>
            <a:r>
              <a:rPr lang="fi-FI" sz="1600" dirty="0" err="1"/>
              <a:t>document</a:t>
            </a:r>
            <a:r>
              <a:rPr lang="fi-FI" sz="1600" dirty="0"/>
              <a:t> management</a:t>
            </a:r>
          </a:p>
          <a:p>
            <a:r>
              <a:rPr lang="fi-FI" sz="1600" dirty="0" err="1"/>
              <a:t>Sample</a:t>
            </a:r>
            <a:r>
              <a:rPr lang="fi-FI" sz="1600" dirty="0"/>
              <a:t> </a:t>
            </a:r>
            <a:r>
              <a:rPr lang="fi-FI" sz="1600" dirty="0" err="1"/>
              <a:t>reports</a:t>
            </a:r>
            <a:r>
              <a:rPr lang="fi-FI" sz="1600" dirty="0"/>
              <a:t> </a:t>
            </a:r>
          </a:p>
          <a:p>
            <a:endParaRPr lang="fi-FI" sz="1600" dirty="0"/>
          </a:p>
          <a:p>
            <a:endParaRPr lang="fi-FI" dirty="0"/>
          </a:p>
          <a:p>
            <a:pPr lvl="1">
              <a:buNone/>
            </a:pPr>
            <a:endParaRPr lang="fi-FI" dirty="0"/>
          </a:p>
          <a:p>
            <a:pPr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0659354"/>
      </p:ext>
    </p:extLst>
  </p:cSld>
  <p:clrMapOvr>
    <a:masterClrMapping/>
  </p:clrMapOvr>
  <p:transition spd="slow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493730" y="362857"/>
            <a:ext cx="7092044" cy="471423"/>
          </a:xfrm>
        </p:spPr>
        <p:txBody>
          <a:bodyPr/>
          <a:lstStyle/>
          <a:p>
            <a:r>
              <a:rPr lang="fi-FI" dirty="0">
                <a:solidFill>
                  <a:srgbClr val="009639"/>
                </a:solidFill>
                <a:latin typeface="Trebuchet MS" panose="020B0603020202020204" pitchFamily="34" charset="0"/>
              </a:rPr>
              <a:t>PROJECTS AT PARKS &amp; WILDLIFE FINLAND</a:t>
            </a:r>
            <a:endParaRPr lang="fi-FI" dirty="0">
              <a:solidFill>
                <a:srgbClr val="009639"/>
              </a:solidFill>
            </a:endParaRPr>
          </a:p>
        </p:txBody>
      </p:sp>
      <p:sp>
        <p:nvSpPr>
          <p:cNvPr id="6" name="Sisällön paikkamerkki 3"/>
          <p:cNvSpPr>
            <a:spLocks noGrp="1"/>
          </p:cNvSpPr>
          <p:nvPr>
            <p:ph sz="half" idx="13"/>
          </p:nvPr>
        </p:nvSpPr>
        <p:spPr>
          <a:xfrm>
            <a:off x="364912" y="994091"/>
            <a:ext cx="7349681" cy="35358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 err="1"/>
              <a:t>Currently</a:t>
            </a:r>
            <a:r>
              <a:rPr lang="fi-FI" dirty="0"/>
              <a:t> </a:t>
            </a:r>
            <a:r>
              <a:rPr lang="fi-FI" dirty="0" err="1"/>
              <a:t>app</a:t>
            </a:r>
            <a:r>
              <a:rPr lang="fi-FI" dirty="0"/>
              <a:t>. 150 </a:t>
            </a:r>
            <a:r>
              <a:rPr lang="fi-FI" dirty="0" err="1"/>
              <a:t>projects</a:t>
            </a:r>
            <a:r>
              <a:rPr lang="fi-FI" dirty="0"/>
              <a:t> </a:t>
            </a:r>
            <a:r>
              <a:rPr lang="fi-FI" dirty="0" err="1"/>
              <a:t>ongoing</a:t>
            </a:r>
            <a:r>
              <a:rPr lang="fi-FI" dirty="0"/>
              <a:t> </a:t>
            </a:r>
            <a:r>
              <a:rPr lang="fi-FI" dirty="0" err="1"/>
              <a:t>funded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several</a:t>
            </a:r>
            <a:r>
              <a:rPr lang="fi-FI" dirty="0"/>
              <a:t> </a:t>
            </a:r>
            <a:r>
              <a:rPr lang="fi-FI" dirty="0" err="1"/>
              <a:t>sources</a:t>
            </a:r>
            <a:endParaRPr lang="fi-FI" dirty="0"/>
          </a:p>
          <a:p>
            <a:r>
              <a:rPr lang="fi-FI" dirty="0" err="1"/>
              <a:t>Internal</a:t>
            </a:r>
            <a:r>
              <a:rPr lang="fi-FI" dirty="0"/>
              <a:t> </a:t>
            </a:r>
            <a:r>
              <a:rPr lang="fi-FI" dirty="0" err="1"/>
              <a:t>projects</a:t>
            </a:r>
            <a:endParaRPr lang="fi-FI" dirty="0"/>
          </a:p>
          <a:p>
            <a:pPr lvl="1"/>
            <a:r>
              <a:rPr lang="fi-FI" dirty="0" err="1"/>
              <a:t>Nature</a:t>
            </a:r>
            <a:r>
              <a:rPr lang="fi-FI" dirty="0"/>
              <a:t> </a:t>
            </a:r>
            <a:r>
              <a:rPr lang="fi-FI" dirty="0" err="1"/>
              <a:t>conservation</a:t>
            </a:r>
            <a:r>
              <a:rPr lang="fi-FI" dirty="0"/>
              <a:t> </a:t>
            </a:r>
            <a:r>
              <a:rPr lang="fi-FI" dirty="0" err="1"/>
              <a:t>process</a:t>
            </a:r>
            <a:r>
              <a:rPr lang="fi-FI" dirty="0"/>
              <a:t> </a:t>
            </a:r>
            <a:r>
              <a:rPr lang="fi-FI" dirty="0" err="1"/>
              <a:t>changes</a:t>
            </a:r>
            <a:r>
              <a:rPr lang="fi-FI" dirty="0"/>
              <a:t> to </a:t>
            </a:r>
            <a:r>
              <a:rPr lang="fi-FI" dirty="0" err="1"/>
              <a:t>project</a:t>
            </a:r>
            <a:r>
              <a:rPr lang="fi-FI" dirty="0"/>
              <a:t> </a:t>
            </a:r>
            <a:r>
              <a:rPr lang="fi-FI" dirty="0" err="1"/>
              <a:t>based</a:t>
            </a:r>
            <a:r>
              <a:rPr lang="fi-FI" dirty="0"/>
              <a:t> </a:t>
            </a:r>
            <a:r>
              <a:rPr lang="fi-FI" dirty="0" err="1"/>
              <a:t>process</a:t>
            </a:r>
            <a:endParaRPr lang="fi-FI" dirty="0"/>
          </a:p>
          <a:p>
            <a:pPr lvl="1"/>
            <a:r>
              <a:rPr lang="fi-FI" dirty="0" err="1"/>
              <a:t>Additional</a:t>
            </a:r>
            <a:r>
              <a:rPr lang="fi-FI" dirty="0"/>
              <a:t> </a:t>
            </a:r>
            <a:r>
              <a:rPr lang="fi-FI" dirty="0" err="1"/>
              <a:t>funding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state</a:t>
            </a:r>
            <a:r>
              <a:rPr lang="fi-FI" dirty="0"/>
              <a:t> </a:t>
            </a:r>
            <a:r>
              <a:rPr lang="fi-FI" dirty="0" err="1"/>
              <a:t>budget</a:t>
            </a:r>
            <a:endParaRPr lang="fi-FI" dirty="0"/>
          </a:p>
          <a:p>
            <a:pPr lvl="1"/>
            <a:r>
              <a:rPr lang="fi-FI" dirty="0" err="1"/>
              <a:t>Also</a:t>
            </a:r>
            <a:r>
              <a:rPr lang="fi-FI" dirty="0"/>
              <a:t> management </a:t>
            </a:r>
            <a:r>
              <a:rPr lang="fi-FI" dirty="0" err="1"/>
              <a:t>plans</a:t>
            </a:r>
            <a:r>
              <a:rPr lang="fi-FI" dirty="0"/>
              <a:t> and </a:t>
            </a:r>
            <a:r>
              <a:rPr lang="fi-FI" dirty="0" err="1"/>
              <a:t>investments</a:t>
            </a:r>
            <a:endParaRPr lang="fi-FI" dirty="0"/>
          </a:p>
          <a:p>
            <a:r>
              <a:rPr lang="fi-FI" dirty="0" err="1"/>
              <a:t>External</a:t>
            </a:r>
            <a:r>
              <a:rPr lang="fi-FI" dirty="0"/>
              <a:t> </a:t>
            </a:r>
            <a:r>
              <a:rPr lang="fi-FI" dirty="0" err="1"/>
              <a:t>funding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various</a:t>
            </a:r>
            <a:r>
              <a:rPr lang="fi-FI" dirty="0"/>
              <a:t> </a:t>
            </a:r>
            <a:r>
              <a:rPr lang="fi-FI" dirty="0" err="1"/>
              <a:t>sources</a:t>
            </a:r>
            <a:endParaRPr lang="fi-FI" dirty="0"/>
          </a:p>
          <a:p>
            <a:r>
              <a:rPr lang="fi-FI" dirty="0"/>
              <a:t>Project </a:t>
            </a:r>
            <a:r>
              <a:rPr lang="fi-FI" dirty="0" err="1"/>
              <a:t>types</a:t>
            </a:r>
            <a:r>
              <a:rPr lang="fi-FI" dirty="0"/>
              <a:t> </a:t>
            </a:r>
            <a:r>
              <a:rPr lang="fi-FI" dirty="0" err="1"/>
              <a:t>managed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project</a:t>
            </a:r>
            <a:r>
              <a:rPr lang="fi-FI" dirty="0"/>
              <a:t> </a:t>
            </a:r>
            <a:r>
              <a:rPr lang="fi-FI" dirty="0" err="1"/>
              <a:t>code</a:t>
            </a:r>
            <a:r>
              <a:rPr lang="fi-FI" dirty="0"/>
              <a:t> </a:t>
            </a:r>
            <a:r>
              <a:rPr lang="fi-FI" dirty="0" err="1"/>
              <a:t>series</a:t>
            </a:r>
            <a:r>
              <a:rPr lang="fi-FI" dirty="0"/>
              <a:t> and </a:t>
            </a:r>
            <a:r>
              <a:rPr lang="fi-FI" dirty="0" err="1"/>
              <a:t>funding</a:t>
            </a:r>
            <a:r>
              <a:rPr lang="fi-FI" dirty="0"/>
              <a:t> </a:t>
            </a:r>
            <a:r>
              <a:rPr lang="fi-FI" dirty="0" err="1"/>
              <a:t>program</a:t>
            </a:r>
            <a:r>
              <a:rPr lang="fi-FI" dirty="0"/>
              <a:t> </a:t>
            </a:r>
            <a:r>
              <a:rPr lang="fi-FI" dirty="0" err="1"/>
              <a:t>specific</a:t>
            </a:r>
            <a:r>
              <a:rPr lang="fi-FI" dirty="0"/>
              <a:t> </a:t>
            </a:r>
            <a:r>
              <a:rPr lang="fi-FI" dirty="0" err="1"/>
              <a:t>fundng</a:t>
            </a:r>
            <a:r>
              <a:rPr lang="fi-FI" dirty="0"/>
              <a:t> </a:t>
            </a:r>
            <a:r>
              <a:rPr lang="fi-FI" dirty="0" err="1"/>
              <a:t>codes</a:t>
            </a:r>
            <a:endParaRPr lang="fi-FI" dirty="0"/>
          </a:p>
          <a:p>
            <a:endParaRPr lang="fi-FI" dirty="0"/>
          </a:p>
          <a:p>
            <a:pPr lvl="1">
              <a:buNone/>
            </a:pPr>
            <a:endParaRPr lang="fi-FI" dirty="0"/>
          </a:p>
          <a:p>
            <a:pPr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6931949"/>
      </p:ext>
    </p:extLst>
  </p:cSld>
  <p:clrMapOvr>
    <a:masterClrMapping/>
  </p:clrMapOvr>
  <p:transition spd="slow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2932170" y="147697"/>
            <a:ext cx="3281622" cy="415199"/>
          </a:xfrm>
        </p:spPr>
        <p:txBody>
          <a:bodyPr/>
          <a:lstStyle/>
          <a:p>
            <a:r>
              <a:rPr lang="fi-FI" b="1" cap="all" dirty="0" err="1">
                <a:solidFill>
                  <a:srgbClr val="009639"/>
                </a:solidFill>
              </a:rPr>
              <a:t>Funding</a:t>
            </a:r>
            <a:r>
              <a:rPr lang="fi-FI" b="1" cap="all" dirty="0">
                <a:solidFill>
                  <a:srgbClr val="009639"/>
                </a:solidFill>
              </a:rPr>
              <a:t> </a:t>
            </a:r>
            <a:r>
              <a:rPr lang="fi-FI" b="1" cap="all" dirty="0" err="1">
                <a:solidFill>
                  <a:srgbClr val="009639"/>
                </a:solidFill>
              </a:rPr>
              <a:t>sources</a:t>
            </a:r>
            <a:endParaRPr lang="en-US" b="1" cap="all" dirty="0">
              <a:solidFill>
                <a:srgbClr val="009639"/>
              </a:solidFill>
            </a:endParaRPr>
          </a:p>
        </p:txBody>
      </p:sp>
      <p:graphicFrame>
        <p:nvGraphicFramePr>
          <p:cNvPr id="6" name="Taulukko 5"/>
          <p:cNvGraphicFramePr>
            <a:graphicFrameLocks noGrp="1"/>
          </p:cNvGraphicFramePr>
          <p:nvPr/>
        </p:nvGraphicFramePr>
        <p:xfrm>
          <a:off x="548499" y="674140"/>
          <a:ext cx="8048964" cy="391372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682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2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930">
                <a:tc>
                  <a:txBody>
                    <a:bodyPr/>
                    <a:lstStyle/>
                    <a:p>
                      <a:r>
                        <a:rPr lang="fi-FI" sz="1400" dirty="0"/>
                        <a:t>National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EU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err="1"/>
                        <a:t>Other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81">
                <a:tc>
                  <a:txBody>
                    <a:bodyPr/>
                    <a:lstStyle/>
                    <a:p>
                      <a:r>
                        <a:rPr lang="fi-FI" sz="1400" b="1" dirty="0" err="1"/>
                        <a:t>Employment</a:t>
                      </a:r>
                      <a:r>
                        <a:rPr lang="fi-FI" sz="1400" b="1" baseline="0" dirty="0"/>
                        <a:t> and </a:t>
                      </a:r>
                      <a:r>
                        <a:rPr lang="fi-FI" sz="1400" b="1" baseline="0" dirty="0" err="1"/>
                        <a:t>investment</a:t>
                      </a:r>
                      <a:r>
                        <a:rPr lang="fi-FI" sz="1400" b="1" baseline="0" dirty="0"/>
                        <a:t> </a:t>
                      </a:r>
                      <a:r>
                        <a:rPr lang="fi-FI" sz="1400" b="1" baseline="0" dirty="0" err="1"/>
                        <a:t>fund</a:t>
                      </a:r>
                      <a:r>
                        <a:rPr lang="fi-FI" sz="1400" b="1" baseline="0" dirty="0"/>
                        <a:t> (</a:t>
                      </a:r>
                      <a:r>
                        <a:rPr lang="fi-FI" sz="1400" b="1" baseline="0" dirty="0" err="1"/>
                        <a:t>until</a:t>
                      </a:r>
                      <a:r>
                        <a:rPr lang="fi-FI" sz="1400" b="1" baseline="0" dirty="0"/>
                        <a:t> 2015)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LIFE (</a:t>
                      </a:r>
                      <a:r>
                        <a:rPr lang="fi-FI" sz="1400" dirty="0" err="1"/>
                        <a:t>especially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Nature</a:t>
                      </a:r>
                      <a:r>
                        <a:rPr lang="fi-FI" sz="1400" baseline="0" dirty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err="1"/>
                        <a:t>Nordic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Council</a:t>
                      </a:r>
                      <a:r>
                        <a:rPr lang="fi-FI" sz="1400" dirty="0"/>
                        <a:t> of </a:t>
                      </a:r>
                      <a:r>
                        <a:rPr lang="fi-FI" sz="1400" dirty="0" err="1"/>
                        <a:t>Ministers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632">
                <a:tc>
                  <a:txBody>
                    <a:bodyPr/>
                    <a:lstStyle/>
                    <a:p>
                      <a:r>
                        <a:rPr lang="fi-FI" sz="1400" b="1" dirty="0" err="1"/>
                        <a:t>Separate</a:t>
                      </a:r>
                      <a:r>
                        <a:rPr lang="fi-FI" sz="1400" b="1" baseline="0" dirty="0"/>
                        <a:t> </a:t>
                      </a:r>
                      <a:r>
                        <a:rPr lang="fi-FI" sz="1400" b="1" baseline="0" dirty="0" err="1"/>
                        <a:t>project</a:t>
                      </a:r>
                      <a:r>
                        <a:rPr lang="fi-FI" sz="1400" b="1" baseline="0" dirty="0"/>
                        <a:t> </a:t>
                      </a:r>
                      <a:r>
                        <a:rPr lang="fi-FI" sz="1400" b="1" baseline="0" dirty="0" err="1"/>
                        <a:t>funding</a:t>
                      </a:r>
                      <a:r>
                        <a:rPr lang="fi-FI" sz="1400" b="1" baseline="0" dirty="0"/>
                        <a:t> </a:t>
                      </a:r>
                      <a:r>
                        <a:rPr lang="fi-FI" sz="1400" b="1" baseline="0" dirty="0" err="1"/>
                        <a:t>from</a:t>
                      </a:r>
                      <a:r>
                        <a:rPr lang="fi-FI" sz="1400" b="1" baseline="0" dirty="0"/>
                        <a:t> </a:t>
                      </a:r>
                      <a:r>
                        <a:rPr lang="fi-FI" sz="1400" b="1" baseline="0" dirty="0" err="1"/>
                        <a:t>ministries</a:t>
                      </a:r>
                      <a:r>
                        <a:rPr lang="fi-FI" sz="1400" b="1" baseline="0" dirty="0"/>
                        <a:t> (</a:t>
                      </a:r>
                      <a:r>
                        <a:rPr lang="fi-FI" sz="1400" b="1" baseline="0" dirty="0" err="1"/>
                        <a:t>MoE</a:t>
                      </a:r>
                      <a:r>
                        <a:rPr lang="fi-FI" sz="1400" b="1" baseline="0" dirty="0"/>
                        <a:t>, MAF, Min. </a:t>
                      </a:r>
                      <a:r>
                        <a:rPr lang="fi-FI" sz="1400" b="1" baseline="0" dirty="0" err="1"/>
                        <a:t>Justice</a:t>
                      </a:r>
                      <a:r>
                        <a:rPr lang="fi-FI" sz="1400" b="1" baseline="0" dirty="0"/>
                        <a:t>, Min. </a:t>
                      </a:r>
                      <a:r>
                        <a:rPr lang="fi-FI" sz="1400" b="1" baseline="0" dirty="0" err="1"/>
                        <a:t>Education</a:t>
                      </a:r>
                      <a:r>
                        <a:rPr lang="fi-FI" sz="1400" b="1" baseline="0" dirty="0"/>
                        <a:t>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err="1"/>
                        <a:t>Structural</a:t>
                      </a:r>
                      <a:r>
                        <a:rPr lang="fi-FI" sz="1400" dirty="0"/>
                        <a:t> and </a:t>
                      </a:r>
                      <a:r>
                        <a:rPr lang="fi-FI" sz="1400" dirty="0" err="1"/>
                        <a:t>regional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development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funds</a:t>
                      </a:r>
                      <a:r>
                        <a:rPr lang="fi-FI" sz="1400" baseline="0" dirty="0"/>
                        <a:t> (ERDF, </a:t>
                      </a:r>
                      <a:r>
                        <a:rPr lang="fi-FI" sz="1400" b="0" baseline="0" dirty="0" err="1"/>
                        <a:t>Interreg</a:t>
                      </a:r>
                      <a:r>
                        <a:rPr lang="fi-FI" sz="1400" baseline="0" dirty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Foundations (</a:t>
                      </a:r>
                      <a:r>
                        <a:rPr lang="en-US" sz="1400" dirty="0" err="1"/>
                        <a:t>Metsämies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Aatos</a:t>
                      </a:r>
                      <a:r>
                        <a:rPr lang="en-US" sz="1400" baseline="0" dirty="0"/>
                        <a:t> &amp; </a:t>
                      </a:r>
                      <a:r>
                        <a:rPr lang="en-US" sz="1400" baseline="0" dirty="0" err="1"/>
                        <a:t>Erkko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259">
                <a:tc>
                  <a:txBody>
                    <a:bodyPr/>
                    <a:lstStyle/>
                    <a:p>
                      <a:r>
                        <a:rPr lang="en-US" sz="1400" b="1" dirty="0"/>
                        <a:t>Additional state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Social </a:t>
                      </a:r>
                      <a:r>
                        <a:rPr lang="fi-FI" sz="1400" dirty="0" err="1"/>
                        <a:t>funds</a:t>
                      </a:r>
                      <a:r>
                        <a:rPr lang="fi-FI" sz="1400" dirty="0"/>
                        <a:t> (ESF)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Sponsoring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781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 err="1"/>
                        <a:t>Internal</a:t>
                      </a:r>
                      <a:r>
                        <a:rPr lang="fi-FI" sz="1400" b="1" dirty="0"/>
                        <a:t> </a:t>
                      </a:r>
                      <a:r>
                        <a:rPr lang="fi-FI" sz="1400" b="1" dirty="0" err="1"/>
                        <a:t>project</a:t>
                      </a:r>
                      <a:r>
                        <a:rPr lang="fi-FI" sz="1400" b="1" dirty="0"/>
                        <a:t> </a:t>
                      </a:r>
                      <a:r>
                        <a:rPr lang="fi-FI" sz="1400" b="1" dirty="0" err="1"/>
                        <a:t>funding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err="1"/>
                        <a:t>Neighborhood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programs</a:t>
                      </a:r>
                      <a:r>
                        <a:rPr lang="fi-FI" sz="1400" baseline="0" dirty="0"/>
                        <a:t> (ENPI + ENI)</a:t>
                      </a:r>
                      <a:r>
                        <a:rPr lang="fi-FI" sz="140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yet </a:t>
                      </a:r>
                      <a:r>
                        <a:rPr lang="en-US" sz="1400" dirty="0" err="1"/>
                        <a:t>realised</a:t>
                      </a:r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971">
                <a:tc>
                  <a:txBody>
                    <a:bodyPr/>
                    <a:lstStyle/>
                    <a:p>
                      <a:r>
                        <a:rPr lang="fi-FI" sz="1400" b="1" dirty="0" err="1"/>
                        <a:t>Municipalities</a:t>
                      </a:r>
                      <a:r>
                        <a:rPr lang="fi-FI" sz="1400" b="1" dirty="0"/>
                        <a:t> (</a:t>
                      </a:r>
                      <a:r>
                        <a:rPr lang="fi-FI" sz="1400" b="1" dirty="0" err="1"/>
                        <a:t>co-financing</a:t>
                      </a:r>
                      <a:r>
                        <a:rPr lang="fi-FI" sz="1400" b="1" dirty="0"/>
                        <a:t>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err="1"/>
                        <a:t>Rural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development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program</a:t>
                      </a:r>
                      <a:r>
                        <a:rPr lang="fi-FI" sz="1400" baseline="0" dirty="0"/>
                        <a:t> (</a:t>
                      </a:r>
                      <a:r>
                        <a:rPr lang="fi-FI" sz="1400" baseline="0" dirty="0" err="1"/>
                        <a:t>regional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level</a:t>
                      </a:r>
                      <a:r>
                        <a:rPr lang="fi-FI" sz="1400" baseline="0" dirty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92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err="1"/>
                        <a:t>Horizon</a:t>
                      </a:r>
                      <a:r>
                        <a:rPr lang="fi-FI" sz="1400" dirty="0"/>
                        <a:t> 2020</a:t>
                      </a:r>
                      <a:r>
                        <a:rPr lang="fi-FI" sz="1400" baseline="0" dirty="0"/>
                        <a:t> (as </a:t>
                      </a:r>
                      <a:r>
                        <a:rPr lang="fi-FI" sz="1400" baseline="0" dirty="0" err="1"/>
                        <a:t>partner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or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target</a:t>
                      </a:r>
                      <a:r>
                        <a:rPr lang="fi-FI" sz="1400" baseline="0" dirty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92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Erasmus (as partner)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621693" y="0"/>
            <a:ext cx="7772400" cy="1143000"/>
          </a:xfrm>
        </p:spPr>
        <p:txBody>
          <a:bodyPr/>
          <a:lstStyle/>
          <a:p>
            <a:r>
              <a:rPr lang="fi-FI" b="1" cap="all" dirty="0">
                <a:solidFill>
                  <a:srgbClr val="009639"/>
                </a:solidFill>
              </a:rPr>
              <a:t>EU – </a:t>
            </a:r>
            <a:r>
              <a:rPr lang="fi-FI" b="1" cap="all" dirty="0" err="1">
                <a:solidFill>
                  <a:srgbClr val="009639"/>
                </a:solidFill>
              </a:rPr>
              <a:t>Regional</a:t>
            </a:r>
            <a:r>
              <a:rPr lang="fi-FI" b="1" cap="all" dirty="0">
                <a:solidFill>
                  <a:srgbClr val="009639"/>
                </a:solidFill>
              </a:rPr>
              <a:t> and </a:t>
            </a:r>
            <a:r>
              <a:rPr lang="fi-FI" b="1" cap="all" dirty="0" err="1">
                <a:solidFill>
                  <a:srgbClr val="009639"/>
                </a:solidFill>
              </a:rPr>
              <a:t>rural</a:t>
            </a:r>
            <a:r>
              <a:rPr lang="fi-FI" b="1" cap="all" dirty="0">
                <a:solidFill>
                  <a:srgbClr val="009639"/>
                </a:solidFill>
              </a:rPr>
              <a:t> </a:t>
            </a:r>
            <a:r>
              <a:rPr lang="fi-FI" b="1" cap="all" dirty="0" err="1">
                <a:solidFill>
                  <a:srgbClr val="009639"/>
                </a:solidFill>
              </a:rPr>
              <a:t>development</a:t>
            </a:r>
            <a:endParaRPr lang="en-US" b="1" cap="all" dirty="0">
              <a:solidFill>
                <a:srgbClr val="009639"/>
              </a:solidFill>
            </a:endParaRPr>
          </a:p>
        </p:txBody>
      </p:sp>
      <p:pic>
        <p:nvPicPr>
          <p:cNvPr id="7" name="Kuva 6" descr="Saaristomeri_UtoTalojaMajakka_MHPaiviRosqv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448" y="1010110"/>
            <a:ext cx="2642993" cy="3524441"/>
          </a:xfrm>
          <a:prstGeom prst="rect">
            <a:avLst/>
          </a:prstGeom>
        </p:spPr>
      </p:pic>
      <p:pic>
        <p:nvPicPr>
          <p:cNvPr id="8" name="Kuva 7" descr="Oulanka_retkeilija2_PaiviRosqv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8166" y="1010111"/>
            <a:ext cx="2627199" cy="3502932"/>
          </a:xfrm>
          <a:prstGeom prst="rect">
            <a:avLst/>
          </a:prstGeom>
        </p:spPr>
      </p:pic>
      <p:sp>
        <p:nvSpPr>
          <p:cNvPr id="9" name="Tekstikehys 8"/>
          <p:cNvSpPr txBox="1"/>
          <p:nvPr/>
        </p:nvSpPr>
        <p:spPr>
          <a:xfrm>
            <a:off x="5938344" y="876763"/>
            <a:ext cx="29008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fi-FI" sz="1600" dirty="0">
                <a:latin typeface="Trebuchet MS" pitchFamily="34" charset="0"/>
              </a:rPr>
              <a:t>ERDF: </a:t>
            </a:r>
            <a:r>
              <a:rPr lang="fi-FI" sz="1600" dirty="0" err="1">
                <a:latin typeface="Trebuchet MS" pitchFamily="34" charset="0"/>
              </a:rPr>
              <a:t>Mostly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local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projects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linked</a:t>
            </a:r>
            <a:r>
              <a:rPr lang="fi-FI" sz="1600" dirty="0">
                <a:latin typeface="Trebuchet MS" pitchFamily="34" charset="0"/>
              </a:rPr>
              <a:t> to </a:t>
            </a:r>
            <a:r>
              <a:rPr lang="fi-FI" sz="1600" dirty="0" err="1">
                <a:latin typeface="Trebuchet MS" pitchFamily="34" charset="0"/>
              </a:rPr>
              <a:t>nature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tourism</a:t>
            </a:r>
            <a:r>
              <a:rPr lang="fi-FI" sz="1600" dirty="0">
                <a:latin typeface="Trebuchet MS" pitchFamily="34" charset="0"/>
              </a:rPr>
              <a:t> (</a:t>
            </a:r>
            <a:r>
              <a:rPr lang="fi-FI" sz="1600" dirty="0" err="1">
                <a:latin typeface="Trebuchet MS" pitchFamily="34" charset="0"/>
              </a:rPr>
              <a:t>planning</a:t>
            </a:r>
            <a:r>
              <a:rPr lang="fi-FI" sz="1600" dirty="0">
                <a:latin typeface="Trebuchet MS" pitchFamily="34" charset="0"/>
              </a:rPr>
              <a:t>, </a:t>
            </a:r>
            <a:r>
              <a:rPr lang="fi-FI" sz="1600" dirty="0" err="1">
                <a:latin typeface="Trebuchet MS" pitchFamily="34" charset="0"/>
              </a:rPr>
              <a:t>preconditions</a:t>
            </a:r>
            <a:r>
              <a:rPr lang="fi-FI" sz="1600" dirty="0">
                <a:latin typeface="Trebuchet MS" pitchFamily="34" charset="0"/>
              </a:rPr>
              <a:t>, </a:t>
            </a:r>
            <a:r>
              <a:rPr lang="fi-FI" sz="1600" dirty="0" err="1">
                <a:latin typeface="Trebuchet MS" pitchFamily="34" charset="0"/>
              </a:rPr>
              <a:t>exhibitions</a:t>
            </a:r>
            <a:r>
              <a:rPr lang="fi-FI" sz="1600" dirty="0">
                <a:latin typeface="Trebuchet MS" pitchFamily="34" charset="0"/>
              </a:rPr>
              <a:t>); </a:t>
            </a:r>
            <a:r>
              <a:rPr lang="fi-FI" sz="1600" dirty="0" err="1">
                <a:latin typeface="Trebuchet MS" pitchFamily="34" charset="0"/>
              </a:rPr>
              <a:t>now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green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solutions</a:t>
            </a:r>
            <a:r>
              <a:rPr lang="fi-FI" sz="1600" dirty="0">
                <a:latin typeface="Trebuchet MS" pitchFamily="34" charset="0"/>
              </a:rPr>
              <a:t>, </a:t>
            </a:r>
            <a:r>
              <a:rPr lang="fi-FI" sz="1600" dirty="0" err="1">
                <a:latin typeface="Trebuchet MS" pitchFamily="34" charset="0"/>
              </a:rPr>
              <a:t>low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carbon</a:t>
            </a:r>
            <a:r>
              <a:rPr lang="fi-FI" sz="1600" dirty="0">
                <a:latin typeface="Trebuchet MS" pitchFamily="34" charset="0"/>
              </a:rPr>
              <a:t>, </a:t>
            </a:r>
            <a:r>
              <a:rPr lang="fi-FI" sz="1600" dirty="0" err="1">
                <a:latin typeface="Trebuchet MS" pitchFamily="34" charset="0"/>
              </a:rPr>
              <a:t>digitalisation</a:t>
            </a:r>
            <a:r>
              <a:rPr lang="fi-FI" sz="1600" dirty="0">
                <a:latin typeface="Trebuchet MS" pitchFamily="34" charset="0"/>
              </a:rPr>
              <a:t>, </a:t>
            </a:r>
            <a:r>
              <a:rPr lang="fi-FI" sz="1600" dirty="0" err="1">
                <a:latin typeface="Trebuchet MS" pitchFamily="34" charset="0"/>
              </a:rPr>
              <a:t>local</a:t>
            </a:r>
            <a:r>
              <a:rPr lang="fi-FI" sz="1600" dirty="0">
                <a:latin typeface="Trebuchet MS" pitchFamily="34" charset="0"/>
              </a:rPr>
              <a:t> business </a:t>
            </a:r>
            <a:r>
              <a:rPr lang="fi-FI" sz="1600" dirty="0" err="1">
                <a:latin typeface="Trebuchet MS" pitchFamily="34" charset="0"/>
              </a:rPr>
              <a:t>development</a:t>
            </a:r>
            <a:r>
              <a:rPr lang="fi-FI" sz="1600" dirty="0">
                <a:latin typeface="Trebuchet MS" pitchFamily="34" charset="0"/>
              </a:rPr>
              <a:t>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fi-FI" sz="1600" dirty="0" err="1">
                <a:latin typeface="Trebuchet MS" pitchFamily="34" charset="0"/>
              </a:rPr>
              <a:t>Rural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development</a:t>
            </a:r>
            <a:r>
              <a:rPr lang="fi-FI" sz="1600" dirty="0">
                <a:latin typeface="Trebuchet MS" pitchFamily="34" charset="0"/>
              </a:rPr>
              <a:t>: </a:t>
            </a:r>
            <a:r>
              <a:rPr lang="fi-FI" sz="1600" dirty="0" err="1">
                <a:latin typeface="Trebuchet MS" pitchFamily="34" charset="0"/>
              </a:rPr>
              <a:t>nature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tourism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linked</a:t>
            </a:r>
            <a:r>
              <a:rPr lang="fi-FI" sz="1600" dirty="0">
                <a:latin typeface="Trebuchet MS" pitchFamily="34" charset="0"/>
              </a:rPr>
              <a:t> to </a:t>
            </a:r>
            <a:r>
              <a:rPr lang="fi-FI" sz="1600" dirty="0" err="1">
                <a:latin typeface="Trebuchet MS" pitchFamily="34" charset="0"/>
              </a:rPr>
              <a:t>local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entrepreneurship</a:t>
            </a:r>
            <a:r>
              <a:rPr lang="fi-FI" sz="1600" dirty="0">
                <a:latin typeface="Trebuchet MS" pitchFamily="34" charset="0"/>
              </a:rPr>
              <a:t>, </a:t>
            </a:r>
            <a:r>
              <a:rPr lang="fi-FI" sz="1600" dirty="0" err="1">
                <a:latin typeface="Trebuchet MS" pitchFamily="34" charset="0"/>
              </a:rPr>
              <a:t>GreenCare</a:t>
            </a:r>
            <a:endParaRPr lang="fi-FI" sz="1600" dirty="0">
              <a:latin typeface="Trebuchet MS" pitchFamily="34" charset="0"/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fi-FI" sz="1600" dirty="0" err="1">
                <a:latin typeface="Trebuchet MS" pitchFamily="34" charset="0"/>
              </a:rPr>
              <a:t>Interreg</a:t>
            </a:r>
            <a:r>
              <a:rPr lang="fi-FI" sz="1600" dirty="0">
                <a:latin typeface="Trebuchet MS" pitchFamily="34" charset="0"/>
              </a:rPr>
              <a:t>: </a:t>
            </a:r>
            <a:r>
              <a:rPr lang="fi-FI" sz="1600" dirty="0" err="1">
                <a:latin typeface="Trebuchet MS" pitchFamily="34" charset="0"/>
              </a:rPr>
              <a:t>Joint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development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projects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with</a:t>
            </a:r>
            <a:r>
              <a:rPr lang="fi-FI" sz="1600" dirty="0">
                <a:latin typeface="Trebuchet MS" pitchFamily="34" charset="0"/>
              </a:rPr>
              <a:t> EU </a:t>
            </a:r>
            <a:r>
              <a:rPr lang="fi-FI" sz="1600" dirty="0" err="1">
                <a:latin typeface="Trebuchet MS" pitchFamily="34" charset="0"/>
              </a:rPr>
              <a:t>neighbours</a:t>
            </a:r>
            <a:r>
              <a:rPr lang="fi-FI" sz="1600" dirty="0">
                <a:latin typeface="Trebuchet MS" pitchFamily="34" charset="0"/>
              </a:rPr>
              <a:t>  on common </a:t>
            </a:r>
            <a:r>
              <a:rPr lang="fi-FI" sz="1600" dirty="0" err="1">
                <a:latin typeface="Trebuchet MS" pitchFamily="34" charset="0"/>
              </a:rPr>
              <a:t>themes</a:t>
            </a:r>
            <a:r>
              <a:rPr lang="fi-FI" sz="1600" dirty="0">
                <a:latin typeface="Trebuchet MS" pitchFamily="34" charset="0"/>
              </a:rPr>
              <a:t> (</a:t>
            </a:r>
            <a:r>
              <a:rPr lang="fi-FI" sz="1600" dirty="0" err="1">
                <a:latin typeface="Trebuchet MS" pitchFamily="34" charset="0"/>
              </a:rPr>
              <a:t>sustainable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nature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tourism</a:t>
            </a:r>
            <a:r>
              <a:rPr lang="fi-FI" sz="1600" dirty="0">
                <a:latin typeface="Trebuchet MS" pitchFamily="34" charset="0"/>
              </a:rPr>
              <a:t>, </a:t>
            </a:r>
            <a:r>
              <a:rPr lang="fi-FI" sz="1600" dirty="0" err="1">
                <a:latin typeface="Trebuchet MS" pitchFamily="34" charset="0"/>
              </a:rPr>
              <a:t>Baltic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Sea</a:t>
            </a:r>
            <a:r>
              <a:rPr lang="fi-FI" sz="1600" dirty="0">
                <a:latin typeface="Trebuchet MS" pitchFamily="34" charset="0"/>
              </a:rPr>
              <a:t>)</a:t>
            </a:r>
            <a:endParaRPr lang="en-US" sz="16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 bwMode="auto">
          <a:xfrm>
            <a:off x="2598085" y="162007"/>
            <a:ext cx="3289146" cy="53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0" cap="all" spc="0" normalizeH="0" noProof="0" dirty="0">
                <a:ln>
                  <a:noFill/>
                </a:ln>
                <a:solidFill>
                  <a:srgbClr val="00963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 – Social </a:t>
            </a:r>
            <a:r>
              <a:rPr kumimoji="0" lang="fi-FI" sz="2400" b="1" i="0" u="none" strike="noStrike" kern="0" cap="all" spc="0" normalizeH="0" noProof="0" dirty="0" err="1">
                <a:ln>
                  <a:noFill/>
                </a:ln>
                <a:solidFill>
                  <a:srgbClr val="00963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funds</a:t>
            </a:r>
            <a:endParaRPr kumimoji="0" lang="en-US" sz="2400" b="1" i="0" u="none" strike="noStrike" kern="0" cap="all" spc="0" normalizeH="0" noProof="0" dirty="0">
              <a:ln>
                <a:noFill/>
              </a:ln>
              <a:solidFill>
                <a:srgbClr val="00963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461801" y="700121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fi-FI" sz="1600" dirty="0" err="1">
                <a:latin typeface="Trebuchet MS" pitchFamily="34" charset="0"/>
              </a:rPr>
              <a:t>Nature</a:t>
            </a:r>
            <a:r>
              <a:rPr lang="fi-FI" sz="1600" dirty="0">
                <a:latin typeface="Trebuchet MS" pitchFamily="34" charset="0"/>
              </a:rPr>
              <a:t> for </a:t>
            </a:r>
            <a:r>
              <a:rPr lang="fi-FI" sz="1600" dirty="0" err="1">
                <a:latin typeface="Trebuchet MS" pitchFamily="34" charset="0"/>
              </a:rPr>
              <a:t>health</a:t>
            </a:r>
            <a:r>
              <a:rPr lang="fi-FI" sz="1600" dirty="0">
                <a:latin typeface="Trebuchet MS" pitchFamily="34" charset="0"/>
              </a:rPr>
              <a:t> and </a:t>
            </a:r>
            <a:r>
              <a:rPr lang="fi-FI" sz="1600" dirty="0" err="1">
                <a:latin typeface="Trebuchet MS" pitchFamily="34" charset="0"/>
              </a:rPr>
              <a:t>well-being</a:t>
            </a:r>
            <a:endParaRPr lang="fi-FI" sz="1600" dirty="0">
              <a:latin typeface="Trebuchet MS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i-FI" sz="1600" dirty="0" err="1">
                <a:latin typeface="Trebuchet MS" pitchFamily="34" charset="0"/>
              </a:rPr>
              <a:t>Immigrants</a:t>
            </a:r>
            <a:endParaRPr lang="fi-FI" sz="1600" dirty="0">
              <a:latin typeface="Trebuchet MS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i-FI" sz="1600" dirty="0">
                <a:latin typeface="Trebuchet MS" pitchFamily="34" charset="0"/>
              </a:rPr>
              <a:t>Social </a:t>
            </a:r>
            <a:r>
              <a:rPr lang="fi-FI" sz="1600" dirty="0" err="1">
                <a:latin typeface="Trebuchet MS" pitchFamily="34" charset="0"/>
              </a:rPr>
              <a:t>exlusion</a:t>
            </a:r>
            <a:endParaRPr lang="en-US" sz="1600" dirty="0">
              <a:latin typeface="Trebuchet MS" pitchFamily="34" charset="0"/>
            </a:endParaRPr>
          </a:p>
        </p:txBody>
      </p:sp>
      <p:pic>
        <p:nvPicPr>
          <p:cNvPr id="7" name="Picture 2" descr="2FA0E12D-1BE1-4A56-9590-56EBA7B704A0@P-661HNU-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44" y="1459460"/>
            <a:ext cx="7527829" cy="326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uora nuoliyhdysviiva 8"/>
          <p:cNvCxnSpPr/>
          <p:nvPr/>
        </p:nvCxnSpPr>
        <p:spPr>
          <a:xfrm>
            <a:off x="3802564" y="1103973"/>
            <a:ext cx="9255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ikehys 10"/>
          <p:cNvSpPr txBox="1"/>
          <p:nvPr/>
        </p:nvSpPr>
        <p:spPr>
          <a:xfrm>
            <a:off x="4995746" y="657926"/>
            <a:ext cx="3122343" cy="9144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rmAutofit/>
          </a:bodyPr>
          <a:lstStyle/>
          <a:p>
            <a:r>
              <a:rPr lang="fi-FI" sz="1800" b="1" dirty="0" err="1">
                <a:latin typeface="Trebuchet MS" pitchFamily="34" charset="0"/>
                <a:cs typeface="Corbel"/>
              </a:rPr>
              <a:t>Role</a:t>
            </a:r>
            <a:r>
              <a:rPr lang="fi-FI" sz="1800" b="1" dirty="0">
                <a:latin typeface="Trebuchet MS" pitchFamily="34" charset="0"/>
                <a:cs typeface="Corbel"/>
              </a:rPr>
              <a:t> of </a:t>
            </a:r>
            <a:r>
              <a:rPr lang="fi-FI" sz="1800" b="1" dirty="0" err="1">
                <a:latin typeface="Trebuchet MS" pitchFamily="34" charset="0"/>
                <a:cs typeface="Corbel"/>
              </a:rPr>
              <a:t>nature</a:t>
            </a:r>
            <a:r>
              <a:rPr lang="fi-FI" sz="1800" b="1" dirty="0">
                <a:latin typeface="Trebuchet MS" pitchFamily="34" charset="0"/>
                <a:cs typeface="Corbel"/>
              </a:rPr>
              <a:t>, new </a:t>
            </a:r>
            <a:r>
              <a:rPr lang="fi-FI" sz="1800" b="1" dirty="0" err="1">
                <a:latin typeface="Trebuchet MS" pitchFamily="34" charset="0"/>
                <a:cs typeface="Corbel"/>
              </a:rPr>
              <a:t>concepts</a:t>
            </a:r>
            <a:endParaRPr lang="fi-FI" sz="1800" b="1" dirty="0">
              <a:latin typeface="Trebuchet MS" pitchFamily="34" charset="0"/>
              <a:cs typeface="Corbel"/>
            </a:endParaRPr>
          </a:p>
          <a:p>
            <a:r>
              <a:rPr lang="fi-FI" sz="1800" b="1" dirty="0">
                <a:latin typeface="Trebuchet MS" pitchFamily="34" charset="0"/>
                <a:cs typeface="Corbel"/>
              </a:rPr>
              <a:t>new </a:t>
            </a:r>
            <a:r>
              <a:rPr lang="fi-FI" sz="1800" b="1" dirty="0" err="1">
                <a:latin typeface="Trebuchet MS" pitchFamily="34" charset="0"/>
                <a:cs typeface="Corbel"/>
              </a:rPr>
              <a:t>partners</a:t>
            </a:r>
            <a:endParaRPr lang="fi-FI" sz="1800" b="1" dirty="0">
              <a:latin typeface="Trebuchet MS" pitchFamily="34" charset="0"/>
              <a:cs typeface="Corbel"/>
            </a:endParaRPr>
          </a:p>
        </p:txBody>
      </p:sp>
    </p:spTree>
  </p:cSld>
  <p:clrMapOvr>
    <a:masterClrMapping/>
  </p:clrMapOvr>
  <p:transition spd="slow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 bwMode="auto">
          <a:xfrm>
            <a:off x="526011" y="284391"/>
            <a:ext cx="7993063" cy="6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0" cap="all" spc="0" normalizeH="0" baseline="0" noProof="0" dirty="0">
                <a:ln>
                  <a:noFill/>
                </a:ln>
                <a:solidFill>
                  <a:srgbClr val="00963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 – </a:t>
            </a:r>
            <a:r>
              <a:rPr kumimoji="0" lang="fi-FI" sz="2400" b="1" i="0" u="none" strike="noStrike" kern="0" cap="all" spc="0" normalizeH="0" baseline="0" noProof="0" dirty="0" err="1">
                <a:ln>
                  <a:noFill/>
                </a:ln>
                <a:solidFill>
                  <a:srgbClr val="00963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Neighborhood</a:t>
            </a:r>
            <a:r>
              <a:rPr kumimoji="0" lang="fi-FI" sz="2400" b="1" i="0" u="none" strike="noStrike" kern="0" cap="all" spc="0" normalizeH="0" noProof="0" dirty="0">
                <a:ln>
                  <a:noFill/>
                </a:ln>
                <a:solidFill>
                  <a:srgbClr val="00963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i-FI" sz="2400" b="1" i="0" u="none" strike="noStrike" kern="0" cap="all" spc="0" normalizeH="0" noProof="0" dirty="0" err="1">
                <a:ln>
                  <a:noFill/>
                </a:ln>
                <a:solidFill>
                  <a:srgbClr val="00963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programs</a:t>
            </a:r>
            <a:r>
              <a:rPr kumimoji="0" lang="fi-FI" sz="2400" b="1" i="0" u="none" strike="noStrike" kern="0" cap="all" spc="0" normalizeH="0" noProof="0" dirty="0">
                <a:ln>
                  <a:noFill/>
                </a:ln>
                <a:solidFill>
                  <a:srgbClr val="00963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(ENPI + new ENI)</a:t>
            </a:r>
            <a:endParaRPr kumimoji="0" lang="en-US" sz="2400" b="1" i="0" u="none" strike="noStrike" kern="0" cap="all" spc="0" normalizeH="0" baseline="0" noProof="0" dirty="0">
              <a:ln>
                <a:noFill/>
              </a:ln>
              <a:solidFill>
                <a:srgbClr val="00963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4691106" y="1296143"/>
            <a:ext cx="272944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fi-FI" sz="1600" dirty="0" err="1">
                <a:latin typeface="Trebuchet MS" pitchFamily="34" charset="0"/>
              </a:rPr>
              <a:t>Co-operation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with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Russia</a:t>
            </a:r>
            <a:endParaRPr lang="fi-FI" sz="1600" dirty="0">
              <a:latin typeface="Trebuchet MS" pitchFamily="34" charset="0"/>
            </a:endParaRP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fi-FI" sz="1600" dirty="0" err="1">
                <a:latin typeface="Trebuchet MS" pitchFamily="34" charset="0"/>
              </a:rPr>
              <a:t>Crossborder</a:t>
            </a:r>
            <a:r>
              <a:rPr lang="fi-FI" sz="1600" dirty="0">
                <a:latin typeface="Trebuchet MS" pitchFamily="34" charset="0"/>
              </a:rPr>
              <a:t> 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fi-FI" sz="1600" dirty="0" err="1">
                <a:latin typeface="Trebuchet MS" pitchFamily="34" charset="0"/>
              </a:rPr>
              <a:t>Sustainable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use</a:t>
            </a:r>
            <a:r>
              <a:rPr lang="fi-FI" sz="1600" dirty="0">
                <a:latin typeface="Trebuchet MS" pitchFamily="34" charset="0"/>
              </a:rPr>
              <a:t> and </a:t>
            </a:r>
            <a:r>
              <a:rPr lang="fi-FI" sz="1600" dirty="0" err="1">
                <a:latin typeface="Trebuchet MS" pitchFamily="34" charset="0"/>
              </a:rPr>
              <a:t>biodiversity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included</a:t>
            </a:r>
            <a:r>
              <a:rPr lang="fi-FI" sz="1600" dirty="0">
                <a:latin typeface="Trebuchet MS" pitchFamily="34" charset="0"/>
              </a:rPr>
              <a:t> in </a:t>
            </a:r>
            <a:r>
              <a:rPr lang="fi-FI" sz="1600" dirty="0" err="1">
                <a:latin typeface="Trebuchet MS" pitchFamily="34" charset="0"/>
              </a:rPr>
              <a:t>all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three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programs</a:t>
            </a:r>
            <a:endParaRPr lang="fi-FI" sz="1600" dirty="0">
              <a:latin typeface="Trebuchet MS" pitchFamily="34" charset="0"/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fi-FI" sz="1600" dirty="0" err="1">
                <a:latin typeface="Trebuchet MS" pitchFamily="34" charset="0"/>
              </a:rPr>
              <a:t>Focuses</a:t>
            </a:r>
            <a:r>
              <a:rPr lang="fi-FI" sz="1600" dirty="0">
                <a:latin typeface="Trebuchet MS" pitchFamily="34" charset="0"/>
              </a:rPr>
              <a:t> on</a:t>
            </a:r>
          </a:p>
          <a:p>
            <a:pPr marL="522288" lvl="1" indent="-179388">
              <a:buFont typeface="Arial" pitchFamily="34" charset="0"/>
              <a:buChar char="•"/>
            </a:pPr>
            <a:r>
              <a:rPr lang="fi-FI" sz="1600" dirty="0" err="1">
                <a:latin typeface="Trebuchet MS" pitchFamily="34" charset="0"/>
              </a:rPr>
              <a:t>Capacity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building</a:t>
            </a:r>
            <a:r>
              <a:rPr lang="fi-FI" sz="1600" dirty="0">
                <a:latin typeface="Trebuchet MS" pitchFamily="34" charset="0"/>
              </a:rPr>
              <a:t>, </a:t>
            </a:r>
            <a:r>
              <a:rPr lang="fi-FI" sz="1600" dirty="0" err="1">
                <a:latin typeface="Trebuchet MS" pitchFamily="34" charset="0"/>
              </a:rPr>
              <a:t>visibility</a:t>
            </a:r>
            <a:endParaRPr lang="fi-FI" sz="1600" dirty="0">
              <a:latin typeface="Trebuchet MS" pitchFamily="34" charset="0"/>
            </a:endParaRPr>
          </a:p>
          <a:p>
            <a:pPr marL="522288" lvl="1" indent="-179388">
              <a:buFont typeface="Arial" pitchFamily="34" charset="0"/>
              <a:buChar char="•"/>
            </a:pPr>
            <a:r>
              <a:rPr lang="fi-FI" sz="1600" dirty="0" err="1">
                <a:latin typeface="Trebuchet MS" pitchFamily="34" charset="0"/>
              </a:rPr>
              <a:t>Investments</a:t>
            </a:r>
            <a:endParaRPr lang="fi-FI" sz="1600" dirty="0">
              <a:latin typeface="Trebuchet MS" pitchFamily="34" charset="0"/>
            </a:endParaRPr>
          </a:p>
          <a:p>
            <a:pPr marL="522288" lvl="1" indent="-179388">
              <a:buFont typeface="Arial" pitchFamily="34" charset="0"/>
              <a:buChar char="•"/>
            </a:pPr>
            <a:r>
              <a:rPr lang="fi-FI" sz="1600" dirty="0" err="1">
                <a:latin typeface="Trebuchet MS" pitchFamily="34" charset="0"/>
              </a:rPr>
              <a:t>Nature</a:t>
            </a:r>
            <a:r>
              <a:rPr lang="fi-FI" sz="1600" dirty="0">
                <a:latin typeface="Trebuchet MS" pitchFamily="34" charset="0"/>
              </a:rPr>
              <a:t> and </a:t>
            </a:r>
            <a:r>
              <a:rPr lang="fi-FI" sz="1600" dirty="0" err="1">
                <a:latin typeface="Trebuchet MS" pitchFamily="34" charset="0"/>
              </a:rPr>
              <a:t>cultural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tourism</a:t>
            </a:r>
            <a:endParaRPr lang="fi-FI" sz="1600" dirty="0">
              <a:latin typeface="Trebuchet MS" pitchFamily="34" charset="0"/>
            </a:endParaRPr>
          </a:p>
          <a:p>
            <a:pPr marL="522288" lvl="1" indent="-179388">
              <a:buFont typeface="Arial" pitchFamily="34" charset="0"/>
              <a:buChar char="•"/>
            </a:pPr>
            <a:r>
              <a:rPr lang="fi-FI" sz="1600" dirty="0" err="1">
                <a:latin typeface="Trebuchet MS" pitchFamily="34" charset="0"/>
              </a:rPr>
              <a:t>Nature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err="1">
                <a:latin typeface="Trebuchet MS" pitchFamily="34" charset="0"/>
              </a:rPr>
              <a:t>conservation</a:t>
            </a:r>
            <a:endParaRPr lang="en-US" sz="1600" dirty="0">
              <a:latin typeface="Trebuchet MS" pitchFamily="34" charset="0"/>
            </a:endParaRPr>
          </a:p>
        </p:txBody>
      </p:sp>
      <p:pic>
        <p:nvPicPr>
          <p:cNvPr id="7" name="Picture 2" descr="Map of the project are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955" y="1296143"/>
            <a:ext cx="3648206" cy="34001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3865" y="308671"/>
            <a:ext cx="4000501" cy="977900"/>
          </a:xfrm>
        </p:spPr>
        <p:txBody>
          <a:bodyPr/>
          <a:lstStyle/>
          <a:p>
            <a:r>
              <a:rPr lang="fi-FI" b="1" dirty="0"/>
              <a:t>LIFE </a:t>
            </a:r>
            <a:r>
              <a:rPr lang="fi-FI" b="1" dirty="0" err="1"/>
              <a:t>projects</a:t>
            </a:r>
            <a:r>
              <a:rPr lang="fi-FI" b="1" dirty="0"/>
              <a:t> of MH PWF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5"/>
          </p:nvPr>
        </p:nvSpPr>
        <p:spPr>
          <a:xfrm>
            <a:off x="354174" y="781057"/>
            <a:ext cx="4585687" cy="2745412"/>
          </a:xfrm>
        </p:spPr>
        <p:txBody>
          <a:bodyPr/>
          <a:lstStyle/>
          <a:p>
            <a:r>
              <a:rPr lang="en-US" dirty="0"/>
              <a:t>Since 1995</a:t>
            </a:r>
          </a:p>
          <a:p>
            <a:r>
              <a:rPr lang="en-US" dirty="0"/>
              <a:t>In total 49 LIFE projects</a:t>
            </a:r>
          </a:p>
          <a:p>
            <a:pPr lvl="1"/>
            <a:r>
              <a:rPr lang="en-US" dirty="0"/>
              <a:t>20 </a:t>
            </a:r>
            <a:r>
              <a:rPr lang="en-US" dirty="0" err="1"/>
              <a:t>CoB</a:t>
            </a:r>
            <a:r>
              <a:rPr lang="en-US" dirty="0"/>
              <a:t> (Nature 18, LIFE co-op 1, LIFE IP 1)</a:t>
            </a:r>
          </a:p>
          <a:p>
            <a:pPr lvl="1"/>
            <a:r>
              <a:rPr lang="en-US" dirty="0"/>
              <a:t>29 AB (25 Nature, 2 Environment, 1 info and 1 BD)</a:t>
            </a:r>
          </a:p>
          <a:p>
            <a:r>
              <a:rPr lang="en-US" dirty="0"/>
              <a:t> Total budget 95 M€ (EU share 49,3 M€)</a:t>
            </a:r>
          </a:p>
          <a:p>
            <a:pPr lvl="1"/>
            <a:r>
              <a:rPr lang="en-US" dirty="0"/>
              <a:t>Total MHLP 42,3 M€ (EU share 23,1 M€)</a:t>
            </a:r>
          </a:p>
          <a:p>
            <a:r>
              <a:rPr lang="en-US" dirty="0"/>
              <a:t>Mostly habitat related but also species projects</a:t>
            </a:r>
          </a:p>
          <a:p>
            <a:r>
              <a:rPr lang="en-US" dirty="0"/>
              <a:t>Currently involved in 10 LIFE projects (5 as </a:t>
            </a:r>
            <a:r>
              <a:rPr lang="en-US" dirty="0" err="1"/>
              <a:t>CoB</a:t>
            </a:r>
            <a:r>
              <a:rPr lang="en-US" dirty="0"/>
              <a:t>)</a:t>
            </a:r>
          </a:p>
          <a:p>
            <a:r>
              <a:rPr lang="en-US" dirty="0"/>
              <a:t>Typically 3-5 beneficiaries but also very large consortiums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Regional environment and forestry authorities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Universities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Forestry companies (private and commercial)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NGOs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Municipalities and Ministries (co-financiers)</a:t>
            </a:r>
          </a:p>
          <a:p>
            <a:pPr lvl="1"/>
            <a:endParaRPr lang="en-US" dirty="0"/>
          </a:p>
        </p:txBody>
      </p:sp>
      <p:pic>
        <p:nvPicPr>
          <p:cNvPr id="9" name="Kuva 8" descr="Kone syvällä 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8364" y="1170641"/>
            <a:ext cx="3894916" cy="2921187"/>
          </a:xfrm>
          <a:prstGeom prst="rect">
            <a:avLst/>
          </a:prstGeom>
        </p:spPr>
      </p:pic>
      <p:pic>
        <p:nvPicPr>
          <p:cNvPr id="10" name="Kuva 9" descr="natura2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9547" y="194850"/>
            <a:ext cx="1016732" cy="878193"/>
          </a:xfrm>
          <a:prstGeom prst="rect">
            <a:avLst/>
          </a:prstGeom>
        </p:spPr>
      </p:pic>
      <p:pic>
        <p:nvPicPr>
          <p:cNvPr id="11" name="Kuva 10" descr="lif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05280" y="267950"/>
            <a:ext cx="982236" cy="7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96119"/>
      </p:ext>
    </p:extLst>
  </p:cSld>
  <p:clrMapOvr>
    <a:masterClrMapping/>
  </p:clrMapOvr>
  <p:transition spd="slow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2"/>
          <p:cNvGraphicFramePr>
            <a:graphicFrameLocks noGrp="1"/>
          </p:cNvGraphicFramePr>
          <p:nvPr/>
        </p:nvGraphicFramePr>
        <p:xfrm>
          <a:off x="481591" y="417661"/>
          <a:ext cx="8048964" cy="391372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682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2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930">
                <a:tc>
                  <a:txBody>
                    <a:bodyPr/>
                    <a:lstStyle/>
                    <a:p>
                      <a:r>
                        <a:rPr lang="fi-FI" sz="1400" dirty="0"/>
                        <a:t>National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EU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err="1"/>
                        <a:t>Other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81">
                <a:tc>
                  <a:txBody>
                    <a:bodyPr/>
                    <a:lstStyle/>
                    <a:p>
                      <a:r>
                        <a:rPr lang="fi-FI" sz="1400" dirty="0" err="1"/>
                        <a:t>Employment</a:t>
                      </a:r>
                      <a:r>
                        <a:rPr lang="fi-FI" sz="1400" baseline="0" dirty="0"/>
                        <a:t> and </a:t>
                      </a:r>
                      <a:r>
                        <a:rPr lang="fi-FI" sz="1400" baseline="0" dirty="0" err="1"/>
                        <a:t>investment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fund</a:t>
                      </a:r>
                      <a:r>
                        <a:rPr lang="fi-FI" sz="1400" baseline="0" dirty="0"/>
                        <a:t> (</a:t>
                      </a:r>
                      <a:r>
                        <a:rPr lang="fi-FI" sz="1400" baseline="0" dirty="0" err="1"/>
                        <a:t>until</a:t>
                      </a:r>
                      <a:r>
                        <a:rPr lang="fi-FI" sz="1400" baseline="0" dirty="0"/>
                        <a:t> 2015)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LIFE (</a:t>
                      </a:r>
                      <a:r>
                        <a:rPr lang="fi-FI" sz="1400" dirty="0" err="1"/>
                        <a:t>especially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Nature</a:t>
                      </a:r>
                      <a:r>
                        <a:rPr lang="fi-FI" sz="1400" baseline="0" dirty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err="1"/>
                        <a:t>Nordic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Council</a:t>
                      </a:r>
                      <a:r>
                        <a:rPr lang="fi-FI" sz="1400" dirty="0"/>
                        <a:t> of </a:t>
                      </a:r>
                      <a:r>
                        <a:rPr lang="fi-FI" sz="1400" dirty="0" err="1"/>
                        <a:t>Ministers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632">
                <a:tc>
                  <a:txBody>
                    <a:bodyPr/>
                    <a:lstStyle/>
                    <a:p>
                      <a:r>
                        <a:rPr lang="fi-FI" sz="1400" dirty="0" err="1"/>
                        <a:t>Separate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project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funding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from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ministries</a:t>
                      </a:r>
                      <a:r>
                        <a:rPr lang="fi-FI" sz="1400" baseline="0" dirty="0"/>
                        <a:t> (</a:t>
                      </a:r>
                      <a:r>
                        <a:rPr lang="fi-FI" sz="1400" baseline="0" dirty="0" err="1"/>
                        <a:t>MoE</a:t>
                      </a:r>
                      <a:r>
                        <a:rPr lang="fi-FI" sz="1400" baseline="0" dirty="0"/>
                        <a:t>, MAF, Min. </a:t>
                      </a:r>
                      <a:r>
                        <a:rPr lang="fi-FI" sz="1400" baseline="0" dirty="0" err="1"/>
                        <a:t>Justice</a:t>
                      </a:r>
                      <a:r>
                        <a:rPr lang="fi-FI" sz="1400" baseline="0" dirty="0"/>
                        <a:t>, Min. </a:t>
                      </a:r>
                      <a:r>
                        <a:rPr lang="fi-FI" sz="1400" baseline="0" dirty="0" err="1"/>
                        <a:t>Education</a:t>
                      </a:r>
                      <a:r>
                        <a:rPr lang="fi-FI" sz="1400" baseline="0" dirty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err="1"/>
                        <a:t>Structural</a:t>
                      </a:r>
                      <a:r>
                        <a:rPr lang="fi-FI" sz="1400" dirty="0"/>
                        <a:t> and </a:t>
                      </a:r>
                      <a:r>
                        <a:rPr lang="fi-FI" sz="1400" dirty="0" err="1"/>
                        <a:t>regional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development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funds</a:t>
                      </a:r>
                      <a:r>
                        <a:rPr lang="fi-FI" sz="1400" baseline="0" dirty="0"/>
                        <a:t> (ERDF, </a:t>
                      </a:r>
                      <a:r>
                        <a:rPr lang="fi-FI" sz="1400" b="0" baseline="0" dirty="0" err="1"/>
                        <a:t>Interreg</a:t>
                      </a:r>
                      <a:r>
                        <a:rPr lang="fi-FI" sz="1400" baseline="0" dirty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Foundations (</a:t>
                      </a:r>
                      <a:r>
                        <a:rPr lang="en-US" sz="1400" dirty="0" err="1"/>
                        <a:t>Metsämies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Aatos</a:t>
                      </a:r>
                      <a:r>
                        <a:rPr lang="en-US" sz="1400" baseline="0" dirty="0"/>
                        <a:t> &amp; </a:t>
                      </a:r>
                      <a:r>
                        <a:rPr lang="en-US" sz="1400" baseline="0" dirty="0" err="1"/>
                        <a:t>Erkko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259">
                <a:tc>
                  <a:txBody>
                    <a:bodyPr/>
                    <a:lstStyle/>
                    <a:p>
                      <a:r>
                        <a:rPr lang="en-US" sz="1400" dirty="0"/>
                        <a:t>Additional state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Social </a:t>
                      </a:r>
                      <a:r>
                        <a:rPr lang="fi-FI" sz="1400" dirty="0" err="1"/>
                        <a:t>funds</a:t>
                      </a:r>
                      <a:r>
                        <a:rPr lang="fi-FI" sz="1400" dirty="0"/>
                        <a:t> (ESF)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Sponsoring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781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err="1"/>
                        <a:t>Internal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project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funding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err="1"/>
                        <a:t>Neighborhood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programs</a:t>
                      </a:r>
                      <a:r>
                        <a:rPr lang="fi-FI" sz="1400" baseline="0" dirty="0"/>
                        <a:t> (ENPI + ENI)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yet </a:t>
                      </a:r>
                      <a:r>
                        <a:rPr lang="en-US" sz="1400" dirty="0" err="1"/>
                        <a:t>realised</a:t>
                      </a:r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971">
                <a:tc>
                  <a:txBody>
                    <a:bodyPr/>
                    <a:lstStyle/>
                    <a:p>
                      <a:r>
                        <a:rPr lang="fi-FI" sz="1400" dirty="0" err="1"/>
                        <a:t>Municipalities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err="1"/>
                        <a:t>Rural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development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program</a:t>
                      </a:r>
                      <a:r>
                        <a:rPr lang="fi-FI" sz="1400" baseline="0" dirty="0"/>
                        <a:t> (EAFRD)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92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err="1"/>
                        <a:t>Horizon</a:t>
                      </a:r>
                      <a:r>
                        <a:rPr lang="fi-FI" sz="1400" dirty="0"/>
                        <a:t> 2020</a:t>
                      </a:r>
                      <a:r>
                        <a:rPr lang="fi-FI" sz="1400" baseline="0" dirty="0"/>
                        <a:t> (as </a:t>
                      </a:r>
                      <a:r>
                        <a:rPr lang="fi-FI" sz="1400" baseline="0" dirty="0" err="1"/>
                        <a:t>partner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or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target</a:t>
                      </a:r>
                      <a:r>
                        <a:rPr lang="fi-FI" sz="1400" baseline="0" dirty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92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Erasmus (as partner)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Ellipsi 3"/>
          <p:cNvSpPr/>
          <p:nvPr/>
        </p:nvSpPr>
        <p:spPr>
          <a:xfrm>
            <a:off x="5263376" y="156117"/>
            <a:ext cx="3434575" cy="43489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2382644" y="3267307"/>
            <a:ext cx="3434575" cy="11039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ransition spd="slow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2_Office Theme Cover Blank">
  <a:themeElements>
    <a:clrScheme name="Custom 7">
      <a:dk1>
        <a:sysClr val="windowText" lastClr="000000"/>
      </a:dk1>
      <a:lt1>
        <a:sysClr val="window" lastClr="FFFFFF"/>
      </a:lt1>
      <a:dk2>
        <a:srgbClr val="00377A"/>
      </a:dk2>
      <a:lt2>
        <a:srgbClr val="575757"/>
      </a:lt2>
      <a:accent1>
        <a:srgbClr val="EC8700"/>
      </a:accent1>
      <a:accent2>
        <a:srgbClr val="00377A"/>
      </a:accent2>
      <a:accent3>
        <a:srgbClr val="5CAD22"/>
      </a:accent3>
      <a:accent4>
        <a:srgbClr val="575757"/>
      </a:accent4>
      <a:accent5>
        <a:srgbClr val="00377A"/>
      </a:accent5>
      <a:accent6>
        <a:srgbClr val="5CAD22"/>
      </a:accent6>
      <a:hlink>
        <a:srgbClr val="00377A"/>
      </a:hlink>
      <a:folHlink>
        <a:srgbClr val="5CAD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ctr" anchorCtr="0">
        <a:normAutofit/>
      </a:bodyPr>
      <a:lstStyle>
        <a:defPPr>
          <a:defRPr sz="2400" dirty="0" smtClean="0">
            <a:latin typeface="Corbel"/>
            <a:cs typeface="Corbe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65647</TotalTime>
  <Words>6068</Words>
  <Application>Microsoft Office PowerPoint</Application>
  <PresentationFormat>On-screen Show (16:9)</PresentationFormat>
  <Paragraphs>748</Paragraphs>
  <Slides>91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0" baseType="lpstr">
      <vt:lpstr>Arial</vt:lpstr>
      <vt:lpstr>Arial Bold</vt:lpstr>
      <vt:lpstr>Calibri</vt:lpstr>
      <vt:lpstr>Century Gothic</vt:lpstr>
      <vt:lpstr>Corbel</vt:lpstr>
      <vt:lpstr>Courier New</vt:lpstr>
      <vt:lpstr>Trebuchet MS</vt:lpstr>
      <vt:lpstr>Verdana</vt:lpstr>
      <vt:lpstr>2_Office Theme Cover Blank</vt:lpstr>
      <vt:lpstr>Parks &amp; Wildlife Finland</vt:lpstr>
      <vt:lpstr>PowerPoint Presentation</vt:lpstr>
      <vt:lpstr>Program in nutshell</vt:lpstr>
      <vt:lpstr>What is Metsähallitus?</vt:lpstr>
      <vt:lpstr>Parks &amp; Wildlife Finland </vt:lpstr>
      <vt:lpstr>Organisation of Parks &amp; Wildlife Finland</vt:lpstr>
      <vt:lpstr>PWF´s finances in 2015</vt:lpstr>
      <vt:lpstr>PowerPoint Presentation</vt:lpstr>
      <vt:lpstr>LIFE projects of MH PWF</vt:lpstr>
      <vt:lpstr>PowerPoint Presentation</vt:lpstr>
      <vt:lpstr>Species projects</vt:lpstr>
      <vt:lpstr>Integrated LIFE</vt:lpstr>
      <vt:lpstr>PowerPoint Presentation</vt:lpstr>
      <vt:lpstr>PowerPoint Presentation</vt:lpstr>
      <vt:lpstr>PowerPoint Presentation</vt:lpstr>
      <vt:lpstr>PowerPoint Presentation</vt:lpstr>
      <vt:lpstr>LIFE ENVIRONMENT AND RESOURCE EFFICIENCY </vt:lpstr>
      <vt:lpstr>LIFE ENVIRONMENT AND RESOURCE EFFICIENCY </vt:lpstr>
      <vt:lpstr>PowerPoint Presentation</vt:lpstr>
      <vt:lpstr>PowerPoint Presentation</vt:lpstr>
      <vt:lpstr>PowerPoint Presentation</vt:lpstr>
      <vt:lpstr>LIFE Climate Action</vt:lpstr>
      <vt:lpstr>LIFE Climate Action</vt:lpstr>
      <vt:lpstr>LIFE Climate Action</vt:lpstr>
      <vt:lpstr>LIFE GOVERNANCE AND INFORMATION</vt:lpstr>
      <vt:lpstr>LIFE GOVERNANCE AND INFORMATION</vt:lpstr>
      <vt:lpstr>LIFE PROJECT CHARACTERISTICS</vt:lpstr>
      <vt:lpstr>LIFE PROJECT CHARACTERISTICS</vt:lpstr>
      <vt:lpstr>LIFE PROJECT CHARACTERISTICS</vt:lpstr>
      <vt:lpstr>LIFE PROJECT CHARACTERISTICS</vt:lpstr>
      <vt:lpstr>PowerPoint Presentation</vt:lpstr>
      <vt:lpstr>PowerPoint Presentation</vt:lpstr>
      <vt:lpstr>PowerPoint Presentation</vt:lpstr>
      <vt:lpstr>LIFE BASIC FINANCIAL AND ADMINISTRATIVE CONDITIONS</vt:lpstr>
      <vt:lpstr>LIFE BASIC FINANCIAL AND ADMINISTRATIVE CONDITIONS</vt:lpstr>
      <vt:lpstr>LIFE BASIC FINANCIAL AND ADMINISTRATIVE CONDITIONS</vt:lpstr>
      <vt:lpstr>LIFE BASIC FINANCIAL AND ADMINISTRATIVE CONDITIONS</vt:lpstr>
      <vt:lpstr>LIFE BASIC FINANCIAL AND ADMINISTRATIVE CONDITIONS</vt:lpstr>
      <vt:lpstr>LIFE BASIC FINANCIAL AND ADMINISTRATIVE CONDITIONS</vt:lpstr>
      <vt:lpstr>LIFE BASIC FINANCIAL AND ADMINISTRATIVE CONDITIONS</vt:lpstr>
      <vt:lpstr>LIFE BASIC FINANCIAL AND ADMINISTRATIVE CONDITIONS</vt:lpstr>
      <vt:lpstr>LIFE BASIC FINANCIAL AND ADMINISTRATIVE CONDITIONS</vt:lpstr>
      <vt:lpstr>LIFE BASIC FINANCIAL AND ADMINISTRATIVE CONDITIONS</vt:lpstr>
      <vt:lpstr>LIFE BASIC FINANCIAL AND ADMINISTRATIVE CONDITIONS</vt:lpstr>
      <vt:lpstr>LIFE BASIC FINANCIAL AND ADMINISTRATIVE CONDITIONS</vt:lpstr>
      <vt:lpstr>LIFE BASIC FINANCIAL AND ADMINISTRATIVE CONDITIONS</vt:lpstr>
      <vt:lpstr>LIFE BASIC FINANCIAL AND ADMINISTRATIVE CONDITIONS</vt:lpstr>
      <vt:lpstr>LIFE BASIC FINANCIAL AND ADMINISTRATIVE CONDITIONS</vt:lpstr>
      <vt:lpstr>LIFE BASIC FINANCIAL AND ADMINISTRATIVE CONDITIONS</vt:lpstr>
      <vt:lpstr>LIFE BASIC FINANCIAL AND ADMINISTRATIVE CONDITIONS</vt:lpstr>
      <vt:lpstr>LIFE BASIC FINANCIAL AND ADMINISTRATIVE CONDITIONS</vt:lpstr>
      <vt:lpstr>LIFE BASIC FINANCIAL AND ADMINISTRATIVE CONDITIONS</vt:lpstr>
      <vt:lpstr>LIFE BASIC FINANCIAL AND ADMINISTRATIVE CONDITIONS</vt:lpstr>
      <vt:lpstr>LIFE BASIC FINANCIAL AND ADMINISTRATIVE CONDITIONS</vt:lpstr>
      <vt:lpstr>LIFE BASIC FINANCIAL AND ADMINISTRATIVE CONDITIONS</vt:lpstr>
      <vt:lpstr>LIFE BASIC FINANCIAL AND ADMINISTRATIVE CONDITIONS</vt:lpstr>
      <vt:lpstr>LIFE BASIC FINANCIAL AND ADMINISTRATIVE CONDITIONS</vt:lpstr>
      <vt:lpstr>LIFE BASIC FINANCIAL AND ADMINISTRATIVE CONDITIONS</vt:lpstr>
      <vt:lpstr>LIFE BASIC FINANCIAL AND ADMINISTRATIVE CONDITIONS</vt:lpstr>
      <vt:lpstr>GENERAL HINTS</vt:lpstr>
      <vt:lpstr>PowerPoint Presentation</vt:lpstr>
      <vt:lpstr>PowerPoint Presentation</vt:lpstr>
      <vt:lpstr>PROBLEMS TO AVOID</vt:lpstr>
      <vt:lpstr>PROBLEMS TO AVOID</vt:lpstr>
      <vt:lpstr>GENERAL TOOLS FOR PROJECT PLANNING</vt:lpstr>
      <vt:lpstr>LOGICAL FRAMEWORK - LOGFRAME </vt:lpstr>
      <vt:lpstr>BEFORE LOGFRAME – PROBLEM(S) TREE</vt:lpstr>
      <vt:lpstr>PowerPoint Presentation</vt:lpstr>
      <vt:lpstr>LOGFRAME</vt:lpstr>
      <vt:lpstr>LOGICAL FRAMEWORK – LIFE VERSION </vt:lpstr>
      <vt:lpstr>LIFE excel for budget</vt:lpstr>
      <vt:lpstr>eProposal</vt:lpstr>
      <vt:lpstr>PowerPoint Presentation</vt:lpstr>
      <vt:lpstr>Organisation of the project management and development</vt:lpstr>
      <vt:lpstr>PowerPoint Presentation</vt:lpstr>
      <vt:lpstr>PowerPoint Presentation</vt:lpstr>
      <vt:lpstr>LIFE organisation</vt:lpstr>
      <vt:lpstr>LIFE proposal- general issues</vt:lpstr>
      <vt:lpstr>LIFE tools</vt:lpstr>
      <vt:lpstr>PROJECTS AT PARKS &amp; WILDLIFE FINLAND</vt:lpstr>
      <vt:lpstr>PowerPoint Presentation</vt:lpstr>
      <vt:lpstr>PROJECTS AT PARKS &amp; WILDLIFE FINLAND</vt:lpstr>
      <vt:lpstr>PROJECTS AT PARKS &amp; WILDLIFE FINLAND</vt:lpstr>
      <vt:lpstr>PROJECTS AT PARKS &amp; WILDLIFE FINLAND</vt:lpstr>
      <vt:lpstr>PROJECTS AT PARKS &amp; WILDLIFE FINLAND</vt:lpstr>
      <vt:lpstr>Funding sources</vt:lpstr>
      <vt:lpstr>EU – Regional and rural development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Sini Vikkula</dc:creator>
  <cp:lastModifiedBy>Gady Künnapuu</cp:lastModifiedBy>
  <cp:revision>1358</cp:revision>
  <cp:lastPrinted>2016-12-14T14:19:34Z</cp:lastPrinted>
  <dcterms:created xsi:type="dcterms:W3CDTF">2016-07-27T06:28:53Z</dcterms:created>
  <dcterms:modified xsi:type="dcterms:W3CDTF">2022-03-08T14:30:42Z</dcterms:modified>
</cp:coreProperties>
</file>