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55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6" r:id="rId2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6" autoAdjust="0"/>
    <p:restoredTop sz="58449" autoAdjust="0"/>
  </p:normalViewPr>
  <p:slideViewPr>
    <p:cSldViewPr snapToGrid="0">
      <p:cViewPr varScale="1">
        <p:scale>
          <a:sx n="45" d="100"/>
          <a:sy n="45" d="100"/>
        </p:scale>
        <p:origin x="220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74383-16F8-4279-A599-4C8F544F229E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BA738-07BB-4A88-AB2F-72371A6F4F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5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46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="1" baseline="0" dirty="0"/>
              <a:t>Suurendavad toimetulekut õiglasel ja ausal viisil</a:t>
            </a:r>
            <a:r>
              <a:rPr lang="et-EE" baseline="0" dirty="0"/>
              <a:t>, nii et kohanemise kulud ja tulud oleks laialdaselt ja õiglaselt jaotunud</a:t>
            </a:r>
          </a:p>
          <a:p>
            <a:r>
              <a:rPr lang="et-EE" baseline="0" dirty="0"/>
              <a:t>Toetavad andmete kohalikku kasutuselevõttu,  </a:t>
            </a:r>
            <a:r>
              <a:rPr lang="et-EE" b="1" baseline="0" dirty="0"/>
              <a:t>kohanemise digitaalsed ja targad lahendused</a:t>
            </a:r>
            <a:r>
              <a:rPr lang="et-EE" baseline="0" dirty="0"/>
              <a:t>, tuginedes erinevatele EL initsiatiividele nagu </a:t>
            </a:r>
            <a:r>
              <a:rPr lang="et-EE" b="0" i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arukaid linnu ja kogukondi käsitlev </a:t>
            </a:r>
            <a:r>
              <a:rPr lang="et-EE" b="1" i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Euroopa innovatsioonipartnerlus</a:t>
            </a:r>
            <a:r>
              <a:rPr lang="et-EE" b="0" i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t-EE" b="1" i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digitaalse</a:t>
            </a:r>
            <a:r>
              <a:rPr lang="et-EE" b="1" i="0" baseline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 Euroopa programm</a:t>
            </a:r>
            <a:r>
              <a:rPr lang="et-EE" b="0" i="0" baseline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t-EE" b="1" i="0" baseline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Euroopa Horisont ja Intelligentsete linnade väljakutse, Copernicuse kliimamuutuse teenus ja </a:t>
            </a:r>
            <a:r>
              <a:rPr lang="et-EE" b="1" i="0" baseline="0" dirty="0" err="1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Climate</a:t>
            </a:r>
            <a:r>
              <a:rPr lang="et-EE" b="1" i="0" baseline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-ADAPT.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0" i="0" baseline="0" dirty="0">
                <a:solidFill>
                  <a:srgbClr val="27272A"/>
                </a:solidFill>
                <a:effectLst/>
                <a:latin typeface="Roboto" panose="02000000000000000000" pitchFamily="2" charset="0"/>
              </a:rPr>
              <a:t>Toetada hariduse, koolituse ja ümberõppe initsiatiive ja selliseid majanduse mitmekesistamise strateegiaid mis looksid juurde uusi rohelisi töökohti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Projektid, mida rakendatakse läbi </a:t>
            </a:r>
            <a:r>
              <a:rPr lang="et-EE" b="1" dirty="0"/>
              <a:t>Linnapeade Pakti, Euroopa kliimapakti ja</a:t>
            </a:r>
            <a:r>
              <a:rPr lang="et-EE" b="1" baseline="0" dirty="0"/>
              <a:t> Kliimahariduse koalitsiooni raames</a:t>
            </a:r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12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1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Sünergia loomine katastroofiohu ennetamise ja vähendamise valdkonnas </a:t>
            </a:r>
          </a:p>
          <a:p>
            <a:r>
              <a:rPr lang="et-EE" b="1" dirty="0"/>
              <a:t>kliimakindluse kaalutluste integreerimine </a:t>
            </a:r>
            <a:r>
              <a:rPr lang="et-EE" dirty="0"/>
              <a:t>riiklikesse ja piirkondlikesse</a:t>
            </a:r>
            <a:r>
              <a:rPr lang="et-EE" baseline="0" dirty="0"/>
              <a:t> </a:t>
            </a:r>
            <a:r>
              <a:rPr lang="et-EE" b="1" dirty="0"/>
              <a:t>hoonete ja infrastruktuuri ehitamise ja renoveerimise kriteeriumitesse</a:t>
            </a:r>
            <a:r>
              <a:rPr lang="et-EE" dirty="0"/>
              <a:t>, sealhulgas </a:t>
            </a:r>
            <a:r>
              <a:rPr lang="et-EE" b="1" dirty="0"/>
              <a:t>koostöö riiklike standardiorganisatsioonidega </a:t>
            </a:r>
            <a:r>
              <a:rPr lang="et-EE" dirty="0"/>
              <a:t>kliimakindlusega seotud riiklike standardite</a:t>
            </a:r>
            <a:r>
              <a:rPr lang="et-EE" baseline="0" dirty="0"/>
              <a:t> koostamiseks.</a:t>
            </a:r>
          </a:p>
          <a:p>
            <a:r>
              <a:rPr lang="et-EE" baseline="0" dirty="0"/>
              <a:t>Praeguste ja tulevaste kliimariskide integreerimine olemasolevate ja uute hoonete ja infrastruktuuri kliimakindluse hindamisse sh riiklike protsesside keskkonnamõju hindamistes.</a:t>
            </a:r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13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4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Looduspõhiste lahenduste kasutamise</a:t>
            </a:r>
            <a:r>
              <a:rPr lang="et-EE" baseline="0" dirty="0"/>
              <a:t> intensiivistamine ja juhendamine läbi hindamiste, juhiste ja suutlikkuse suurendamise.</a:t>
            </a:r>
          </a:p>
          <a:p>
            <a:r>
              <a:rPr lang="et-EE" baseline="0" dirty="0"/>
              <a:t>Edendada geneetilise mitmekesisuse ja mittekahjulike taimede geneetilisi ressursside paremat kasutamist, </a:t>
            </a:r>
            <a:r>
              <a:rPr lang="et-EE" dirty="0"/>
              <a:t>sealhulgas laiendades sobiva kvaliteetse taimse paljundusmaterjali pakkumist ning julgustades aktiivset poliitikat ja meetmeid koostöös, riikidevahelisel tootmisel ning seemnete ja istutusmaterjali üleandmisel</a:t>
            </a:r>
          </a:p>
          <a:p>
            <a:r>
              <a:rPr lang="et-EE" dirty="0"/>
              <a:t>kiirendada ja parandada kliimamuutustele vastupanuvõime otsuste tugisüsteemide ja tehniliste nõuannete </a:t>
            </a:r>
            <a:r>
              <a:rPr lang="et-EE" dirty="0" err="1"/>
              <a:t>kohaletoimetamist</a:t>
            </a:r>
            <a:r>
              <a:rPr lang="et-EE" dirty="0"/>
              <a:t>, kättesaadavust ja kasutuselevõttu;</a:t>
            </a:r>
          </a:p>
          <a:p>
            <a:r>
              <a:rPr lang="et-EE" dirty="0"/>
              <a:t>julgustada lahendusi maastiku </a:t>
            </a:r>
            <a:r>
              <a:rPr lang="et-EE" dirty="0" err="1"/>
              <a:t>veepidamisvõime</a:t>
            </a:r>
            <a:r>
              <a:rPr lang="et-EE" dirty="0"/>
              <a:t> suurendamiseks, eelkõige kaasava maastiku planeerimise ja majandamise kaudu</a:t>
            </a:r>
          </a:p>
          <a:p>
            <a:r>
              <a:rPr lang="et-EE" dirty="0"/>
              <a:t>edendada üleminekut </a:t>
            </a:r>
            <a:r>
              <a:rPr lang="et-EE" dirty="0" err="1"/>
              <a:t>vettsäästvatele</a:t>
            </a:r>
            <a:r>
              <a:rPr lang="et-EE" dirty="0"/>
              <a:t> tehnoloogiatele ja tavadele põllumajanduses </a:t>
            </a:r>
            <a:r>
              <a:rPr lang="et-EE" dirty="0" err="1"/>
              <a:t>teadmistepõhiste</a:t>
            </a:r>
            <a:r>
              <a:rPr lang="et-EE" dirty="0"/>
              <a:t> lähenemisviiside, kõrgtehnoloogia (nt täppisviljelus) ja looduspõhiste lahenduste abil</a:t>
            </a:r>
            <a:endParaRPr lang="et-EE" baseline="0" dirty="0"/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14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83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Projektid mis aitavad</a:t>
            </a:r>
            <a:r>
              <a:rPr lang="et-EE" baseline="0" dirty="0"/>
              <a:t> kindlustada kliimale vastupidava ja jätkusuutliku veemajanduse kõikides sektorites, parandades  kooskõla temaatiliste kavad ja veevarude jaotumise ja veelubade vahel</a:t>
            </a:r>
          </a:p>
          <a:p>
            <a:r>
              <a:rPr lang="et-EE" baseline="0" dirty="0"/>
              <a:t>Vähendavad veekulu, tõstes toodete veesäästlikkust, soodustades veetõhusust ja säästmist ja edendades </a:t>
            </a:r>
            <a:r>
              <a:rPr lang="et-EE" baseline="0" dirty="0" err="1"/>
              <a:t>põuaohjekavade</a:t>
            </a:r>
            <a:r>
              <a:rPr lang="et-EE" baseline="0" dirty="0"/>
              <a:t>, mulla säästliku majandamist ja maakasutust</a:t>
            </a:r>
          </a:p>
          <a:p>
            <a:r>
              <a:rPr lang="et-EE" baseline="0" dirty="0"/>
              <a:t>Garanteerivad stabiilse ning turvalise joogiveevaru, </a:t>
            </a:r>
            <a:r>
              <a:rPr lang="et-EE" dirty="0"/>
              <a:t>julgustades </a:t>
            </a:r>
            <a:r>
              <a:rPr lang="et-EE" b="1" dirty="0"/>
              <a:t>kliimamuutuste riskide kaasamist veemajanduse riskianalüüsidesse</a:t>
            </a:r>
            <a:endParaRPr lang="en-GB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15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5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BA738-07BB-4A88-AB2F-72371A6F4F3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564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Projektid, mis aitavad tuvastada ja juurutada parimaid praktikaid riskijuhtimise finantsinstrumentide osas</a:t>
            </a:r>
          </a:p>
          <a:p>
            <a:r>
              <a:rPr lang="et-EE" dirty="0"/>
              <a:t>edendada ja suurendada loodusõnnetuste kindlustuse kasutuselevõttu.</a:t>
            </a:r>
          </a:p>
          <a:p>
            <a:r>
              <a:rPr lang="et-EE" dirty="0"/>
              <a:t>Tugevdada dialoogi kindlustajate, poliitikakujundajate, kohalike ja riiklike võimude ning huvigruppide vahel</a:t>
            </a:r>
          </a:p>
          <a:p>
            <a:r>
              <a:rPr lang="et-EE" dirty="0"/>
              <a:t>Arendada ja edendada innovatiivseid lahendusi et parandada looduskatastroofikindlustuse kättesaadavust.</a:t>
            </a:r>
          </a:p>
          <a:p>
            <a:r>
              <a:rPr lang="et-EE" dirty="0"/>
              <a:t>Töötada välja ja rakendada lahendusi et parandada täielike ja täpsete andmete kogumist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BA738-07BB-4A88-AB2F-72371A6F4F3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72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19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68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Toetuste</a:t>
            </a:r>
            <a:r>
              <a:rPr lang="et-EE" baseline="0" dirty="0"/>
              <a:t> jagamine on aktsepteeritav kui toetusesaajad aitavad ellu viia projekti eesmärke. Toetuste maht kolmandatele osapooltele on kuni 100 000 eurot ja kuni 20 000 eurot taotleja kohta.</a:t>
            </a:r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3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4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4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8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et-EE" sz="2000" dirty="0"/>
              <a:t>Selle aasta taotlusvoor keskendub eeskätt projektidele mis on suunatud nullheitega liikuvusele ja panustab Jätkusuutlikku</a:t>
            </a:r>
            <a:r>
              <a:rPr lang="et-EE" sz="2000" baseline="0" dirty="0"/>
              <a:t> linnalise liikuvuse plaani elluviimisesse ja spetsiifilistele tegevustele mis on ettenähtud läbi EL Jätkusuutliku ja targa liikuvuse strateegia oluliselt vähendama sõltuvust fossiilkütustest</a:t>
            </a:r>
            <a:endParaRPr lang="et-EE" sz="2000" dirty="0"/>
          </a:p>
          <a:p>
            <a:pPr defTabSz="947958">
              <a:defRPr/>
            </a:pPr>
            <a:endParaRPr lang="et-EE" sz="2000" dirty="0"/>
          </a:p>
          <a:p>
            <a:pPr defTabSz="947958">
              <a:defRPr/>
            </a:pPr>
            <a:r>
              <a:rPr lang="et-EE" sz="2000" dirty="0"/>
              <a:t>Investeeringud</a:t>
            </a:r>
            <a:r>
              <a:rPr lang="et-EE" sz="2000" baseline="0" dirty="0"/>
              <a:t> </a:t>
            </a:r>
            <a:r>
              <a:rPr lang="et-EE" sz="2000" b="1" baseline="0" dirty="0"/>
              <a:t>nullheitega sõidukite ja liikuvuse edendamiseks, k</a:t>
            </a:r>
            <a:r>
              <a:rPr lang="et-EE" sz="2000" b="1" dirty="0"/>
              <a:t>iired ja ülikiired laadimispunktid </a:t>
            </a:r>
            <a:r>
              <a:rPr lang="et-EE" sz="2000" b="1" dirty="0" err="1"/>
              <a:t>kerg</a:t>
            </a:r>
            <a:r>
              <a:rPr lang="et-EE" sz="2000" b="1" dirty="0"/>
              <a:t>- ja raskeveokite teenindamiseks, Kõrgsurve vesiniku tankimisjaamad, kaasaarvatud</a:t>
            </a:r>
            <a:r>
              <a:rPr lang="et-EE" sz="2000" b="1" baseline="0" dirty="0"/>
              <a:t> rohevesiniku tootmine</a:t>
            </a:r>
          </a:p>
          <a:p>
            <a:endParaRPr lang="en-GB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Dedicated infrastructure for zero-emission vehicles and mobility, including Fast and superfast recharging points both for light-duty and heavy-duty vehicles with or without energy storage; Please note that the large roll-out of alternative fuel supply infrastructure is already covered by the Alternative Fuels Infrastructure Facility under the Connecting Europe Facility – Transport </a:t>
            </a:r>
            <a:r>
              <a:rPr lang="en-US" sz="2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700 bar hydrogen </a:t>
            </a:r>
            <a:r>
              <a:rPr lang="en-US" sz="2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refuelling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facilities, including green hydrogen production; </a:t>
            </a:r>
            <a:endParaRPr lang="en-GB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Removal of technical barriers endangering the EU single market, as requirements of specific technical national conditions; </a:t>
            </a: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 recharging solutions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i.e. introducing smart and bidirectional recharging leading to significant reduced investments in energy grids and contributing to energy system integration, </a:t>
            </a: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Proposals reducing significantly the energy intensity of transport and mobility patterns via the provision of new zero-emission services, overcoming models based on private cars ownership; </a:t>
            </a: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Actions exploiting digitalization capabilities to maximize the overall efficiency of the energy system and the intake of locally-generate RES; </a:t>
            </a:r>
          </a:p>
          <a:p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Initiatives creating clear synergies with the energy network and especially the Trans-European Networks of Energy (TEN-E);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47958">
              <a:defRPr/>
            </a:pPr>
            <a:endParaRPr lang="et-EE" dirty="0"/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5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6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t-EE" dirty="0"/>
              <a:t>Oodatakse taotlusi mis on suunatud erinevatele tehnoloogilistele lahendustele ja protsessidele. Eeskätt olulise süsiniku lekke riskiga tööstus. Projektide fookus on innovaatiliste ja kulutõhusate tehnoloogiate ja protsesside arendamine ja demonstreerimine.</a:t>
            </a:r>
          </a:p>
          <a:p>
            <a:r>
              <a:rPr lang="et-EE" dirty="0"/>
              <a:t>TRL tasemelt 5 taseme 8-9 saavutamiseni</a:t>
            </a:r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6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20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et-EE" dirty="0"/>
              <a:t>mis ei ole kaetud Puhtale Energiale Ülemineku vooru</a:t>
            </a:r>
            <a:r>
              <a:rPr lang="et-EE" baseline="0" dirty="0"/>
              <a:t> 18 alateemaga</a:t>
            </a:r>
          </a:p>
          <a:p>
            <a:pPr defTabSz="947958">
              <a:defRPr/>
            </a:pPr>
            <a:endParaRPr lang="en-GB" dirty="0"/>
          </a:p>
          <a:p>
            <a:r>
              <a:rPr lang="en-US" dirty="0"/>
              <a:t>LIFE call 2023 encourages, in particular, projects which address the objectives of the </a:t>
            </a:r>
          </a:p>
          <a:p>
            <a:r>
              <a:rPr lang="en-US" dirty="0" err="1"/>
              <a:t>REPowerEU</a:t>
            </a:r>
            <a:r>
              <a:rPr lang="en-US" dirty="0"/>
              <a:t> Plan the Green Deal Industrial Plan and the Net Zero Industry Act</a:t>
            </a:r>
          </a:p>
          <a:p>
            <a:r>
              <a:rPr lang="en-US" dirty="0"/>
              <a:t>that support the resilience of EU economy while delivering on the climate neutrality </a:t>
            </a:r>
          </a:p>
          <a:p>
            <a:r>
              <a:rPr lang="en-US" dirty="0"/>
              <a:t>objective</a:t>
            </a:r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7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4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Puidust</a:t>
            </a:r>
            <a:r>
              <a:rPr lang="et-EE" baseline="0" dirty="0"/>
              <a:t> ehitusmaterjali tootmine ja turustamine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8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9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58">
              <a:defRPr/>
            </a:pPr>
            <a:r>
              <a:rPr lang="et-EE" dirty="0"/>
              <a:t>sh on rõhuasetus </a:t>
            </a:r>
            <a:r>
              <a:rPr lang="et-EE" b="0" dirty="0"/>
              <a:t>projektidel, mis:</a:t>
            </a:r>
          </a:p>
          <a:p>
            <a:pPr defTabSz="947958">
              <a:defRPr/>
            </a:pPr>
            <a:r>
              <a:rPr lang="et-EE" b="0" dirty="0"/>
              <a:t>Toetavad </a:t>
            </a:r>
            <a:r>
              <a:rPr lang="et-EE" b="1" dirty="0"/>
              <a:t>piiriülest koostööd</a:t>
            </a:r>
            <a:r>
              <a:rPr lang="et-EE" dirty="0"/>
              <a:t> läbi ELi makropiirkondlike strateegiate</a:t>
            </a:r>
            <a:r>
              <a:rPr lang="et-EE" baseline="0" dirty="0"/>
              <a:t> koostööraamistike ja merepiirkonna ja muude merestrateegiate, Interregi programmi ning Ühtse Põllumajandus Poliitika koostöö ja </a:t>
            </a:r>
            <a:r>
              <a:rPr lang="et-EE" baseline="0" dirty="0" err="1"/>
              <a:t>võrgustumise</a:t>
            </a:r>
            <a:r>
              <a:rPr lang="et-EE" baseline="0" dirty="0"/>
              <a:t> võimaluste kaudu</a:t>
            </a:r>
          </a:p>
          <a:p>
            <a:pPr defTabSz="947958">
              <a:defRPr/>
            </a:pPr>
            <a:r>
              <a:rPr lang="et-EE" baseline="0" dirty="0"/>
              <a:t>toetavad riiklike kohanemise poliitikate tsüklilisust, ehk et kohaliku ja riikliku kohanemise strateegiate ja plaanide </a:t>
            </a:r>
            <a:r>
              <a:rPr lang="et-EE" baseline="0" dirty="0" err="1"/>
              <a:t>ülevaatamine</a:t>
            </a:r>
            <a:endParaRPr lang="et-EE" baseline="0" dirty="0"/>
          </a:p>
          <a:p>
            <a:pPr defTabSz="947958">
              <a:defRPr/>
            </a:pPr>
            <a:r>
              <a:rPr lang="et-EE" b="1" baseline="0" dirty="0"/>
              <a:t>EL äärepoolsemate piirkondade ja nende naabrite </a:t>
            </a:r>
            <a:r>
              <a:rPr lang="et-EE" b="0" baseline="0" dirty="0"/>
              <a:t>kohanemise väljakutsete osas </a:t>
            </a:r>
            <a:r>
              <a:rPr lang="et-EE" b="1" baseline="0" dirty="0"/>
              <a:t>parimate praktikate ja lahenduste vahetamise soodustamine</a:t>
            </a:r>
          </a:p>
          <a:p>
            <a:pPr defTabSz="947958">
              <a:defRPr/>
            </a:pPr>
            <a:r>
              <a:rPr lang="et-EE" dirty="0"/>
              <a:t>tugevdavad kliimariskide juhtimise peamiste põhimõtete kohaldamis, selleks, et tagada poliitika sidusus </a:t>
            </a:r>
            <a:endParaRPr lang="et-EE" baseline="0" dirty="0"/>
          </a:p>
          <a:p>
            <a:pPr defTabSz="947958">
              <a:defRPr/>
            </a:pPr>
            <a:endParaRPr lang="et-EE" dirty="0"/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9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8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Toetatud</a:t>
            </a:r>
            <a:r>
              <a:rPr lang="et-EE" baseline="0" dirty="0"/>
              <a:t> on projektid, mis annavad vajalikud hinnangud, juhised, võimekuse ning sobivad finantsilised lähenemised ja tooted</a:t>
            </a:r>
          </a:p>
          <a:p>
            <a:r>
              <a:rPr lang="et-EE" dirty="0"/>
              <a:t>Mis määravad looduspõhiste lahenduste eelised ja  </a:t>
            </a:r>
            <a:r>
              <a:rPr lang="et-EE" dirty="0" err="1"/>
              <a:t>kommunikeerivad</a:t>
            </a:r>
            <a:r>
              <a:rPr lang="et-EE" dirty="0"/>
              <a:t> seda paremini</a:t>
            </a:r>
            <a:r>
              <a:rPr lang="et-EE" baseline="0" dirty="0"/>
              <a:t> kõikide tasandite otsustajatele ja rakendajatele, selleks et parandada looduspõhiste lahenduste kasutuselevõttu</a:t>
            </a:r>
          </a:p>
          <a:p>
            <a:r>
              <a:rPr lang="et-EE" b="1" baseline="0" dirty="0"/>
              <a:t>Võimendatakse</a:t>
            </a:r>
            <a:r>
              <a:rPr lang="et-EE" baseline="0" dirty="0"/>
              <a:t> looduspõhiste lahendute </a:t>
            </a:r>
            <a:r>
              <a:rPr lang="et-EE" b="1" baseline="0" dirty="0"/>
              <a:t>investeeringuid</a:t>
            </a:r>
            <a:r>
              <a:rPr lang="et-EE" baseline="0" dirty="0"/>
              <a:t>, et sellest oleks kasu nii kohanemisel, leevendamisel, katastroofiohu vähendamisel elurikkusel kui ka </a:t>
            </a:r>
            <a:r>
              <a:rPr lang="et-EE" baseline="0" dirty="0" err="1"/>
              <a:t>inimtervisel</a:t>
            </a:r>
            <a:endParaRPr lang="et-EE" baseline="0" dirty="0"/>
          </a:p>
          <a:p>
            <a:r>
              <a:rPr lang="et-EE" baseline="0" dirty="0"/>
              <a:t>Projektid mis on </a:t>
            </a:r>
            <a:r>
              <a:rPr lang="et-EE" b="1" baseline="0" dirty="0"/>
              <a:t>sünergilises koosmõjus süsinikku siduva majandamisega</a:t>
            </a:r>
            <a:r>
              <a:rPr lang="et-EE" baseline="0" dirty="0"/>
              <a:t> mis toetavad süsiniku neeldumist maakasutuses.</a:t>
            </a:r>
          </a:p>
          <a:p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>
                <a:solidFill>
                  <a:prstClr val="black"/>
                </a:solidFill>
              </a:rPr>
              <a:pPr/>
              <a:t>11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3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7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1365412" cy="114300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339121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445514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373238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373238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42211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517789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03492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906136" y="-40233"/>
            <a:ext cx="4330533" cy="6938466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445514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3181134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>
              <a:solidFill>
                <a:srgbClr val="FFFFFF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7"/>
            <a:ext cx="9563832" cy="1373238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61499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0" cy="6749313"/>
          </a:xfrm>
        </p:spPr>
        <p:txBody>
          <a:bodyPr/>
          <a:lstStyle>
            <a:lvl1pPr marL="0" indent="0">
              <a:buNone/>
              <a:defRPr sz="4314"/>
            </a:lvl1pPr>
            <a:lvl2pPr marL="609487" indent="0">
              <a:buNone/>
              <a:defRPr sz="3712"/>
            </a:lvl2pPr>
            <a:lvl3pPr marL="1218972" indent="0">
              <a:buNone/>
              <a:defRPr sz="3211"/>
            </a:lvl3pPr>
            <a:lvl4pPr marL="1828459" indent="0">
              <a:buNone/>
              <a:defRPr sz="2709"/>
            </a:lvl4pPr>
            <a:lvl5pPr marL="2437946" indent="0">
              <a:buNone/>
              <a:defRPr sz="2709"/>
            </a:lvl5pPr>
            <a:lvl6pPr marL="3047431" indent="0">
              <a:buNone/>
              <a:defRPr sz="2709"/>
            </a:lvl6pPr>
            <a:lvl7pPr marL="3656918" indent="0">
              <a:buNone/>
              <a:defRPr sz="2709"/>
            </a:lvl7pPr>
            <a:lvl8pPr marL="4266404" indent="0">
              <a:buNone/>
              <a:defRPr sz="2709"/>
            </a:lvl8pPr>
            <a:lvl9pPr marL="4875891" indent="0">
              <a:buNone/>
              <a:defRPr sz="2709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796" y="1766659"/>
            <a:ext cx="9265766" cy="1578599"/>
          </a:xfrm>
        </p:spPr>
        <p:txBody>
          <a:bodyPr anchor="b">
            <a:noAutofit/>
          </a:bodyPr>
          <a:lstStyle>
            <a:lvl1pPr algn="l">
              <a:defRPr sz="4816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3796" y="3345257"/>
            <a:ext cx="9265766" cy="804863"/>
          </a:xfrm>
        </p:spPr>
        <p:txBody>
          <a:bodyPr>
            <a:normAutofit/>
          </a:bodyPr>
          <a:lstStyle>
            <a:lvl1pPr marL="0" indent="0">
              <a:buNone/>
              <a:defRPr sz="2408"/>
            </a:lvl1pPr>
            <a:lvl2pPr marL="609487" indent="0">
              <a:buNone/>
              <a:defRPr sz="1605"/>
            </a:lvl2pPr>
            <a:lvl3pPr marL="1218972" indent="0">
              <a:buNone/>
              <a:defRPr sz="1304"/>
            </a:lvl3pPr>
            <a:lvl4pPr marL="1828459" indent="0">
              <a:buNone/>
              <a:defRPr sz="1204"/>
            </a:lvl4pPr>
            <a:lvl5pPr marL="2437946" indent="0">
              <a:buNone/>
              <a:defRPr sz="1204"/>
            </a:lvl5pPr>
            <a:lvl6pPr marL="3047431" indent="0">
              <a:buNone/>
              <a:defRPr sz="1204"/>
            </a:lvl6pPr>
            <a:lvl7pPr marL="3656918" indent="0">
              <a:buNone/>
              <a:defRPr sz="1204"/>
            </a:lvl7pPr>
            <a:lvl8pPr marL="4266404" indent="0">
              <a:buNone/>
              <a:defRPr sz="1204"/>
            </a:lvl8pPr>
            <a:lvl9pPr marL="4875891" indent="0">
              <a:buNone/>
              <a:defRPr sz="1204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3980860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1600202"/>
            <a:ext cx="10972801" cy="4753405"/>
          </a:xfrm>
        </p:spPr>
        <p:txBody>
          <a:bodyPr/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 baseline="0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3519349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2"/>
            <a:ext cx="5384800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09699" y="1611231"/>
            <a:ext cx="5384800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154181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71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37030" y="1587625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46566" y="1600202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9601" y="1597458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115959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7639"/>
            <a:ext cx="12192000" cy="5440360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2765661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4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4874"/>
            <a:ext cx="6031634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535114"/>
            <a:ext cx="5389032" cy="639762"/>
          </a:xfrm>
        </p:spPr>
        <p:txBody>
          <a:bodyPr anchor="b"/>
          <a:lstStyle>
            <a:lvl1pPr marL="0" indent="0">
              <a:buNone/>
              <a:defRPr sz="3211" b="1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9" y="2199996"/>
            <a:ext cx="5995516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4268121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276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9756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91492" y="2174875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95746" y="2179756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40070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36672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3531068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9"/>
            <a:ext cx="11916042" cy="114300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1564990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1"/>
          </a:xfrm>
        </p:spPr>
        <p:txBody>
          <a:bodyPr anchor="b">
            <a:noAutofit/>
          </a:bodyPr>
          <a:lstStyle>
            <a:lvl1pPr algn="l">
              <a:defRPr sz="4816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6465714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5286374"/>
          </a:xfrm>
        </p:spPr>
        <p:txBody>
          <a:bodyPr/>
          <a:lstStyle>
            <a:lvl1pPr marL="0" indent="0">
              <a:buNone/>
              <a:defRPr sz="1906"/>
            </a:lvl1pPr>
            <a:lvl2pPr marL="609487" indent="0">
              <a:buNone/>
              <a:defRPr sz="1605"/>
            </a:lvl2pPr>
            <a:lvl3pPr marL="1218972" indent="0">
              <a:buNone/>
              <a:defRPr sz="1304"/>
            </a:lvl3pPr>
            <a:lvl4pPr marL="1828459" indent="0">
              <a:buNone/>
              <a:defRPr sz="1204"/>
            </a:lvl4pPr>
            <a:lvl5pPr marL="2437946" indent="0">
              <a:buNone/>
              <a:defRPr sz="1204"/>
            </a:lvl5pPr>
            <a:lvl6pPr marL="3047431" indent="0">
              <a:buNone/>
              <a:defRPr sz="1204"/>
            </a:lvl6pPr>
            <a:lvl7pPr marL="3656918" indent="0">
              <a:buNone/>
              <a:defRPr sz="1204"/>
            </a:lvl7pPr>
            <a:lvl8pPr marL="4266404" indent="0">
              <a:buNone/>
              <a:defRPr sz="1204"/>
            </a:lvl8pPr>
            <a:lvl9pPr marL="4875891" indent="0">
              <a:buNone/>
              <a:defRPr sz="1204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381122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6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67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86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906136" y="971627"/>
            <a:ext cx="4330533" cy="59266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50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2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6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47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07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906136" y="971627"/>
            <a:ext cx="4330533" cy="592660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3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327985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427537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592007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76755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7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1365412" cy="114300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 dirty="0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3206766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445514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23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373238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57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373238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4148465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-40233"/>
            <a:ext cx="4765035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517789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336781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906136" y="-40233"/>
            <a:ext cx="4330533" cy="6938466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1445514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Vaheslaide võib kasutada ka ühe mõtte </a:t>
            </a:r>
          </a:p>
          <a:p>
            <a:r>
              <a:rPr lang="et-EE" dirty="0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3623971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>
              <a:solidFill>
                <a:srgbClr val="FFFFFF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7"/>
            <a:ext cx="9563832" cy="1373238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Vaheslaidide taustaks võib kasutada </a:t>
            </a:r>
            <a:br>
              <a:rPr lang="et-EE" dirty="0"/>
            </a:br>
            <a:r>
              <a:rPr lang="et-EE" dirty="0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25532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0" cy="6749313"/>
          </a:xfrm>
        </p:spPr>
        <p:txBody>
          <a:bodyPr/>
          <a:lstStyle>
            <a:lvl1pPr marL="0" indent="0">
              <a:buNone/>
              <a:defRPr sz="4314"/>
            </a:lvl1pPr>
            <a:lvl2pPr marL="609487" indent="0">
              <a:buNone/>
              <a:defRPr sz="3712"/>
            </a:lvl2pPr>
            <a:lvl3pPr marL="1218972" indent="0">
              <a:buNone/>
              <a:defRPr sz="3211"/>
            </a:lvl3pPr>
            <a:lvl4pPr marL="1828459" indent="0">
              <a:buNone/>
              <a:defRPr sz="2709"/>
            </a:lvl4pPr>
            <a:lvl5pPr marL="2437946" indent="0">
              <a:buNone/>
              <a:defRPr sz="2709"/>
            </a:lvl5pPr>
            <a:lvl6pPr marL="3047431" indent="0">
              <a:buNone/>
              <a:defRPr sz="2709"/>
            </a:lvl6pPr>
            <a:lvl7pPr marL="3656918" indent="0">
              <a:buNone/>
              <a:defRPr sz="2709"/>
            </a:lvl7pPr>
            <a:lvl8pPr marL="4266404" indent="0">
              <a:buNone/>
              <a:defRPr sz="2709"/>
            </a:lvl8pPr>
            <a:lvl9pPr marL="4875891" indent="0">
              <a:buNone/>
              <a:defRPr sz="2709"/>
            </a:lvl9pPr>
          </a:lstStyle>
          <a:p>
            <a:r>
              <a:rPr lang="et-EE"/>
              <a:t>Pildi lisamiseks klõpsake ikooni</a:t>
            </a: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3796" y="1766659"/>
            <a:ext cx="9265766" cy="1578599"/>
          </a:xfrm>
        </p:spPr>
        <p:txBody>
          <a:bodyPr anchor="b">
            <a:noAutofit/>
          </a:bodyPr>
          <a:lstStyle>
            <a:lvl1pPr algn="l">
              <a:defRPr sz="4816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3796" y="3345257"/>
            <a:ext cx="9265766" cy="804863"/>
          </a:xfrm>
        </p:spPr>
        <p:txBody>
          <a:bodyPr>
            <a:normAutofit/>
          </a:bodyPr>
          <a:lstStyle>
            <a:lvl1pPr marL="0" indent="0">
              <a:buNone/>
              <a:defRPr sz="2408"/>
            </a:lvl1pPr>
            <a:lvl2pPr marL="609487" indent="0">
              <a:buNone/>
              <a:defRPr sz="1605"/>
            </a:lvl2pPr>
            <a:lvl3pPr marL="1218972" indent="0">
              <a:buNone/>
              <a:defRPr sz="1304"/>
            </a:lvl3pPr>
            <a:lvl4pPr marL="1828459" indent="0">
              <a:buNone/>
              <a:defRPr sz="1204"/>
            </a:lvl4pPr>
            <a:lvl5pPr marL="2437946" indent="0">
              <a:buNone/>
              <a:defRPr sz="1204"/>
            </a:lvl5pPr>
            <a:lvl6pPr marL="3047431" indent="0">
              <a:buNone/>
              <a:defRPr sz="1204"/>
            </a:lvl6pPr>
            <a:lvl7pPr marL="3656918" indent="0">
              <a:buNone/>
              <a:defRPr sz="1204"/>
            </a:lvl7pPr>
            <a:lvl8pPr marL="4266404" indent="0">
              <a:buNone/>
              <a:defRPr sz="1204"/>
            </a:lvl8pPr>
            <a:lvl9pPr marL="4875891" indent="0">
              <a:buNone/>
              <a:defRPr sz="1204"/>
            </a:lvl9pPr>
          </a:lstStyle>
          <a:p>
            <a:r>
              <a:rPr lang="et-EE" dirty="0"/>
              <a:t>Vaheslaide võib kasutada ka ühe mõtte 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3599729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Esitlusslaidide</a:t>
            </a:r>
            <a:r>
              <a:rPr lang="en-US" dirty="0"/>
              <a:t> </a:t>
            </a:r>
            <a:r>
              <a:rPr lang="en-US" dirty="0" err="1"/>
              <a:t>kujundamine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1600202"/>
            <a:ext cx="10972801" cy="4753405"/>
          </a:xfrm>
        </p:spPr>
        <p:txBody>
          <a:bodyPr/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 baseline="0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n-US" dirty="0" err="1"/>
              <a:t>Lähtuda</a:t>
            </a:r>
            <a:r>
              <a:rPr lang="en-US" dirty="0"/>
              <a:t> </a:t>
            </a:r>
            <a:r>
              <a:rPr lang="en-US" dirty="0" err="1"/>
              <a:t>stiiliraamatust</a:t>
            </a:r>
            <a:endParaRPr lang="en-US" dirty="0"/>
          </a:p>
          <a:p>
            <a:pPr lvl="1"/>
            <a:r>
              <a:rPr lang="en-US" dirty="0"/>
              <a:t>Font </a:t>
            </a:r>
            <a:r>
              <a:rPr lang="en-US" dirty="0" err="1"/>
              <a:t>Roboto</a:t>
            </a:r>
            <a:r>
              <a:rPr lang="en-US" dirty="0"/>
              <a:t> Condensed</a:t>
            </a:r>
            <a:r>
              <a:rPr lang="et-EE" dirty="0"/>
              <a:t> või </a:t>
            </a:r>
            <a:r>
              <a:rPr lang="et-EE" dirty="0" err="1"/>
              <a:t>Arial</a:t>
            </a:r>
            <a:r>
              <a:rPr lang="et-EE" dirty="0"/>
              <a:t> </a:t>
            </a:r>
            <a:r>
              <a:rPr lang="et-EE" dirty="0" err="1"/>
              <a:t>Narrow</a:t>
            </a:r>
            <a:endParaRPr lang="en-US" dirty="0"/>
          </a:p>
          <a:p>
            <a:pPr lvl="3"/>
            <a:r>
              <a:rPr lang="en-US" dirty="0" err="1"/>
              <a:t>Pealkirjad</a:t>
            </a:r>
            <a:r>
              <a:rPr lang="en-US" dirty="0"/>
              <a:t> on 48pt Light, </a:t>
            </a:r>
            <a:r>
              <a:rPr lang="en-US" dirty="0" err="1"/>
              <a:t>sisutekstid</a:t>
            </a:r>
            <a:r>
              <a:rPr lang="en-US" dirty="0"/>
              <a:t> 24pt </a:t>
            </a:r>
            <a:r>
              <a:rPr lang="en-US" dirty="0" err="1"/>
              <a:t>või</a:t>
            </a:r>
            <a:r>
              <a:rPr lang="en-US" dirty="0"/>
              <a:t> 18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slaidile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mõõdukas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</a:t>
            </a:r>
            <a:r>
              <a:rPr lang="en-US" dirty="0" err="1"/>
              <a:t>infot</a:t>
            </a:r>
            <a:endParaRPr lang="et-EE" dirty="0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2238765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2"/>
            <a:ext cx="5384800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09699" y="1611231"/>
            <a:ext cx="5384800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245686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4703" y="6175476"/>
            <a:ext cx="7035321" cy="524378"/>
          </a:xfrm>
        </p:spPr>
        <p:txBody>
          <a:bodyPr wrap="none">
            <a:noAutofit/>
          </a:bodyPr>
          <a:lstStyle>
            <a:lvl1pPr>
              <a:buNone/>
              <a:defRPr sz="180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906136" y="971627"/>
            <a:ext cx="4330533" cy="592660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8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  <a:endParaRPr lang="et-EE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37030" y="1587625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46566" y="1600202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9601" y="1597458"/>
            <a:ext cx="3535835" cy="4756149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12"/>
            </a:lvl1pPr>
            <a:lvl2pPr>
              <a:buClr>
                <a:srgbClr val="0064B9"/>
              </a:buClr>
              <a:defRPr sz="3211"/>
            </a:lvl2pPr>
            <a:lvl3pPr>
              <a:buClr>
                <a:srgbClr val="0064B9"/>
              </a:buClr>
              <a:defRPr sz="2709"/>
            </a:lvl3pPr>
            <a:lvl4pPr>
              <a:buClr>
                <a:srgbClr val="0064B9"/>
              </a:buClr>
              <a:defRPr sz="2408"/>
            </a:lvl4pPr>
            <a:lvl5pPr>
              <a:buClr>
                <a:srgbClr val="0064B9"/>
              </a:buClr>
              <a:defRPr sz="2408"/>
            </a:lvl5pPr>
            <a:lvl6pPr>
              <a:defRPr sz="2408"/>
            </a:lvl6pPr>
            <a:lvl7pPr>
              <a:defRPr sz="2408"/>
            </a:lvl7pPr>
            <a:lvl8pPr>
              <a:defRPr sz="2408"/>
            </a:lvl8pPr>
            <a:lvl9pPr>
              <a:defRPr sz="2408"/>
            </a:lvl9pPr>
          </a:lstStyle>
          <a:p>
            <a:pPr lvl="0"/>
            <a:r>
              <a:rPr lang="et-EE" dirty="0"/>
              <a:t>Loetelu</a:t>
            </a:r>
            <a:endParaRPr lang="en-US" dirty="0"/>
          </a:p>
          <a:p>
            <a:pPr lvl="1"/>
            <a:r>
              <a:rPr lang="et-EE" dirty="0"/>
              <a:t>Teine tase</a:t>
            </a:r>
            <a:endParaRPr lang="en-US" dirty="0"/>
          </a:p>
          <a:p>
            <a:pPr lvl="2"/>
            <a:r>
              <a:rPr lang="et-EE" dirty="0"/>
              <a:t>Kolmas tase</a:t>
            </a:r>
            <a:endParaRPr lang="en-US" dirty="0"/>
          </a:p>
          <a:p>
            <a:pPr lvl="3"/>
            <a:r>
              <a:rPr lang="et-EE" dirty="0"/>
              <a:t>Neljas tase</a:t>
            </a:r>
            <a:endParaRPr lang="en-US" dirty="0"/>
          </a:p>
          <a:p>
            <a:pPr lvl="4"/>
            <a:r>
              <a:rPr lang="et-EE" dirty="0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8951783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7639"/>
            <a:ext cx="12192000" cy="5440360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2406776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4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4874"/>
            <a:ext cx="6031634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535114"/>
            <a:ext cx="5389032" cy="639762"/>
          </a:xfrm>
        </p:spPr>
        <p:txBody>
          <a:bodyPr anchor="b"/>
          <a:lstStyle>
            <a:lvl1pPr marL="0" indent="0">
              <a:buNone/>
              <a:defRPr sz="3211" b="1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/>
              <a:t>Rõhutamiseks kasuta </a:t>
            </a:r>
            <a:r>
              <a:rPr lang="et-EE" dirty="0" err="1"/>
              <a:t>Boldi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9" y="2199996"/>
            <a:ext cx="5995516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1828392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dirty="0" err="1"/>
              <a:t>Pealkirjad</a:t>
            </a:r>
            <a:r>
              <a:rPr lang="en-US" dirty="0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276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9756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91492" y="2174875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95746" y="2179756"/>
            <a:ext cx="3972933" cy="4683126"/>
          </a:xfrm>
        </p:spPr>
        <p:txBody>
          <a:bodyPr/>
          <a:lstStyle>
            <a:lvl1pPr marL="0" indent="0">
              <a:buNone/>
              <a:defRPr sz="3211"/>
            </a:lvl1pPr>
            <a:lvl2pPr>
              <a:defRPr sz="2709"/>
            </a:lvl2pPr>
            <a:lvl3pPr>
              <a:defRPr sz="2408"/>
            </a:lvl3pPr>
            <a:lvl4pPr>
              <a:defRPr sz="2107"/>
            </a:lvl4pPr>
            <a:lvl5pPr>
              <a:defRPr sz="2107"/>
            </a:lvl5pPr>
            <a:lvl6pPr>
              <a:defRPr sz="2107"/>
            </a:lvl6pPr>
            <a:lvl7pPr>
              <a:defRPr sz="2107"/>
            </a:lvl7pPr>
            <a:lvl8pPr>
              <a:defRPr sz="2107"/>
            </a:lvl8pPr>
            <a:lvl9pPr>
              <a:defRPr sz="2107"/>
            </a:lvl9pPr>
          </a:lstStyle>
          <a:p>
            <a:pPr lvl="0"/>
            <a:r>
              <a:rPr lang="et-EE" dirty="0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40070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36672" y="1560552"/>
            <a:ext cx="3435567" cy="639762"/>
          </a:xfrm>
        </p:spPr>
        <p:txBody>
          <a:bodyPr anchor="b">
            <a:noAutofit/>
          </a:bodyPr>
          <a:lstStyle>
            <a:lvl1pPr marL="0" indent="0">
              <a:buNone/>
              <a:defRPr sz="3612" b="1" i="0" baseline="0"/>
            </a:lvl1pPr>
            <a:lvl2pPr marL="609487" indent="0">
              <a:buNone/>
              <a:defRPr sz="2709" b="1"/>
            </a:lvl2pPr>
            <a:lvl3pPr marL="1218972" indent="0">
              <a:buNone/>
              <a:defRPr sz="2408" b="1"/>
            </a:lvl3pPr>
            <a:lvl4pPr marL="1828459" indent="0">
              <a:buNone/>
              <a:defRPr sz="2107" b="1"/>
            </a:lvl4pPr>
            <a:lvl5pPr marL="2437946" indent="0">
              <a:buNone/>
              <a:defRPr sz="2107" b="1"/>
            </a:lvl5pPr>
            <a:lvl6pPr marL="3047431" indent="0">
              <a:buNone/>
              <a:defRPr sz="2107" b="1"/>
            </a:lvl6pPr>
            <a:lvl7pPr marL="3656918" indent="0">
              <a:buNone/>
              <a:defRPr sz="2107" b="1"/>
            </a:lvl7pPr>
            <a:lvl8pPr marL="4266404" indent="0">
              <a:buNone/>
              <a:defRPr sz="2107" b="1"/>
            </a:lvl8pPr>
            <a:lvl9pPr marL="4875891" indent="0">
              <a:buNone/>
              <a:defRPr sz="2107" b="1"/>
            </a:lvl9pPr>
          </a:lstStyle>
          <a:p>
            <a:pPr lvl="0"/>
            <a:r>
              <a:rPr lang="et-EE" dirty="0" err="1"/>
              <a:t>Bold</a:t>
            </a:r>
            <a:r>
              <a:rPr lang="et-EE" dirty="0"/>
              <a:t> tekst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2827419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74639"/>
            <a:ext cx="11916042" cy="1143000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3645939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1"/>
          </a:xfrm>
        </p:spPr>
        <p:txBody>
          <a:bodyPr anchor="b">
            <a:noAutofit/>
          </a:bodyPr>
          <a:lstStyle>
            <a:lvl1pPr algn="l">
              <a:defRPr sz="4816" b="0">
                <a:solidFill>
                  <a:srgbClr val="006EB5"/>
                </a:solidFill>
              </a:defRPr>
            </a:lvl1pPr>
          </a:lstStyle>
          <a:p>
            <a:r>
              <a:rPr lang="et-EE" dirty="0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6465714"/>
          </a:xfrm>
        </p:spPr>
        <p:txBody>
          <a:bodyPr/>
          <a:lstStyle>
            <a:lvl1pPr>
              <a:defRPr sz="4314"/>
            </a:lvl1pPr>
            <a:lvl2pPr>
              <a:defRPr sz="3712"/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5286374"/>
          </a:xfrm>
        </p:spPr>
        <p:txBody>
          <a:bodyPr/>
          <a:lstStyle>
            <a:lvl1pPr marL="0" indent="0">
              <a:buNone/>
              <a:defRPr sz="1906"/>
            </a:lvl1pPr>
            <a:lvl2pPr marL="609487" indent="0">
              <a:buNone/>
              <a:defRPr sz="1605"/>
            </a:lvl2pPr>
            <a:lvl3pPr marL="1218972" indent="0">
              <a:buNone/>
              <a:defRPr sz="1304"/>
            </a:lvl3pPr>
            <a:lvl4pPr marL="1828459" indent="0">
              <a:buNone/>
              <a:defRPr sz="1204"/>
            </a:lvl4pPr>
            <a:lvl5pPr marL="2437946" indent="0">
              <a:buNone/>
              <a:defRPr sz="1204"/>
            </a:lvl5pPr>
            <a:lvl6pPr marL="3047431" indent="0">
              <a:buNone/>
              <a:defRPr sz="1204"/>
            </a:lvl6pPr>
            <a:lvl7pPr marL="3656918" indent="0">
              <a:buNone/>
              <a:defRPr sz="1204"/>
            </a:lvl7pPr>
            <a:lvl8pPr marL="4266404" indent="0">
              <a:buNone/>
              <a:defRPr sz="1204"/>
            </a:lvl8pPr>
            <a:lvl9pPr marL="4875891" indent="0">
              <a:buNone/>
              <a:defRPr sz="1204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7949" y="5625328"/>
            <a:ext cx="1532652" cy="3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605" dirty="0">
                <a:solidFill>
                  <a:srgbClr val="FFFFFF">
                    <a:lumMod val="75000"/>
                  </a:srgbClr>
                </a:solidFill>
              </a:rPr>
              <a:t>Eesti Vabariik</a:t>
            </a:r>
          </a:p>
        </p:txBody>
      </p:sp>
    </p:spTree>
    <p:extLst>
      <p:ext uri="{BB962C8B-B14F-4D97-AF65-F5344CB8AC3E}">
        <p14:creationId xmlns:p14="http://schemas.microsoft.com/office/powerpoint/2010/main" val="38746561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4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53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8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83486"/>
            <a:ext cx="12207738" cy="48745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72"/>
            <a:endParaRPr lang="et-EE" sz="2408" dirty="0">
              <a:solidFill>
                <a:srgbClr val="FFFFFF"/>
              </a:solidFill>
            </a:endParaRP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0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3642290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05092" y="1043902"/>
            <a:ext cx="4765035" cy="68580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906136" y="971627"/>
            <a:ext cx="4330533" cy="59266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4703" y="2633968"/>
            <a:ext cx="6890835" cy="1084135"/>
          </a:xfrm>
        </p:spPr>
        <p:txBody>
          <a:bodyPr wrap="none">
            <a:noAutofit/>
          </a:bodyPr>
          <a:lstStyle>
            <a:lvl1pPr algn="l">
              <a:defRPr sz="4816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 dirty="0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4703" y="3718103"/>
            <a:ext cx="8335698" cy="843762"/>
          </a:xfrm>
        </p:spPr>
        <p:txBody>
          <a:bodyPr wrap="none">
            <a:noAutofit/>
          </a:bodyPr>
          <a:lstStyle>
            <a:lvl1pPr marL="0" indent="0" algn="l">
              <a:buNone/>
              <a:defRPr sz="3612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4703" y="5492342"/>
            <a:ext cx="7007587" cy="289103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Ametinimetus/Struktuuriüksuse nimetus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4703" y="5019314"/>
            <a:ext cx="7007587" cy="433405"/>
          </a:xfrm>
        </p:spPr>
        <p:txBody>
          <a:bodyPr wrap="none">
            <a:noAutofit/>
          </a:bodyPr>
          <a:lstStyle>
            <a:lvl1pPr>
              <a:buNone/>
              <a:defRPr sz="240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 dirty="0"/>
              <a:t>Ettekandja Eesnimi Perekonnanimi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40497" y="5808519"/>
            <a:ext cx="7015998" cy="524378"/>
          </a:xfrm>
        </p:spPr>
        <p:txBody>
          <a:bodyPr wrap="none">
            <a:noAutofit/>
          </a:bodyPr>
          <a:lstStyle>
            <a:lvl1pPr>
              <a:buNone/>
              <a:defRPr sz="180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 dirty="0"/>
              <a:t>Kontaktandmed (e-post, sotsmeedia, telefon jne)</a:t>
            </a:r>
          </a:p>
        </p:txBody>
      </p:sp>
      <p:pic>
        <p:nvPicPr>
          <p:cNvPr id="16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0" y="237973"/>
            <a:ext cx="3712236" cy="14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248768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269780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 dirty="0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69751" y="6353608"/>
            <a:ext cx="605262" cy="365125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>
                <a:solidFill>
                  <a:srgbClr val="FFFFFF"/>
                </a:solidFill>
              </a:rPr>
              <a:pPr/>
              <a:t>‹#›</a:t>
            </a:fld>
            <a:endParaRPr lang="et-EE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50383" y="2749988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8351" y="3697194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8351" y="460207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8352" y="1825462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8350" y="5519123"/>
            <a:ext cx="9924629" cy="873181"/>
          </a:xfrm>
        </p:spPr>
        <p:txBody>
          <a:bodyPr wrap="none">
            <a:noAutofit/>
          </a:bodyPr>
          <a:lstStyle>
            <a:lvl1pPr marL="0" indent="0">
              <a:buNone/>
              <a:defRPr sz="4314">
                <a:solidFill>
                  <a:schemeClr val="bg1"/>
                </a:solidFill>
              </a:defRPr>
            </a:lvl1pPr>
            <a:lvl2pPr marL="609487" indent="0">
              <a:buNone/>
              <a:defRPr sz="3712">
                <a:solidFill>
                  <a:schemeClr val="bg1"/>
                </a:solidFill>
              </a:defRPr>
            </a:lvl2pPr>
            <a:lvl3pPr>
              <a:defRPr sz="3211"/>
            </a:lvl3pPr>
            <a:lvl4pPr>
              <a:defRPr sz="2709"/>
            </a:lvl4pPr>
            <a:lvl5pPr>
              <a:defRPr sz="2709"/>
            </a:lvl5pPr>
            <a:lvl6pPr>
              <a:defRPr sz="2709"/>
            </a:lvl6pPr>
            <a:lvl7pPr>
              <a:defRPr sz="2709"/>
            </a:lvl7pPr>
            <a:lvl8pPr>
              <a:defRPr sz="2709"/>
            </a:lvl8pPr>
            <a:lvl9pPr>
              <a:defRPr sz="2709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1085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Muutke pealkirja laadi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43072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4857" y="5133244"/>
            <a:ext cx="2846081" cy="364961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5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pPr defTabSz="1218972"/>
            <a:r>
              <a:rPr lang="et-EE">
                <a:solidFill>
                  <a:srgbClr val="000000">
                    <a:tint val="75000"/>
                  </a:srgbClr>
                </a:solidFill>
              </a:rPr>
              <a:t>Eesti Vabariik</a:t>
            </a:r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5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pPr defTabSz="1218972"/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7508" y="6356352"/>
            <a:ext cx="650188" cy="365125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1218972"/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 algn="l" defTabSz="1218972"/>
              <a:t>‹#›</a:t>
            </a:fld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1218972" rtl="0" eaLnBrk="1" latinLnBrk="0" hangingPunct="1">
        <a:spcBef>
          <a:spcPct val="0"/>
        </a:spcBef>
        <a:buNone/>
        <a:defRPr sz="5819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7115" indent="-457115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14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90416" indent="-380929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12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23716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1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33202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9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42688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9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52175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1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7pPr>
      <a:lvl8pPr marL="4571147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34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1pPr>
      <a:lvl2pPr marL="609487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2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3pPr>
      <a:lvl4pPr marL="1828459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4pPr>
      <a:lvl5pPr marL="2437946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5pPr>
      <a:lvl6pPr marL="3047431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6pPr>
      <a:lvl7pPr marL="3656918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7pPr>
      <a:lvl8pPr marL="4266404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8pPr>
      <a:lvl9pPr marL="4875891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Muutke pealkirja laadi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43072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4857" y="5133244"/>
            <a:ext cx="2846081" cy="364961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5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pPr defTabSz="1218972"/>
            <a:r>
              <a:rPr lang="et-EE">
                <a:solidFill>
                  <a:srgbClr val="000000">
                    <a:tint val="75000"/>
                  </a:srgbClr>
                </a:solidFill>
              </a:rPr>
              <a:t>Eesti Vabariik</a:t>
            </a:r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5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pPr defTabSz="1218972"/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7508" y="6356352"/>
            <a:ext cx="650188" cy="365125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1218972"/>
            <a:fld id="{225A551D-654A-4A19-8D78-C05E5488DAD8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 algn="l" defTabSz="1218972"/>
              <a:t>‹#›</a:t>
            </a:fld>
            <a:endParaRPr lang="et-E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txStyles>
    <p:titleStyle>
      <a:lvl1pPr algn="l" defTabSz="1218972" rtl="0" eaLnBrk="1" latinLnBrk="0" hangingPunct="1">
        <a:spcBef>
          <a:spcPct val="0"/>
        </a:spcBef>
        <a:buNone/>
        <a:defRPr sz="5819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7115" indent="-457115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14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90416" indent="-380929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12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23716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1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33202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9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42688" indent="-304743" algn="l" defTabSz="1218972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9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52175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61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7pPr>
      <a:lvl8pPr marL="4571147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34" indent="-304743" algn="l" defTabSz="1218972" rtl="0" eaLnBrk="1" latinLnBrk="0" hangingPunct="1">
        <a:spcBef>
          <a:spcPct val="20000"/>
        </a:spcBef>
        <a:buFont typeface="Arial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1pPr>
      <a:lvl2pPr marL="609487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2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3pPr>
      <a:lvl4pPr marL="1828459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4pPr>
      <a:lvl5pPr marL="2437946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5pPr>
      <a:lvl6pPr marL="3047431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6pPr>
      <a:lvl7pPr marL="3656918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7pPr>
      <a:lvl8pPr marL="4266404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8pPr>
      <a:lvl9pPr marL="4875891" algn="l" defTabSz="1218972" rtl="0" eaLnBrk="1" latinLnBrk="0" hangingPunct="1">
        <a:defRPr sz="24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maris.arro@envir.e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marisadiniznetworking.blogspot.com/2018/01/que-tal-ter-uma-usina-de-biogas.html" TargetMode="Externa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750006" y="2345375"/>
            <a:ext cx="8452450" cy="2358331"/>
          </a:xfrm>
        </p:spPr>
        <p:txBody>
          <a:bodyPr/>
          <a:lstStyle/>
          <a:p>
            <a:r>
              <a:rPr lang="et-EE" sz="4013" dirty="0"/>
              <a:t>LIFE Kliima </a:t>
            </a:r>
            <a:r>
              <a:rPr lang="et-EE" sz="4013" dirty="0" err="1"/>
              <a:t>allprogramm</a:t>
            </a:r>
            <a:r>
              <a:rPr lang="et-EE" sz="4013" dirty="0"/>
              <a:t> 2023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1444703" y="6029754"/>
            <a:ext cx="7035321" cy="433459"/>
          </a:xfrm>
        </p:spPr>
        <p:txBody>
          <a:bodyPr/>
          <a:lstStyle/>
          <a:p>
            <a:r>
              <a:rPr lang="et-EE" dirty="0"/>
              <a:t>Tallinnas, 29. mail 2023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444703" y="5451809"/>
            <a:ext cx="7007587" cy="433459"/>
          </a:xfrm>
        </p:spPr>
        <p:txBody>
          <a:bodyPr/>
          <a:lstStyle/>
          <a:p>
            <a:r>
              <a:rPr lang="et-EE" dirty="0"/>
              <a:t>nõunik/ kliimaosakond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444703" y="4841225"/>
            <a:ext cx="6529619" cy="473064"/>
          </a:xfrm>
        </p:spPr>
        <p:txBody>
          <a:bodyPr/>
          <a:lstStyle/>
          <a:p>
            <a:r>
              <a:rPr lang="et-EE" dirty="0"/>
              <a:t>Maris Arro</a:t>
            </a: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1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6058"/>
            <a:ext cx="11338096" cy="1324967"/>
          </a:xfrm>
        </p:spPr>
        <p:txBody>
          <a:bodyPr/>
          <a:lstStyle/>
          <a:p>
            <a:r>
              <a:rPr lang="et-EE" sz="4013" dirty="0"/>
              <a:t>Kohanemise prioriteetsed valdkonnad 2023 – ajakohased vahendid ja lahendused</a:t>
            </a:r>
            <a:endParaRPr lang="en-GB" sz="4013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7433754" cy="4753405"/>
          </a:xfrm>
        </p:spPr>
        <p:txBody>
          <a:bodyPr>
            <a:normAutofit fontScale="85000" lnSpcReduction="10000"/>
          </a:bodyPr>
          <a:lstStyle/>
          <a:p>
            <a:r>
              <a:rPr lang="et-EE" dirty="0"/>
              <a:t>Toetus projektidele, mis kasutavad ajakohaseid lahendusi kliimamuutuste mõjude modelleerimiseks, riskihindamiseks, juhtimiseks ja otsustamise toetamiseks</a:t>
            </a:r>
          </a:p>
          <a:p>
            <a:r>
              <a:rPr lang="et-EE" dirty="0"/>
              <a:t>Mis edendavad kohanemise andmete seiret, aruandlust ja hindamist/auditeerimist </a:t>
            </a:r>
          </a:p>
          <a:p>
            <a:r>
              <a:rPr lang="et-EE" dirty="0"/>
              <a:t>Projektide eelhindamise vahendid, et paremini tuvastada kohanemis- ja ennetusprojektide kaashüvesid ja positiivset mõju majandusele</a:t>
            </a:r>
          </a:p>
          <a:p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57B8DDB-77FB-6697-FC1A-073DDFB9B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287" y="5163747"/>
            <a:ext cx="2348713" cy="1694253"/>
          </a:xfrm>
          <a:prstGeom prst="rect">
            <a:avLst/>
          </a:prstGeom>
        </p:spPr>
      </p:pic>
      <p:pic>
        <p:nvPicPr>
          <p:cNvPr id="6" name="Pilt 5" descr="Person pointing at the stock market graph with virtual screen">
            <a:extLst>
              <a:ext uri="{FF2B5EF4-FFF2-40B4-BE49-F238E27FC236}">
                <a16:creationId xmlns:a16="http://schemas.microsoft.com/office/drawing/2014/main" id="{3AC73F22-EE52-3539-B7C0-0E40CC2B2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54" y="2127552"/>
            <a:ext cx="3904343" cy="26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5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13" dirty="0"/>
              <a:t>Kohanemise prioriteetsed valdkonnad 2023 – looduspõhised lahendused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601025"/>
            <a:ext cx="4836213" cy="4751266"/>
          </a:xfrm>
        </p:spPr>
        <p:txBody>
          <a:bodyPr/>
          <a:lstStyle/>
          <a:p>
            <a:r>
              <a:rPr lang="et-EE" dirty="0"/>
              <a:t>Projektid, mis toetavad nn looduspõhiste lahenduste kasutamist maakasutuses, rannikualadel ja merepiirkonnas</a:t>
            </a:r>
            <a:endParaRPr lang="en-GB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46" y="4001575"/>
            <a:ext cx="5492222" cy="2680949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71" y="916099"/>
            <a:ext cx="5297492" cy="3191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4955" y="6352291"/>
            <a:ext cx="4360583" cy="432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72"/>
            <a:r>
              <a:rPr lang="et-EE" sz="1104" dirty="0">
                <a:solidFill>
                  <a:srgbClr val="000000"/>
                </a:solidFill>
              </a:rPr>
              <a:t>Allikas: </a:t>
            </a:r>
            <a:r>
              <a:rPr lang="en-GB" sz="1104" dirty="0">
                <a:solidFill>
                  <a:srgbClr val="000000"/>
                </a:solidFill>
              </a:rPr>
              <a:t>https://www.cam.ac.uk/sites/www.cam.ac.uk/files/styles/content-885x432/public/news/research/news/mangroveplanting.jpg?itok=oe7Mjiqk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4D6A0483-35A1-D444-B355-D3F641E81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837" y="5163165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9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13" dirty="0"/>
              <a:t>Kohanemise prioriteetsed valdkonnad 2023 – linnade ja piirkondade kohanemine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601025"/>
            <a:ext cx="4330511" cy="4751266"/>
          </a:xfrm>
        </p:spPr>
        <p:txBody>
          <a:bodyPr>
            <a:normAutofit lnSpcReduction="10000"/>
          </a:bodyPr>
          <a:lstStyle/>
          <a:p>
            <a:r>
              <a:rPr lang="et-EE" dirty="0"/>
              <a:t>Toetatakse linnadele ja regioonidele suunatud projekte, millega edendatakse kohalikku, individuaalset ja õiglast vastupidavust kliimamuutuste mõjule</a:t>
            </a:r>
            <a:endParaRPr lang="en-GB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11" y="1767407"/>
            <a:ext cx="6085323" cy="3828888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4652F35E-6F9E-5C12-A788-B951F1D9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87" y="5163747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49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0" y="276058"/>
            <a:ext cx="11398171" cy="1142486"/>
          </a:xfrm>
        </p:spPr>
        <p:txBody>
          <a:bodyPr/>
          <a:lstStyle/>
          <a:p>
            <a:r>
              <a:rPr lang="et-EE" sz="4013" dirty="0"/>
              <a:t>Kohanemise prioriteetsed valdkonnad 2023 – taristu ja ehitised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601025"/>
            <a:ext cx="3535835" cy="4751266"/>
          </a:xfrm>
        </p:spPr>
        <p:txBody>
          <a:bodyPr/>
          <a:lstStyle/>
          <a:p>
            <a:r>
              <a:rPr lang="et-EE" dirty="0"/>
              <a:t>Projektid, mis on suunatud taristu ja ehitiste kliimakindluse ja vastupidavuse suurendamiseks</a:t>
            </a:r>
            <a:endParaRPr lang="en-GB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92" y="3377346"/>
            <a:ext cx="5268194" cy="3467672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97" y="1333948"/>
            <a:ext cx="4972610" cy="2947938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4B5C8872-42A0-A930-8BAE-6E2F2C0AF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494" y="5163747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59" y="1767407"/>
            <a:ext cx="5273751" cy="433459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1544"/>
            <a:ext cx="11410339" cy="1765863"/>
          </a:xfrm>
        </p:spPr>
        <p:txBody>
          <a:bodyPr/>
          <a:lstStyle/>
          <a:p>
            <a:r>
              <a:rPr lang="et-EE" sz="4013" dirty="0"/>
              <a:t>Kohanemise prioriteetsed valdkonnad 2023 – põllumajandustootjad, metsamajandajad, Natura 2000 hooldajad jt</a:t>
            </a:r>
            <a:endParaRPr lang="en-GB" sz="4013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767406"/>
            <a:ext cx="5919860" cy="4584885"/>
          </a:xfrm>
        </p:spPr>
        <p:txBody>
          <a:bodyPr>
            <a:normAutofit fontScale="92500"/>
          </a:bodyPr>
          <a:lstStyle/>
          <a:p>
            <a:r>
              <a:rPr lang="et-EE" dirty="0"/>
              <a:t>Projektid, et aidata põllumajandustootjatel, </a:t>
            </a:r>
            <a:r>
              <a:rPr lang="et-EE" dirty="0" err="1"/>
              <a:t>metsamajandajatel</a:t>
            </a:r>
            <a:r>
              <a:rPr lang="et-EE" dirty="0"/>
              <a:t>, Natura 2000 majandajatel ja teistel maakorraldajatel tegeleda kliimariskidega ja kiirendada sobivate kohanemislahenduste kasutuselevõttu</a:t>
            </a:r>
            <a:endParaRPr lang="en-GB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CF745A5-0141-1F8C-75CC-C3B4A361E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87" y="5163747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129485" cy="1143000"/>
          </a:xfrm>
        </p:spPr>
        <p:txBody>
          <a:bodyPr/>
          <a:lstStyle/>
          <a:p>
            <a:r>
              <a:rPr lang="et-EE" sz="3612" dirty="0"/>
              <a:t>Kohanemise prioriteetsed valdkonnad 2023 - veemajandus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/>
              <a:t>Toetatakse projekte, mis edendavad lähenemisi ja lahendusi, mis kindlustavad stabiilse ja kõrge kvaliteediga joogiveevarud </a:t>
            </a:r>
            <a:endParaRPr lang="en-GB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3" y="3356757"/>
            <a:ext cx="11558907" cy="3437983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B907DA44-1291-5E57-ABF8-CA26BD8F9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7" y="-1279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6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7678056" cy="1143000"/>
          </a:xfrm>
        </p:spPr>
        <p:txBody>
          <a:bodyPr/>
          <a:lstStyle/>
          <a:p>
            <a:r>
              <a:rPr lang="et-EE" sz="3612" dirty="0"/>
              <a:t>Kohanemise prioriteetsed valdkonnad 2023 – ekstreemsed ilmastikuolud</a:t>
            </a:r>
            <a:endParaRPr lang="en-GB" dirty="0"/>
          </a:p>
        </p:txBody>
      </p:sp>
      <p:sp>
        <p:nvSpPr>
          <p:cNvPr id="6" name="Sisu kohatäide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/>
              <a:t>Projektid, mis toetavad kohaliku tasandi ja äärepoolsete piirkondade valmisolekut ekstreemseteks ilmastikuoludeks</a:t>
            </a:r>
          </a:p>
          <a:p>
            <a:r>
              <a:rPr lang="et-EE" dirty="0"/>
              <a:t>Kohanemislahendused, mis on mitmete hüvedega nagu looduspõhised lahendused ja katastroofiohu ennetusmeetmed</a:t>
            </a:r>
            <a:endParaRPr lang="en-GB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F0F9A0EE-2836-E74F-7184-8AD56A0E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3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8665028" cy="1143000"/>
          </a:xfrm>
        </p:spPr>
        <p:txBody>
          <a:bodyPr/>
          <a:lstStyle/>
          <a:p>
            <a:r>
              <a:rPr lang="et-EE" sz="4415" dirty="0"/>
              <a:t>Kohanemise prioriteetsed valdkonnad 2023 - kindlustus</a:t>
            </a:r>
            <a:endParaRPr lang="en-GB" sz="4415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601025"/>
            <a:ext cx="4474996" cy="4133312"/>
          </a:xfrm>
        </p:spPr>
        <p:txBody>
          <a:bodyPr/>
          <a:lstStyle/>
          <a:p>
            <a:r>
              <a:rPr lang="en-GB" dirty="0" err="1"/>
              <a:t>Finantsinstrumendid</a:t>
            </a:r>
            <a:r>
              <a:rPr lang="en-GB" dirty="0"/>
              <a:t>, </a:t>
            </a:r>
            <a:r>
              <a:rPr lang="en-GB" dirty="0" err="1"/>
              <a:t>uuenduslikud</a:t>
            </a:r>
            <a:r>
              <a:rPr lang="en-GB" dirty="0"/>
              <a:t> </a:t>
            </a:r>
            <a:r>
              <a:rPr lang="en-GB" dirty="0" err="1"/>
              <a:t>lahendused</a:t>
            </a:r>
            <a:r>
              <a:rPr lang="en-GB" dirty="0"/>
              <a:t> </a:t>
            </a:r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avaliku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erasektori</a:t>
            </a:r>
            <a:r>
              <a:rPr lang="en-GB" dirty="0"/>
              <a:t> </a:t>
            </a:r>
            <a:r>
              <a:rPr lang="en-GB" dirty="0" err="1"/>
              <a:t>koostöö</a:t>
            </a:r>
            <a:r>
              <a:rPr lang="en-GB" dirty="0"/>
              <a:t> </a:t>
            </a:r>
            <a:r>
              <a:rPr lang="en-GB" dirty="0" err="1"/>
              <a:t>kindlustus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kahjumiandmete</a:t>
            </a:r>
            <a:r>
              <a:rPr lang="en-GB" dirty="0"/>
              <a:t> </a:t>
            </a:r>
            <a:r>
              <a:rPr lang="en-GB" dirty="0" err="1"/>
              <a:t>osas</a:t>
            </a:r>
            <a:endParaRPr lang="en-GB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55" y="1911893"/>
            <a:ext cx="5733664" cy="382244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6EEC3CEE-A7AD-66C9-93FA-7F9452829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8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6058"/>
            <a:ext cx="8519885" cy="1130134"/>
          </a:xfrm>
        </p:spPr>
        <p:txBody>
          <a:bodyPr/>
          <a:lstStyle/>
          <a:p>
            <a:r>
              <a:rPr lang="et-EE" sz="4415" dirty="0"/>
              <a:t>Kliimaalase juhtimise prioriteetsed valdkonnad 2023 (I) </a:t>
            </a:r>
            <a:endParaRPr lang="en-GB" sz="4415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901371"/>
            <a:ext cx="10972801" cy="4452236"/>
          </a:xfrm>
        </p:spPr>
        <p:txBody>
          <a:bodyPr>
            <a:normAutofit fontScale="85000" lnSpcReduction="20000"/>
          </a:bodyPr>
          <a:lstStyle/>
          <a:p>
            <a:r>
              <a:rPr lang="et-EE" dirty="0"/>
              <a:t>Projektid, mis toetavad EL Kliimapakti toimimist -  määratledes ja ellu viies aga ka kindlaks määrates, nii kohalikul kui ka piirkondlikul tasandil olemasolevad kliimateadlikkuse suurendamise algatused</a:t>
            </a:r>
          </a:p>
          <a:p>
            <a:r>
              <a:rPr lang="et-EE" dirty="0"/>
              <a:t>Soodustavad käitumisharjumuste muutmist, peavoolustavad heite vähendamist ja ressursi- ning energiaefektiivseid tegevusi</a:t>
            </a:r>
          </a:p>
          <a:p>
            <a:r>
              <a:rPr lang="et-EE" dirty="0"/>
              <a:t>Teadlikkuse suurendamise tegevused, mis käsitlevad kohanemise- ja leevendusvajadusi</a:t>
            </a:r>
          </a:p>
          <a:p>
            <a:r>
              <a:rPr lang="et-EE" dirty="0"/>
              <a:t>Tegevused, mis on seotud jätkusuutliku rahanduse arendamise ja elluviimisega</a:t>
            </a:r>
          </a:p>
          <a:p>
            <a:r>
              <a:rPr lang="et-EE" dirty="0"/>
              <a:t>KHG seire ja aruandluse edasiarendamine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3746F8B-3D7D-DF6A-2A93-928DC82D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1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8650513" cy="1143000"/>
          </a:xfrm>
        </p:spPr>
        <p:txBody>
          <a:bodyPr/>
          <a:lstStyle/>
          <a:p>
            <a:r>
              <a:rPr lang="et-EE" sz="4415" dirty="0"/>
              <a:t>Kliimaalase juhtimise prioriteetsed valdkonnad 2023 (II)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694253"/>
            <a:ext cx="10972801" cy="4659354"/>
          </a:xfrm>
        </p:spPr>
        <p:txBody>
          <a:bodyPr>
            <a:normAutofit fontScale="92500" lnSpcReduction="20000"/>
          </a:bodyPr>
          <a:lstStyle/>
          <a:p>
            <a:r>
              <a:rPr lang="et-EE" dirty="0"/>
              <a:t>Riiklike kliima- ja energiakavade ja pikaajaliste strateegiate elluviimine ja edasiarendamine</a:t>
            </a:r>
          </a:p>
          <a:p>
            <a:r>
              <a:rPr lang="et-EE" dirty="0"/>
              <a:t>Kasvuhoonegaaside heite arvutamise metoodika ja kliimamuutuste leevendamise meetmete väljatöötamine ja rakendamine maakasutuse sektoris</a:t>
            </a:r>
          </a:p>
          <a:p>
            <a:r>
              <a:rPr lang="et-EE" dirty="0"/>
              <a:t>ELi </a:t>
            </a:r>
            <a:r>
              <a:rPr lang="et-EE" dirty="0" err="1"/>
              <a:t>HKSi</a:t>
            </a:r>
            <a:r>
              <a:rPr lang="et-EE" dirty="0"/>
              <a:t> toimimise hindamine</a:t>
            </a:r>
          </a:p>
          <a:p>
            <a:r>
              <a:rPr lang="et-EE" dirty="0"/>
              <a:t>Suutlikkuse ja teadlikkuse suurendamine f-gaaside lõppkasutajate seas ja seadmete turustamise ahelas</a:t>
            </a:r>
          </a:p>
          <a:p>
            <a:r>
              <a:rPr lang="et-EE" dirty="0"/>
              <a:t>Kliimapoliitika seire, hindamine ja </a:t>
            </a:r>
            <a:r>
              <a:rPr lang="et-EE" dirty="0" err="1"/>
              <a:t>järelhindamine</a:t>
            </a:r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F846257-4565-0922-19B7-800D21810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Vooru eelarve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/>
              <a:t>Vooru maht 66,4 miljonit eurot.</a:t>
            </a:r>
          </a:p>
          <a:p>
            <a:r>
              <a:rPr lang="et-EE" dirty="0"/>
              <a:t>Toetusmäär kuni 60%.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B73E85E7-CEF4-2EBA-E486-168CE26C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28" y="2993457"/>
            <a:ext cx="10395284" cy="3267217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FF387458-1F6A-5A12-CFC4-0CF84C41F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37" y="9753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9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Taotlustingimused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11582400" cy="525779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t-EE" sz="3411" dirty="0">
                <a:solidFill>
                  <a:srgbClr val="000000"/>
                </a:solidFill>
              </a:rPr>
              <a:t>Ühe-</a:t>
            </a:r>
            <a:r>
              <a:rPr lang="et-EE" sz="3411" dirty="0" err="1">
                <a:solidFill>
                  <a:srgbClr val="000000"/>
                </a:solidFill>
              </a:rPr>
              <a:t>etapiline</a:t>
            </a:r>
            <a:r>
              <a:rPr lang="et-EE" sz="3411" dirty="0">
                <a:solidFill>
                  <a:srgbClr val="000000"/>
                </a:solidFill>
              </a:rPr>
              <a:t> taotlemine</a:t>
            </a:r>
          </a:p>
          <a:p>
            <a:pPr lvl="0"/>
            <a:r>
              <a:rPr lang="et-EE" sz="3411" dirty="0">
                <a:solidFill>
                  <a:srgbClr val="000000"/>
                </a:solidFill>
              </a:rPr>
              <a:t>Tähtaeg: </a:t>
            </a:r>
            <a:r>
              <a:rPr lang="et-EE" sz="3411" b="1" dirty="0">
                <a:solidFill>
                  <a:srgbClr val="000000"/>
                </a:solidFill>
              </a:rPr>
              <a:t>21. september 2023 </a:t>
            </a:r>
            <a:r>
              <a:rPr lang="et-EE" sz="3411" dirty="0">
                <a:solidFill>
                  <a:srgbClr val="000000"/>
                </a:solidFill>
              </a:rPr>
              <a:t>kell 17 (CET)</a:t>
            </a:r>
          </a:p>
          <a:p>
            <a:pPr lvl="0"/>
            <a:r>
              <a:rPr lang="et-EE" sz="3110" dirty="0">
                <a:solidFill>
                  <a:srgbClr val="000000"/>
                </a:solidFill>
              </a:rPr>
              <a:t>Hindamistulemused teatavaks: </a:t>
            </a:r>
            <a:r>
              <a:rPr lang="et-EE" sz="3110" b="1" dirty="0">
                <a:solidFill>
                  <a:srgbClr val="000000"/>
                </a:solidFill>
              </a:rPr>
              <a:t>2024.a veebruaris</a:t>
            </a:r>
          </a:p>
          <a:p>
            <a:pPr lvl="0"/>
            <a:r>
              <a:rPr lang="et-EE" sz="3110" dirty="0">
                <a:solidFill>
                  <a:srgbClr val="000000"/>
                </a:solidFill>
              </a:rPr>
              <a:t>Taotlus koosneb:</a:t>
            </a:r>
          </a:p>
          <a:p>
            <a:pPr marL="0" indent="0">
              <a:buNone/>
            </a:pPr>
            <a:r>
              <a:rPr lang="et-EE" sz="3110" u="sng" dirty="0">
                <a:solidFill>
                  <a:srgbClr val="000000"/>
                </a:solidFill>
              </a:rPr>
              <a:t>A osa</a:t>
            </a:r>
            <a:r>
              <a:rPr lang="et-EE" sz="3110" dirty="0">
                <a:solidFill>
                  <a:srgbClr val="000000"/>
                </a:solidFill>
              </a:rPr>
              <a:t>: administratiivne informatsioon partnerite kohta ja projekti summeeritud eelarve </a:t>
            </a:r>
          </a:p>
          <a:p>
            <a:pPr marL="0" indent="0">
              <a:buNone/>
            </a:pPr>
            <a:r>
              <a:rPr lang="et-EE" sz="3110" u="sng" dirty="0">
                <a:solidFill>
                  <a:srgbClr val="000000"/>
                </a:solidFill>
              </a:rPr>
              <a:t>B osa</a:t>
            </a:r>
            <a:r>
              <a:rPr lang="et-EE" sz="3110" dirty="0">
                <a:solidFill>
                  <a:srgbClr val="000000"/>
                </a:solidFill>
              </a:rPr>
              <a:t>: projekti tehniline kirjeldus (kuni 120 lehekülge)</a:t>
            </a:r>
          </a:p>
          <a:p>
            <a:pPr marL="0" indent="0">
              <a:buNone/>
            </a:pPr>
            <a:r>
              <a:rPr lang="et-EE" sz="3110" dirty="0">
                <a:solidFill>
                  <a:srgbClr val="FF0000"/>
                </a:solidFill>
              </a:rPr>
              <a:t>NB! Hindajad ei võta lisanduvaid lehti arvesse!</a:t>
            </a:r>
          </a:p>
          <a:p>
            <a:pPr marL="0" indent="0">
              <a:buNone/>
            </a:pPr>
            <a:r>
              <a:rPr lang="et-EE" sz="3110" u="sng" dirty="0">
                <a:solidFill>
                  <a:srgbClr val="000000"/>
                </a:solidFill>
              </a:rPr>
              <a:t>C osa</a:t>
            </a:r>
            <a:r>
              <a:rPr lang="et-EE" sz="3110" dirty="0">
                <a:solidFill>
                  <a:srgbClr val="000000"/>
                </a:solidFill>
              </a:rPr>
              <a:t>: lisaandmed</a:t>
            </a:r>
          </a:p>
          <a:p>
            <a:pPr marL="0" indent="0">
              <a:buNone/>
            </a:pPr>
            <a:r>
              <a:rPr lang="et-EE" sz="3110" u="sng" dirty="0">
                <a:solidFill>
                  <a:srgbClr val="000000"/>
                </a:solidFill>
              </a:rPr>
              <a:t>Kohustuslikud lisad ja toetavad dokumendid </a:t>
            </a:r>
            <a:r>
              <a:rPr lang="et-EE" sz="3110" dirty="0">
                <a:solidFill>
                  <a:srgbClr val="000000"/>
                </a:solidFill>
              </a:rPr>
              <a:t>(detailne eelarvetabel, partnerite informatsioon)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61830E9-B221-2399-DA7A-A6D00D9F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837" y="-1279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99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Tänan kuulamast!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444703" y="5491414"/>
            <a:ext cx="7007587" cy="827313"/>
          </a:xfrm>
        </p:spPr>
        <p:txBody>
          <a:bodyPr/>
          <a:lstStyle/>
          <a:p>
            <a:r>
              <a:rPr lang="et-EE" dirty="0">
                <a:hlinkClick r:id="rId2"/>
              </a:rPr>
              <a:t>maris.arro@envir.ee</a:t>
            </a:r>
            <a:endParaRPr lang="et-EE" dirty="0"/>
          </a:p>
          <a:p>
            <a:r>
              <a:rPr lang="et-EE" dirty="0"/>
              <a:t>6 262 986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Maris Arro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3CE4FA51-A7EA-FDA4-095C-570E87F3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6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Toetus kolmandatele osapooltele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969474"/>
            <a:ext cx="10972801" cy="4384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t-EE" dirty="0"/>
              <a:t>Rahaline toetus kolmandatele osapooltele on abikõlblik, juhul kui:</a:t>
            </a:r>
          </a:p>
          <a:p>
            <a:r>
              <a:rPr lang="et-EE" dirty="0"/>
              <a:t>toetusi jagatakse avatud voorudes,</a:t>
            </a:r>
          </a:p>
          <a:p>
            <a:r>
              <a:rPr lang="et-EE" dirty="0"/>
              <a:t>voorude avamise osas tehakse laialdast teavitamist, </a:t>
            </a:r>
          </a:p>
          <a:p>
            <a:r>
              <a:rPr lang="et-EE" dirty="0"/>
              <a:t>voorud vastavad EL standarditele läbipaistvuse, võrdse kohtlemise, huvide konflikti ja konfidentsiaalsuse osas</a:t>
            </a:r>
          </a:p>
          <a:p>
            <a:pPr marL="0" indent="0">
              <a:buNone/>
            </a:pPr>
            <a:r>
              <a:rPr lang="et-EE" dirty="0"/>
              <a:t>Taotluses tuleb põhjendada, milleks on rahalise toetuse andmine vajalik, mille jaoks toetust antakse ja kuidas seda korraldatakse.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3742B1F4-77C3-2DC7-955A-08301E4B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37" y="0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6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6058"/>
            <a:ext cx="8650513" cy="1324967"/>
          </a:xfrm>
        </p:spPr>
        <p:txBody>
          <a:bodyPr/>
          <a:lstStyle/>
          <a:p>
            <a:r>
              <a:rPr lang="et-EE" sz="4415" dirty="0"/>
              <a:t>Leevendamise prioriteetsed valdkonnad 2023 – F-gaasid</a:t>
            </a:r>
            <a:endParaRPr lang="en-GB" sz="4415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1038979" y="1799771"/>
            <a:ext cx="10972802" cy="4357686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Vahtudes</a:t>
            </a:r>
            <a:r>
              <a:rPr lang="fi-FI" dirty="0"/>
              <a:t> </a:t>
            </a:r>
            <a:r>
              <a:rPr lang="fi-FI" dirty="0" err="1"/>
              <a:t>sisalduvate</a:t>
            </a:r>
            <a:r>
              <a:rPr lang="fi-FI" dirty="0"/>
              <a:t> </a:t>
            </a:r>
            <a:r>
              <a:rPr lang="fi-FI" dirty="0" err="1"/>
              <a:t>osoonikihti</a:t>
            </a:r>
            <a:r>
              <a:rPr lang="fi-FI" dirty="0"/>
              <a:t> </a:t>
            </a:r>
            <a:r>
              <a:rPr lang="fi-FI" dirty="0" err="1"/>
              <a:t>kahandavate</a:t>
            </a:r>
            <a:r>
              <a:rPr lang="fi-FI" dirty="0"/>
              <a:t> </a:t>
            </a:r>
            <a:r>
              <a:rPr lang="fi-FI" dirty="0" err="1"/>
              <a:t>koostisainete</a:t>
            </a:r>
            <a:r>
              <a:rPr lang="fi-FI" dirty="0"/>
              <a:t> </a:t>
            </a:r>
            <a:r>
              <a:rPr lang="fi-FI" dirty="0" err="1"/>
              <a:t>ringlussevõtt</a:t>
            </a:r>
            <a:r>
              <a:rPr lang="fi-FI" dirty="0"/>
              <a:t>, </a:t>
            </a:r>
            <a:r>
              <a:rPr lang="fi-FI" dirty="0" err="1"/>
              <a:t>taasväärtustamine</a:t>
            </a:r>
            <a:r>
              <a:rPr lang="fi-FI" dirty="0"/>
              <a:t> ja </a:t>
            </a:r>
            <a:r>
              <a:rPr lang="fi-FI" dirty="0" err="1"/>
              <a:t>taaskasutamine</a:t>
            </a:r>
            <a:endParaRPr lang="et-EE" dirty="0"/>
          </a:p>
          <a:p>
            <a:r>
              <a:rPr lang="et-EE" dirty="0"/>
              <a:t>Fluoritud kasvuhoonegaasidele (eeskätt SF</a:t>
            </a:r>
            <a:r>
              <a:rPr lang="et-EE" baseline="-25000" dirty="0"/>
              <a:t>6</a:t>
            </a:r>
            <a:r>
              <a:rPr lang="et-EE" dirty="0"/>
              <a:t>, NF</a:t>
            </a:r>
            <a:r>
              <a:rPr lang="et-EE" baseline="-25000" dirty="0"/>
              <a:t>3</a:t>
            </a:r>
            <a:r>
              <a:rPr lang="et-EE" dirty="0"/>
              <a:t>, PFC)  sobivate alternatiivide kättesaadavus</a:t>
            </a:r>
          </a:p>
          <a:p>
            <a:r>
              <a:rPr lang="et-EE" dirty="0"/>
              <a:t>Fluoritud kasvuhoonegaaside </a:t>
            </a:r>
            <a:r>
              <a:rPr lang="et-EE" dirty="0" err="1"/>
              <a:t>taasväärtustamine</a:t>
            </a:r>
            <a:r>
              <a:rPr lang="et-EE" dirty="0"/>
              <a:t> ja taaskasutamine</a:t>
            </a:r>
          </a:p>
          <a:p>
            <a:r>
              <a:rPr lang="et-EE" dirty="0"/>
              <a:t>Standarditest tulenevate takistuste eemaldamine - kuidas oleks võimalik riske vähendada nt süttimisohtlike alternatiivsete ainete tootmisel, kasutamisel ja teenindamisel</a:t>
            </a:r>
          </a:p>
          <a:p>
            <a:endParaRPr lang="et-EE" dirty="0"/>
          </a:p>
          <a:p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E3068A1D-EE51-7116-6E99-0B4FC4AB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37" y="0"/>
            <a:ext cx="234716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233686" cy="1143000"/>
          </a:xfrm>
        </p:spPr>
        <p:txBody>
          <a:bodyPr/>
          <a:lstStyle/>
          <a:p>
            <a:r>
              <a:rPr lang="et-EE" sz="4415" dirty="0"/>
              <a:t>Leevendamise prioriteetsed valdkonnad 2023 – nullheitega liikuvus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601025"/>
            <a:ext cx="5829702" cy="4751266"/>
          </a:xfrm>
        </p:spPr>
        <p:txBody>
          <a:bodyPr>
            <a:normAutofit fontScale="92500"/>
          </a:bodyPr>
          <a:lstStyle/>
          <a:p>
            <a:r>
              <a:rPr lang="et-EE" dirty="0"/>
              <a:t>Projektid, mis on suunatud nullheitega sõidukite ja tankimis- ja laadimistaristu arendamiseks </a:t>
            </a:r>
          </a:p>
          <a:p>
            <a:r>
              <a:rPr lang="et-EE" dirty="0"/>
              <a:t>Õhu-, vee ja raudteetranspordi </a:t>
            </a:r>
            <a:r>
              <a:rPr lang="et-EE" dirty="0" err="1"/>
              <a:t>dekarboniseerimine</a:t>
            </a:r>
            <a:r>
              <a:rPr lang="et-EE" dirty="0"/>
              <a:t>, suurendades transpordiliikide vaheldumist ja modaalnihet </a:t>
            </a: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35" y="1448489"/>
            <a:ext cx="4551319" cy="3094104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93" y="3862459"/>
            <a:ext cx="4334590" cy="289896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5D1A7CB6-0BEE-79C9-F752-0A5DCCFF2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361713" cy="1143000"/>
          </a:xfrm>
        </p:spPr>
        <p:txBody>
          <a:bodyPr/>
          <a:lstStyle/>
          <a:p>
            <a:r>
              <a:rPr lang="et-EE" sz="4415" dirty="0"/>
              <a:t>Leevendamise prioriteetsed valdkonnad 2023 – Energiaintensiivne tööstus (EII)</a:t>
            </a: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1601025"/>
            <a:ext cx="6208833" cy="4751266"/>
          </a:xfrm>
        </p:spPr>
        <p:txBody>
          <a:bodyPr/>
          <a:lstStyle/>
          <a:p>
            <a:r>
              <a:rPr lang="et-EE" dirty="0"/>
              <a:t>Tegevused, mis suurendavad </a:t>
            </a:r>
            <a:r>
              <a:rPr lang="et-EE" dirty="0" err="1"/>
              <a:t>HKSi</a:t>
            </a:r>
            <a:r>
              <a:rPr lang="et-EE" dirty="0"/>
              <a:t> toimimist ja mis mõjutavad energia ja kasvuhoonegaaside intensiivset tööstuslikku tootmist </a:t>
            </a:r>
            <a:endParaRPr lang="en-GB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73" y="972733"/>
            <a:ext cx="6372790" cy="637279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EA510862-208C-E557-A619-4D5BEA5EA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6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0" y="1544"/>
            <a:ext cx="9347200" cy="1260161"/>
          </a:xfrm>
        </p:spPr>
        <p:txBody>
          <a:bodyPr/>
          <a:lstStyle/>
          <a:p>
            <a:r>
              <a:rPr lang="et-EE" sz="4415" dirty="0"/>
              <a:t>Leevendamise prioriteetsed valdkonnad 2023 - taastuvenergeetika ja energiatõhusus </a:t>
            </a:r>
            <a:endParaRPr lang="en-GB" sz="4415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599" y="1767407"/>
            <a:ext cx="5125185" cy="4584884"/>
          </a:xfrm>
        </p:spPr>
        <p:txBody>
          <a:bodyPr/>
          <a:lstStyle/>
          <a:p>
            <a:r>
              <a:rPr lang="et-EE" dirty="0"/>
              <a:t>Taastuvenergia tootmise ja kasutamise suurendamine ja energia efektiivsuse parandamine 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D3B906A-8981-E22C-8664-636E7383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37" y="0"/>
            <a:ext cx="2347163" cy="1694835"/>
          </a:xfrm>
          <a:prstGeom prst="rect">
            <a:avLst/>
          </a:prstGeom>
        </p:spPr>
      </p:pic>
      <p:pic>
        <p:nvPicPr>
          <p:cNvPr id="7" name="Pilt 6" descr="Pilt, millel on kujutatud taevas, ehitis, õues, staadion&#10;&#10;Kirjeldus on genereeritud automaatselt">
            <a:extLst>
              <a:ext uri="{FF2B5EF4-FFF2-40B4-BE49-F238E27FC236}">
                <a16:creationId xmlns:a16="http://schemas.microsoft.com/office/drawing/2014/main" id="{98F16BBE-AC68-D877-A132-BAAF5AE50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34784" y="2339850"/>
            <a:ext cx="6342743" cy="3878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8B7C1-8C53-4724-7A12-019E13A71477}"/>
              </a:ext>
            </a:extLst>
          </p:cNvPr>
          <p:cNvSpPr txBox="1"/>
          <p:nvPr/>
        </p:nvSpPr>
        <p:spPr>
          <a:xfrm>
            <a:off x="977811" y="9964057"/>
            <a:ext cx="112141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00">
                <a:hlinkClick r:id="rId5" tooltip="https://marisadiniznetworking.blogspot.com/2018/01/que-tal-ter-uma-usina-de-biogas.html"/>
              </a:rPr>
              <a:t>See foto</a:t>
            </a:r>
            <a:r>
              <a:rPr lang="et-EE" sz="900"/>
              <a:t>, autor: Tundmatu autor, litsents: </a:t>
            </a:r>
            <a:r>
              <a:rPr lang="et-EE" sz="900">
                <a:hlinkClick r:id="rId6" tooltip="https://creativecommons.org/licenses/by-nc-nd/3.0/"/>
              </a:rPr>
              <a:t>CC BY-NC-ND</a:t>
            </a:r>
            <a:endParaRPr lang="et-EE" sz="900"/>
          </a:p>
        </p:txBody>
      </p:sp>
    </p:spTree>
    <p:extLst>
      <p:ext uri="{BB962C8B-B14F-4D97-AF65-F5344CB8AC3E}">
        <p14:creationId xmlns:p14="http://schemas.microsoft.com/office/powerpoint/2010/main" val="70813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49286" y="539273"/>
            <a:ext cx="9394001" cy="1372620"/>
          </a:xfrm>
        </p:spPr>
        <p:txBody>
          <a:bodyPr/>
          <a:lstStyle/>
          <a:p>
            <a:r>
              <a:rPr lang="et-EE" sz="4000" dirty="0"/>
              <a:t>Leevendamise prioriteetsed valdkonnad 2023 - maa ja meri, kui olulised </a:t>
            </a:r>
            <a:r>
              <a:rPr lang="et-EE" sz="4000" dirty="0" err="1"/>
              <a:t>süsinikusidujad</a:t>
            </a:r>
            <a:br>
              <a:rPr lang="et-EE" sz="4415" dirty="0"/>
            </a:br>
            <a:endParaRPr lang="en-GB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750006" y="1622922"/>
            <a:ext cx="11281680" cy="5049727"/>
          </a:xfrm>
        </p:spPr>
        <p:txBody>
          <a:bodyPr>
            <a:normAutofit fontScale="77500" lnSpcReduction="20000"/>
          </a:bodyPr>
          <a:lstStyle/>
          <a:p>
            <a:r>
              <a:rPr lang="et-EE" sz="4000" dirty="0"/>
              <a:t>Praktikad, mis suurendavad süsiniku sidumist pinnases ja </a:t>
            </a:r>
            <a:r>
              <a:rPr lang="et-EE" sz="4000" dirty="0" err="1"/>
              <a:t>biomassis</a:t>
            </a:r>
            <a:r>
              <a:rPr lang="et-EE" sz="4000" dirty="0"/>
              <a:t>.</a:t>
            </a:r>
          </a:p>
          <a:p>
            <a:r>
              <a:rPr lang="et-EE" sz="4000" dirty="0"/>
              <a:t>Praktikad, mis kaitsevad/säilitavad olemasolevaid süsinikuvarusid pinnases ja </a:t>
            </a:r>
            <a:r>
              <a:rPr lang="et-EE" sz="4000" dirty="0" err="1"/>
              <a:t>biomassis</a:t>
            </a:r>
            <a:r>
              <a:rPr lang="et-EE" sz="4000" dirty="0"/>
              <a:t> (nt turbaalade taastamine)</a:t>
            </a:r>
          </a:p>
          <a:p>
            <a:r>
              <a:rPr lang="et-EE" sz="4000" dirty="0"/>
              <a:t>Koristatud </a:t>
            </a:r>
            <a:r>
              <a:rPr lang="et-EE" sz="4000" dirty="0" err="1"/>
              <a:t>biomassi</a:t>
            </a:r>
            <a:r>
              <a:rPr lang="et-EE" sz="4000" dirty="0"/>
              <a:t> kasutamine pikaajalistes toodetes</a:t>
            </a:r>
          </a:p>
          <a:p>
            <a:r>
              <a:rPr lang="et-EE" sz="4000" dirty="0"/>
              <a:t>Maatükipõhise seire, aruandluse ja tõendamismetoodikate arendamine ja kasutuselevõtt</a:t>
            </a:r>
          </a:p>
          <a:p>
            <a:r>
              <a:rPr lang="et-EE" sz="4000" dirty="0"/>
              <a:t>Kohaliku tasandi kaasamine maatükkide seire käigus kogutud teabe integreerimiseks piirkondliku või riikliku tasandi andmebaasidesse</a:t>
            </a:r>
          </a:p>
          <a:p>
            <a:r>
              <a:rPr lang="et-EE" sz="4000" dirty="0"/>
              <a:t>Maatüki tasemel KHG seire tööriistade arendamine ja kasutuselevõtt</a:t>
            </a:r>
          </a:p>
          <a:p>
            <a:r>
              <a:rPr lang="et-EE" sz="4000" dirty="0"/>
              <a:t>Ärimudeli väljatöötamine üksikettevõtete kliimasõbralike maakorralduslike võtete tasustamiseks</a:t>
            </a:r>
          </a:p>
          <a:p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2736545B-4BBC-15B3-72A3-3A8C3ED79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9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8824685" cy="1143000"/>
          </a:xfrm>
        </p:spPr>
        <p:txBody>
          <a:bodyPr/>
          <a:lstStyle/>
          <a:p>
            <a:r>
              <a:rPr lang="et-EE" sz="4415" dirty="0"/>
              <a:t>Kohanemise prioriteetsed valdkonnad 2023 - poliitikate arendamine</a:t>
            </a:r>
            <a:endParaRPr lang="en-GB" sz="4415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0" y="2345352"/>
            <a:ext cx="5775374" cy="4006938"/>
          </a:xfrm>
        </p:spPr>
        <p:txBody>
          <a:bodyPr>
            <a:normAutofit lnSpcReduction="10000"/>
          </a:bodyPr>
          <a:lstStyle/>
          <a:p>
            <a:r>
              <a:rPr lang="et-EE" dirty="0"/>
              <a:t>Projektid, mis aitavad riiklikel, regionaalsetel ja kohalikel võimuorganitel edasi arendada ja täiustada efektiivset ja teaduspõhist kohanemisepoliitikat ja strateegiaid</a:t>
            </a:r>
            <a:endParaRPr lang="en-GB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29" y="2345351"/>
            <a:ext cx="5562724" cy="346767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66F7FE72-F999-B0F4-B077-DCD258901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87" y="0"/>
            <a:ext cx="2348713" cy="16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77689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_riigivapp" id="{B7745D22-2EF4-4895-8E55-FA8871AE242B}" vid="{37B1D948-F20F-405B-B668-BFA277EB2F49}"/>
    </a:ext>
  </a:extLst>
</a:theme>
</file>

<file path=ppt/theme/theme2.xml><?xml version="1.0" encoding="utf-8"?>
<a:theme xmlns:a="http://schemas.openxmlformats.org/drawingml/2006/main" name="1_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_riigivapp" id="{B7745D22-2EF4-4895-8E55-FA8871AE242B}" vid="{37B1D948-F20F-405B-B668-BFA277EB2F49}"/>
    </a:ext>
  </a:extLst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139E9FF138944CB87C9503EE94F053" ma:contentTypeVersion="16" ma:contentTypeDescription="Create a new document." ma:contentTypeScope="" ma:versionID="7439024d4619f660a69b29ef8e4277e9">
  <xsd:schema xmlns:xsd="http://www.w3.org/2001/XMLSchema" xmlns:xs="http://www.w3.org/2001/XMLSchema" xmlns:p="http://schemas.microsoft.com/office/2006/metadata/properties" xmlns:ns2="50e8cadd-e37c-43b7-90ac-ceeb002d1aa4" xmlns:ns3="7b33bdde-72c7-4d7b-96e1-1700f8e27143" targetNamespace="http://schemas.microsoft.com/office/2006/metadata/properties" ma:root="true" ma:fieldsID="943904a268a6ec3b12f810f9fb3932de" ns2:_="" ns3:_="">
    <xsd:import namespace="50e8cadd-e37c-43b7-90ac-ceeb002d1aa4"/>
    <xsd:import namespace="7b33bdde-72c7-4d7b-96e1-1700f8e271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cadd-e37c-43b7-90ac-ceeb002d1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81d54c-e813-4495-8d08-7eb38b6d9b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33bdde-72c7-4d7b-96e1-1700f8e27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1ad2d38-1003-4a10-b73a-7da3ed37b204}" ma:internalName="TaxCatchAll" ma:showField="CatchAllData" ma:web="7b33bdde-72c7-4d7b-96e1-1700f8e271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e8cadd-e37c-43b7-90ac-ceeb002d1aa4">
      <Terms xmlns="http://schemas.microsoft.com/office/infopath/2007/PartnerControls"/>
    </lcf76f155ced4ddcb4097134ff3c332f>
    <TaxCatchAll xmlns="7b33bdde-72c7-4d7b-96e1-1700f8e27143" xsi:nil="true"/>
  </documentManagement>
</p:properties>
</file>

<file path=customXml/itemProps1.xml><?xml version="1.0" encoding="utf-8"?>
<ds:datastoreItem xmlns:ds="http://schemas.openxmlformats.org/officeDocument/2006/customXml" ds:itemID="{DD4E23CA-E6C7-48B0-86F1-588E2E7E4336}"/>
</file>

<file path=customXml/itemProps2.xml><?xml version="1.0" encoding="utf-8"?>
<ds:datastoreItem xmlns:ds="http://schemas.openxmlformats.org/officeDocument/2006/customXml" ds:itemID="{48E9D292-22E8-4DEF-BECF-D69F7D2B3296}"/>
</file>

<file path=customXml/itemProps3.xml><?xml version="1.0" encoding="utf-8"?>
<ds:datastoreItem xmlns:ds="http://schemas.openxmlformats.org/officeDocument/2006/customXml" ds:itemID="{9021FE1E-7962-443C-8F3B-F4F863E5731A}"/>
</file>

<file path=docProps/app.xml><?xml version="1.0" encoding="utf-8"?>
<Properties xmlns="http://schemas.openxmlformats.org/officeDocument/2006/extended-properties" xmlns:vt="http://schemas.openxmlformats.org/officeDocument/2006/docPropsVTypes">
  <TotalTime>17168</TotalTime>
  <Words>1682</Words>
  <Application>Microsoft Office PowerPoint</Application>
  <PresentationFormat>Laiekraan</PresentationFormat>
  <Paragraphs>151</Paragraphs>
  <Slides>21</Slides>
  <Notes>16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Roboto</vt:lpstr>
      <vt:lpstr>Roboto Condensed</vt:lpstr>
      <vt:lpstr>val.vis.id_esitlus_2018</vt:lpstr>
      <vt:lpstr>1_val.vis.id_esitlus_2018</vt:lpstr>
      <vt:lpstr>LIFE Kliima allprogramm 2023</vt:lpstr>
      <vt:lpstr>Vooru eelarve</vt:lpstr>
      <vt:lpstr>Toetus kolmandatele osapooltele</vt:lpstr>
      <vt:lpstr>Leevendamise prioriteetsed valdkonnad 2023 – F-gaasid</vt:lpstr>
      <vt:lpstr>Leevendamise prioriteetsed valdkonnad 2023 – nullheitega liikuvus</vt:lpstr>
      <vt:lpstr>Leevendamise prioriteetsed valdkonnad 2023 – Energiaintensiivne tööstus (EII)</vt:lpstr>
      <vt:lpstr>Leevendamise prioriteetsed valdkonnad 2023 - taastuvenergeetika ja energiatõhusus </vt:lpstr>
      <vt:lpstr>Leevendamise prioriteetsed valdkonnad 2023 - maa ja meri, kui olulised süsinikusidujad </vt:lpstr>
      <vt:lpstr>Kohanemise prioriteetsed valdkonnad 2023 - poliitikate arendamine</vt:lpstr>
      <vt:lpstr>Kohanemise prioriteetsed valdkonnad 2023 – ajakohased vahendid ja lahendused</vt:lpstr>
      <vt:lpstr>Kohanemise prioriteetsed valdkonnad 2023 – looduspõhised lahendused</vt:lpstr>
      <vt:lpstr>Kohanemise prioriteetsed valdkonnad 2023 – linnade ja piirkondade kohanemine</vt:lpstr>
      <vt:lpstr>Kohanemise prioriteetsed valdkonnad 2023 – taristu ja ehitised</vt:lpstr>
      <vt:lpstr>Kohanemise prioriteetsed valdkonnad 2023 – põllumajandustootjad, metsamajandajad, Natura 2000 hooldajad jt</vt:lpstr>
      <vt:lpstr>Kohanemise prioriteetsed valdkonnad 2023 - veemajandus</vt:lpstr>
      <vt:lpstr>Kohanemise prioriteetsed valdkonnad 2023 – ekstreemsed ilmastikuolud</vt:lpstr>
      <vt:lpstr>Kohanemise prioriteetsed valdkonnad 2023 - kindlustus</vt:lpstr>
      <vt:lpstr>Kliimaalase juhtimise prioriteetsed valdkonnad 2023 (I) </vt:lpstr>
      <vt:lpstr>Kliimaalase juhtimise prioriteetsed valdkonnad 2023 (II)</vt:lpstr>
      <vt:lpstr>Taotlustingimused</vt:lpstr>
      <vt:lpstr>Tänan kuulamast!</vt:lpstr>
    </vt:vector>
  </TitlesOfParts>
  <Company>Keskkonnaministeeriumi Infotehnoloogiakeskus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Kliima allprogramm</dc:title>
  <dc:creator>Maris Arro</dc:creator>
  <cp:lastModifiedBy>Maris Arro</cp:lastModifiedBy>
  <cp:revision>28</cp:revision>
  <dcterms:created xsi:type="dcterms:W3CDTF">2022-05-23T11:43:58Z</dcterms:created>
  <dcterms:modified xsi:type="dcterms:W3CDTF">2023-05-26T10:48:17Z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0x010100FB139E9FF138944CB87C9503EE94F053</vt:lpwstr>
  </property>
</Properties>
</file>