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3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3"/>
  </p:notesMasterIdLst>
  <p:sldIdLst>
    <p:sldId id="266" r:id="rId2"/>
    <p:sldId id="288" r:id="rId3"/>
    <p:sldId id="274" r:id="rId4"/>
    <p:sldId id="279" r:id="rId5"/>
    <p:sldId id="316" r:id="rId6"/>
    <p:sldId id="317" r:id="rId7"/>
    <p:sldId id="318" r:id="rId8"/>
    <p:sldId id="319" r:id="rId9"/>
    <p:sldId id="321" r:id="rId10"/>
    <p:sldId id="315" r:id="rId11"/>
    <p:sldId id="273" r:id="rId12"/>
  </p:sldIdLst>
  <p:sldSz cx="8999538" cy="6840538"/>
  <p:notesSz cx="7559675" cy="10691813"/>
  <p:defaultTextStyle>
    <a:defPPr>
      <a:defRPr lang="en-GB"/>
    </a:defPPr>
    <a:lvl1pPr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 hangingPunct="0">
      <a:lnSpc>
        <a:spcPct val="110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FF1AB"/>
    <a:srgbClr val="004586"/>
    <a:srgbClr val="999999"/>
    <a:srgbClr val="83CAFF"/>
    <a:srgbClr val="0084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1308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37B0FE-B827-43E6-9F1A-73A7AB4ED6CD}" type="slidenum">
              <a:rPr lang="et-EE" altLang="en-US"/>
              <a:pPr/>
              <a:t>‹#›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6325866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2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5067458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sz="1200" dirty="0">
                <a:solidFill>
                  <a:srgbClr val="FF0000"/>
                </a:solidFill>
              </a:rPr>
              <a:t>LOCAL: </a:t>
            </a:r>
            <a:r>
              <a:rPr lang="et-EE" sz="1200" dirty="0">
                <a:solidFill>
                  <a:srgbClr val="00B050"/>
                </a:solidFill>
              </a:rPr>
              <a:t>KOV energiaplaanid poliitikaga vastavuses, </a:t>
            </a:r>
            <a:r>
              <a:rPr lang="et-EE" sz="1200" dirty="0" err="1">
                <a:solidFill>
                  <a:srgbClr val="00B050"/>
                </a:solidFill>
              </a:rPr>
              <a:t>holistiline</a:t>
            </a:r>
            <a:r>
              <a:rPr lang="et-EE" sz="1200" dirty="0">
                <a:solidFill>
                  <a:srgbClr val="00B050"/>
                </a:solidFill>
              </a:rPr>
              <a:t> poliitika planeerimine – 1,5</a:t>
            </a:r>
          </a:p>
          <a:p>
            <a:r>
              <a:rPr lang="et-EE" sz="1200" dirty="0">
                <a:solidFill>
                  <a:srgbClr val="00B050"/>
                </a:solidFill>
              </a:rPr>
              <a:t>POLICY: Energiatõhususdirektiivi rakendamine – eriti </a:t>
            </a:r>
            <a:r>
              <a:rPr lang="et-EE" sz="1200" dirty="0" err="1">
                <a:solidFill>
                  <a:srgbClr val="00B050"/>
                </a:solidFill>
              </a:rPr>
              <a:t>Fit</a:t>
            </a:r>
            <a:r>
              <a:rPr lang="et-EE" sz="1200" dirty="0">
                <a:solidFill>
                  <a:srgbClr val="00B050"/>
                </a:solidFill>
              </a:rPr>
              <a:t> </a:t>
            </a:r>
            <a:r>
              <a:rPr lang="et-EE" sz="1200" dirty="0" err="1">
                <a:solidFill>
                  <a:srgbClr val="00B050"/>
                </a:solidFill>
              </a:rPr>
              <a:t>for</a:t>
            </a:r>
            <a:r>
              <a:rPr lang="et-EE" sz="1200" dirty="0">
                <a:solidFill>
                  <a:srgbClr val="00B050"/>
                </a:solidFill>
              </a:rPr>
              <a:t> 55 uued kohustused (riiklikud </a:t>
            </a:r>
            <a:r>
              <a:rPr lang="et-EE" sz="1200" dirty="0" err="1">
                <a:solidFill>
                  <a:srgbClr val="00B050"/>
                </a:solidFill>
              </a:rPr>
              <a:t>renoplaanid</a:t>
            </a:r>
            <a:r>
              <a:rPr lang="et-EE" sz="1200" dirty="0">
                <a:solidFill>
                  <a:srgbClr val="00B050"/>
                </a:solidFill>
              </a:rPr>
              <a:t>, </a:t>
            </a:r>
            <a:r>
              <a:rPr lang="et-EE" sz="1200" dirty="0" err="1">
                <a:solidFill>
                  <a:srgbClr val="00B050"/>
                </a:solidFill>
              </a:rPr>
              <a:t>renopassid</a:t>
            </a:r>
            <a:r>
              <a:rPr lang="et-EE" sz="1200" dirty="0">
                <a:solidFill>
                  <a:srgbClr val="00B050"/>
                </a:solidFill>
              </a:rPr>
              <a:t>, kestliku mobiilsuse taristu – 2,0</a:t>
            </a:r>
          </a:p>
          <a:p>
            <a:r>
              <a:rPr lang="en-US" sz="1200" dirty="0"/>
              <a:t>COMPLIANCE:</a:t>
            </a:r>
            <a:r>
              <a:rPr lang="et-EE" sz="1200" dirty="0"/>
              <a:t> energiamärgise ja </a:t>
            </a:r>
            <a:r>
              <a:rPr lang="et-EE" sz="1200" dirty="0" err="1"/>
              <a:t>ökodisaini</a:t>
            </a:r>
            <a:r>
              <a:rPr lang="et-EE" sz="1200" dirty="0"/>
              <a:t> tutvustamine liidud, turu </a:t>
            </a:r>
            <a:r>
              <a:rPr lang="et-EE" sz="1200" dirty="0" err="1"/>
              <a:t>järelvalve</a:t>
            </a:r>
            <a:r>
              <a:rPr lang="et-EE" sz="1200" dirty="0"/>
              <a:t> organid -2/3 LR, aga ka üks taotleja! 2,5</a:t>
            </a:r>
          </a:p>
          <a:p>
            <a:r>
              <a:rPr lang="en-US" sz="1200" dirty="0">
                <a:solidFill>
                  <a:srgbClr val="00B050"/>
                </a:solidFill>
              </a:rPr>
              <a:t>EE1st:</a:t>
            </a:r>
            <a:r>
              <a:rPr lang="et-EE" sz="1200" dirty="0">
                <a:solidFill>
                  <a:srgbClr val="00B050"/>
                </a:solidFill>
              </a:rPr>
              <a:t> EL soovituse rakendamine 1,5</a:t>
            </a:r>
          </a:p>
          <a:p>
            <a:r>
              <a:rPr lang="en-US" sz="1200" dirty="0">
                <a:solidFill>
                  <a:srgbClr val="00B050"/>
                </a:solidFill>
              </a:rPr>
              <a:t>DEEPRENO:</a:t>
            </a:r>
            <a:r>
              <a:rPr lang="et-EE" sz="1200" dirty="0">
                <a:solidFill>
                  <a:srgbClr val="00B050"/>
                </a:solidFill>
              </a:rPr>
              <a:t> </a:t>
            </a:r>
            <a:r>
              <a:rPr lang="et-EE" sz="1200" dirty="0" err="1">
                <a:solidFill>
                  <a:srgbClr val="00B050"/>
                </a:solidFill>
              </a:rPr>
              <a:t>reno</a:t>
            </a:r>
            <a:r>
              <a:rPr lang="et-EE" sz="1200" dirty="0">
                <a:solidFill>
                  <a:srgbClr val="00B050"/>
                </a:solidFill>
              </a:rPr>
              <a:t> passide juurutamine, </a:t>
            </a:r>
            <a:r>
              <a:rPr lang="et-EE" sz="1200" dirty="0" err="1">
                <a:solidFill>
                  <a:srgbClr val="00B050"/>
                </a:solidFill>
              </a:rPr>
              <a:t>täisreno</a:t>
            </a:r>
            <a:r>
              <a:rPr lang="et-EE" sz="1200" dirty="0">
                <a:solidFill>
                  <a:srgbClr val="00B050"/>
                </a:solidFill>
              </a:rPr>
              <a:t> toetussüst (</a:t>
            </a:r>
            <a:r>
              <a:rPr lang="et-EE" sz="1200" dirty="0" err="1">
                <a:solidFill>
                  <a:srgbClr val="00B050"/>
                </a:solidFill>
              </a:rPr>
              <a:t>admin</a:t>
            </a:r>
            <a:r>
              <a:rPr lang="et-EE" sz="1200" dirty="0">
                <a:solidFill>
                  <a:srgbClr val="00B050"/>
                </a:solidFill>
              </a:rPr>
              <a:t>, õigus jne), koordineerimine –uued ärimudelid 1,75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5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8001439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sz="1200" dirty="0">
              <a:solidFill>
                <a:srgbClr val="00B050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6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27265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>
          <a:xfrm>
            <a:off x="1143000" y="812800"/>
            <a:ext cx="5270500" cy="4006850"/>
          </a:xfrm>
        </p:spPr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/>
              <a:t>MAINSTREAM:</a:t>
            </a:r>
            <a:r>
              <a:rPr lang="et-EE" sz="1200" dirty="0"/>
              <a:t> erasektori investeeringute meelitamine riski ja kestlikkuse analüüsid, märgised, andmed sust </a:t>
            </a:r>
            <a:r>
              <a:rPr lang="et-EE" sz="1200" dirty="0" err="1"/>
              <a:t>taxonomy</a:t>
            </a:r>
            <a:r>
              <a:rPr lang="et-EE" sz="1200" dirty="0"/>
              <a:t> 1,5</a:t>
            </a:r>
          </a:p>
          <a:p>
            <a:r>
              <a:rPr lang="en-US" sz="1200" dirty="0"/>
              <a:t>FINROUND:</a:t>
            </a:r>
            <a:r>
              <a:rPr lang="et-EE" sz="1200" dirty="0"/>
              <a:t> üks taotleja </a:t>
            </a:r>
            <a:r>
              <a:rPr lang="en-US" dirty="0"/>
              <a:t>government, public sector, private sector and financial sector</a:t>
            </a:r>
            <a:r>
              <a:rPr lang="et-EE" dirty="0"/>
              <a:t> ühine arusaam energiatõhususest – strateegiate poliitikate arendus 0,7</a:t>
            </a:r>
          </a:p>
          <a:p>
            <a:r>
              <a:rPr lang="et-EE" sz="1200" dirty="0"/>
              <a:t>INNOFIN: uued rahastusmudelid 1,5</a:t>
            </a:r>
          </a:p>
          <a:p>
            <a:r>
              <a:rPr lang="en-US" sz="1200" dirty="0">
                <a:solidFill>
                  <a:srgbClr val="00B050"/>
                </a:solidFill>
              </a:rPr>
              <a:t>HOMERENO:</a:t>
            </a:r>
            <a:r>
              <a:rPr lang="en-US" sz="1200" dirty="0"/>
              <a:t> </a:t>
            </a:r>
            <a:r>
              <a:rPr lang="et-EE" sz="1200" dirty="0"/>
              <a:t>üks kahest vali: </a:t>
            </a:r>
            <a:r>
              <a:rPr lang="et-EE" sz="1200" dirty="0" err="1"/>
              <a:t>renoteenuste</a:t>
            </a:r>
            <a:r>
              <a:rPr lang="et-EE" sz="1200" dirty="0"/>
              <a:t> integreerimine, uus ärimudel, kulude vähendamine, </a:t>
            </a:r>
            <a:r>
              <a:rPr lang="et-EE" sz="1200" dirty="0" err="1"/>
              <a:t>kommunikats</a:t>
            </a:r>
            <a:r>
              <a:rPr lang="et-EE" sz="1200" dirty="0"/>
              <a:t> eluhooned kogu „tarbija teekond“ ühest riigist sobib ka VÕI EL kogukonna loomine , et sel teemal kogemusi jagada, uusi arendada, teavitada – oskused, koostöö ja kvaliteet ainult 1 projekt EL 2,5</a:t>
            </a:r>
          </a:p>
          <a:p>
            <a:r>
              <a:rPr lang="en-US" sz="1200" dirty="0">
                <a:solidFill>
                  <a:srgbClr val="00B050"/>
                </a:solidFill>
              </a:rPr>
              <a:t>RENOPUB</a:t>
            </a:r>
            <a:r>
              <a:rPr lang="et-EE" sz="1200" dirty="0">
                <a:solidFill>
                  <a:srgbClr val="00B050"/>
                </a:solidFill>
              </a:rPr>
              <a:t>: teenuste pakett nt </a:t>
            </a:r>
            <a:r>
              <a:rPr lang="en-US" dirty="0"/>
              <a:t>one-stop-shops, to accelerate the renovation wave in the public sector</a:t>
            </a:r>
            <a:r>
              <a:rPr lang="et-EE" dirty="0"/>
              <a:t> ka ühest LR 1-1,5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9137B0FE-B827-43E6-9F1A-73A7AB4ED6CD}" type="slidenum">
              <a:rPr lang="et-EE" altLang="en-US" smtClean="0"/>
              <a:pPr/>
              <a:t>7</a:t>
            </a:fld>
            <a:endParaRPr lang="et-EE" altLang="en-US"/>
          </a:p>
        </p:txBody>
      </p:sp>
    </p:spTree>
    <p:extLst>
      <p:ext uri="{BB962C8B-B14F-4D97-AF65-F5344CB8AC3E}">
        <p14:creationId xmlns:p14="http://schemas.microsoft.com/office/powerpoint/2010/main" val="3170437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4" name="Pilt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6800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1800000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Esitlusslaidide</a:t>
            </a:r>
            <a:r>
              <a:rPr lang="en-US" dirty="0"/>
              <a:t> </a:t>
            </a:r>
            <a:r>
              <a:rPr lang="en-US" dirty="0" err="1"/>
              <a:t>kujundusest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/>
              <a:t>asutuse nimetus / ametinimetus</a:t>
            </a:r>
          </a:p>
          <a:p>
            <a:endParaRPr lang="et-EE" dirty="0"/>
          </a:p>
          <a:p>
            <a:r>
              <a:rPr lang="et-EE" dirty="0"/>
              <a:t>14.12.2013</a:t>
            </a:r>
            <a:endParaRPr lang="en-US" dirty="0"/>
          </a:p>
        </p:txBody>
      </p:sp>
      <p:pic>
        <p:nvPicPr>
          <p:cNvPr id="5" name="Pil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093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60034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03237" y="540000"/>
            <a:ext cx="7920000" cy="1080000"/>
          </a:xfrm>
        </p:spPr>
        <p:txBody>
          <a:bodyPr tIns="54000" anchor="t" anchorCtr="0"/>
          <a:lstStyle>
            <a:lvl1pPr>
              <a:defRPr sz="3600" b="1"/>
            </a:lvl1pPr>
          </a:lstStyle>
          <a:p>
            <a:r>
              <a:rPr lang="en-US" dirty="0" err="1"/>
              <a:t>Slaidi</a:t>
            </a:r>
            <a:r>
              <a:rPr lang="en-US" dirty="0"/>
              <a:t> </a:t>
            </a:r>
            <a:r>
              <a:rPr lang="en-US" dirty="0" err="1"/>
              <a:t>pealkiri</a:t>
            </a:r>
            <a:r>
              <a:rPr lang="en-US" dirty="0"/>
              <a:t> </a:t>
            </a:r>
            <a:r>
              <a:rPr lang="en-US" dirty="0" err="1"/>
              <a:t>vajadusel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kahel</a:t>
            </a:r>
            <a:r>
              <a:rPr lang="en-US" dirty="0"/>
              <a:t> real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9672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/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2" name="Pil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003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 bwMode="auto">
          <a:xfrm>
            <a:off x="0" y="1800538"/>
            <a:ext cx="8999538" cy="5040000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noFill/>
              <a:effectLst/>
              <a:latin typeface="Roboto Condensed" panose="02000000000000000000" pitchFamily="2" charset="0"/>
              <a:ea typeface="Microsoft YaHei" panose="020B0503020204020204" pitchFamily="34" charset="-122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1404000" y="2448000"/>
            <a:ext cx="7200000" cy="972269"/>
          </a:xfrm>
        </p:spPr>
        <p:txBody>
          <a:bodyPr tIns="86400" anchor="t" anchorCtr="0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dirty="0"/>
              <a:t>Eesnimi Perenimi</a:t>
            </a:r>
          </a:p>
          <a:p>
            <a:r>
              <a:rPr lang="et-EE" dirty="0" err="1"/>
              <a:t>eesnimi@perenimi@amet.ee</a:t>
            </a:r>
            <a:endParaRPr lang="et-EE" dirty="0"/>
          </a:p>
          <a:p>
            <a:endParaRPr lang="et-EE" dirty="0"/>
          </a:p>
        </p:txBody>
      </p:sp>
      <p:pic>
        <p:nvPicPr>
          <p:cNvPr id="2" name="Pilt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00" y="216000"/>
            <a:ext cx="3465001" cy="13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36317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354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51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the outline text format</a:t>
            </a:r>
          </a:p>
          <a:p>
            <a:pPr lvl="1"/>
            <a:r>
              <a:rPr lang="en-GB" altLang="en-US"/>
              <a:t>Second Outline Level</a:t>
            </a:r>
          </a:p>
          <a:p>
            <a:pPr lvl="2"/>
            <a:r>
              <a:rPr lang="en-GB" altLang="en-US"/>
              <a:t>Third Outline Level</a:t>
            </a:r>
          </a:p>
          <a:p>
            <a:pPr lvl="3"/>
            <a:r>
              <a:rPr lang="en-GB" altLang="en-US"/>
              <a:t>Fourth Outline Level</a:t>
            </a:r>
          </a:p>
          <a:p>
            <a:pPr lvl="4"/>
            <a:r>
              <a:rPr lang="en-GB" altLang="en-US"/>
              <a:t>Fifth Outline Level</a:t>
            </a:r>
          </a:p>
          <a:p>
            <a:pPr lvl="4"/>
            <a:r>
              <a:rPr lang="en-GB" altLang="en-US"/>
              <a:t>Sixth Outline Level</a:t>
            </a:r>
          </a:p>
          <a:p>
            <a:pPr lvl="4"/>
            <a:r>
              <a:rPr lang="en-GB" altLang="en-US"/>
              <a:t>Seventh Outline Level</a:t>
            </a:r>
          </a:p>
          <a:p>
            <a:pPr lvl="4"/>
            <a:r>
              <a:rPr lang="en-GB" altLang="en-US"/>
              <a:t>Eighth Outline Level</a:t>
            </a:r>
          </a:p>
          <a:p>
            <a:pPr lvl="4"/>
            <a:r>
              <a:rPr lang="en-GB" altLang="en-US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fld id="{91A857D3-8977-4B76-8A8E-76EC884CC3A4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50" r:id="rId3"/>
    <p:sldLayoutId id="2147483662" r:id="rId4"/>
    <p:sldLayoutId id="2147483660" r:id="rId5"/>
    <p:sldLayoutId id="2147483663" r:id="rId6"/>
    <p:sldLayoutId id="2147483655" r:id="rId7"/>
  </p:sldLayoutIdLst>
  <p:txStyles>
    <p:titleStyle>
      <a:lvl1pPr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2pPr>
      <a:lvl3pPr marL="1143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3pPr>
      <a:lvl4pPr marL="1600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4pPr>
      <a:lvl5pPr marL="20574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369" y="2124125"/>
            <a:ext cx="7704631" cy="2340421"/>
          </a:xfrm>
        </p:spPr>
        <p:txBody>
          <a:bodyPr/>
          <a:lstStyle/>
          <a:p>
            <a:pPr algn="ctr"/>
            <a:r>
              <a:rPr lang="et-EE" dirty="0"/>
              <a:t>EL LIFE programmi </a:t>
            </a:r>
            <a:r>
              <a:rPr lang="et-EE" dirty="0" err="1"/>
              <a:t>allprogramm</a:t>
            </a:r>
            <a:br>
              <a:rPr lang="et-EE" dirty="0"/>
            </a:br>
            <a:r>
              <a:rPr lang="et-EE" dirty="0"/>
              <a:t>Puhtale energiale üleminek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00" y="5076452"/>
            <a:ext cx="7200000" cy="1176747"/>
          </a:xfrm>
        </p:spPr>
        <p:txBody>
          <a:bodyPr/>
          <a:lstStyle/>
          <a:p>
            <a:r>
              <a:rPr lang="et-EE" altLang="en-US" b="1" dirty="0">
                <a:solidFill>
                  <a:srgbClr val="FFFFFF"/>
                </a:solidFill>
              </a:rPr>
              <a:t>Siret Talve, </a:t>
            </a:r>
            <a:r>
              <a:rPr lang="et-EE" altLang="en-US" sz="2000" dirty="0" err="1">
                <a:solidFill>
                  <a:srgbClr val="FFFFFF"/>
                </a:solidFill>
              </a:rPr>
              <a:t>DSc</a:t>
            </a:r>
            <a:r>
              <a:rPr lang="et-EE" altLang="en-US" sz="2000" dirty="0">
                <a:solidFill>
                  <a:srgbClr val="FFFFFF"/>
                </a:solidFill>
              </a:rPr>
              <a:t>(</a:t>
            </a:r>
            <a:r>
              <a:rPr lang="et-EE" altLang="en-US" sz="2000" dirty="0" err="1">
                <a:solidFill>
                  <a:srgbClr val="FFFFFF"/>
                </a:solidFill>
              </a:rPr>
              <a:t>Tech</a:t>
            </a:r>
            <a:r>
              <a:rPr lang="et-EE" altLang="en-US" sz="2000" dirty="0">
                <a:solidFill>
                  <a:srgbClr val="FFFFFF"/>
                </a:solidFill>
              </a:rPr>
              <a:t>)</a:t>
            </a:r>
          </a:p>
          <a:p>
            <a:r>
              <a:rPr lang="et-EE" altLang="en-US" sz="2000" dirty="0">
                <a:solidFill>
                  <a:srgbClr val="FFFFFF"/>
                </a:solidFill>
              </a:rPr>
              <a:t>Teadusnõunik, Strateegilise planeerimise osakond</a:t>
            </a:r>
          </a:p>
          <a:p>
            <a:r>
              <a:rPr lang="et-EE" altLang="en-US" sz="2000">
                <a:solidFill>
                  <a:srgbClr val="FFFFFF"/>
                </a:solidFill>
              </a:rPr>
              <a:t>29.05.2023</a:t>
            </a:r>
            <a:endParaRPr lang="et-EE" altLang="en-US" sz="2000" dirty="0">
              <a:solidFill>
                <a:srgbClr val="FFFFFF"/>
              </a:solidFill>
            </a:endParaRPr>
          </a:p>
        </p:txBody>
      </p:sp>
      <p:pic>
        <p:nvPicPr>
          <p:cNvPr id="4" name="Pilt 3">
            <a:extLst>
              <a:ext uri="{FF2B5EF4-FFF2-40B4-BE49-F238E27FC236}">
                <a16:creationId xmlns:a16="http://schemas.microsoft.com/office/drawing/2014/main" id="{CDFB5D15-F3ED-4957-9B19-58A800E44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017" y="107901"/>
            <a:ext cx="2088007" cy="1506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0222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A631855F-AD30-41BB-8F67-892922C6B6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Mõned kogemuspõhised näpunäited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FBBCACB-C775-446C-AA17-3E1A175740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862" y="1163637"/>
            <a:ext cx="7920000" cy="4513263"/>
          </a:xfrm>
        </p:spPr>
        <p:txBody>
          <a:bodyPr/>
          <a:lstStyle/>
          <a:p>
            <a:pPr marL="432000" marR="568960" indent="-324000" algn="just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/>
              <a:t>Loe </a:t>
            </a:r>
            <a:r>
              <a:rPr lang="et-EE" dirty="0"/>
              <a:t>reegleid </a:t>
            </a:r>
            <a:r>
              <a:rPr lang="et-EE"/>
              <a:t>vooru kirjelduses, kasuta asjakohaseid termineid</a:t>
            </a:r>
            <a:r>
              <a:rPr lang="et-EE" dirty="0"/>
              <a:t>!</a:t>
            </a:r>
          </a:p>
          <a:p>
            <a:pPr marL="432000" marR="568960" indent="-324000" algn="just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dirty="0"/>
              <a:t>Tegu ülalt alla meetmetega</a:t>
            </a:r>
          </a:p>
          <a:p>
            <a:pPr marL="432000" marR="568960" indent="-324000" algn="just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dirty="0"/>
              <a:t>Eeldatav mõju – arvuta – indikaatorid igal meetmel!</a:t>
            </a:r>
          </a:p>
          <a:p>
            <a:pPr marL="432000" marR="568960" indent="-324000" algn="just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dirty="0"/>
              <a:t>Partnerite personalikulu – kokkulepped (ülesanded, rahastus)</a:t>
            </a:r>
          </a:p>
          <a:p>
            <a:pPr marL="432000" marR="568960" indent="-324000" algn="just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dirty="0"/>
              <a:t>Allhange, taristuinvesteeringud piiratud</a:t>
            </a:r>
          </a:p>
          <a:p>
            <a:r>
              <a:rPr lang="et-EE" dirty="0"/>
              <a:t>Edu!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38188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/>
              <a:t>Aitäh!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/>
              <a:t>Siret Talve</a:t>
            </a:r>
          </a:p>
          <a:p>
            <a:r>
              <a:rPr lang="et-EE" dirty="0"/>
              <a:t>siret.talve@mkm.ee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63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6C7D66A8-0A41-4A6A-B921-0FD236A76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 err="1"/>
              <a:t>Puhtale</a:t>
            </a:r>
            <a:r>
              <a:rPr lang="fi-FI" dirty="0"/>
              <a:t> </a:t>
            </a:r>
            <a:r>
              <a:rPr lang="fi-FI" dirty="0" err="1"/>
              <a:t>energiale</a:t>
            </a:r>
            <a:r>
              <a:rPr lang="fi-FI" dirty="0"/>
              <a:t> </a:t>
            </a:r>
            <a:r>
              <a:rPr lang="fi-FI" dirty="0" err="1"/>
              <a:t>ülemineku</a:t>
            </a:r>
            <a:r>
              <a:rPr lang="fi-FI" dirty="0"/>
              <a:t> </a:t>
            </a:r>
            <a:r>
              <a:rPr lang="fi-FI" dirty="0" err="1"/>
              <a:t>alam</a:t>
            </a:r>
            <a:r>
              <a:rPr lang="et-EE" dirty="0"/>
              <a:t>programm LIFE CET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237" y="1260029"/>
            <a:ext cx="8317012" cy="4513263"/>
          </a:xfrm>
        </p:spPr>
        <p:txBody>
          <a:bodyPr/>
          <a:lstStyle/>
          <a:p>
            <a:pPr marL="108000">
              <a:buClr>
                <a:srgbClr val="0084D1"/>
              </a:buClr>
            </a:pPr>
            <a:endParaRPr lang="et-EE" dirty="0"/>
          </a:p>
          <a:p>
            <a:pPr marL="43200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fi-FI" dirty="0" err="1"/>
              <a:t>Toetus</a:t>
            </a:r>
            <a:r>
              <a:rPr lang="fi-FI" dirty="0"/>
              <a:t> 95%</a:t>
            </a:r>
            <a:endParaRPr lang="et-EE" dirty="0"/>
          </a:p>
          <a:p>
            <a:pPr marL="43200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dirty="0"/>
              <a:t>Alamprogrammi eelarve 99 miljonit</a:t>
            </a:r>
            <a:r>
              <a:rPr lang="fi-FI" dirty="0"/>
              <a:t> </a:t>
            </a:r>
            <a:endParaRPr lang="et-EE" dirty="0"/>
          </a:p>
          <a:p>
            <a:pPr marL="43200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fi-FI" dirty="0"/>
              <a:t>Projekti </a:t>
            </a:r>
            <a:r>
              <a:rPr lang="fi-FI" dirty="0" err="1"/>
              <a:t>kestus</a:t>
            </a:r>
            <a:r>
              <a:rPr lang="fi-FI" dirty="0"/>
              <a:t> 18-36 </a:t>
            </a:r>
            <a:r>
              <a:rPr lang="fi-FI" dirty="0" err="1"/>
              <a:t>kuud</a:t>
            </a:r>
            <a:r>
              <a:rPr lang="fi-FI" dirty="0"/>
              <a:t> </a:t>
            </a:r>
            <a:endParaRPr lang="et-EE" dirty="0"/>
          </a:p>
          <a:p>
            <a:pPr marL="43200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dirty="0"/>
              <a:t>13 meedet – mitmetel mitu eri suunda  </a:t>
            </a:r>
          </a:p>
          <a:p>
            <a:pPr marL="432000" indent="-324000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dirty="0"/>
              <a:t>Vähemalt kolm partnerit* vähemalt kolmest riigist (* 3 meetmes lubatud ka ainult üks taotleja – BUILDSKILLS, OSS, PDA)</a:t>
            </a:r>
          </a:p>
        </p:txBody>
      </p:sp>
    </p:spTree>
    <p:extLst>
      <p:ext uri="{BB962C8B-B14F-4D97-AF65-F5344CB8AC3E}">
        <p14:creationId xmlns:p14="http://schemas.microsoft.com/office/powerpoint/2010/main" val="3677606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Taotlustingimused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3237" y="1163637"/>
            <a:ext cx="7920000" cy="4513263"/>
          </a:xfrm>
        </p:spPr>
        <p:txBody>
          <a:bodyPr/>
          <a:lstStyle/>
          <a:p>
            <a:pPr marL="432000" indent="-324000" algn="just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dirty="0"/>
              <a:t>Taotlemine EK taotluste ja hangete elektroonses keskkonnas </a:t>
            </a:r>
          </a:p>
          <a:p>
            <a:pPr marL="432000" indent="-324000" algn="just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dirty="0"/>
              <a:t>Tähtaeg </a:t>
            </a:r>
            <a:r>
              <a:rPr lang="et-EE" b="1" dirty="0"/>
              <a:t>16. november 2023 kell 17.00 (CET), </a:t>
            </a:r>
            <a:r>
              <a:rPr lang="et-EE" dirty="0"/>
              <a:t>tulemused aprill 2024, algus august 2024</a:t>
            </a:r>
          </a:p>
          <a:p>
            <a:pPr marL="432000" indent="-324000" algn="just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dirty="0"/>
              <a:t>Taotlust võib korduvalt parandada ja uuesti esitada. </a:t>
            </a:r>
          </a:p>
          <a:p>
            <a:pPr marL="432000" indent="-324000" algn="just">
              <a:buClr>
                <a:srgbClr val="0084D1"/>
              </a:buClr>
              <a:buFont typeface="Arial" panose="020B0604020202020204" pitchFamily="34" charset="0"/>
              <a:buChar char="•"/>
            </a:pPr>
            <a:r>
              <a:rPr lang="et-EE" dirty="0"/>
              <a:t>Taotleja võib esitada ka mitu erinevat projektitaotlust.</a:t>
            </a:r>
          </a:p>
          <a:p>
            <a:pPr marL="108000" algn="just">
              <a:buClr>
                <a:srgbClr val="0084D1"/>
              </a:buClr>
            </a:pP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73342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Taotlus koosneb: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08634" y="1332037"/>
            <a:ext cx="7920000" cy="5112568"/>
          </a:xfrm>
        </p:spPr>
        <p:txBody>
          <a:bodyPr/>
          <a:lstStyle/>
          <a:p>
            <a:r>
              <a:rPr lang="et-EE" b="1" dirty="0"/>
              <a:t>A osa</a:t>
            </a:r>
            <a:r>
              <a:rPr lang="et-EE" dirty="0"/>
              <a:t>: administratiivne informatsioon partnerite kohta ja projekti summeeritud eelarve - portaalis</a:t>
            </a:r>
          </a:p>
          <a:p>
            <a:r>
              <a:rPr lang="et-EE" b="1" dirty="0"/>
              <a:t>B osa</a:t>
            </a:r>
            <a:r>
              <a:rPr lang="et-EE" dirty="0"/>
              <a:t>: projekti tehniline kirjeldus (kuni </a:t>
            </a:r>
            <a:r>
              <a:rPr lang="et-EE" b="1" dirty="0"/>
              <a:t>65 lehekülge</a:t>
            </a:r>
            <a:r>
              <a:rPr lang="et-EE" dirty="0"/>
              <a:t>)</a:t>
            </a:r>
            <a:r>
              <a:rPr lang="et-EE" b="1" dirty="0"/>
              <a:t> </a:t>
            </a:r>
            <a:r>
              <a:rPr lang="et-EE" dirty="0"/>
              <a:t>juhiseid ei tohi kustutada – õige info õiges kohas. NB! Hindajad ei võta arvesse seda mahtu ületavat osa taotlusest! </a:t>
            </a:r>
          </a:p>
          <a:p>
            <a:r>
              <a:rPr lang="et-EE" b="1" dirty="0"/>
              <a:t>C osa</a:t>
            </a:r>
            <a:r>
              <a:rPr lang="et-EE" dirty="0"/>
              <a:t>: lisaandmed – portaalis</a:t>
            </a:r>
          </a:p>
          <a:p>
            <a:r>
              <a:rPr lang="et-EE" dirty="0"/>
              <a:t>kohustuslikud lisad, nt eelarve, partnerite taust</a:t>
            </a:r>
          </a:p>
        </p:txBody>
      </p:sp>
    </p:spTree>
    <p:extLst>
      <p:ext uri="{BB962C8B-B14F-4D97-AF65-F5344CB8AC3E}">
        <p14:creationId xmlns:p14="http://schemas.microsoft.com/office/powerpoint/2010/main" val="2334248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E2054C3-B362-4516-B618-5C1774093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/>
              <a:t>CET taotlusvooru teemad I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F4FAE13-BA24-4C7F-BAA9-C0C13E123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150" y="1404045"/>
            <a:ext cx="7920000" cy="4513263"/>
          </a:xfrm>
        </p:spPr>
        <p:txBody>
          <a:bodyPr/>
          <a:lstStyle/>
          <a:p>
            <a:r>
              <a:rPr lang="et-EE" sz="2400" dirty="0">
                <a:solidFill>
                  <a:srgbClr val="00B050"/>
                </a:solidFill>
              </a:rPr>
              <a:t>LOCAL: </a:t>
            </a:r>
            <a:r>
              <a:rPr lang="et-EE" sz="2400" dirty="0"/>
              <a:t>Tehniline abi </a:t>
            </a:r>
            <a:r>
              <a:rPr lang="et-EE" sz="2400" dirty="0" err="1"/>
              <a:t>KOVidele</a:t>
            </a:r>
            <a:r>
              <a:rPr lang="et-EE" sz="2400" dirty="0"/>
              <a:t> ja regioonidele puhtale energiale ülemineku plaanide ja strateegiate koostamiseks</a:t>
            </a:r>
          </a:p>
          <a:p>
            <a:r>
              <a:rPr lang="et-EE" sz="2400" dirty="0">
                <a:solidFill>
                  <a:srgbClr val="00B050"/>
                </a:solidFill>
              </a:rPr>
              <a:t>POLICY:</a:t>
            </a:r>
            <a:r>
              <a:rPr lang="et-EE" sz="2400" dirty="0"/>
              <a:t> Toetus säästva energia valdkonna õigusaktide rakendamiseks</a:t>
            </a:r>
            <a:endParaRPr lang="et-EE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EPREL: </a:t>
            </a:r>
            <a:r>
              <a:rPr lang="et-EE" sz="2400" dirty="0"/>
              <a:t>Innovaatilised lahenduse EL tooteregistri energiamärgiste andmete </a:t>
            </a:r>
            <a:r>
              <a:rPr lang="et-EE" sz="2400" dirty="0" err="1"/>
              <a:t>väärindamiseks</a:t>
            </a:r>
            <a:endParaRPr lang="en-US" sz="2400" dirty="0"/>
          </a:p>
          <a:p>
            <a:r>
              <a:rPr lang="en-US" sz="2400" dirty="0">
                <a:solidFill>
                  <a:srgbClr val="00B050"/>
                </a:solidFill>
              </a:rPr>
              <a:t>BETTERRENO: </a:t>
            </a:r>
            <a:r>
              <a:rPr lang="et-EE" sz="2400" dirty="0"/>
              <a:t>Hoonete energiatõhusus </a:t>
            </a:r>
            <a:r>
              <a:rPr lang="en-US" sz="2400" dirty="0"/>
              <a:t>– </a:t>
            </a:r>
            <a:r>
              <a:rPr lang="et-EE" sz="2400" dirty="0"/>
              <a:t>tingimuste loomine, et renoveerimine toimuks kiiremini, ulatuslikumalt, targemalt ning oleks teenuse ja andmepõhine</a:t>
            </a:r>
          </a:p>
          <a:p>
            <a:r>
              <a:rPr lang="en-US" sz="2400" dirty="0">
                <a:solidFill>
                  <a:srgbClr val="00B050"/>
                </a:solidFill>
              </a:rPr>
              <a:t>BUSINESS:</a:t>
            </a:r>
            <a:r>
              <a:rPr lang="en-US" sz="2400" dirty="0"/>
              <a:t> </a:t>
            </a:r>
            <a:r>
              <a:rPr lang="et-EE" sz="2400" dirty="0"/>
              <a:t>Toetus ärisektorile puhtale energiale üleminekuks</a:t>
            </a:r>
          </a:p>
          <a:p>
            <a:endParaRPr lang="en-US" sz="24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155111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E2054C3-B362-4516-B618-5C1774093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/>
              <a:t>CET taotlusvooru teemad II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F4FAE13-BA24-4C7F-BAA9-C0C13E123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150" y="1404045"/>
            <a:ext cx="7920000" cy="4513263"/>
          </a:xfrm>
        </p:spPr>
        <p:txBody>
          <a:bodyPr/>
          <a:lstStyle/>
          <a:p>
            <a:r>
              <a:rPr lang="en-US" sz="2400" dirty="0">
                <a:solidFill>
                  <a:srgbClr val="00B050"/>
                </a:solidFill>
              </a:rPr>
              <a:t>BUILDSKILLS: </a:t>
            </a:r>
            <a:r>
              <a:rPr lang="et-EE" sz="2400" dirty="0"/>
              <a:t>Oskuste arendamine</a:t>
            </a:r>
            <a:r>
              <a:rPr lang="en-US" sz="2400" dirty="0"/>
              <a:t> – </a:t>
            </a:r>
            <a:r>
              <a:rPr lang="et-EE" sz="2400" dirty="0"/>
              <a:t>Koolitused ja ümberõpe  hoonete </a:t>
            </a:r>
            <a:r>
              <a:rPr lang="et-EE" sz="2400" dirty="0" err="1"/>
              <a:t>dekarboniseerimiseks</a:t>
            </a:r>
            <a:r>
              <a:rPr lang="et-EE" sz="2400" dirty="0"/>
              <a:t> ja energiasüsteemi integreerimiseks </a:t>
            </a:r>
          </a:p>
          <a:p>
            <a:r>
              <a:rPr lang="en-US" sz="2400" dirty="0">
                <a:solidFill>
                  <a:srgbClr val="00B050"/>
                </a:solidFill>
              </a:rPr>
              <a:t>HEATPUMPS: </a:t>
            </a:r>
            <a:r>
              <a:rPr lang="et-EE" sz="2400" dirty="0">
                <a:solidFill>
                  <a:srgbClr val="00B050"/>
                </a:solidFill>
              </a:rPr>
              <a:t> </a:t>
            </a:r>
            <a:r>
              <a:rPr lang="et-EE" sz="2400" dirty="0"/>
              <a:t>Soojuspumpade kasutuselevõtu kiirendamine tänu alternatiivsetele lahendustele ja oskuslikele paigaldajatele</a:t>
            </a:r>
            <a:r>
              <a:rPr lang="en-US" sz="1800" b="0" i="1" u="none" strike="noStrike" baseline="0" dirty="0">
                <a:solidFill>
                  <a:srgbClr val="A40020"/>
                </a:solidFill>
                <a:latin typeface="Verdana" panose="020B0604030504040204" pitchFamily="34" charset="0"/>
              </a:rPr>
              <a:t> </a:t>
            </a:r>
            <a:endParaRPr lang="et-EE" sz="2400" dirty="0"/>
          </a:p>
          <a:p>
            <a:r>
              <a:rPr lang="en-US" sz="2400" dirty="0">
                <a:solidFill>
                  <a:srgbClr val="00B050"/>
                </a:solidFill>
              </a:rPr>
              <a:t>DH</a:t>
            </a:r>
            <a:r>
              <a:rPr lang="et-EE" sz="2400" dirty="0">
                <a:solidFill>
                  <a:srgbClr val="00B050"/>
                </a:solidFill>
              </a:rPr>
              <a:t>C</a:t>
            </a:r>
            <a:r>
              <a:rPr lang="en-US" sz="2400" dirty="0">
                <a:solidFill>
                  <a:srgbClr val="00B050"/>
                </a:solidFill>
              </a:rPr>
              <a:t>:</a:t>
            </a:r>
            <a:r>
              <a:rPr lang="en-US" dirty="0"/>
              <a:t> </a:t>
            </a:r>
            <a:r>
              <a:rPr lang="et-EE" sz="2400" dirty="0"/>
              <a:t>Kaugküte ja –jahutus: oskuste arendamine ja investeerimisplaanid moderniseerimiseks ja energiaallika vahetamiseks</a:t>
            </a:r>
          </a:p>
          <a:p>
            <a:r>
              <a:rPr lang="en-US" sz="2400" dirty="0">
                <a:solidFill>
                  <a:srgbClr val="00B050"/>
                </a:solidFill>
              </a:rPr>
              <a:t>PRIVAFIN:</a:t>
            </a:r>
            <a:r>
              <a:rPr lang="en-US" sz="2400" dirty="0">
                <a:latin typeface="Roboto Condensed"/>
                <a:ea typeface="Microsoft YaHei"/>
              </a:rPr>
              <a:t> </a:t>
            </a:r>
            <a:r>
              <a:rPr lang="et-EE" sz="2400" dirty="0">
                <a:latin typeface="Roboto Condensed"/>
                <a:ea typeface="Microsoft YaHei"/>
              </a:rPr>
              <a:t>Erarahastuse suuremahuline kaasamine</a:t>
            </a:r>
            <a:endParaRPr lang="et-EE" sz="24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472775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EE2054C3-B362-4516-B618-5C1774093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z="3600" dirty="0"/>
              <a:t>CET taotlusvooru teemad III</a:t>
            </a:r>
            <a:endParaRPr lang="et-EE" dirty="0"/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CF4FAE13-BA24-4C7F-BAA9-C0C13E1232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297" y="1404045"/>
            <a:ext cx="8496944" cy="4513263"/>
          </a:xfrm>
        </p:spPr>
        <p:txBody>
          <a:bodyPr/>
          <a:lstStyle/>
          <a:p>
            <a:r>
              <a:rPr lang="en-US" sz="2400" dirty="0">
                <a:solidFill>
                  <a:srgbClr val="FF0000"/>
                </a:solidFill>
                <a:latin typeface="Roboto Condensed"/>
                <a:ea typeface="Microsoft YaHei"/>
              </a:rPr>
              <a:t>OSS</a:t>
            </a:r>
            <a:r>
              <a:rPr lang="en-US" sz="2800" dirty="0">
                <a:latin typeface="Roboto Condensed"/>
                <a:ea typeface="Microsoft YaHei"/>
              </a:rPr>
              <a:t>: </a:t>
            </a:r>
            <a:r>
              <a:rPr lang="et-EE" sz="2800" dirty="0">
                <a:latin typeface="Roboto Condensed"/>
                <a:ea typeface="Microsoft YaHei"/>
              </a:rPr>
              <a:t>Teenused hoonete ja ettevõtete üleminekuks puhtale energiale</a:t>
            </a:r>
          </a:p>
          <a:p>
            <a:pPr marL="432000" marR="0" lvl="0" indent="-32400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 Condensed"/>
                <a:ea typeface="Microsoft YaHei"/>
                <a:cs typeface="+mn-cs"/>
              </a:rPr>
              <a:t>PDA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Microsoft YaHei"/>
                <a:cs typeface="+mn-cs"/>
              </a:rPr>
              <a:t>: </a:t>
            </a:r>
            <a:r>
              <a:rPr kumimoji="0" lang="et-E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Microsoft YaHei"/>
                <a:cs typeface="+mn-cs"/>
              </a:rPr>
              <a:t>Tehniline abi kestlike energiainvesteeringute projektide arendamiseks</a:t>
            </a:r>
          </a:p>
          <a:p>
            <a:pPr marL="432000" marR="0" lvl="0" indent="-32400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Roboto Condensed"/>
                <a:ea typeface="Microsoft YaHei"/>
                <a:cs typeface="+mn-cs"/>
              </a:rPr>
              <a:t>ENERPOV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Microsoft YaHei"/>
                <a:cs typeface="+mn-cs"/>
              </a:rPr>
              <a:t>: </a:t>
            </a:r>
            <a:r>
              <a:rPr lang="et-EE" sz="2800" dirty="0">
                <a:latin typeface="Roboto Condensed"/>
                <a:ea typeface="Microsoft YaHei"/>
              </a:rPr>
              <a:t>EL energiavaesuse ja </a:t>
            </a:r>
            <a:r>
              <a:rPr lang="et-EE" sz="2800" dirty="0" err="1">
                <a:latin typeface="Roboto Condensed"/>
                <a:ea typeface="Microsoft YaHei"/>
              </a:rPr>
              <a:t>haavatavuse</a:t>
            </a:r>
            <a:r>
              <a:rPr lang="et-EE" sz="2800" dirty="0">
                <a:latin typeface="Roboto Condensed"/>
                <a:ea typeface="Microsoft YaHei"/>
              </a:rPr>
              <a:t> leevendamine</a:t>
            </a:r>
            <a:endParaRPr lang="et-EE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pPr marL="432000" marR="0" lvl="0" indent="-324000" algn="l" defTabSz="449263" rtl="0" eaLnBrk="1" fontAlgn="base" latinLnBrk="0" hangingPunct="0">
              <a:lnSpc>
                <a:spcPct val="110000"/>
              </a:lnSpc>
              <a:spcBef>
                <a:spcPct val="0"/>
              </a:spcBef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srgbClr val="FF0000"/>
                </a:solidFill>
                <a:latin typeface="Roboto Condensed"/>
                <a:ea typeface="Microsoft YaHei"/>
              </a:rPr>
              <a:t>ENERCOM</a:t>
            </a:r>
            <a:r>
              <a:rPr lang="et-EE" sz="2400" dirty="0">
                <a:solidFill>
                  <a:srgbClr val="FF0000"/>
                </a:solidFill>
                <a:latin typeface="Roboto Condensed"/>
                <a:ea typeface="Microsoft YaHei"/>
              </a:rPr>
              <a:t>FACILITY</a:t>
            </a:r>
            <a:r>
              <a:rPr lang="en-US" sz="2400" dirty="0">
                <a:solidFill>
                  <a:srgbClr val="FF0000"/>
                </a:solidFill>
                <a:latin typeface="Roboto Condensed"/>
                <a:ea typeface="Microsoft YaHei"/>
              </a:rPr>
              <a:t>: </a:t>
            </a:r>
            <a:r>
              <a:rPr kumimoji="0" lang="et-EE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Microsoft YaHei"/>
                <a:cs typeface="+mn-cs"/>
              </a:rPr>
              <a:t>T</a:t>
            </a:r>
            <a:r>
              <a:rPr kumimoji="0" lang="et-EE" sz="2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Roboto Condensed"/>
                <a:ea typeface="Microsoft YaHei"/>
                <a:cs typeface="+mn-cs"/>
              </a:rPr>
              <a:t>oetusmehhanism energiakogukondadele (lubatud toetusskeemi loomine)</a:t>
            </a:r>
            <a:endParaRPr lang="et-EE" sz="180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634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3104EB9-7528-FBEC-0095-BF9B6AE6B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Eelarve meetmete kaupa I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C711F86-B2B6-0E97-D783-789C0694684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073906"/>
              </p:ext>
            </p:extLst>
          </p:nvPr>
        </p:nvGraphicFramePr>
        <p:xfrm>
          <a:off x="503238" y="1768475"/>
          <a:ext cx="7920036" cy="254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18">
                  <a:extLst>
                    <a:ext uri="{9D8B030D-6E8A-4147-A177-3AD203B41FA5}">
                      <a16:colId xmlns:a16="http://schemas.microsoft.com/office/drawing/2014/main" val="2258196688"/>
                    </a:ext>
                  </a:extLst>
                </a:gridCol>
                <a:gridCol w="3960018">
                  <a:extLst>
                    <a:ext uri="{9D8B030D-6E8A-4147-A177-3AD203B41FA5}">
                      <a16:colId xmlns:a16="http://schemas.microsoft.com/office/drawing/2014/main" val="56889983"/>
                    </a:ext>
                  </a:extLst>
                </a:gridCol>
              </a:tblGrid>
              <a:tr h="436540">
                <a:tc>
                  <a:txBody>
                    <a:bodyPr/>
                    <a:lstStyle/>
                    <a:p>
                      <a:r>
                        <a:rPr lang="et-EE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Meede</a:t>
                      </a:r>
                      <a:r>
                        <a:rPr lang="et-EE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Eelarve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34439"/>
                  </a:ext>
                </a:extLst>
              </a:tr>
              <a:tr h="436540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LOCAL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8 000 000 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45304"/>
                  </a:ext>
                </a:extLst>
              </a:tr>
              <a:tr h="436540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POLICY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8 000 000 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936432"/>
                  </a:ext>
                </a:extLst>
              </a:tr>
              <a:tr h="436540">
                <a:tc>
                  <a:txBody>
                    <a:bodyPr/>
                    <a:lstStyle/>
                    <a:p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EPREL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2 500 000 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230980"/>
                  </a:ext>
                </a:extLst>
              </a:tr>
              <a:tr h="436540">
                <a:tc>
                  <a:txBody>
                    <a:bodyPr/>
                    <a:lstStyle/>
                    <a:p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BETTERRENO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11 000 000 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261108"/>
                  </a:ext>
                </a:extLst>
              </a:tr>
              <a:tr h="261180"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6 000 000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499157"/>
                  </a:ext>
                </a:extLst>
              </a:tr>
            </a:tbl>
          </a:graphicData>
        </a:graphic>
      </p:graphicFrame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16E3BB63-10A8-6C5D-CE67-9A0311EE0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8772984"/>
              </p:ext>
            </p:extLst>
          </p:nvPr>
        </p:nvGraphicFramePr>
        <p:xfrm>
          <a:off x="482094" y="1768475"/>
          <a:ext cx="8014206" cy="424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8142">
                  <a:extLst>
                    <a:ext uri="{9D8B030D-6E8A-4147-A177-3AD203B41FA5}">
                      <a16:colId xmlns:a16="http://schemas.microsoft.com/office/drawing/2014/main" val="1877405460"/>
                    </a:ext>
                  </a:extLst>
                </a:gridCol>
                <a:gridCol w="3656064">
                  <a:extLst>
                    <a:ext uri="{9D8B030D-6E8A-4147-A177-3AD203B41FA5}">
                      <a16:colId xmlns:a16="http://schemas.microsoft.com/office/drawing/2014/main" val="1140127078"/>
                    </a:ext>
                  </a:extLst>
                </a:gridCol>
              </a:tblGrid>
              <a:tr h="530510">
                <a:tc>
                  <a:txBody>
                    <a:bodyPr/>
                    <a:lstStyle/>
                    <a:p>
                      <a:r>
                        <a:rPr lang="et-EE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Meede</a:t>
                      </a:r>
                      <a:r>
                        <a:rPr lang="et-EE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Eelarve, €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258464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LOCAL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8 000 000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234771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POLICY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8 000 000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629380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EPREL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2 500 000 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152244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BETTERRENO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11 000 000 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800933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BUSINESS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6 000 000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121606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lang="en-US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BUILDSKILL</a:t>
                      </a:r>
                      <a:r>
                        <a:rPr lang="et-EE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</a:t>
                      </a:r>
                      <a:endParaRPr lang="fr-FR" sz="18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6 000 000 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842016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HEATPUMPS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6 500 000 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579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63294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3104EB9-7528-FBEC-0095-BF9B6AE6BC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Eelarve meetmete kaupa II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C711F86-B2B6-0E97-D783-789C0694684D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3238" y="1768475"/>
          <a:ext cx="7920036" cy="2548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018">
                  <a:extLst>
                    <a:ext uri="{9D8B030D-6E8A-4147-A177-3AD203B41FA5}">
                      <a16:colId xmlns:a16="http://schemas.microsoft.com/office/drawing/2014/main" val="2258196688"/>
                    </a:ext>
                  </a:extLst>
                </a:gridCol>
                <a:gridCol w="3960018">
                  <a:extLst>
                    <a:ext uri="{9D8B030D-6E8A-4147-A177-3AD203B41FA5}">
                      <a16:colId xmlns:a16="http://schemas.microsoft.com/office/drawing/2014/main" val="56889983"/>
                    </a:ext>
                  </a:extLst>
                </a:gridCol>
              </a:tblGrid>
              <a:tr h="436540">
                <a:tc>
                  <a:txBody>
                    <a:bodyPr/>
                    <a:lstStyle/>
                    <a:p>
                      <a:r>
                        <a:rPr lang="et-EE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Meede</a:t>
                      </a:r>
                      <a:r>
                        <a:rPr lang="et-EE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Eelarve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034439"/>
                  </a:ext>
                </a:extLst>
              </a:tr>
              <a:tr h="436540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LOCAL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8 000 000 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145304"/>
                  </a:ext>
                </a:extLst>
              </a:tr>
              <a:tr h="436540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POLICY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8 000 000 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2936432"/>
                  </a:ext>
                </a:extLst>
              </a:tr>
              <a:tr h="436540">
                <a:tc>
                  <a:txBody>
                    <a:bodyPr/>
                    <a:lstStyle/>
                    <a:p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EPREL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2 500 000 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230980"/>
                  </a:ext>
                </a:extLst>
              </a:tr>
              <a:tr h="436540">
                <a:tc>
                  <a:txBody>
                    <a:bodyPr/>
                    <a:lstStyle/>
                    <a:p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BETTERRENO</a:t>
                      </a:r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11 000 000 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5261108"/>
                  </a:ext>
                </a:extLst>
              </a:tr>
              <a:tr h="261180">
                <a:tc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6 000 000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499157"/>
                  </a:ext>
                </a:extLst>
              </a:tr>
            </a:tbl>
          </a:graphicData>
        </a:graphic>
      </p:graphicFrame>
      <p:graphicFrame>
        <p:nvGraphicFramePr>
          <p:cNvPr id="7" name="Tabel 7">
            <a:extLst>
              <a:ext uri="{FF2B5EF4-FFF2-40B4-BE49-F238E27FC236}">
                <a16:creationId xmlns:a16="http://schemas.microsoft.com/office/drawing/2014/main" id="{16E3BB63-10A8-6C5D-CE67-9A0311EE0A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639036"/>
              </p:ext>
            </p:extLst>
          </p:nvPr>
        </p:nvGraphicFramePr>
        <p:xfrm>
          <a:off x="482094" y="1768475"/>
          <a:ext cx="8014206" cy="424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8142">
                  <a:extLst>
                    <a:ext uri="{9D8B030D-6E8A-4147-A177-3AD203B41FA5}">
                      <a16:colId xmlns:a16="http://schemas.microsoft.com/office/drawing/2014/main" val="1877405460"/>
                    </a:ext>
                  </a:extLst>
                </a:gridCol>
                <a:gridCol w="3656064">
                  <a:extLst>
                    <a:ext uri="{9D8B030D-6E8A-4147-A177-3AD203B41FA5}">
                      <a16:colId xmlns:a16="http://schemas.microsoft.com/office/drawing/2014/main" val="1140127078"/>
                    </a:ext>
                  </a:extLst>
                </a:gridCol>
              </a:tblGrid>
              <a:tr h="530510">
                <a:tc>
                  <a:txBody>
                    <a:bodyPr/>
                    <a:lstStyle/>
                    <a:p>
                      <a:r>
                        <a:rPr lang="et-EE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Meede</a:t>
                      </a:r>
                      <a:r>
                        <a:rPr lang="et-EE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t-EE" sz="1800" b="1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Eelarve, €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2258464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DHC 	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6 500 000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2234771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PRIVAFIN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t-E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t-E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00 000 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629380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OSS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t-E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kumimoji="0" lang="et-E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0</a:t>
                      </a: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00 000 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152244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PDA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t-E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kumimoji="0" lang="fr-F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000 000 </a:t>
                      </a:r>
                      <a:r>
                        <a:rPr kumimoji="0" lang="fr-F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4800933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ENERPOV</a:t>
                      </a:r>
                      <a:endParaRPr lang="et-E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t-E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000 000 </a:t>
                      </a:r>
                      <a:r>
                        <a:rPr kumimoji="0" lang="en-US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9121606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lang="fr-FR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ENERCOMFACILITY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t-E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kumimoji="0" 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000 000 </a:t>
                      </a:r>
                      <a:endParaRPr lang="et-E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842016"/>
                  </a:ext>
                </a:extLst>
              </a:tr>
              <a:tr h="530510">
                <a:tc>
                  <a:txBody>
                    <a:bodyPr/>
                    <a:lstStyle/>
                    <a:p>
                      <a:r>
                        <a:rPr lang="et-EE" dirty="0"/>
                        <a:t>KOKKU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t-EE" sz="18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99 000 000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5792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1646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139E9FF138944CB87C9503EE94F053" ma:contentTypeVersion="16" ma:contentTypeDescription="Create a new document." ma:contentTypeScope="" ma:versionID="7439024d4619f660a69b29ef8e4277e9">
  <xsd:schema xmlns:xsd="http://www.w3.org/2001/XMLSchema" xmlns:xs="http://www.w3.org/2001/XMLSchema" xmlns:p="http://schemas.microsoft.com/office/2006/metadata/properties" xmlns:ns2="50e8cadd-e37c-43b7-90ac-ceeb002d1aa4" xmlns:ns3="7b33bdde-72c7-4d7b-96e1-1700f8e27143" targetNamespace="http://schemas.microsoft.com/office/2006/metadata/properties" ma:root="true" ma:fieldsID="943904a268a6ec3b12f810f9fb3932de" ns2:_="" ns3:_="">
    <xsd:import namespace="50e8cadd-e37c-43b7-90ac-ceeb002d1aa4"/>
    <xsd:import namespace="7b33bdde-72c7-4d7b-96e1-1700f8e2714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e8cadd-e37c-43b7-90ac-ceeb002d1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281d54c-e813-4495-8d08-7eb38b6d9bd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33bdde-72c7-4d7b-96e1-1700f8e27143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1ad2d38-1003-4a10-b73a-7da3ed37b204}" ma:internalName="TaxCatchAll" ma:showField="CatchAllData" ma:web="7b33bdde-72c7-4d7b-96e1-1700f8e2714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e8cadd-e37c-43b7-90ac-ceeb002d1aa4">
      <Terms xmlns="http://schemas.microsoft.com/office/infopath/2007/PartnerControls"/>
    </lcf76f155ced4ddcb4097134ff3c332f>
    <TaxCatchAll xmlns="7b33bdde-72c7-4d7b-96e1-1700f8e27143" xsi:nil="true"/>
  </documentManagement>
</p:properties>
</file>

<file path=customXml/itemProps1.xml><?xml version="1.0" encoding="utf-8"?>
<ds:datastoreItem xmlns:ds="http://schemas.openxmlformats.org/officeDocument/2006/customXml" ds:itemID="{8A34F97C-EC82-4B0F-AF1F-ADEC64FA9AAD}"/>
</file>

<file path=customXml/itemProps2.xml><?xml version="1.0" encoding="utf-8"?>
<ds:datastoreItem xmlns:ds="http://schemas.openxmlformats.org/officeDocument/2006/customXml" ds:itemID="{6035EB44-E9DF-45B8-A914-8AE549FFB72E}"/>
</file>

<file path=customXml/itemProps3.xml><?xml version="1.0" encoding="utf-8"?>
<ds:datastoreItem xmlns:ds="http://schemas.openxmlformats.org/officeDocument/2006/customXml" ds:itemID="{667CDB0E-84A1-463B-BDFF-114D7849C855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711</Words>
  <Application>Microsoft Office PowerPoint</Application>
  <PresentationFormat>Kohandatud</PresentationFormat>
  <Paragraphs>117</Paragraphs>
  <Slides>11</Slides>
  <Notes>4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11</vt:i4>
      </vt:variant>
    </vt:vector>
  </HeadingPairs>
  <TitlesOfParts>
    <vt:vector size="16" baseType="lpstr">
      <vt:lpstr>Arial</vt:lpstr>
      <vt:lpstr>Roboto Condensed</vt:lpstr>
      <vt:lpstr>Times New Roman</vt:lpstr>
      <vt:lpstr>Verdana</vt:lpstr>
      <vt:lpstr>Office Theme</vt:lpstr>
      <vt:lpstr>EL LIFE programmi allprogramm Puhtale energiale üleminek</vt:lpstr>
      <vt:lpstr>Puhtale energiale ülemineku alamprogramm LIFE CET</vt:lpstr>
      <vt:lpstr>Taotlustingimused </vt:lpstr>
      <vt:lpstr>Taotlus koosneb:</vt:lpstr>
      <vt:lpstr>CET taotlusvooru teemad I</vt:lpstr>
      <vt:lpstr>CET taotlusvooru teemad II</vt:lpstr>
      <vt:lpstr>CET taotlusvooru teemad III</vt:lpstr>
      <vt:lpstr>Eelarve meetmete kaupa I</vt:lpstr>
      <vt:lpstr>Eelarve meetmete kaupa II</vt:lpstr>
      <vt:lpstr>Mõned kogemuspõhised näpunäited</vt:lpstr>
      <vt:lpstr>Aitäh!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2023-05-28T14:37:27Z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0x010100FB139E9FF138944CB87C9503EE94F053</vt:lpwstr>
  </property>
</Properties>
</file>