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59" r:id="rId3"/>
    <p:sldId id="258" r:id="rId4"/>
    <p:sldId id="262" r:id="rId5"/>
    <p:sldId id="285" r:id="rId6"/>
    <p:sldId id="263" r:id="rId7"/>
    <p:sldId id="309" r:id="rId8"/>
    <p:sldId id="315" r:id="rId9"/>
    <p:sldId id="314" r:id="rId10"/>
    <p:sldId id="328" r:id="rId11"/>
    <p:sldId id="327" r:id="rId12"/>
    <p:sldId id="329" r:id="rId13"/>
    <p:sldId id="330" r:id="rId14"/>
    <p:sldId id="317" r:id="rId15"/>
    <p:sldId id="332" r:id="rId16"/>
    <p:sldId id="333" r:id="rId17"/>
    <p:sldId id="334" r:id="rId18"/>
    <p:sldId id="341" r:id="rId19"/>
    <p:sldId id="340" r:id="rId20"/>
    <p:sldId id="342" r:id="rId21"/>
    <p:sldId id="338" r:id="rId22"/>
    <p:sldId id="322" r:id="rId23"/>
    <p:sldId id="335" r:id="rId24"/>
    <p:sldId id="344" r:id="rId25"/>
    <p:sldId id="323" r:id="rId26"/>
    <p:sldId id="339" r:id="rId27"/>
    <p:sldId id="324" r:id="rId28"/>
    <p:sldId id="336" r:id="rId29"/>
    <p:sldId id="325" r:id="rId30"/>
    <p:sldId id="290" r:id="rId31"/>
    <p:sldId id="326" r:id="rId32"/>
    <p:sldId id="337" r:id="rId33"/>
    <p:sldId id="343" r:id="rId34"/>
    <p:sldId id="319" r:id="rId35"/>
    <p:sldId id="311" r:id="rId36"/>
    <p:sldId id="312" r:id="rId37"/>
    <p:sldId id="346" r:id="rId38"/>
    <p:sldId id="271" r:id="rId39"/>
    <p:sldId id="313" r:id="rId40"/>
    <p:sldId id="269" r:id="rId41"/>
    <p:sldId id="345" r:id="rId42"/>
    <p:sldId id="308" r:id="rId43"/>
    <p:sldId id="268" r:id="rId44"/>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urel%20Truu\Desktop\jurad\&#180;life%20projektid\anal&#252;&#252;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urel%20Truu\Desktop\jurad\&#180;life%20projektid\anal&#252;&#252;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urel%20Truu\Desktop\jurad\&#180;life%20projektid\anal&#252;&#252;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urel%20Truu\Desktop\jurad\&#180;life%20projektid\anal&#252;&#252;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urel%20Truu\Desktop\jurad\&#180;life%20projektid\anal&#252;&#252;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LIFE loodus ja bioloogiline mitmekesisus projektide hindamise tulemus</a:t>
            </a:r>
            <a:endParaRPr lang="en-GB">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barChart>
        <c:barDir val="bar"/>
        <c:grouping val="clustered"/>
        <c:varyColors val="0"/>
        <c:ser>
          <c:idx val="0"/>
          <c:order val="0"/>
          <c:tx>
            <c:v>Maksimaalne skoor</c:v>
          </c:tx>
          <c:spPr>
            <a:solidFill>
              <a:schemeClr val="accent1"/>
            </a:solidFill>
            <a:ln>
              <a:noFill/>
            </a:ln>
            <a:effectLst/>
          </c:spPr>
          <c:invertIfNegative val="0"/>
          <c:cat>
            <c:strRef>
              <c:f>FP!$F$1:$K$1</c:f>
              <c:strCache>
                <c:ptCount val="6"/>
                <c:pt idx="0">
                  <c:v>AW1</c:v>
                </c:pt>
                <c:pt idx="1">
                  <c:v>AW2</c:v>
                </c:pt>
                <c:pt idx="2">
                  <c:v>AW3</c:v>
                </c:pt>
                <c:pt idx="3">
                  <c:v>AW4</c:v>
                </c:pt>
                <c:pt idx="4">
                  <c:v>AW5</c:v>
                </c:pt>
                <c:pt idx="5">
                  <c:v>AW6</c:v>
                </c:pt>
              </c:strCache>
            </c:strRef>
          </c:cat>
          <c:val>
            <c:numRef>
              <c:f>FP!$F$2:$K$2</c:f>
              <c:numCache>
                <c:formatCode>General</c:formatCode>
                <c:ptCount val="6"/>
                <c:pt idx="0">
                  <c:v>20</c:v>
                </c:pt>
                <c:pt idx="1">
                  <c:v>20</c:v>
                </c:pt>
                <c:pt idx="2">
                  <c:v>20</c:v>
                </c:pt>
                <c:pt idx="3">
                  <c:v>15</c:v>
                </c:pt>
                <c:pt idx="4">
                  <c:v>10</c:v>
                </c:pt>
                <c:pt idx="5">
                  <c:v>15</c:v>
                </c:pt>
              </c:numCache>
            </c:numRef>
          </c:val>
          <c:extLst xmlns:c16r2="http://schemas.microsoft.com/office/drawing/2015/06/chart">
            <c:ext xmlns:c16="http://schemas.microsoft.com/office/drawing/2014/chart" uri="{C3380CC4-5D6E-409C-BE32-E72D297353CC}">
              <c16:uniqueId val="{00000000-3FDC-449A-9980-5A0C710489B2}"/>
            </c:ext>
          </c:extLst>
        </c:ser>
        <c:ser>
          <c:idx val="1"/>
          <c:order val="1"/>
          <c:tx>
            <c:strRef>
              <c:f>FP!$B$5</c:f>
              <c:strCache>
                <c:ptCount val="1"/>
                <c:pt idx="0">
                  <c:v>WOODMEADOWLIFE 2019</c:v>
                </c:pt>
              </c:strCache>
            </c:strRef>
          </c:tx>
          <c:spPr>
            <a:solidFill>
              <a:schemeClr val="accent3"/>
            </a:solidFill>
            <a:ln>
              <a:noFill/>
            </a:ln>
            <a:effectLst/>
          </c:spPr>
          <c:invertIfNegative val="0"/>
          <c:cat>
            <c:strRef>
              <c:f>FP!$F$1:$K$1</c:f>
              <c:strCache>
                <c:ptCount val="6"/>
                <c:pt idx="0">
                  <c:v>AW1</c:v>
                </c:pt>
                <c:pt idx="1">
                  <c:v>AW2</c:v>
                </c:pt>
                <c:pt idx="2">
                  <c:v>AW3</c:v>
                </c:pt>
                <c:pt idx="3">
                  <c:v>AW4</c:v>
                </c:pt>
                <c:pt idx="4">
                  <c:v>AW5</c:v>
                </c:pt>
                <c:pt idx="5">
                  <c:v>AW6</c:v>
                </c:pt>
              </c:strCache>
            </c:strRef>
          </c:cat>
          <c:val>
            <c:numRef>
              <c:f>FP!$F$5:$K$5</c:f>
              <c:numCache>
                <c:formatCode>General</c:formatCode>
                <c:ptCount val="6"/>
                <c:pt idx="0">
                  <c:v>12</c:v>
                </c:pt>
                <c:pt idx="1">
                  <c:v>11</c:v>
                </c:pt>
                <c:pt idx="2">
                  <c:v>16</c:v>
                </c:pt>
                <c:pt idx="3">
                  <c:v>11</c:v>
                </c:pt>
                <c:pt idx="4">
                  <c:v>10</c:v>
                </c:pt>
                <c:pt idx="5">
                  <c:v>9</c:v>
                </c:pt>
              </c:numCache>
            </c:numRef>
          </c:val>
          <c:extLst xmlns:c16r2="http://schemas.microsoft.com/office/drawing/2015/06/chart">
            <c:ext xmlns:c16="http://schemas.microsoft.com/office/drawing/2014/chart" uri="{C3380CC4-5D6E-409C-BE32-E72D297353CC}">
              <c16:uniqueId val="{00000001-3FDC-449A-9980-5A0C710489B2}"/>
            </c:ext>
          </c:extLst>
        </c:ser>
        <c:ser>
          <c:idx val="2"/>
          <c:order val="2"/>
          <c:tx>
            <c:strRef>
              <c:f>FP!$B$6</c:f>
              <c:strCache>
                <c:ptCount val="1"/>
                <c:pt idx="0">
                  <c:v>LIFE CONNECTING MEADOWS</c:v>
                </c:pt>
              </c:strCache>
            </c:strRef>
          </c:tx>
          <c:spPr>
            <a:solidFill>
              <a:schemeClr val="accent5"/>
            </a:solidFill>
            <a:ln>
              <a:noFill/>
            </a:ln>
            <a:effectLst/>
          </c:spPr>
          <c:invertIfNegative val="0"/>
          <c:cat>
            <c:strRef>
              <c:f>FP!$F$1:$K$1</c:f>
              <c:strCache>
                <c:ptCount val="6"/>
                <c:pt idx="0">
                  <c:v>AW1</c:v>
                </c:pt>
                <c:pt idx="1">
                  <c:v>AW2</c:v>
                </c:pt>
                <c:pt idx="2">
                  <c:v>AW3</c:v>
                </c:pt>
                <c:pt idx="3">
                  <c:v>AW4</c:v>
                </c:pt>
                <c:pt idx="4">
                  <c:v>AW5</c:v>
                </c:pt>
                <c:pt idx="5">
                  <c:v>AW6</c:v>
                </c:pt>
              </c:strCache>
            </c:strRef>
          </c:cat>
          <c:val>
            <c:numRef>
              <c:f>FP!$F$6:$K$6</c:f>
              <c:numCache>
                <c:formatCode>General</c:formatCode>
                <c:ptCount val="6"/>
                <c:pt idx="0">
                  <c:v>15</c:v>
                </c:pt>
                <c:pt idx="1">
                  <c:v>16</c:v>
                </c:pt>
                <c:pt idx="2">
                  <c:v>16</c:v>
                </c:pt>
                <c:pt idx="3">
                  <c:v>12</c:v>
                </c:pt>
                <c:pt idx="4">
                  <c:v>10</c:v>
                </c:pt>
                <c:pt idx="5">
                  <c:v>6</c:v>
                </c:pt>
              </c:numCache>
            </c:numRef>
          </c:val>
          <c:extLst xmlns:c16r2="http://schemas.microsoft.com/office/drawing/2015/06/chart">
            <c:ext xmlns:c16="http://schemas.microsoft.com/office/drawing/2014/chart" uri="{C3380CC4-5D6E-409C-BE32-E72D297353CC}">
              <c16:uniqueId val="{00000002-3FDC-449A-9980-5A0C710489B2}"/>
            </c:ext>
          </c:extLst>
        </c:ser>
        <c:ser>
          <c:idx val="3"/>
          <c:order val="3"/>
          <c:tx>
            <c:strRef>
              <c:f>FP!$B$8</c:f>
              <c:strCache>
                <c:ptCount val="1"/>
                <c:pt idx="0">
                  <c:v>WOODMEADOWLIFE 2020</c:v>
                </c:pt>
              </c:strCache>
            </c:strRef>
          </c:tx>
          <c:spPr>
            <a:solidFill>
              <a:schemeClr val="accent1">
                <a:lumMod val="60000"/>
              </a:schemeClr>
            </a:solidFill>
            <a:ln>
              <a:noFill/>
            </a:ln>
            <a:effectLst/>
          </c:spPr>
          <c:invertIfNegative val="0"/>
          <c:cat>
            <c:strRef>
              <c:f>FP!$F$1:$K$1</c:f>
              <c:strCache>
                <c:ptCount val="6"/>
                <c:pt idx="0">
                  <c:v>AW1</c:v>
                </c:pt>
                <c:pt idx="1">
                  <c:v>AW2</c:v>
                </c:pt>
                <c:pt idx="2">
                  <c:v>AW3</c:v>
                </c:pt>
                <c:pt idx="3">
                  <c:v>AW4</c:v>
                </c:pt>
                <c:pt idx="4">
                  <c:v>AW5</c:v>
                </c:pt>
                <c:pt idx="5">
                  <c:v>AW6</c:v>
                </c:pt>
              </c:strCache>
            </c:strRef>
          </c:cat>
          <c:val>
            <c:numRef>
              <c:f>FP!$F$8:$K$8</c:f>
              <c:numCache>
                <c:formatCode>General</c:formatCode>
                <c:ptCount val="6"/>
                <c:pt idx="0">
                  <c:v>16</c:v>
                </c:pt>
                <c:pt idx="1">
                  <c:v>13</c:v>
                </c:pt>
                <c:pt idx="2">
                  <c:v>18</c:v>
                </c:pt>
                <c:pt idx="3">
                  <c:v>12</c:v>
                </c:pt>
                <c:pt idx="4">
                  <c:v>10</c:v>
                </c:pt>
                <c:pt idx="5">
                  <c:v>11</c:v>
                </c:pt>
              </c:numCache>
            </c:numRef>
          </c:val>
          <c:extLst xmlns:c16r2="http://schemas.microsoft.com/office/drawing/2015/06/chart">
            <c:ext xmlns:c16="http://schemas.microsoft.com/office/drawing/2014/chart" uri="{C3380CC4-5D6E-409C-BE32-E72D297353CC}">
              <c16:uniqueId val="{00000003-3FDC-449A-9980-5A0C710489B2}"/>
            </c:ext>
          </c:extLst>
        </c:ser>
        <c:ser>
          <c:idx val="4"/>
          <c:order val="4"/>
          <c:tx>
            <c:strRef>
              <c:f>FP!$B$9</c:f>
              <c:strCache>
                <c:ptCount val="1"/>
                <c:pt idx="0">
                  <c:v>CircleofLIFETartu</c:v>
                </c:pt>
              </c:strCache>
            </c:strRef>
          </c:tx>
          <c:spPr>
            <a:solidFill>
              <a:schemeClr val="accent3">
                <a:lumMod val="60000"/>
              </a:schemeClr>
            </a:solidFill>
            <a:ln>
              <a:noFill/>
            </a:ln>
            <a:effectLst/>
          </c:spPr>
          <c:invertIfNegative val="0"/>
          <c:cat>
            <c:strRef>
              <c:f>FP!$F$1:$K$1</c:f>
              <c:strCache>
                <c:ptCount val="6"/>
                <c:pt idx="0">
                  <c:v>AW1</c:v>
                </c:pt>
                <c:pt idx="1">
                  <c:v>AW2</c:v>
                </c:pt>
                <c:pt idx="2">
                  <c:v>AW3</c:v>
                </c:pt>
                <c:pt idx="3">
                  <c:v>AW4</c:v>
                </c:pt>
                <c:pt idx="4">
                  <c:v>AW5</c:v>
                </c:pt>
                <c:pt idx="5">
                  <c:v>AW6</c:v>
                </c:pt>
              </c:strCache>
            </c:strRef>
          </c:cat>
          <c:val>
            <c:numRef>
              <c:f>FP!$F$9:$K$9</c:f>
              <c:numCache>
                <c:formatCode>General</c:formatCode>
                <c:ptCount val="6"/>
                <c:pt idx="0">
                  <c:v>16</c:v>
                </c:pt>
                <c:pt idx="1">
                  <c:v>8</c:v>
                </c:pt>
                <c:pt idx="2">
                  <c:v>16</c:v>
                </c:pt>
                <c:pt idx="3">
                  <c:v>8</c:v>
                </c:pt>
                <c:pt idx="4">
                  <c:v>10</c:v>
                </c:pt>
                <c:pt idx="5">
                  <c:v>1</c:v>
                </c:pt>
              </c:numCache>
            </c:numRef>
          </c:val>
          <c:extLst xmlns:c16r2="http://schemas.microsoft.com/office/drawing/2015/06/chart">
            <c:ext xmlns:c16="http://schemas.microsoft.com/office/drawing/2014/chart" uri="{C3380CC4-5D6E-409C-BE32-E72D297353CC}">
              <c16:uniqueId val="{00000004-3FDC-449A-9980-5A0C710489B2}"/>
            </c:ext>
          </c:extLst>
        </c:ser>
        <c:ser>
          <c:idx val="5"/>
          <c:order val="5"/>
          <c:tx>
            <c:strRef>
              <c:f>FP!$B$10</c:f>
              <c:strCache>
                <c:ptCount val="1"/>
                <c:pt idx="0">
                  <c:v>LIFE Baltic Sturgeon</c:v>
                </c:pt>
              </c:strCache>
            </c:strRef>
          </c:tx>
          <c:spPr>
            <a:solidFill>
              <a:schemeClr val="accent5">
                <a:lumMod val="60000"/>
              </a:schemeClr>
            </a:solidFill>
            <a:ln>
              <a:noFill/>
            </a:ln>
            <a:effectLst/>
          </c:spPr>
          <c:invertIfNegative val="0"/>
          <c:cat>
            <c:strRef>
              <c:f>FP!$F$1:$K$1</c:f>
              <c:strCache>
                <c:ptCount val="6"/>
                <c:pt idx="0">
                  <c:v>AW1</c:v>
                </c:pt>
                <c:pt idx="1">
                  <c:v>AW2</c:v>
                </c:pt>
                <c:pt idx="2">
                  <c:v>AW3</c:v>
                </c:pt>
                <c:pt idx="3">
                  <c:v>AW4</c:v>
                </c:pt>
                <c:pt idx="4">
                  <c:v>AW5</c:v>
                </c:pt>
                <c:pt idx="5">
                  <c:v>AW6</c:v>
                </c:pt>
              </c:strCache>
            </c:strRef>
          </c:cat>
          <c:val>
            <c:numRef>
              <c:f>FP!$F$10:$K$10</c:f>
              <c:numCache>
                <c:formatCode>General</c:formatCode>
                <c:ptCount val="6"/>
                <c:pt idx="0">
                  <c:v>16</c:v>
                </c:pt>
                <c:pt idx="1">
                  <c:v>15</c:v>
                </c:pt>
                <c:pt idx="2">
                  <c:v>18</c:v>
                </c:pt>
                <c:pt idx="3">
                  <c:v>12</c:v>
                </c:pt>
                <c:pt idx="4">
                  <c:v>10</c:v>
                </c:pt>
                <c:pt idx="5">
                  <c:v>2</c:v>
                </c:pt>
              </c:numCache>
            </c:numRef>
          </c:val>
          <c:extLst xmlns:c16r2="http://schemas.microsoft.com/office/drawing/2015/06/chart">
            <c:ext xmlns:c16="http://schemas.microsoft.com/office/drawing/2014/chart" uri="{C3380CC4-5D6E-409C-BE32-E72D297353CC}">
              <c16:uniqueId val="{00000005-3FDC-449A-9980-5A0C710489B2}"/>
            </c:ext>
          </c:extLst>
        </c:ser>
        <c:dLbls>
          <c:showLegendKey val="0"/>
          <c:showVal val="0"/>
          <c:showCatName val="0"/>
          <c:showSerName val="0"/>
          <c:showPercent val="0"/>
          <c:showBubbleSize val="0"/>
        </c:dLbls>
        <c:gapWidth val="182"/>
        <c:axId val="-2144525904"/>
        <c:axId val="-2144529168"/>
      </c:barChart>
      <c:catAx>
        <c:axId val="-2144525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9168"/>
        <c:crosses val="autoZero"/>
        <c:auto val="1"/>
        <c:lblAlgn val="ctr"/>
        <c:lblOffset val="100"/>
        <c:noMultiLvlLbl val="0"/>
      </c:catAx>
      <c:valAx>
        <c:axId val="-21445291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val>
            <c:numRef>
              <c:f>FP!$F$21:$K$21</c:f>
              <c:numCache>
                <c:formatCode>0%</c:formatCode>
                <c:ptCount val="6"/>
                <c:pt idx="0">
                  <c:v>0.55000000000000004</c:v>
                </c:pt>
                <c:pt idx="1">
                  <c:v>0.4</c:v>
                </c:pt>
                <c:pt idx="2">
                  <c:v>0.4</c:v>
                </c:pt>
                <c:pt idx="3">
                  <c:v>0.73333333333333328</c:v>
                </c:pt>
                <c:pt idx="4">
                  <c:v>0</c:v>
                </c:pt>
                <c:pt idx="5">
                  <c:v>0</c:v>
                </c:pt>
              </c:numCache>
            </c:numRef>
          </c:val>
          <c:extLst xmlns:c16r2="http://schemas.microsoft.com/office/drawing/2015/06/chart">
            <c:ext xmlns:c16="http://schemas.microsoft.com/office/drawing/2014/chart" uri="{C3380CC4-5D6E-409C-BE32-E72D297353CC}">
              <c16:uniqueId val="{00000000-C321-4B9E-B3A0-90A45FA86E3D}"/>
            </c:ext>
          </c:extLst>
        </c:ser>
        <c:dLbls>
          <c:showLegendKey val="0"/>
          <c:showVal val="0"/>
          <c:showCatName val="0"/>
          <c:showSerName val="0"/>
          <c:showPercent val="0"/>
          <c:showBubbleSize val="0"/>
        </c:dLbls>
        <c:axId val="-2144519376"/>
        <c:axId val="-2144525360"/>
      </c:radarChart>
      <c:catAx>
        <c:axId val="-21445193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5360"/>
        <c:crosses val="autoZero"/>
        <c:auto val="1"/>
        <c:lblAlgn val="ctr"/>
        <c:lblOffset val="100"/>
        <c:noMultiLvlLbl val="0"/>
      </c:catAx>
      <c:valAx>
        <c:axId val="-214452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19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val>
            <c:numRef>
              <c:f>FP!$F$20:$K$20</c:f>
              <c:numCache>
                <c:formatCode>0%</c:formatCode>
                <c:ptCount val="6"/>
                <c:pt idx="0">
                  <c:v>0.65</c:v>
                </c:pt>
                <c:pt idx="1">
                  <c:v>0.65</c:v>
                </c:pt>
                <c:pt idx="2">
                  <c:v>0.75</c:v>
                </c:pt>
                <c:pt idx="3">
                  <c:v>0.8</c:v>
                </c:pt>
                <c:pt idx="4">
                  <c:v>0.5</c:v>
                </c:pt>
                <c:pt idx="5">
                  <c:v>0.66666666666666663</c:v>
                </c:pt>
              </c:numCache>
            </c:numRef>
          </c:val>
          <c:extLst xmlns:c16r2="http://schemas.microsoft.com/office/drawing/2015/06/chart">
            <c:ext xmlns:c16="http://schemas.microsoft.com/office/drawing/2014/chart" uri="{C3380CC4-5D6E-409C-BE32-E72D297353CC}">
              <c16:uniqueId val="{00000000-33C5-473A-A04D-95BE1A7D81A8}"/>
            </c:ext>
          </c:extLst>
        </c:ser>
        <c:dLbls>
          <c:showLegendKey val="0"/>
          <c:showVal val="0"/>
          <c:showCatName val="0"/>
          <c:showSerName val="0"/>
          <c:showPercent val="0"/>
          <c:showBubbleSize val="0"/>
        </c:dLbls>
        <c:axId val="-2144523728"/>
        <c:axId val="-2144524272"/>
      </c:radarChart>
      <c:catAx>
        <c:axId val="-21445237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4272"/>
        <c:crosses val="autoZero"/>
        <c:auto val="1"/>
        <c:lblAlgn val="ctr"/>
        <c:lblOffset val="100"/>
        <c:noMultiLvlLbl val="0"/>
      </c:catAx>
      <c:valAx>
        <c:axId val="-2144524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37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WOODMEADOWLIFE 2019 – 69 </a:t>
            </a:r>
            <a:r>
              <a:rPr lang="en-GB" dirty="0" err="1"/>
              <a:t>punkti</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radarChart>
        <c:radarStyle val="marker"/>
        <c:varyColors val="0"/>
        <c:ser>
          <c:idx val="0"/>
          <c:order val="0"/>
          <c:spPr>
            <a:ln w="28575" cap="rnd">
              <a:solidFill>
                <a:schemeClr val="accent1"/>
              </a:solidFill>
              <a:round/>
            </a:ln>
            <a:effectLst/>
          </c:spPr>
          <c:marker>
            <c:symbol val="none"/>
          </c:marker>
          <c:val>
            <c:numRef>
              <c:f>FP!$F$19:$K$19</c:f>
              <c:numCache>
                <c:formatCode>0%</c:formatCode>
                <c:ptCount val="6"/>
                <c:pt idx="0">
                  <c:v>0.6</c:v>
                </c:pt>
                <c:pt idx="1">
                  <c:v>0.55000000000000004</c:v>
                </c:pt>
                <c:pt idx="2">
                  <c:v>0.8</c:v>
                </c:pt>
                <c:pt idx="3">
                  <c:v>0.73333333333333328</c:v>
                </c:pt>
                <c:pt idx="4">
                  <c:v>1</c:v>
                </c:pt>
                <c:pt idx="5">
                  <c:v>0.6</c:v>
                </c:pt>
              </c:numCache>
            </c:numRef>
          </c:val>
          <c:extLst xmlns:c16r2="http://schemas.microsoft.com/office/drawing/2015/06/chart">
            <c:ext xmlns:c16="http://schemas.microsoft.com/office/drawing/2014/chart" uri="{C3380CC4-5D6E-409C-BE32-E72D297353CC}">
              <c16:uniqueId val="{00000000-868B-43FB-9FA0-1BAA363BFD8F}"/>
            </c:ext>
          </c:extLst>
        </c:ser>
        <c:dLbls>
          <c:showLegendKey val="0"/>
          <c:showVal val="0"/>
          <c:showCatName val="0"/>
          <c:showSerName val="0"/>
          <c:showPercent val="0"/>
          <c:showBubbleSize val="0"/>
        </c:dLbls>
        <c:axId val="-2144526992"/>
        <c:axId val="-2144528624"/>
      </c:radarChart>
      <c:catAx>
        <c:axId val="-21445269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8624"/>
        <c:crosses val="autoZero"/>
        <c:auto val="1"/>
        <c:lblAlgn val="ctr"/>
        <c:lblOffset val="100"/>
        <c:noMultiLvlLbl val="0"/>
      </c:catAx>
      <c:valAx>
        <c:axId val="-2144528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6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WOODMEADOWLIFE 2020 – 80 </a:t>
            </a:r>
            <a:r>
              <a:rPr lang="en-GB" dirty="0" err="1"/>
              <a:t>punkti</a:t>
            </a:r>
            <a:endParaRPr lang="en-GB" dirty="0"/>
          </a:p>
        </c:rich>
      </c:tx>
      <c:layout>
        <c:manualLayout>
          <c:xMode val="edge"/>
          <c:yMode val="edge"/>
          <c:x val="0.29282633420822402"/>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radarChart>
        <c:radarStyle val="marker"/>
        <c:varyColors val="0"/>
        <c:ser>
          <c:idx val="0"/>
          <c:order val="0"/>
          <c:spPr>
            <a:ln w="28575" cap="rnd">
              <a:solidFill>
                <a:schemeClr val="accent1"/>
              </a:solidFill>
              <a:round/>
            </a:ln>
            <a:effectLst/>
          </c:spPr>
          <c:marker>
            <c:symbol val="none"/>
          </c:marker>
          <c:val>
            <c:numRef>
              <c:f>FP!$F$22:$K$22</c:f>
              <c:numCache>
                <c:formatCode>0%</c:formatCode>
                <c:ptCount val="6"/>
                <c:pt idx="0">
                  <c:v>0.8</c:v>
                </c:pt>
                <c:pt idx="1">
                  <c:v>0.65</c:v>
                </c:pt>
                <c:pt idx="2">
                  <c:v>0.9</c:v>
                </c:pt>
                <c:pt idx="3">
                  <c:v>0.8</c:v>
                </c:pt>
                <c:pt idx="4">
                  <c:v>1</c:v>
                </c:pt>
                <c:pt idx="5">
                  <c:v>0.73333333333333328</c:v>
                </c:pt>
              </c:numCache>
            </c:numRef>
          </c:val>
          <c:extLst xmlns:c16r2="http://schemas.microsoft.com/office/drawing/2015/06/chart">
            <c:ext xmlns:c16="http://schemas.microsoft.com/office/drawing/2014/chart" uri="{C3380CC4-5D6E-409C-BE32-E72D297353CC}">
              <c16:uniqueId val="{00000000-56D9-465C-A5D5-458FEAEB98AF}"/>
            </c:ext>
          </c:extLst>
        </c:ser>
        <c:dLbls>
          <c:showLegendKey val="0"/>
          <c:showVal val="0"/>
          <c:showCatName val="0"/>
          <c:showSerName val="0"/>
          <c:showPercent val="0"/>
          <c:showBubbleSize val="0"/>
        </c:dLbls>
        <c:axId val="-2144524816"/>
        <c:axId val="-2144523184"/>
      </c:radarChart>
      <c:catAx>
        <c:axId val="-21445248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3184"/>
        <c:crosses val="autoZero"/>
        <c:auto val="1"/>
        <c:lblAlgn val="ctr"/>
        <c:lblOffset val="100"/>
        <c:noMultiLvlLbl val="0"/>
      </c:catAx>
      <c:valAx>
        <c:axId val="-214452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2144524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3/2/2022</a:t>
            </a:fld>
            <a:endParaRPr lang="en-US"/>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72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14DC9-6D01-42FC-AE0B-091E2AD71D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CF6B6F3-79D1-48DA-9E99-47C8F26ABC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3386908-3DFB-4591-A464-9B2906A4BF55}"/>
              </a:ext>
            </a:extLst>
          </p:cNvPr>
          <p:cNvSpPr>
            <a:spLocks noGrp="1"/>
          </p:cNvSpPr>
          <p:nvPr>
            <p:ph type="dt" sz="half" idx="10"/>
          </p:nvPr>
        </p:nvSpPr>
        <p:spPr/>
        <p:txBody>
          <a:bodyPr/>
          <a:lstStyle/>
          <a:p>
            <a:fld id="{EFB4BC7E-227A-4AA4-ACD6-92DCC0E88488}" type="datetimeFigureOut">
              <a:rPr lang="en-GB" smtClean="0"/>
              <a:t>02/03/2022</a:t>
            </a:fld>
            <a:endParaRPr lang="en-GB"/>
          </a:p>
        </p:txBody>
      </p:sp>
      <p:sp>
        <p:nvSpPr>
          <p:cNvPr id="5" name="Footer Placeholder 4">
            <a:extLst>
              <a:ext uri="{FF2B5EF4-FFF2-40B4-BE49-F238E27FC236}">
                <a16:creationId xmlns:a16="http://schemas.microsoft.com/office/drawing/2014/main" xmlns="" id="{3DAD963A-F269-4523-8501-3C057BF228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76F359D-920F-4451-91BE-F3ED1A1C53A5}"/>
              </a:ext>
            </a:extLst>
          </p:cNvPr>
          <p:cNvSpPr>
            <a:spLocks noGrp="1"/>
          </p:cNvSpPr>
          <p:nvPr>
            <p:ph type="sldNum" sz="quarter" idx="12"/>
          </p:nvPr>
        </p:nvSpPr>
        <p:spPr/>
        <p:txBody>
          <a:bodyPr/>
          <a:lstStyle/>
          <a:p>
            <a:fld id="{697DA5B9-CCF6-4F71-9D6A-225003AEA03A}" type="slidenum">
              <a:rPr lang="en-GB" smtClean="0"/>
              <a:t>‹#›</a:t>
            </a:fld>
            <a:endParaRPr lang="en-GB"/>
          </a:p>
        </p:txBody>
      </p:sp>
    </p:spTree>
    <p:extLst>
      <p:ext uri="{BB962C8B-B14F-4D97-AF65-F5344CB8AC3E}">
        <p14:creationId xmlns:p14="http://schemas.microsoft.com/office/powerpoint/2010/main" val="1198585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3/2/2022</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87994425"/>
      </p:ext>
    </p:extLst>
  </p:cSld>
  <p:clrMap bg1="lt1" tx1="dk1" bg2="lt2" tx2="dk2" accent1="accent1" accent2="accent2" accent3="accent3" accent4="accent4" accent5="accent5" accent6="accent6" hlink="hlink" folHlink="folHlink"/>
  <p:sldLayoutIdLst>
    <p:sldLayoutId id="2147483764" r:id="rId1"/>
    <p:sldLayoutId id="21474837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eur-lex.europa.eu/legal-content/EN/TXT/?uri=CELEX:32018D0210"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channel/UC-htisi9TeqdRkTTpNtznrg"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mailto:murel.truu@taltech.e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descr="Pilt, millel on kujutatud lill, märk, joonistus&#10;&#10;Kirjeldus on genereeritud automaatselt">
            <a:extLst>
              <a:ext uri="{FF2B5EF4-FFF2-40B4-BE49-F238E27FC236}">
                <a16:creationId xmlns:a16="http://schemas.microsoft.com/office/drawing/2014/main" xmlns="" id="{C8F2AD22-6295-4CCB-871C-60B1D82B32AF}"/>
              </a:ext>
            </a:extLst>
          </p:cNvPr>
          <p:cNvPicPr>
            <a:picLocks noChangeAspect="1"/>
          </p:cNvPicPr>
          <p:nvPr/>
        </p:nvPicPr>
        <p:blipFill rotWithShape="1">
          <a:blip r:embed="rId2">
            <a:extLst>
              <a:ext uri="{28A0092B-C50C-407E-A947-70E740481C1C}">
                <a14:useLocalDpi xmlns:a14="http://schemas.microsoft.com/office/drawing/2010/main" val="0"/>
              </a:ext>
            </a:extLst>
          </a:blip>
          <a:srcRect t="7534" r="16978" b="1556"/>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xmlns="" id="{E4E8939A-F49C-432C-8908-EFC4ECC802E9}"/>
              </a:ext>
            </a:extLst>
          </p:cNvPr>
          <p:cNvSpPr>
            <a:spLocks noGrp="1"/>
          </p:cNvSpPr>
          <p:nvPr>
            <p:ph type="ctrTitle"/>
          </p:nvPr>
        </p:nvSpPr>
        <p:spPr>
          <a:xfrm>
            <a:off x="477981" y="1122363"/>
            <a:ext cx="4023360" cy="3204134"/>
          </a:xfrm>
        </p:spPr>
        <p:txBody>
          <a:bodyPr anchor="b">
            <a:normAutofit/>
          </a:bodyPr>
          <a:lstStyle/>
          <a:p>
            <a:r>
              <a:rPr lang="et-EE" sz="2600" dirty="0"/>
              <a:t>LIFE </a:t>
            </a:r>
            <a:r>
              <a:rPr lang="en-US" sz="2600" dirty="0" err="1"/>
              <a:t>projektide</a:t>
            </a:r>
            <a:r>
              <a:rPr lang="en-US" sz="2600" dirty="0"/>
              <a:t> </a:t>
            </a:r>
            <a:r>
              <a:rPr lang="en-US" sz="2600" dirty="0" err="1"/>
              <a:t>töötuba</a:t>
            </a:r>
            <a:r>
              <a:rPr lang="en-US" sz="2600" dirty="0"/>
              <a:t>:</a:t>
            </a:r>
            <a:br>
              <a:rPr lang="en-US" sz="2600" dirty="0"/>
            </a:br>
            <a:r>
              <a:rPr lang="en-US" sz="2600" b="1" dirty="0"/>
              <a:t>VARASEMATE PROJEKTIDE TAGASISIDE</a:t>
            </a:r>
            <a:endParaRPr lang="et-EE" sz="2600" b="1" dirty="0"/>
          </a:p>
        </p:txBody>
      </p:sp>
      <p:sp>
        <p:nvSpPr>
          <p:cNvPr id="25" name="Rectangle 2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2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CBDEF8-CE14-4A37-8A0E-3EC429E7A7A7}"/>
              </a:ext>
            </a:extLst>
          </p:cNvPr>
          <p:cNvSpPr>
            <a:spLocks noGrp="1"/>
          </p:cNvSpPr>
          <p:nvPr>
            <p:ph type="title"/>
          </p:nvPr>
        </p:nvSpPr>
        <p:spPr/>
        <p:txBody>
          <a:bodyPr/>
          <a:lstStyle/>
          <a:p>
            <a:r>
              <a:rPr lang="en-US" b="1" dirty="0" err="1"/>
              <a:t>Mida</a:t>
            </a:r>
            <a:r>
              <a:rPr lang="en-US" b="1" dirty="0"/>
              <a:t> </a:t>
            </a:r>
            <a:r>
              <a:rPr lang="en-US" b="1" dirty="0" err="1"/>
              <a:t>hinnati</a:t>
            </a:r>
            <a:r>
              <a:rPr lang="en-US" b="1" dirty="0"/>
              <a:t>?</a:t>
            </a:r>
            <a:endParaRPr lang="en-GB" b="1" dirty="0"/>
          </a:p>
        </p:txBody>
      </p:sp>
      <p:sp>
        <p:nvSpPr>
          <p:cNvPr id="3" name="Content Placeholder 2">
            <a:extLst>
              <a:ext uri="{FF2B5EF4-FFF2-40B4-BE49-F238E27FC236}">
                <a16:creationId xmlns:a16="http://schemas.microsoft.com/office/drawing/2014/main" xmlns="" id="{7394D404-8FF5-494F-9527-5B43F13B0CB3}"/>
              </a:ext>
            </a:extLst>
          </p:cNvPr>
          <p:cNvSpPr>
            <a:spLocks noGrp="1"/>
          </p:cNvSpPr>
          <p:nvPr>
            <p:ph idx="1"/>
          </p:nvPr>
        </p:nvSpPr>
        <p:spPr>
          <a:xfrm>
            <a:off x="838200" y="1526875"/>
            <a:ext cx="10515600" cy="4650088"/>
          </a:xfrm>
        </p:spPr>
        <p:txBody>
          <a:bodyPr>
            <a:normAutofit fontScale="47500" lnSpcReduction="20000"/>
          </a:bodyPr>
          <a:lstStyle/>
          <a:p>
            <a:pPr lvl="0"/>
            <a:r>
              <a:rPr lang="et-EE" b="1" dirty="0"/>
              <a:t>AW 1: Taotluse üldine kvaliteet (kuni 20 punkti)</a:t>
            </a:r>
            <a:r>
              <a:rPr lang="et-EE" dirty="0"/>
              <a:t>, mille puhul hinnatakse sekkumisloogikat, rakendatavust ja tehtavast investeeringust tekkivat väärtust. Sekkumisloogikas on vaja lühidalt ja selgelt kirjeldada probleemipüstitus, määratleda eesmärgid ja sellest lähtuvad tegevused. Seejuures oodatavad tulemused peavad olema mõõdetavad. Rakendatavuse puhul hinnatakse ambitsioonikust ning realiseeritavust, aga ka planeeritud partnerlust ja planeeritud tegevuskomplekti piisavust, et oodatud tulemused ka tegelikult oleks saavutatavad. Lühidalt tuleb kirjeldada esialgsed peamised riskid.</a:t>
            </a:r>
            <a:endParaRPr lang="en-GB" dirty="0"/>
          </a:p>
          <a:p>
            <a:pPr lvl="0"/>
            <a:r>
              <a:rPr lang="et-EE" b="1" dirty="0"/>
              <a:t>AW2: Finantskvaliteet</a:t>
            </a:r>
            <a:r>
              <a:rPr lang="et-EE" dirty="0"/>
              <a:t> </a:t>
            </a:r>
            <a:r>
              <a:rPr lang="et-EE" b="1" dirty="0"/>
              <a:t>(kuni 20 punkti</a:t>
            </a:r>
            <a:r>
              <a:rPr lang="et-EE" dirty="0"/>
              <a:t>), mille puhul hinnatakse vastavust abikõlbulikkusreeglitele ja hinnatakse projekti kuluoptimaalsust. Eelarve peab olema läbipaistev, kuluread piisavalt põhjendatud, seostatud tegevustega ja hinnakujundus peab vastama turuolukorrale/kehtivatele raamatupidamisnõuetele. </a:t>
            </a:r>
            <a:endParaRPr lang="en-GB" dirty="0"/>
          </a:p>
          <a:p>
            <a:pPr lvl="0"/>
            <a:r>
              <a:rPr lang="et-EE" b="1" dirty="0"/>
              <a:t>AW3: EU lisandväärtus – panustamine keskkonnaeesmärkide saavutamisse (kuni 20 punkti)</a:t>
            </a:r>
            <a:r>
              <a:rPr lang="et-EE" dirty="0"/>
              <a:t>, mille puhul hinnatakse seda, kuidas projekt panustab LIFE prioriteetide täitmisse (määratletud LIFE regulatsiooniga [1]). </a:t>
            </a:r>
            <a:endParaRPr lang="en-GB" dirty="0"/>
          </a:p>
          <a:p>
            <a:pPr lvl="0"/>
            <a:r>
              <a:rPr lang="et-EE" b="1" dirty="0"/>
              <a:t>AW4: EU lisandväärtus – tegevuste jätkusuutlikkus (kuni 15 punkti)</a:t>
            </a:r>
            <a:r>
              <a:rPr lang="et-EE" dirty="0"/>
              <a:t>, mille puhul hinnatakse seda, kas projekti tulemused säilivad ka pärast projekti lõppu ja kuidas neid levitatakse.</a:t>
            </a:r>
            <a:endParaRPr lang="en-GB" dirty="0"/>
          </a:p>
          <a:p>
            <a:pPr lvl="0"/>
            <a:r>
              <a:rPr lang="et-EE" b="1" dirty="0"/>
              <a:t>AW5: EU lisandväärtus – seostatus LIFE mitmeaastase tööprogrammi eesmärkidega</a:t>
            </a:r>
            <a:r>
              <a:rPr lang="et-EE" dirty="0"/>
              <a:t> (kuni 10 punkti), mille puhul hinnatakse seda, kas projekt toetab LIFE mitmeaastase tööprogrammi (seni 3-4 aastased eelarvestusperioodid, mille jaoks sõnastatakse omad fookusvaldkonnad, mis täpsustavad LIFE regulatsioonis toodud prioriteete).</a:t>
            </a:r>
            <a:endParaRPr lang="en-GB" dirty="0"/>
          </a:p>
          <a:p>
            <a:pPr lvl="0"/>
            <a:r>
              <a:rPr lang="et-EE" b="1" dirty="0"/>
              <a:t>AW6: EU lisandväärtus – sünergiad ja rahvusvaheline mõju</a:t>
            </a:r>
            <a:r>
              <a:rPr lang="et-EE" dirty="0"/>
              <a:t> (kuni 15 punkti), mille puhul hinnatakse seda, kuidas projekt panustab teiste EU keskkonnaeesmärkide täitmisesse (rohelised hanked, ringmajandus, elurikkus, </a:t>
            </a:r>
            <a:r>
              <a:rPr lang="et-EE" dirty="0" err="1"/>
              <a:t>dekarboniseerimine</a:t>
            </a:r>
            <a:r>
              <a:rPr lang="et-EE" dirty="0"/>
              <a:t> jms). Samuti saab siit lisapunkte juhul, kui projekti on planeeritud rahvusvaheline koostöömudel, tulemuste levitamiseks, kogemuste vahetamiseks ja projekti mõju suurendamiseks.</a:t>
            </a:r>
            <a:endParaRPr lang="en-GB" dirty="0"/>
          </a:p>
          <a:p>
            <a:endParaRPr lang="en-GB" dirty="0"/>
          </a:p>
        </p:txBody>
      </p:sp>
    </p:spTree>
    <p:extLst>
      <p:ext uri="{BB962C8B-B14F-4D97-AF65-F5344CB8AC3E}">
        <p14:creationId xmlns:p14="http://schemas.microsoft.com/office/powerpoint/2010/main" val="19348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619B6347-2F87-4CDF-981B-71752547276A}"/>
              </a:ext>
            </a:extLst>
          </p:cNvPr>
          <p:cNvGraphicFramePr/>
          <p:nvPr>
            <p:extLst>
              <p:ext uri="{D42A27DB-BD31-4B8C-83A1-F6EECF244321}">
                <p14:modId xmlns:p14="http://schemas.microsoft.com/office/powerpoint/2010/main" val="4004834929"/>
              </p:ext>
            </p:extLst>
          </p:nvPr>
        </p:nvGraphicFramePr>
        <p:xfrm>
          <a:off x="4530286" y="335452"/>
          <a:ext cx="7633479" cy="60662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1E1CC64E-6830-48F1-B8A0-52040020D827}"/>
              </a:ext>
            </a:extLst>
          </p:cNvPr>
          <p:cNvSpPr txBox="1"/>
          <p:nvPr/>
        </p:nvSpPr>
        <p:spPr>
          <a:xfrm>
            <a:off x="1361341" y="1507279"/>
            <a:ext cx="3168944" cy="338554"/>
          </a:xfrm>
          <a:prstGeom prst="rect">
            <a:avLst/>
          </a:prstGeom>
          <a:noFill/>
        </p:spPr>
        <p:txBody>
          <a:bodyPr wrap="none" rtlCol="0">
            <a:spAutoFit/>
          </a:bodyPr>
          <a:lstStyle/>
          <a:p>
            <a:r>
              <a:rPr lang="en-US" sz="1600" b="1" dirty="0" err="1"/>
              <a:t>Üldine</a:t>
            </a:r>
            <a:r>
              <a:rPr lang="en-US" sz="1600" b="1" dirty="0"/>
              <a:t> </a:t>
            </a:r>
            <a:r>
              <a:rPr lang="en-US" sz="1600" b="1" dirty="0" err="1"/>
              <a:t>projektitaotluse</a:t>
            </a:r>
            <a:r>
              <a:rPr lang="en-US" sz="1600" b="1" dirty="0"/>
              <a:t> </a:t>
            </a:r>
            <a:r>
              <a:rPr lang="en-US" sz="1600" b="1" dirty="0" err="1"/>
              <a:t>selgus</a:t>
            </a:r>
            <a:endParaRPr lang="en-GB" sz="1600" dirty="0"/>
          </a:p>
        </p:txBody>
      </p:sp>
      <p:sp>
        <p:nvSpPr>
          <p:cNvPr id="6" name="Rectangle 5">
            <a:extLst>
              <a:ext uri="{FF2B5EF4-FFF2-40B4-BE49-F238E27FC236}">
                <a16:creationId xmlns:a16="http://schemas.microsoft.com/office/drawing/2014/main" xmlns="" id="{EC6A8EF9-06E0-456D-9886-5EDAC971DE3D}"/>
              </a:ext>
            </a:extLst>
          </p:cNvPr>
          <p:cNvSpPr/>
          <p:nvPr/>
        </p:nvSpPr>
        <p:spPr>
          <a:xfrm>
            <a:off x="2756338" y="2349626"/>
            <a:ext cx="1773947" cy="338554"/>
          </a:xfrm>
          <a:prstGeom prst="rect">
            <a:avLst/>
          </a:prstGeom>
        </p:spPr>
        <p:txBody>
          <a:bodyPr wrap="none">
            <a:spAutoFit/>
          </a:bodyPr>
          <a:lstStyle/>
          <a:p>
            <a:r>
              <a:rPr lang="en-US" sz="1600" b="1" dirty="0" err="1"/>
              <a:t>Finantskvaliteet</a:t>
            </a:r>
            <a:endParaRPr lang="en-GB" dirty="0"/>
          </a:p>
        </p:txBody>
      </p:sp>
      <p:sp>
        <p:nvSpPr>
          <p:cNvPr id="7" name="Rectangle 6">
            <a:extLst>
              <a:ext uri="{FF2B5EF4-FFF2-40B4-BE49-F238E27FC236}">
                <a16:creationId xmlns:a16="http://schemas.microsoft.com/office/drawing/2014/main" xmlns="" id="{33D322EA-8DF4-4150-9AB0-6D57023F939C}"/>
              </a:ext>
            </a:extLst>
          </p:cNvPr>
          <p:cNvSpPr/>
          <p:nvPr/>
        </p:nvSpPr>
        <p:spPr>
          <a:xfrm>
            <a:off x="736465" y="2940869"/>
            <a:ext cx="3793820" cy="584775"/>
          </a:xfrm>
          <a:prstGeom prst="rect">
            <a:avLst/>
          </a:prstGeom>
        </p:spPr>
        <p:txBody>
          <a:bodyPr wrap="square">
            <a:spAutoFit/>
          </a:bodyPr>
          <a:lstStyle/>
          <a:p>
            <a:pPr algn="r"/>
            <a:r>
              <a:rPr lang="et-EE" sz="1600" b="1" dirty="0"/>
              <a:t>EU lisandväärtus – panustamine keskkonnaeesmärkide saavutamisse</a:t>
            </a:r>
            <a:endParaRPr lang="en-GB" sz="1600" dirty="0"/>
          </a:p>
        </p:txBody>
      </p:sp>
      <p:sp>
        <p:nvSpPr>
          <p:cNvPr id="8" name="Rectangle 7">
            <a:extLst>
              <a:ext uri="{FF2B5EF4-FFF2-40B4-BE49-F238E27FC236}">
                <a16:creationId xmlns:a16="http://schemas.microsoft.com/office/drawing/2014/main" xmlns="" id="{0178E177-3677-495A-807A-09545868780B}"/>
              </a:ext>
            </a:extLst>
          </p:cNvPr>
          <p:cNvSpPr/>
          <p:nvPr/>
        </p:nvSpPr>
        <p:spPr>
          <a:xfrm>
            <a:off x="77127" y="3869080"/>
            <a:ext cx="4502050" cy="584775"/>
          </a:xfrm>
          <a:prstGeom prst="rect">
            <a:avLst/>
          </a:prstGeom>
        </p:spPr>
        <p:txBody>
          <a:bodyPr wrap="square">
            <a:spAutoFit/>
          </a:bodyPr>
          <a:lstStyle/>
          <a:p>
            <a:pPr algn="r"/>
            <a:r>
              <a:rPr lang="et-EE" sz="1600" b="1" dirty="0"/>
              <a:t>EU lisandväärtus – seostatus LIFE mitmeaastase tööprogrammi eesmärkidega</a:t>
            </a:r>
            <a:r>
              <a:rPr lang="et-EE" sz="1600" dirty="0"/>
              <a:t> </a:t>
            </a:r>
            <a:endParaRPr lang="en-GB" sz="1600" dirty="0"/>
          </a:p>
        </p:txBody>
      </p:sp>
      <p:sp>
        <p:nvSpPr>
          <p:cNvPr id="9" name="Rectangle 8">
            <a:extLst>
              <a:ext uri="{FF2B5EF4-FFF2-40B4-BE49-F238E27FC236}">
                <a16:creationId xmlns:a16="http://schemas.microsoft.com/office/drawing/2014/main" xmlns="" id="{BBF4EF4F-95C0-48B9-A995-B46865ADBC6F}"/>
              </a:ext>
            </a:extLst>
          </p:cNvPr>
          <p:cNvSpPr/>
          <p:nvPr/>
        </p:nvSpPr>
        <p:spPr>
          <a:xfrm>
            <a:off x="77126" y="4747574"/>
            <a:ext cx="4502051" cy="584775"/>
          </a:xfrm>
          <a:prstGeom prst="rect">
            <a:avLst/>
          </a:prstGeom>
        </p:spPr>
        <p:txBody>
          <a:bodyPr wrap="square">
            <a:spAutoFit/>
          </a:bodyPr>
          <a:lstStyle/>
          <a:p>
            <a:pPr algn="r"/>
            <a:r>
              <a:rPr lang="et-EE" sz="1600" b="1" dirty="0"/>
              <a:t>EU lisandväärtus – seostatus LIFE mitmeaastase tööprogrammi eesmärkidega</a:t>
            </a:r>
            <a:r>
              <a:rPr lang="et-EE" sz="1600" dirty="0"/>
              <a:t> </a:t>
            </a:r>
            <a:endParaRPr lang="en-GB" sz="1600" dirty="0"/>
          </a:p>
        </p:txBody>
      </p:sp>
      <p:sp>
        <p:nvSpPr>
          <p:cNvPr id="10" name="Rectangle 9">
            <a:extLst>
              <a:ext uri="{FF2B5EF4-FFF2-40B4-BE49-F238E27FC236}">
                <a16:creationId xmlns:a16="http://schemas.microsoft.com/office/drawing/2014/main" xmlns="" id="{1970D97C-164E-4B69-B266-EE793FE72930}"/>
              </a:ext>
            </a:extLst>
          </p:cNvPr>
          <p:cNvSpPr/>
          <p:nvPr/>
        </p:nvSpPr>
        <p:spPr>
          <a:xfrm>
            <a:off x="1013456" y="5524545"/>
            <a:ext cx="3623788" cy="584775"/>
          </a:xfrm>
          <a:prstGeom prst="rect">
            <a:avLst/>
          </a:prstGeom>
        </p:spPr>
        <p:txBody>
          <a:bodyPr wrap="square">
            <a:spAutoFit/>
          </a:bodyPr>
          <a:lstStyle/>
          <a:p>
            <a:pPr algn="r"/>
            <a:r>
              <a:rPr lang="et-EE" sz="1600" b="1" dirty="0"/>
              <a:t>EU lisandväärtus – sünergiad ja rahvusvaheline mõju</a:t>
            </a:r>
            <a:r>
              <a:rPr lang="et-EE" sz="1600" dirty="0"/>
              <a:t> </a:t>
            </a:r>
            <a:endParaRPr lang="en-GB" sz="1600" dirty="0"/>
          </a:p>
        </p:txBody>
      </p:sp>
    </p:spTree>
    <p:extLst>
      <p:ext uri="{BB962C8B-B14F-4D97-AF65-F5344CB8AC3E}">
        <p14:creationId xmlns:p14="http://schemas.microsoft.com/office/powerpoint/2010/main" val="196959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a:extLst>
              <a:ext uri="{FF2B5EF4-FFF2-40B4-BE49-F238E27FC236}">
                <a16:creationId xmlns:a16="http://schemas.microsoft.com/office/drawing/2014/main" xmlns="" id="{BEA0A4D4-BE5A-44E4-B9FE-2EF1FD3146B8}"/>
              </a:ext>
            </a:extLst>
          </p:cNvPr>
          <p:cNvSpPr>
            <a:spLocks noChangeArrowheads="1"/>
          </p:cNvSpPr>
          <p:nvPr/>
        </p:nvSpPr>
        <p:spPr bwMode="auto">
          <a:xfrm>
            <a:off x="491706" y="1216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5" name="Chart 14">
            <a:extLst>
              <a:ext uri="{FF2B5EF4-FFF2-40B4-BE49-F238E27FC236}">
                <a16:creationId xmlns:a16="http://schemas.microsoft.com/office/drawing/2014/main" xmlns="" id="{CFA46FF1-9E73-4E51-B354-B93898723A31}"/>
              </a:ext>
            </a:extLst>
          </p:cNvPr>
          <p:cNvGraphicFramePr/>
          <p:nvPr>
            <p:extLst>
              <p:ext uri="{D42A27DB-BD31-4B8C-83A1-F6EECF244321}">
                <p14:modId xmlns:p14="http://schemas.microsoft.com/office/powerpoint/2010/main" val="3270974860"/>
              </p:ext>
            </p:extLst>
          </p:nvPr>
        </p:nvGraphicFramePr>
        <p:xfrm>
          <a:off x="491706" y="854016"/>
          <a:ext cx="4951562" cy="4580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xmlns="" id="{5CA27A20-F3E6-4C9E-9940-D55C87B10681}"/>
              </a:ext>
            </a:extLst>
          </p:cNvPr>
          <p:cNvGraphicFramePr/>
          <p:nvPr>
            <p:extLst>
              <p:ext uri="{D42A27DB-BD31-4B8C-83A1-F6EECF244321}">
                <p14:modId xmlns:p14="http://schemas.microsoft.com/office/powerpoint/2010/main" val="3398133617"/>
              </p:ext>
            </p:extLst>
          </p:nvPr>
        </p:nvGraphicFramePr>
        <p:xfrm>
          <a:off x="6452558" y="672862"/>
          <a:ext cx="4623757" cy="4649636"/>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xmlns="" id="{7A14D4A4-9560-4DEB-A55F-9BFE8F7EA44E}"/>
              </a:ext>
            </a:extLst>
          </p:cNvPr>
          <p:cNvSpPr txBox="1"/>
          <p:nvPr/>
        </p:nvSpPr>
        <p:spPr>
          <a:xfrm>
            <a:off x="7685262" y="5865961"/>
            <a:ext cx="3421514" cy="369332"/>
          </a:xfrm>
          <a:prstGeom prst="rect">
            <a:avLst/>
          </a:prstGeom>
          <a:noFill/>
        </p:spPr>
        <p:txBody>
          <a:bodyPr wrap="none" rtlCol="0">
            <a:spAutoFit/>
          </a:bodyPr>
          <a:lstStyle/>
          <a:p>
            <a:r>
              <a:rPr lang="en-US" dirty="0" err="1"/>
              <a:t>Rahastatud</a:t>
            </a:r>
            <a:r>
              <a:rPr lang="en-US" dirty="0"/>
              <a:t> </a:t>
            </a:r>
            <a:r>
              <a:rPr lang="en-US" dirty="0" err="1"/>
              <a:t>projekti</a:t>
            </a:r>
            <a:r>
              <a:rPr lang="en-US" dirty="0"/>
              <a:t> </a:t>
            </a:r>
            <a:r>
              <a:rPr lang="en-US" dirty="0" err="1"/>
              <a:t>hinnangud</a:t>
            </a:r>
            <a:endParaRPr lang="en-GB" dirty="0"/>
          </a:p>
        </p:txBody>
      </p:sp>
      <p:sp>
        <p:nvSpPr>
          <p:cNvPr id="19" name="TextBox 18">
            <a:extLst>
              <a:ext uri="{FF2B5EF4-FFF2-40B4-BE49-F238E27FC236}">
                <a16:creationId xmlns:a16="http://schemas.microsoft.com/office/drawing/2014/main" xmlns="" id="{CEC21E38-D9E1-4DED-930E-9A8FFB4A75C9}"/>
              </a:ext>
            </a:extLst>
          </p:cNvPr>
          <p:cNvSpPr txBox="1"/>
          <p:nvPr/>
        </p:nvSpPr>
        <p:spPr>
          <a:xfrm>
            <a:off x="1514499" y="5865961"/>
            <a:ext cx="3716467" cy="369332"/>
          </a:xfrm>
          <a:prstGeom prst="rect">
            <a:avLst/>
          </a:prstGeom>
          <a:noFill/>
        </p:spPr>
        <p:txBody>
          <a:bodyPr wrap="none" rtlCol="0">
            <a:spAutoFit/>
          </a:bodyPr>
          <a:lstStyle/>
          <a:p>
            <a:r>
              <a:rPr lang="en-US" dirty="0" err="1"/>
              <a:t>Rahastamata</a:t>
            </a:r>
            <a:r>
              <a:rPr lang="en-US" dirty="0"/>
              <a:t> </a:t>
            </a:r>
            <a:r>
              <a:rPr lang="en-US" dirty="0" err="1"/>
              <a:t>projekti</a:t>
            </a:r>
            <a:r>
              <a:rPr lang="en-US" dirty="0"/>
              <a:t> </a:t>
            </a:r>
            <a:r>
              <a:rPr lang="en-US" dirty="0" err="1"/>
              <a:t>hinnangud</a:t>
            </a:r>
            <a:endParaRPr lang="en-GB" dirty="0"/>
          </a:p>
        </p:txBody>
      </p:sp>
      <p:sp>
        <p:nvSpPr>
          <p:cNvPr id="20" name="TextBox 19">
            <a:extLst>
              <a:ext uri="{FF2B5EF4-FFF2-40B4-BE49-F238E27FC236}">
                <a16:creationId xmlns:a16="http://schemas.microsoft.com/office/drawing/2014/main" xmlns="" id="{24181188-289C-4312-B888-525351E6D5AF}"/>
              </a:ext>
            </a:extLst>
          </p:cNvPr>
          <p:cNvSpPr txBox="1"/>
          <p:nvPr/>
        </p:nvSpPr>
        <p:spPr>
          <a:xfrm>
            <a:off x="4157932" y="940279"/>
            <a:ext cx="1175322" cy="369332"/>
          </a:xfrm>
          <a:prstGeom prst="rect">
            <a:avLst/>
          </a:prstGeom>
          <a:noFill/>
        </p:spPr>
        <p:txBody>
          <a:bodyPr wrap="none" rtlCol="0">
            <a:spAutoFit/>
          </a:bodyPr>
          <a:lstStyle/>
          <a:p>
            <a:r>
              <a:rPr lang="en-US" dirty="0"/>
              <a:t>38 </a:t>
            </a:r>
            <a:r>
              <a:rPr lang="en-US" dirty="0" err="1"/>
              <a:t>punkti</a:t>
            </a:r>
            <a:endParaRPr lang="en-GB" dirty="0"/>
          </a:p>
        </p:txBody>
      </p:sp>
      <p:sp>
        <p:nvSpPr>
          <p:cNvPr id="21" name="TextBox 20">
            <a:extLst>
              <a:ext uri="{FF2B5EF4-FFF2-40B4-BE49-F238E27FC236}">
                <a16:creationId xmlns:a16="http://schemas.microsoft.com/office/drawing/2014/main" xmlns="" id="{B8116992-96B9-4FA5-A670-09DAC731DB57}"/>
              </a:ext>
            </a:extLst>
          </p:cNvPr>
          <p:cNvSpPr txBox="1"/>
          <p:nvPr/>
        </p:nvSpPr>
        <p:spPr>
          <a:xfrm>
            <a:off x="10117027" y="893636"/>
            <a:ext cx="1175322" cy="369332"/>
          </a:xfrm>
          <a:prstGeom prst="rect">
            <a:avLst/>
          </a:prstGeom>
          <a:noFill/>
        </p:spPr>
        <p:txBody>
          <a:bodyPr wrap="none" rtlCol="0">
            <a:spAutoFit/>
          </a:bodyPr>
          <a:lstStyle/>
          <a:p>
            <a:r>
              <a:rPr lang="en-US" dirty="0"/>
              <a:t>68 </a:t>
            </a:r>
            <a:r>
              <a:rPr lang="en-US" dirty="0" err="1"/>
              <a:t>punkti</a:t>
            </a:r>
            <a:endParaRPr lang="en-GB" dirty="0"/>
          </a:p>
        </p:txBody>
      </p:sp>
    </p:spTree>
    <p:extLst>
      <p:ext uri="{BB962C8B-B14F-4D97-AF65-F5344CB8AC3E}">
        <p14:creationId xmlns:p14="http://schemas.microsoft.com/office/powerpoint/2010/main" val="138389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EAB35371-901D-4C8B-AAD1-2B0691AC8347}"/>
              </a:ext>
            </a:extLst>
          </p:cNvPr>
          <p:cNvGraphicFramePr/>
          <p:nvPr>
            <p:extLst>
              <p:ext uri="{D42A27DB-BD31-4B8C-83A1-F6EECF244321}">
                <p14:modId xmlns:p14="http://schemas.microsoft.com/office/powerpoint/2010/main" val="1413708469"/>
              </p:ext>
            </p:extLst>
          </p:nvPr>
        </p:nvGraphicFramePr>
        <p:xfrm>
          <a:off x="437190" y="1144083"/>
          <a:ext cx="5871084" cy="490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1ACBC7FE-5F55-48E3-B8BF-FA00BBA1F7A4}"/>
              </a:ext>
            </a:extLst>
          </p:cNvPr>
          <p:cNvSpPr txBox="1"/>
          <p:nvPr/>
        </p:nvSpPr>
        <p:spPr>
          <a:xfrm>
            <a:off x="7685262" y="5865961"/>
            <a:ext cx="3421514" cy="369332"/>
          </a:xfrm>
          <a:prstGeom prst="rect">
            <a:avLst/>
          </a:prstGeom>
          <a:noFill/>
        </p:spPr>
        <p:txBody>
          <a:bodyPr wrap="none" rtlCol="0">
            <a:spAutoFit/>
          </a:bodyPr>
          <a:lstStyle/>
          <a:p>
            <a:r>
              <a:rPr lang="en-US" dirty="0" err="1"/>
              <a:t>Rahastatud</a:t>
            </a:r>
            <a:r>
              <a:rPr lang="en-US" dirty="0"/>
              <a:t> </a:t>
            </a:r>
            <a:r>
              <a:rPr lang="en-US" dirty="0" err="1"/>
              <a:t>projekti</a:t>
            </a:r>
            <a:r>
              <a:rPr lang="en-US" dirty="0"/>
              <a:t> </a:t>
            </a:r>
            <a:r>
              <a:rPr lang="en-US" dirty="0" err="1"/>
              <a:t>hinnangud</a:t>
            </a:r>
            <a:endParaRPr lang="en-GB" dirty="0"/>
          </a:p>
        </p:txBody>
      </p:sp>
      <p:sp>
        <p:nvSpPr>
          <p:cNvPr id="7" name="TextBox 6">
            <a:extLst>
              <a:ext uri="{FF2B5EF4-FFF2-40B4-BE49-F238E27FC236}">
                <a16:creationId xmlns:a16="http://schemas.microsoft.com/office/drawing/2014/main" xmlns="" id="{78DBDFFB-D8BE-414A-B82D-D79126D0FB47}"/>
              </a:ext>
            </a:extLst>
          </p:cNvPr>
          <p:cNvSpPr txBox="1"/>
          <p:nvPr/>
        </p:nvSpPr>
        <p:spPr>
          <a:xfrm>
            <a:off x="1514499" y="5865961"/>
            <a:ext cx="3716467" cy="369332"/>
          </a:xfrm>
          <a:prstGeom prst="rect">
            <a:avLst/>
          </a:prstGeom>
          <a:noFill/>
        </p:spPr>
        <p:txBody>
          <a:bodyPr wrap="none" rtlCol="0">
            <a:spAutoFit/>
          </a:bodyPr>
          <a:lstStyle/>
          <a:p>
            <a:r>
              <a:rPr lang="en-US" dirty="0" err="1"/>
              <a:t>Rahastamata</a:t>
            </a:r>
            <a:r>
              <a:rPr lang="en-US" dirty="0"/>
              <a:t> </a:t>
            </a:r>
            <a:r>
              <a:rPr lang="en-US" dirty="0" err="1"/>
              <a:t>projekti</a:t>
            </a:r>
            <a:r>
              <a:rPr lang="en-US" dirty="0"/>
              <a:t> </a:t>
            </a:r>
            <a:r>
              <a:rPr lang="en-US" dirty="0" err="1"/>
              <a:t>hinnangud</a:t>
            </a:r>
            <a:endParaRPr lang="en-GB" dirty="0"/>
          </a:p>
        </p:txBody>
      </p:sp>
      <p:graphicFrame>
        <p:nvGraphicFramePr>
          <p:cNvPr id="8" name="Chart 7">
            <a:extLst>
              <a:ext uri="{FF2B5EF4-FFF2-40B4-BE49-F238E27FC236}">
                <a16:creationId xmlns:a16="http://schemas.microsoft.com/office/drawing/2014/main" xmlns="" id="{913339A2-93A0-4055-8956-64C5AD885849}"/>
              </a:ext>
            </a:extLst>
          </p:cNvPr>
          <p:cNvGraphicFramePr/>
          <p:nvPr>
            <p:extLst>
              <p:ext uri="{D42A27DB-BD31-4B8C-83A1-F6EECF244321}">
                <p14:modId xmlns:p14="http://schemas.microsoft.com/office/powerpoint/2010/main" val="2775352382"/>
              </p:ext>
            </p:extLst>
          </p:nvPr>
        </p:nvGraphicFramePr>
        <p:xfrm>
          <a:off x="6180286" y="959417"/>
          <a:ext cx="5871084" cy="5061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390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2" y="1161288"/>
            <a:ext cx="3941582" cy="4526280"/>
          </a:xfrm>
        </p:spPr>
        <p:txBody>
          <a:bodyPr vert="horz" lIns="91440" tIns="45720" rIns="91440" bIns="45720" rtlCol="0" anchor="ctr">
            <a:normAutofit/>
          </a:bodyPr>
          <a:lstStyle/>
          <a:p>
            <a:r>
              <a:rPr lang="en-US" sz="3600" b="1" dirty="0" err="1"/>
              <a:t>Üldine</a:t>
            </a:r>
            <a:r>
              <a:rPr lang="en-US" sz="3600" b="1" dirty="0"/>
              <a:t> </a:t>
            </a:r>
            <a:r>
              <a:rPr lang="en-US" sz="3600" b="1" dirty="0" err="1"/>
              <a:t>projektitaotluse</a:t>
            </a:r>
            <a:r>
              <a:rPr lang="en-US" sz="3600" b="1" dirty="0"/>
              <a:t> </a:t>
            </a:r>
            <a:r>
              <a:rPr lang="en-US" sz="3600" b="1" dirty="0" err="1"/>
              <a:t>selgus</a:t>
            </a:r>
            <a:r>
              <a:rPr lang="en-US" sz="3400" b="1" dirty="0"/>
              <a:t/>
            </a:r>
            <a:br>
              <a:rPr lang="en-US" sz="3400" b="1" dirty="0"/>
            </a:br>
            <a:r>
              <a:rPr lang="en-US" sz="3400" dirty="0"/>
              <a:t/>
            </a:r>
            <a:br>
              <a:rPr lang="en-US" sz="3400" dirty="0"/>
            </a:br>
            <a:r>
              <a:rPr lang="en-US" sz="3400" dirty="0"/>
              <a:t>max 20 </a:t>
            </a:r>
            <a:r>
              <a:rPr lang="en-US" sz="3400" dirty="0" err="1"/>
              <a:t>punkti</a:t>
            </a:r>
            <a:endParaRPr lang="en-US" sz="3400"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434149" y="932688"/>
            <a:ext cx="5916603" cy="4992624"/>
          </a:xfrm>
        </p:spPr>
        <p:txBody>
          <a:bodyPr vert="horz" lIns="91440" tIns="45720" rIns="91440" bIns="45720" rtlCol="0" anchor="ctr">
            <a:normAutofit/>
          </a:bodyPr>
          <a:lstStyle/>
          <a:p>
            <a:pPr marL="228600" indent="-228600">
              <a:buFont typeface="Arial" panose="020B0604020202020204" pitchFamily="34" charset="0"/>
              <a:buChar char="•"/>
            </a:pPr>
            <a:r>
              <a:rPr lang="en-US" sz="2400" dirty="0" err="1"/>
              <a:t>Taotlus</a:t>
            </a:r>
            <a:r>
              <a:rPr lang="en-US" sz="2400" dirty="0"/>
              <a:t> </a:t>
            </a:r>
            <a:r>
              <a:rPr lang="en-US" sz="2400" dirty="0" err="1"/>
              <a:t>peab</a:t>
            </a:r>
            <a:r>
              <a:rPr lang="en-US" sz="2400" dirty="0"/>
              <a:t> </a:t>
            </a:r>
            <a:r>
              <a:rPr lang="en-US" sz="2400" dirty="0" err="1"/>
              <a:t>olema</a:t>
            </a:r>
            <a:r>
              <a:rPr lang="en-US" sz="2400" dirty="0"/>
              <a:t> </a:t>
            </a:r>
            <a:r>
              <a:rPr lang="en-US" sz="2400" dirty="0" err="1"/>
              <a:t>selge</a:t>
            </a:r>
            <a:r>
              <a:rPr lang="en-US" sz="2400" dirty="0"/>
              <a:t>, </a:t>
            </a:r>
            <a:r>
              <a:rPr lang="en-US" sz="2400" dirty="0" err="1"/>
              <a:t>loogiline</a:t>
            </a:r>
            <a:r>
              <a:rPr lang="en-US" sz="2400" dirty="0"/>
              <a:t>;</a:t>
            </a:r>
          </a:p>
          <a:p>
            <a:pPr marL="228600" indent="-228600">
              <a:buFont typeface="Arial" panose="020B0604020202020204" pitchFamily="34" charset="0"/>
              <a:buChar char="•"/>
            </a:pPr>
            <a:r>
              <a:rPr lang="en-US" sz="2400" dirty="0" err="1"/>
              <a:t>Kirjeldatud</a:t>
            </a:r>
            <a:r>
              <a:rPr lang="en-US" sz="2400" dirty="0"/>
              <a:t> </a:t>
            </a:r>
            <a:r>
              <a:rPr lang="en-US" sz="2400" dirty="0" err="1"/>
              <a:t>peab</a:t>
            </a:r>
            <a:r>
              <a:rPr lang="en-US" sz="2400" dirty="0"/>
              <a:t> </a:t>
            </a:r>
            <a:r>
              <a:rPr lang="en-US" sz="2400" dirty="0" err="1"/>
              <a:t>olema</a:t>
            </a:r>
            <a:r>
              <a:rPr lang="en-US" sz="2400" dirty="0"/>
              <a:t> </a:t>
            </a:r>
            <a:r>
              <a:rPr lang="en-US" sz="2400" dirty="0" err="1"/>
              <a:t>tänane</a:t>
            </a:r>
            <a:r>
              <a:rPr lang="en-US" sz="2400" dirty="0"/>
              <a:t> </a:t>
            </a:r>
            <a:r>
              <a:rPr lang="en-US" sz="2400" dirty="0" err="1"/>
              <a:t>olukord</a:t>
            </a:r>
            <a:r>
              <a:rPr lang="en-US" sz="2400" dirty="0"/>
              <a:t> (</a:t>
            </a:r>
            <a:r>
              <a:rPr lang="en-US" sz="2400" dirty="0" err="1"/>
              <a:t>probleem</a:t>
            </a:r>
            <a:r>
              <a:rPr lang="en-US" sz="2400" dirty="0"/>
              <a:t> – </a:t>
            </a:r>
            <a:r>
              <a:rPr lang="en-US" sz="2400" dirty="0" err="1"/>
              <a:t>põhjused</a:t>
            </a:r>
            <a:r>
              <a:rPr lang="en-US" sz="2400" dirty="0"/>
              <a:t>);</a:t>
            </a:r>
          </a:p>
          <a:p>
            <a:pPr marL="228600" indent="-228600">
              <a:buFont typeface="Arial" panose="020B0604020202020204" pitchFamily="34" charset="0"/>
              <a:buChar char="•"/>
            </a:pPr>
            <a:r>
              <a:rPr lang="en-US" sz="2400" dirty="0" err="1"/>
              <a:t>Sekkumisloogika</a:t>
            </a:r>
            <a:r>
              <a:rPr lang="en-US" sz="2400" dirty="0"/>
              <a:t> on </a:t>
            </a:r>
            <a:r>
              <a:rPr lang="en-US" sz="2400" dirty="0" err="1"/>
              <a:t>veenev</a:t>
            </a:r>
            <a:r>
              <a:rPr lang="en-US" sz="2400" dirty="0"/>
              <a:t>, </a:t>
            </a:r>
            <a:r>
              <a:rPr lang="en-US" sz="2400" dirty="0" err="1"/>
              <a:t>teostatav</a:t>
            </a:r>
            <a:r>
              <a:rPr lang="en-US" sz="2400" dirty="0"/>
              <a:t>;</a:t>
            </a:r>
          </a:p>
          <a:p>
            <a:pPr marL="228600" indent="-228600">
              <a:buFont typeface="Arial" panose="020B0604020202020204" pitchFamily="34" charset="0"/>
              <a:buChar char="•"/>
            </a:pPr>
            <a:r>
              <a:rPr lang="en-US" sz="2400" dirty="0" err="1"/>
              <a:t>Oodatud</a:t>
            </a:r>
            <a:r>
              <a:rPr lang="en-US" sz="2400" dirty="0"/>
              <a:t> </a:t>
            </a:r>
            <a:r>
              <a:rPr lang="en-US" sz="2400" dirty="0" err="1"/>
              <a:t>tulemused</a:t>
            </a:r>
            <a:r>
              <a:rPr lang="en-US" sz="2400" dirty="0"/>
              <a:t> ja </a:t>
            </a:r>
            <a:r>
              <a:rPr lang="en-US" sz="2400" dirty="0" err="1"/>
              <a:t>indikatiivne</a:t>
            </a:r>
            <a:r>
              <a:rPr lang="en-US" sz="2400" dirty="0"/>
              <a:t> </a:t>
            </a:r>
            <a:r>
              <a:rPr lang="en-US" sz="2400" dirty="0" err="1"/>
              <a:t>eelarve</a:t>
            </a:r>
            <a:r>
              <a:rPr lang="en-US" sz="2400" dirty="0"/>
              <a:t> </a:t>
            </a:r>
            <a:r>
              <a:rPr lang="en-US" sz="2400" dirty="0" err="1"/>
              <a:t>näitavad</a:t>
            </a:r>
            <a:r>
              <a:rPr lang="en-US" sz="2400" dirty="0"/>
              <a:t> </a:t>
            </a:r>
            <a:r>
              <a:rPr lang="en-US" sz="2400" dirty="0" err="1"/>
              <a:t>kulutõhusust</a:t>
            </a:r>
            <a:r>
              <a:rPr lang="en-US" sz="2400" dirty="0"/>
              <a:t>.</a:t>
            </a:r>
          </a:p>
          <a:p>
            <a:pPr marL="457200" indent="-228600">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xmlns="" id="{CD0BA711-7FE4-4B51-B4E5-ADB8E7A7ECA9}"/>
              </a:ext>
            </a:extLst>
          </p:cNvPr>
          <p:cNvSpPr txBox="1"/>
          <p:nvPr/>
        </p:nvSpPr>
        <p:spPr>
          <a:xfrm>
            <a:off x="597184" y="6046082"/>
            <a:ext cx="4836965" cy="369332"/>
          </a:xfrm>
          <a:prstGeom prst="rect">
            <a:avLst/>
          </a:prstGeom>
          <a:noFill/>
        </p:spPr>
        <p:txBody>
          <a:bodyPr wrap="none" rtlCol="0">
            <a:spAutoFit/>
          </a:bodyPr>
          <a:lstStyle/>
          <a:p>
            <a:r>
              <a:rPr lang="en-US" dirty="0" err="1"/>
              <a:t>Hinnati</a:t>
            </a:r>
            <a:r>
              <a:rPr lang="en-US" dirty="0"/>
              <a:t> </a:t>
            </a:r>
            <a:r>
              <a:rPr lang="en-US" dirty="0" err="1"/>
              <a:t>nii</a:t>
            </a:r>
            <a:r>
              <a:rPr lang="en-US" dirty="0"/>
              <a:t> </a:t>
            </a:r>
            <a:r>
              <a:rPr lang="en-US" dirty="0" err="1"/>
              <a:t>eeltaotluse</a:t>
            </a:r>
            <a:r>
              <a:rPr lang="en-US" dirty="0"/>
              <a:t> </a:t>
            </a:r>
            <a:r>
              <a:rPr lang="en-US" dirty="0" err="1"/>
              <a:t>kui</a:t>
            </a:r>
            <a:r>
              <a:rPr lang="en-US" dirty="0"/>
              <a:t> </a:t>
            </a:r>
            <a:r>
              <a:rPr lang="en-US" dirty="0" err="1"/>
              <a:t>põhitaotluse</a:t>
            </a:r>
            <a:r>
              <a:rPr lang="en-US" dirty="0"/>
              <a:t> </a:t>
            </a:r>
            <a:r>
              <a:rPr lang="en-US" dirty="0" err="1"/>
              <a:t>kohta</a:t>
            </a:r>
            <a:endParaRPr lang="en-GB" dirty="0"/>
          </a:p>
        </p:txBody>
      </p:sp>
    </p:spTree>
    <p:extLst>
      <p:ext uri="{BB962C8B-B14F-4D97-AF65-F5344CB8AC3E}">
        <p14:creationId xmlns:p14="http://schemas.microsoft.com/office/powerpoint/2010/main" val="150940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4FE006A-472E-4962-A808-946C23B79D58}"/>
              </a:ext>
            </a:extLst>
          </p:cNvPr>
          <p:cNvGraphicFramePr>
            <a:graphicFrameLocks noGrp="1"/>
          </p:cNvGraphicFramePr>
          <p:nvPr>
            <p:extLst>
              <p:ext uri="{D42A27DB-BD31-4B8C-83A1-F6EECF244321}">
                <p14:modId xmlns:p14="http://schemas.microsoft.com/office/powerpoint/2010/main" val="2969783127"/>
              </p:ext>
            </p:extLst>
          </p:nvPr>
        </p:nvGraphicFramePr>
        <p:xfrm>
          <a:off x="0" y="0"/>
          <a:ext cx="12191999" cy="6847923"/>
        </p:xfrm>
        <a:graphic>
          <a:graphicData uri="http://schemas.openxmlformats.org/drawingml/2006/table">
            <a:tbl>
              <a:tblPr firstRow="1" firstCol="1" bandRow="1">
                <a:tableStyleId>{5C22544A-7EE6-4342-B048-85BDC9FD1C3A}</a:tableStyleId>
              </a:tblPr>
              <a:tblGrid>
                <a:gridCol w="3174305">
                  <a:extLst>
                    <a:ext uri="{9D8B030D-6E8A-4147-A177-3AD203B41FA5}">
                      <a16:colId xmlns:a16="http://schemas.microsoft.com/office/drawing/2014/main" xmlns="" val="3289210949"/>
                    </a:ext>
                  </a:extLst>
                </a:gridCol>
                <a:gridCol w="9017694">
                  <a:extLst>
                    <a:ext uri="{9D8B030D-6E8A-4147-A177-3AD203B41FA5}">
                      <a16:colId xmlns:a16="http://schemas.microsoft.com/office/drawing/2014/main" xmlns="" val="1323314928"/>
                    </a:ext>
                  </a:extLst>
                </a:gridCol>
              </a:tblGrid>
              <a:tr h="248218">
                <a:tc>
                  <a:txBody>
                    <a:bodyPr/>
                    <a:lstStyle/>
                    <a:p>
                      <a:pPr algn="just">
                        <a:spcBef>
                          <a:spcPts val="1200"/>
                        </a:spcBef>
                        <a:spcAft>
                          <a:spcPts val="0"/>
                        </a:spcAft>
                      </a:pPr>
                      <a:r>
                        <a:rPr lang="et-EE" sz="1600">
                          <a:effectLst/>
                        </a:rPr>
                        <a:t>Saadud tagasiside</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Bef>
                          <a:spcPts val="1200"/>
                        </a:spcBef>
                        <a:spcAft>
                          <a:spcPts val="0"/>
                        </a:spcAft>
                      </a:pPr>
                      <a:r>
                        <a:rPr lang="et-EE" sz="1600">
                          <a:effectLst/>
                        </a:rPr>
                        <a:t>Soovitus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3610728938"/>
                  </a:ext>
                </a:extLst>
              </a:tr>
              <a:tr h="499156">
                <a:tc>
                  <a:txBody>
                    <a:bodyPr/>
                    <a:lstStyle/>
                    <a:p>
                      <a:pPr algn="just">
                        <a:spcAft>
                          <a:spcPts val="0"/>
                        </a:spcAft>
                      </a:pPr>
                      <a:r>
                        <a:rPr lang="et-EE" sz="1600" dirty="0">
                          <a:effectLst/>
                        </a:rPr>
                        <a:t>KPI tabeli detailsus</a:t>
                      </a:r>
                      <a:r>
                        <a:rPr lang="en-US" sz="1600" dirty="0">
                          <a:effectLst/>
                        </a:rPr>
                        <a:t> </a:t>
                      </a:r>
                      <a:r>
                        <a:rPr lang="en-US" sz="1600" dirty="0" err="1">
                          <a:effectLst/>
                        </a:rPr>
                        <a:t>ebapiisav</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Aft>
                          <a:spcPts val="0"/>
                        </a:spcAft>
                      </a:pPr>
                      <a:r>
                        <a:rPr lang="en-US" sz="1600" dirty="0" err="1">
                          <a:effectLst/>
                        </a:rPr>
                        <a:t>Ära</a:t>
                      </a:r>
                      <a:r>
                        <a:rPr lang="en-US" sz="1600" dirty="0">
                          <a:effectLst/>
                        </a:rPr>
                        <a:t> </a:t>
                      </a:r>
                      <a:r>
                        <a:rPr lang="en-US" sz="1600" dirty="0" err="1">
                          <a:effectLst/>
                        </a:rPr>
                        <a:t>kuhja</a:t>
                      </a:r>
                      <a:r>
                        <a:rPr lang="en-US" sz="1600" dirty="0">
                          <a:effectLst/>
                        </a:rPr>
                        <a:t> KPI </a:t>
                      </a:r>
                      <a:r>
                        <a:rPr lang="en-US" sz="1600" dirty="0" err="1">
                          <a:effectLst/>
                        </a:rPr>
                        <a:t>tabelit</a:t>
                      </a:r>
                      <a:r>
                        <a:rPr lang="en-US" sz="1600" dirty="0">
                          <a:effectLst/>
                        </a:rPr>
                        <a:t> </a:t>
                      </a:r>
                      <a:r>
                        <a:rPr lang="en-US" sz="1600" dirty="0" err="1">
                          <a:effectLst/>
                        </a:rPr>
                        <a:t>üle</a:t>
                      </a:r>
                      <a:r>
                        <a:rPr lang="en-US" sz="1600" dirty="0">
                          <a:effectLst/>
                        </a:rPr>
                        <a:t>, </a:t>
                      </a:r>
                      <a:r>
                        <a:rPr lang="en-US" sz="1600" dirty="0" err="1">
                          <a:effectLst/>
                        </a:rPr>
                        <a:t>lisa</a:t>
                      </a:r>
                      <a:r>
                        <a:rPr lang="en-US" sz="1600" dirty="0">
                          <a:effectLst/>
                        </a:rPr>
                        <a:t> </a:t>
                      </a:r>
                      <a:r>
                        <a:rPr lang="en-US" sz="1600" dirty="0" err="1">
                          <a:effectLst/>
                        </a:rPr>
                        <a:t>vähem</a:t>
                      </a:r>
                      <a:r>
                        <a:rPr lang="en-US" sz="1600" dirty="0">
                          <a:effectLst/>
                        </a:rPr>
                        <a:t> </a:t>
                      </a:r>
                      <a:r>
                        <a:rPr lang="en-US" sz="1600" dirty="0" err="1">
                          <a:effectLst/>
                        </a:rPr>
                        <a:t>aga</a:t>
                      </a:r>
                      <a:r>
                        <a:rPr lang="en-US" sz="1600" dirty="0">
                          <a:effectLst/>
                        </a:rPr>
                        <a:t> </a:t>
                      </a:r>
                      <a:r>
                        <a:rPr lang="en-US" sz="1600" dirty="0" err="1">
                          <a:effectLst/>
                        </a:rPr>
                        <a:t>sedavõrd</a:t>
                      </a:r>
                      <a:r>
                        <a:rPr lang="en-US" sz="1600" dirty="0">
                          <a:effectLst/>
                        </a:rPr>
                        <a:t> </a:t>
                      </a:r>
                      <a:r>
                        <a:rPr lang="en-US" sz="1600" dirty="0" err="1">
                          <a:effectLst/>
                        </a:rPr>
                        <a:t>läbimõeldumad</a:t>
                      </a:r>
                      <a:r>
                        <a:rPr lang="en-US" sz="1600" dirty="0">
                          <a:effectLst/>
                        </a:rPr>
                        <a:t> </a:t>
                      </a:r>
                      <a:r>
                        <a:rPr lang="en-US" sz="1600" dirty="0" err="1">
                          <a:effectLst/>
                        </a:rPr>
                        <a:t>mõõdikud</a:t>
                      </a:r>
                      <a:r>
                        <a:rPr lang="en-US" sz="1600" dirty="0">
                          <a:effectLst/>
                        </a:rPr>
                        <a:t>. </a:t>
                      </a:r>
                    </a:p>
                    <a:p>
                      <a:pPr algn="just">
                        <a:spcAft>
                          <a:spcPts val="0"/>
                        </a:spcAft>
                      </a:pPr>
                      <a:r>
                        <a:rPr lang="en-US" sz="1600" dirty="0">
                          <a:effectLst/>
                        </a:rPr>
                        <a:t>NB, </a:t>
                      </a:r>
                      <a:r>
                        <a:rPr lang="en-US" sz="1600" dirty="0" err="1">
                          <a:effectLst/>
                        </a:rPr>
                        <a:t>vaata</a:t>
                      </a:r>
                      <a:r>
                        <a:rPr lang="en-US" sz="1600" dirty="0">
                          <a:effectLst/>
                        </a:rPr>
                        <a:t> </a:t>
                      </a:r>
                      <a:r>
                        <a:rPr lang="en-US" sz="1600" dirty="0" err="1">
                          <a:effectLst/>
                        </a:rPr>
                        <a:t>meetme</a:t>
                      </a:r>
                      <a:r>
                        <a:rPr lang="en-US" sz="1600" dirty="0">
                          <a:effectLst/>
                        </a:rPr>
                        <a:t> </a:t>
                      </a:r>
                      <a:r>
                        <a:rPr lang="en-US" sz="1600" dirty="0" err="1">
                          <a:effectLst/>
                        </a:rPr>
                        <a:t>kohustuslikud</a:t>
                      </a:r>
                      <a:r>
                        <a:rPr lang="en-US" sz="1600" dirty="0">
                          <a:effectLst/>
                        </a:rPr>
                        <a:t> KPI-d.</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1387039744"/>
                  </a:ext>
                </a:extLst>
              </a:tr>
              <a:tr h="899789">
                <a:tc>
                  <a:txBody>
                    <a:bodyPr/>
                    <a:lstStyle/>
                    <a:p>
                      <a:pPr algn="just">
                        <a:spcBef>
                          <a:spcPts val="1200"/>
                        </a:spcBef>
                        <a:spcAft>
                          <a:spcPts val="0"/>
                        </a:spcAft>
                      </a:pPr>
                      <a:r>
                        <a:rPr lang="et-EE" sz="1600">
                          <a:effectLst/>
                        </a:rPr>
                        <a:t>Projekti juhtimisskeemis on rollid ebapiisavalt kirjeldatud</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marL="285750" indent="-285750" algn="just">
                        <a:spcBef>
                          <a:spcPts val="1200"/>
                        </a:spcBef>
                        <a:spcAft>
                          <a:spcPts val="0"/>
                        </a:spcAft>
                        <a:buFont typeface="Arial" panose="020B0604020202020204" pitchFamily="34" charset="0"/>
                        <a:buChar char="•"/>
                      </a:pPr>
                      <a:r>
                        <a:rPr lang="en-US" sz="1600" dirty="0" err="1">
                          <a:effectLst/>
                        </a:rPr>
                        <a:t>Illustratsioonid-skeemid</a:t>
                      </a:r>
                      <a:r>
                        <a:rPr lang="en-US" sz="1600" dirty="0">
                          <a:effectLst/>
                        </a:rPr>
                        <a:t> </a:t>
                      </a:r>
                      <a:r>
                        <a:rPr lang="en-US" sz="1600" dirty="0" err="1">
                          <a:effectLst/>
                        </a:rPr>
                        <a:t>aitavad</a:t>
                      </a:r>
                      <a:r>
                        <a:rPr lang="en-US" sz="1600" dirty="0">
                          <a:effectLst/>
                        </a:rPr>
                        <a:t> </a:t>
                      </a:r>
                      <a:r>
                        <a:rPr lang="en-US" sz="1600" dirty="0" err="1">
                          <a:effectLst/>
                        </a:rPr>
                        <a:t>asju</a:t>
                      </a:r>
                      <a:r>
                        <a:rPr lang="en-US" sz="1600" dirty="0">
                          <a:effectLst/>
                        </a:rPr>
                        <a:t> </a:t>
                      </a:r>
                      <a:r>
                        <a:rPr lang="en-US" sz="1600" dirty="0" err="1">
                          <a:effectLst/>
                        </a:rPr>
                        <a:t>selgitada</a:t>
                      </a:r>
                      <a:r>
                        <a:rPr lang="en-US" sz="1600" dirty="0">
                          <a:effectLst/>
                        </a:rPr>
                        <a:t>. </a:t>
                      </a:r>
                    </a:p>
                    <a:p>
                      <a:pPr marL="285750" indent="-285750" algn="just">
                        <a:spcBef>
                          <a:spcPts val="1200"/>
                        </a:spcBef>
                        <a:spcAft>
                          <a:spcPts val="0"/>
                        </a:spcAft>
                        <a:buFont typeface="Arial" panose="020B0604020202020204" pitchFamily="34" charset="0"/>
                        <a:buChar char="•"/>
                      </a:pPr>
                      <a:r>
                        <a:rPr lang="en-US" sz="1600" dirty="0" err="1">
                          <a:effectLst/>
                        </a:rPr>
                        <a:t>Juhtimisskeem</a:t>
                      </a:r>
                      <a:r>
                        <a:rPr lang="en-US" sz="1600" dirty="0">
                          <a:effectLst/>
                        </a:rPr>
                        <a:t> </a:t>
                      </a:r>
                      <a:r>
                        <a:rPr lang="en-US" sz="1600" dirty="0" err="1">
                          <a:effectLst/>
                        </a:rPr>
                        <a:t>võiks</a:t>
                      </a:r>
                      <a:r>
                        <a:rPr lang="en-US" sz="1600" dirty="0">
                          <a:effectLst/>
                        </a:rPr>
                        <a:t> </a:t>
                      </a:r>
                      <a:r>
                        <a:rPr lang="en-US" sz="1600" dirty="0" err="1">
                          <a:effectLst/>
                        </a:rPr>
                        <a:t>sisaldada</a:t>
                      </a:r>
                      <a:r>
                        <a:rPr lang="en-US" sz="1600" dirty="0">
                          <a:effectLst/>
                        </a:rPr>
                        <a:t> </a:t>
                      </a:r>
                      <a:r>
                        <a:rPr lang="en-US" sz="1600" dirty="0" err="1">
                          <a:effectLst/>
                        </a:rPr>
                        <a:t>nii</a:t>
                      </a:r>
                      <a:r>
                        <a:rPr lang="en-US" sz="1600" dirty="0">
                          <a:effectLst/>
                        </a:rPr>
                        <a:t> </a:t>
                      </a:r>
                      <a:r>
                        <a:rPr lang="en-US" sz="1600" dirty="0" err="1">
                          <a:effectLst/>
                        </a:rPr>
                        <a:t>suhtlemist</a:t>
                      </a:r>
                      <a:r>
                        <a:rPr lang="en-US" sz="1600" dirty="0">
                          <a:effectLst/>
                        </a:rPr>
                        <a:t> NEEMO-CINEA </a:t>
                      </a:r>
                      <a:r>
                        <a:rPr lang="en-US" sz="1600" dirty="0" err="1">
                          <a:effectLst/>
                        </a:rPr>
                        <a:t>suunal</a:t>
                      </a:r>
                      <a:r>
                        <a:rPr lang="en-US" sz="1600" dirty="0">
                          <a:effectLst/>
                        </a:rPr>
                        <a:t> </a:t>
                      </a:r>
                      <a:r>
                        <a:rPr lang="en-US" sz="1600" dirty="0" err="1">
                          <a:effectLst/>
                        </a:rPr>
                        <a:t>kui</a:t>
                      </a:r>
                      <a:r>
                        <a:rPr lang="en-US" sz="1600" dirty="0">
                          <a:effectLst/>
                        </a:rPr>
                        <a:t> </a:t>
                      </a:r>
                      <a:r>
                        <a:rPr lang="en-US" sz="1600" dirty="0" err="1">
                          <a:effectLst/>
                        </a:rPr>
                        <a:t>juhtkomiteesid</a:t>
                      </a:r>
                      <a:r>
                        <a:rPr lang="en-US" sz="1600" dirty="0">
                          <a:effectLst/>
                        </a:rPr>
                        <a:t>/</a:t>
                      </a:r>
                      <a:r>
                        <a:rPr lang="en-US" sz="1600" dirty="0" err="1">
                          <a:effectLst/>
                        </a:rPr>
                        <a:t>osapooltekogusid</a:t>
                      </a:r>
                      <a:r>
                        <a:rPr lang="en-US" sz="1600" dirty="0">
                          <a:effectLst/>
                        </a:rPr>
                        <a:t> (</a:t>
                      </a:r>
                      <a:r>
                        <a:rPr lang="en-US" sz="1600" dirty="0" err="1">
                          <a:effectLst/>
                        </a:rPr>
                        <a:t>kui</a:t>
                      </a:r>
                      <a:r>
                        <a:rPr lang="en-US" sz="1600" dirty="0">
                          <a:effectLst/>
                        </a:rPr>
                        <a:t> </a:t>
                      </a:r>
                      <a:r>
                        <a:rPr lang="en-US" sz="1600" dirty="0" err="1">
                          <a:effectLst/>
                        </a:rPr>
                        <a:t>sellised</a:t>
                      </a:r>
                      <a:r>
                        <a:rPr lang="en-US" sz="1600" dirty="0">
                          <a:effectLst/>
                        </a:rPr>
                        <a:t> on </a:t>
                      </a:r>
                      <a:r>
                        <a:rPr lang="en-US" sz="1600" dirty="0" err="1">
                          <a:effectLst/>
                        </a:rPr>
                        <a:t>plaanis</a:t>
                      </a:r>
                      <a:r>
                        <a:rPr lang="en-US" sz="1600" dirty="0">
                          <a:effectLst/>
                        </a:rPr>
                        <a:t>). </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2827036790"/>
                  </a:ext>
                </a:extLst>
              </a:tr>
              <a:tr h="744653">
                <a:tc>
                  <a:txBody>
                    <a:bodyPr/>
                    <a:lstStyle/>
                    <a:p>
                      <a:pPr algn="just">
                        <a:spcBef>
                          <a:spcPts val="1200"/>
                        </a:spcBef>
                        <a:spcAft>
                          <a:spcPts val="0"/>
                        </a:spcAft>
                      </a:pPr>
                      <a:r>
                        <a:rPr lang="et-EE" sz="1600">
                          <a:effectLst/>
                        </a:rPr>
                        <a:t>Oluliste partnerite puudumine koostöövõrgust</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marL="0" indent="0" algn="just">
                        <a:spcBef>
                          <a:spcPts val="1200"/>
                        </a:spcBef>
                        <a:spcAft>
                          <a:spcPts val="0"/>
                        </a:spcAft>
                        <a:buFont typeface="Arial" panose="020B0604020202020204" pitchFamily="34" charset="0"/>
                        <a:buNone/>
                      </a:pPr>
                      <a:r>
                        <a:rPr lang="en-US" sz="1600" dirty="0" err="1">
                          <a:effectLst/>
                        </a:rPr>
                        <a:t>Seotud</a:t>
                      </a:r>
                      <a:r>
                        <a:rPr lang="en-US" sz="1600" dirty="0">
                          <a:effectLst/>
                        </a:rPr>
                        <a:t> </a:t>
                      </a:r>
                      <a:r>
                        <a:rPr lang="en-US" sz="1600" dirty="0" err="1">
                          <a:effectLst/>
                        </a:rPr>
                        <a:t>osapoolte</a:t>
                      </a:r>
                      <a:r>
                        <a:rPr lang="en-US" sz="1600" dirty="0">
                          <a:effectLst/>
                        </a:rPr>
                        <a:t> </a:t>
                      </a:r>
                      <a:r>
                        <a:rPr lang="en-US" sz="1600" dirty="0" err="1">
                          <a:effectLst/>
                        </a:rPr>
                        <a:t>kirjeldus</a:t>
                      </a:r>
                      <a:r>
                        <a:rPr lang="en-US" sz="1600" dirty="0">
                          <a:effectLst/>
                        </a:rPr>
                        <a:t> </a:t>
                      </a:r>
                      <a:r>
                        <a:rPr lang="en-US" sz="1600" dirty="0" err="1">
                          <a:effectLst/>
                        </a:rPr>
                        <a:t>peab</a:t>
                      </a:r>
                      <a:r>
                        <a:rPr lang="en-US" sz="1600" dirty="0">
                          <a:effectLst/>
                        </a:rPr>
                        <a:t> </a:t>
                      </a:r>
                      <a:r>
                        <a:rPr lang="en-US" sz="1600" dirty="0" err="1">
                          <a:effectLst/>
                        </a:rPr>
                        <a:t>tõestama</a:t>
                      </a:r>
                      <a:r>
                        <a:rPr lang="en-US" sz="1600" dirty="0">
                          <a:effectLst/>
                        </a:rPr>
                        <a:t>, et need </a:t>
                      </a:r>
                      <a:r>
                        <a:rPr lang="en-US" sz="1600" dirty="0" err="1">
                          <a:effectLst/>
                        </a:rPr>
                        <a:t>kriitilised</a:t>
                      </a:r>
                      <a:r>
                        <a:rPr lang="en-US" sz="1600" dirty="0">
                          <a:effectLst/>
                        </a:rPr>
                        <a:t> </a:t>
                      </a:r>
                      <a:r>
                        <a:rPr lang="en-US" sz="1600" dirty="0" err="1">
                          <a:effectLst/>
                        </a:rPr>
                        <a:t>osapooled</a:t>
                      </a:r>
                      <a:r>
                        <a:rPr lang="en-US" sz="1600" dirty="0">
                          <a:effectLst/>
                        </a:rPr>
                        <a:t>, </a:t>
                      </a:r>
                      <a:r>
                        <a:rPr lang="en-US" sz="1600" dirty="0" err="1">
                          <a:effectLst/>
                        </a:rPr>
                        <a:t>kes</a:t>
                      </a:r>
                      <a:r>
                        <a:rPr lang="en-US" sz="1600" dirty="0">
                          <a:effectLst/>
                        </a:rPr>
                        <a:t> pole </a:t>
                      </a:r>
                      <a:r>
                        <a:rPr lang="en-US" sz="1600" dirty="0" err="1">
                          <a:effectLst/>
                        </a:rPr>
                        <a:t>partnerid</a:t>
                      </a:r>
                      <a:r>
                        <a:rPr lang="en-US" sz="1600" dirty="0">
                          <a:effectLst/>
                        </a:rPr>
                        <a:t> </a:t>
                      </a:r>
                      <a:r>
                        <a:rPr lang="en-US" sz="1600" dirty="0" err="1">
                          <a:effectLst/>
                        </a:rPr>
                        <a:t>toetavad</a:t>
                      </a:r>
                      <a:r>
                        <a:rPr lang="en-US" sz="1600" dirty="0">
                          <a:effectLst/>
                        </a:rPr>
                        <a:t> (</a:t>
                      </a:r>
                      <a:r>
                        <a:rPr lang="en-US" sz="1600" dirty="0" err="1">
                          <a:effectLst/>
                        </a:rPr>
                        <a:t>nt</a:t>
                      </a:r>
                      <a:r>
                        <a:rPr lang="en-US" sz="1600" dirty="0">
                          <a:effectLst/>
                        </a:rPr>
                        <a:t> </a:t>
                      </a:r>
                      <a:r>
                        <a:rPr lang="en-US" sz="1600" dirty="0" err="1">
                          <a:effectLst/>
                        </a:rPr>
                        <a:t>LoS</a:t>
                      </a:r>
                      <a:r>
                        <a:rPr lang="en-US" sz="1600" dirty="0">
                          <a:effectLst/>
                        </a:rPr>
                        <a:t>) </a:t>
                      </a:r>
                      <a:r>
                        <a:rPr lang="en-US" sz="1600" dirty="0" err="1">
                          <a:effectLst/>
                        </a:rPr>
                        <a:t>või</a:t>
                      </a:r>
                      <a:r>
                        <a:rPr lang="en-US" sz="1600" dirty="0">
                          <a:effectLst/>
                        </a:rPr>
                        <a:t> on </a:t>
                      </a:r>
                      <a:r>
                        <a:rPr lang="en-US" sz="1600" dirty="0" err="1">
                          <a:effectLst/>
                        </a:rPr>
                        <a:t>kriitiliste</a:t>
                      </a:r>
                      <a:r>
                        <a:rPr lang="en-US" sz="1600" dirty="0">
                          <a:effectLst/>
                        </a:rPr>
                        <a:t> </a:t>
                      </a:r>
                      <a:r>
                        <a:rPr lang="en-US" sz="1600" dirty="0" err="1">
                          <a:effectLst/>
                        </a:rPr>
                        <a:t>osapoolte</a:t>
                      </a:r>
                      <a:r>
                        <a:rPr lang="en-US" sz="1600" dirty="0">
                          <a:effectLst/>
                        </a:rPr>
                        <a:t> </a:t>
                      </a:r>
                      <a:r>
                        <a:rPr lang="en-US" sz="1600" dirty="0" err="1">
                          <a:effectLst/>
                        </a:rPr>
                        <a:t>suunal</a:t>
                      </a:r>
                      <a:r>
                        <a:rPr lang="en-US" sz="1600" dirty="0">
                          <a:effectLst/>
                        </a:rPr>
                        <a:t> </a:t>
                      </a:r>
                      <a:r>
                        <a:rPr lang="en-US" sz="1600" dirty="0" err="1">
                          <a:effectLst/>
                        </a:rPr>
                        <a:t>nähtud</a:t>
                      </a:r>
                      <a:r>
                        <a:rPr lang="en-US" sz="1600" dirty="0">
                          <a:effectLst/>
                        </a:rPr>
                        <a:t> </a:t>
                      </a:r>
                      <a:r>
                        <a:rPr lang="en-US" sz="1600" dirty="0" err="1">
                          <a:effectLst/>
                        </a:rPr>
                        <a:t>ette</a:t>
                      </a:r>
                      <a:r>
                        <a:rPr lang="en-US" sz="1600" dirty="0">
                          <a:effectLst/>
                        </a:rPr>
                        <a:t> </a:t>
                      </a:r>
                      <a:r>
                        <a:rPr lang="en-US" sz="1600" dirty="0" err="1">
                          <a:effectLst/>
                        </a:rPr>
                        <a:t>selge</a:t>
                      </a:r>
                      <a:r>
                        <a:rPr lang="en-US" sz="1600" dirty="0">
                          <a:effectLst/>
                        </a:rPr>
                        <a:t> </a:t>
                      </a:r>
                      <a:r>
                        <a:rPr lang="en-US" sz="1600" dirty="0" err="1">
                          <a:effectLst/>
                        </a:rPr>
                        <a:t>töö</a:t>
                      </a:r>
                      <a:r>
                        <a:rPr lang="en-US" sz="1600" dirty="0">
                          <a:effectLst/>
                        </a:rPr>
                        <a:t> (</a:t>
                      </a:r>
                      <a:r>
                        <a:rPr lang="en-US" sz="1600" dirty="0" err="1">
                          <a:effectLst/>
                        </a:rPr>
                        <a:t>sihtrühma</a:t>
                      </a:r>
                      <a:r>
                        <a:rPr lang="en-US" sz="1600" dirty="0">
                          <a:effectLst/>
                        </a:rPr>
                        <a:t> </a:t>
                      </a:r>
                      <a:r>
                        <a:rPr lang="en-US" sz="1600" dirty="0" err="1">
                          <a:effectLst/>
                        </a:rPr>
                        <a:t>kaasamine</a:t>
                      </a:r>
                      <a:r>
                        <a:rPr lang="en-US" sz="1600" dirty="0">
                          <a:effectLst/>
                        </a:rPr>
                        <a:t>)</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1943106612"/>
                  </a:ext>
                </a:extLst>
              </a:tr>
              <a:tr h="1737523">
                <a:tc>
                  <a:txBody>
                    <a:bodyPr/>
                    <a:lstStyle/>
                    <a:p>
                      <a:pPr algn="just">
                        <a:spcBef>
                          <a:spcPts val="1200"/>
                        </a:spcBef>
                        <a:spcAft>
                          <a:spcPts val="0"/>
                        </a:spcAft>
                      </a:pPr>
                      <a:r>
                        <a:rPr lang="et-EE" sz="1600" dirty="0">
                          <a:effectLst/>
                        </a:rPr>
                        <a:t>Projekti põhieesmärki toetavate tegevuste detailsus pole piisav (nt puisniitude taastamise projektis polnud kirjeldatud, milliste </a:t>
                      </a:r>
                      <a:r>
                        <a:rPr lang="et-EE" sz="1600" dirty="0" err="1">
                          <a:effectLst/>
                        </a:rPr>
                        <a:t>võõrliikide</a:t>
                      </a:r>
                      <a:r>
                        <a:rPr lang="et-EE" sz="1600" dirty="0">
                          <a:effectLst/>
                        </a:rPr>
                        <a:t> tõrjega ja milliste võtetega tegeletakse)</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Bef>
                          <a:spcPts val="1200"/>
                        </a:spcBef>
                        <a:spcAft>
                          <a:spcPts val="0"/>
                        </a:spcAft>
                      </a:pPr>
                      <a:r>
                        <a:rPr lang="et-EE" sz="1600" dirty="0">
                          <a:effectLst/>
                        </a:rPr>
                        <a:t>Püüdes disainida </a:t>
                      </a:r>
                      <a:r>
                        <a:rPr lang="et-EE" sz="1600" dirty="0" err="1">
                          <a:effectLst/>
                        </a:rPr>
                        <a:t>mitmikkasuga</a:t>
                      </a:r>
                      <a:r>
                        <a:rPr lang="et-EE" sz="1600" dirty="0">
                          <a:effectLst/>
                        </a:rPr>
                        <a:t> projekte, on oluline, et kaasnevate tegevuste ebapiisav detailsus ei saaks põhieesmärgile takistuseks. Võib juhtuda, et lihtsalt idee mitmekesistamiseks lisatud tegevus, mis pole piisavalt ettevalmistatud, võib osutuda kaalukeeleks, et projekt ei saa rahastust.</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1880444104"/>
                  </a:ext>
                </a:extLst>
              </a:tr>
              <a:tr h="744653">
                <a:tc>
                  <a:txBody>
                    <a:bodyPr/>
                    <a:lstStyle/>
                    <a:p>
                      <a:pPr algn="just">
                        <a:spcBef>
                          <a:spcPts val="1200"/>
                        </a:spcBef>
                        <a:spcAft>
                          <a:spcPts val="0"/>
                        </a:spcAft>
                      </a:pPr>
                      <a:r>
                        <a:rPr lang="et-EE" sz="1600">
                          <a:effectLst/>
                        </a:rPr>
                        <a:t>Vastutava ametkonna toetuskiri on puudu</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Bef>
                          <a:spcPts val="1200"/>
                        </a:spcBef>
                        <a:spcAft>
                          <a:spcPts val="0"/>
                        </a:spcAft>
                      </a:pPr>
                      <a:r>
                        <a:rPr lang="et-EE" sz="1600" dirty="0">
                          <a:effectLst/>
                        </a:rPr>
                        <a:t>LIFE </a:t>
                      </a:r>
                      <a:r>
                        <a:rPr lang="et-EE" sz="1600" dirty="0" err="1">
                          <a:effectLst/>
                        </a:rPr>
                        <a:t>Nature</a:t>
                      </a:r>
                      <a:r>
                        <a:rPr lang="et-EE" sz="1600" dirty="0">
                          <a:effectLst/>
                        </a:rPr>
                        <a:t> projektide puhul o</a:t>
                      </a:r>
                      <a:r>
                        <a:rPr lang="en-US" sz="1600" dirty="0">
                          <a:effectLst/>
                        </a:rPr>
                        <a:t>li</a:t>
                      </a:r>
                      <a:r>
                        <a:rPr lang="et-EE" sz="1600" dirty="0">
                          <a:effectLst/>
                        </a:rPr>
                        <a:t> kohustuslik lisada kohalikuvastutava ametkonna </a:t>
                      </a:r>
                      <a:r>
                        <a:rPr lang="et-EE" sz="1600" dirty="0" err="1">
                          <a:effectLst/>
                        </a:rPr>
                        <a:t>toetuskir</a:t>
                      </a:r>
                      <a:r>
                        <a:rPr lang="en-US" sz="1600" dirty="0" err="1">
                          <a:effectLst/>
                        </a:rPr>
                        <a:t>i</a:t>
                      </a:r>
                      <a:r>
                        <a:rPr lang="et-EE" sz="1600" dirty="0">
                          <a:effectLst/>
                        </a:rPr>
                        <a:t>. Projektiidee võimalikult varajane tutvustamine vastavatele ministeeriumitele tagab nõusolekute õigeaegse kohalejõudmise.</a:t>
                      </a:r>
                      <a:r>
                        <a:rPr lang="en-US" sz="1600" dirty="0">
                          <a:effectLst/>
                        </a:rPr>
                        <a:t> </a:t>
                      </a:r>
                      <a:r>
                        <a:rPr lang="en-US" sz="1600" dirty="0" err="1">
                          <a:effectLst/>
                        </a:rPr>
                        <a:t>Praegu</a:t>
                      </a:r>
                      <a:r>
                        <a:rPr lang="en-US" sz="1600" dirty="0">
                          <a:effectLst/>
                        </a:rPr>
                        <a:t> </a:t>
                      </a:r>
                      <a:r>
                        <a:rPr lang="en-US" sz="1600" dirty="0" err="1">
                          <a:effectLst/>
                        </a:rPr>
                        <a:t>absoluutselt</a:t>
                      </a:r>
                      <a:r>
                        <a:rPr lang="en-US" sz="1600" dirty="0">
                          <a:effectLst/>
                        </a:rPr>
                        <a:t> </a:t>
                      </a:r>
                      <a:r>
                        <a:rPr lang="en-US" sz="1600" dirty="0" err="1">
                          <a:effectLst/>
                        </a:rPr>
                        <a:t>viimane</a:t>
                      </a:r>
                      <a:r>
                        <a:rPr lang="en-US" sz="1600" dirty="0">
                          <a:effectLst/>
                        </a:rPr>
                        <a:t> </a:t>
                      </a:r>
                      <a:r>
                        <a:rPr lang="en-US" sz="1600" dirty="0" err="1">
                          <a:effectLst/>
                        </a:rPr>
                        <a:t>aeg</a:t>
                      </a:r>
                      <a:r>
                        <a:rPr lang="en-US" sz="1600" dirty="0">
                          <a:effectLst/>
                        </a:rPr>
                        <a:t>, et </a:t>
                      </a:r>
                      <a:r>
                        <a:rPr lang="en-US" sz="1600" dirty="0" err="1">
                          <a:effectLst/>
                        </a:rPr>
                        <a:t>toetuskiri</a:t>
                      </a:r>
                      <a:r>
                        <a:rPr lang="en-US" sz="1600" dirty="0">
                          <a:effectLst/>
                        </a:rPr>
                        <a:t> </a:t>
                      </a:r>
                      <a:r>
                        <a:rPr lang="en-US" sz="1600" dirty="0" err="1">
                          <a:effectLst/>
                        </a:rPr>
                        <a:t>küsida</a:t>
                      </a:r>
                      <a:r>
                        <a:rPr lang="en-US" sz="1600" dirty="0">
                          <a:effectLst/>
                        </a:rPr>
                        <a:t>.</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990435334"/>
                  </a:ext>
                </a:extLst>
              </a:tr>
              <a:tr h="508803">
                <a:tc>
                  <a:txBody>
                    <a:bodyPr/>
                    <a:lstStyle/>
                    <a:p>
                      <a:pPr algn="just">
                        <a:spcBef>
                          <a:spcPts val="1200"/>
                        </a:spcBef>
                        <a:spcAft>
                          <a:spcPts val="0"/>
                        </a:spcAft>
                      </a:pPr>
                      <a:r>
                        <a:rPr lang="et-EE" sz="1600">
                          <a:effectLst/>
                        </a:rPr>
                        <a:t>Ökosüsteemiteenuste seire on projektis läbi mõtlemata</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Bef>
                          <a:spcPts val="1200"/>
                        </a:spcBef>
                        <a:spcAft>
                          <a:spcPts val="0"/>
                        </a:spcAft>
                      </a:pPr>
                      <a:r>
                        <a:rPr lang="et-EE" sz="1600">
                          <a:effectLst/>
                        </a:rPr>
                        <a:t>Tegemist kohustuslike tegevustega. Sotsiaalmajanduslike mõjude ja ökosüsteemi teenuste seire on kohustuslikud projekti tegevused.</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1683155745"/>
                  </a:ext>
                </a:extLst>
              </a:tr>
              <a:tr h="1465128">
                <a:tc>
                  <a:txBody>
                    <a:bodyPr/>
                    <a:lstStyle/>
                    <a:p>
                      <a:pPr algn="just">
                        <a:spcBef>
                          <a:spcPts val="1200"/>
                        </a:spcBef>
                        <a:spcAft>
                          <a:spcPts val="0"/>
                        </a:spcAft>
                      </a:pPr>
                      <a:r>
                        <a:rPr lang="et-EE" sz="1600">
                          <a:effectLst/>
                        </a:rPr>
                        <a:t>Projekti sihtliigid ei sisaldu projektialade eesmärkides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Bef>
                          <a:spcPts val="1200"/>
                        </a:spcBef>
                        <a:spcAft>
                          <a:spcPts val="0"/>
                        </a:spcAft>
                      </a:pPr>
                      <a:r>
                        <a:rPr lang="et-EE" sz="1600" dirty="0" err="1">
                          <a:effectLst/>
                        </a:rPr>
                        <a:t>Nature</a:t>
                      </a:r>
                      <a:r>
                        <a:rPr lang="et-EE" sz="1600" dirty="0">
                          <a:effectLst/>
                        </a:rPr>
                        <a:t> projektides on oluline, et sihtliigid kajastuks projektialadeks olevate Natura alade eesmärkides. Sobib ka olukord, kus vastutav ametkond</a:t>
                      </a:r>
                      <a:r>
                        <a:rPr lang="en-US" sz="1600" dirty="0">
                          <a:effectLst/>
                        </a:rPr>
                        <a:t> </a:t>
                      </a:r>
                      <a:r>
                        <a:rPr lang="en-US" sz="1600" dirty="0" err="1">
                          <a:effectLst/>
                        </a:rPr>
                        <a:t>kirjeldab</a:t>
                      </a:r>
                      <a:r>
                        <a:rPr lang="en-US" sz="1600" dirty="0">
                          <a:effectLst/>
                        </a:rPr>
                        <a:t> </a:t>
                      </a:r>
                      <a:r>
                        <a:rPr lang="en-US" sz="1600" dirty="0" err="1">
                          <a:effectLst/>
                        </a:rPr>
                        <a:t>oma</a:t>
                      </a:r>
                      <a:r>
                        <a:rPr lang="en-US" sz="1600" dirty="0">
                          <a:effectLst/>
                        </a:rPr>
                        <a:t> </a:t>
                      </a:r>
                      <a:r>
                        <a:rPr lang="en-US" sz="1600" dirty="0" err="1">
                          <a:effectLst/>
                        </a:rPr>
                        <a:t>toetuskirjas</a:t>
                      </a:r>
                      <a:r>
                        <a:rPr lang="et-EE" sz="1600" dirty="0">
                          <a:effectLst/>
                        </a:rPr>
                        <a:t>, et eesmärke täiendatakse. Selle vajalikkus/võimalikkus tuleb siiski eelnevalt läbi rääkida ja kokku leppida ja see ei saa olla ainult põhjustatud projektist vaid peab langema kokku liigi/elupaigatüübi üldise kaitsesuunisega.</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4068539619"/>
                  </a:ext>
                </a:extLst>
              </a:tr>
            </a:tbl>
          </a:graphicData>
        </a:graphic>
      </p:graphicFrame>
    </p:spTree>
    <p:extLst>
      <p:ext uri="{BB962C8B-B14F-4D97-AF65-F5344CB8AC3E}">
        <p14:creationId xmlns:p14="http://schemas.microsoft.com/office/powerpoint/2010/main" val="122978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DF5C143-EEE7-4E4D-87B6-9419FC559116}"/>
              </a:ext>
            </a:extLst>
          </p:cNvPr>
          <p:cNvPicPr>
            <a:picLocks noChangeAspect="1"/>
          </p:cNvPicPr>
          <p:nvPr/>
        </p:nvPicPr>
        <p:blipFill>
          <a:blip r:embed="rId2"/>
          <a:stretch>
            <a:fillRect/>
          </a:stretch>
        </p:blipFill>
        <p:spPr>
          <a:xfrm>
            <a:off x="0" y="204989"/>
            <a:ext cx="12192000" cy="6448022"/>
          </a:xfrm>
          <a:prstGeom prst="rect">
            <a:avLst/>
          </a:prstGeom>
        </p:spPr>
      </p:pic>
    </p:spTree>
    <p:extLst>
      <p:ext uri="{BB962C8B-B14F-4D97-AF65-F5344CB8AC3E}">
        <p14:creationId xmlns:p14="http://schemas.microsoft.com/office/powerpoint/2010/main" val="36094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85CCCC4-5376-4140-84CB-6CD99ACE59F5}"/>
              </a:ext>
            </a:extLst>
          </p:cNvPr>
          <p:cNvPicPr>
            <a:picLocks noChangeAspect="1"/>
          </p:cNvPicPr>
          <p:nvPr/>
        </p:nvPicPr>
        <p:blipFill>
          <a:blip r:embed="rId2"/>
          <a:stretch>
            <a:fillRect/>
          </a:stretch>
        </p:blipFill>
        <p:spPr>
          <a:xfrm>
            <a:off x="1250089" y="0"/>
            <a:ext cx="9691821" cy="6858000"/>
          </a:xfrm>
          <a:prstGeom prst="rect">
            <a:avLst/>
          </a:prstGeom>
        </p:spPr>
      </p:pic>
    </p:spTree>
    <p:extLst>
      <p:ext uri="{BB962C8B-B14F-4D97-AF65-F5344CB8AC3E}">
        <p14:creationId xmlns:p14="http://schemas.microsoft.com/office/powerpoint/2010/main" val="49631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C5F45-0D6C-408B-B75A-783B12E65F31}"/>
              </a:ext>
            </a:extLst>
          </p:cNvPr>
          <p:cNvSpPr>
            <a:spLocks noGrp="1"/>
          </p:cNvSpPr>
          <p:nvPr>
            <p:ph type="title"/>
          </p:nvPr>
        </p:nvSpPr>
        <p:spPr>
          <a:xfrm>
            <a:off x="389626" y="391005"/>
            <a:ext cx="5959415" cy="1092739"/>
          </a:xfrm>
        </p:spPr>
        <p:txBody>
          <a:bodyPr>
            <a:normAutofit fontScale="90000"/>
          </a:bodyPr>
          <a:lstStyle/>
          <a:p>
            <a:r>
              <a:rPr lang="en-US" sz="4000" b="1" dirty="0" err="1"/>
              <a:t>Harjutusi</a:t>
            </a:r>
            <a:r>
              <a:rPr lang="en-US" sz="4000" b="1" dirty="0"/>
              <a:t> </a:t>
            </a:r>
            <a:r>
              <a:rPr lang="en-US" sz="4000" b="1" dirty="0" err="1"/>
              <a:t>sisemise</a:t>
            </a:r>
            <a:r>
              <a:rPr lang="en-US" sz="4000" b="1" dirty="0"/>
              <a:t> </a:t>
            </a:r>
            <a:r>
              <a:rPr lang="en-US" sz="4000" b="1" dirty="0" err="1"/>
              <a:t>loogika</a:t>
            </a:r>
            <a:r>
              <a:rPr lang="en-US" sz="4000" b="1" dirty="0"/>
              <a:t> </a:t>
            </a:r>
            <a:r>
              <a:rPr lang="en-US" sz="4000" b="1" dirty="0" err="1"/>
              <a:t>läbimõelduse</a:t>
            </a:r>
            <a:r>
              <a:rPr lang="en-US" sz="4000" b="1" dirty="0"/>
              <a:t> </a:t>
            </a:r>
            <a:r>
              <a:rPr lang="en-US" sz="4000" b="1" dirty="0" err="1"/>
              <a:t>esitamiseks</a:t>
            </a:r>
            <a:endParaRPr lang="en-GB" sz="4000" b="1" dirty="0"/>
          </a:p>
        </p:txBody>
      </p:sp>
      <p:pic>
        <p:nvPicPr>
          <p:cNvPr id="4" name="Picture 3">
            <a:extLst>
              <a:ext uri="{FF2B5EF4-FFF2-40B4-BE49-F238E27FC236}">
                <a16:creationId xmlns:a16="http://schemas.microsoft.com/office/drawing/2014/main" xmlns="" id="{57FF1E0E-C7C0-4E33-8E3E-0DB4D0659031}"/>
              </a:ext>
            </a:extLst>
          </p:cNvPr>
          <p:cNvPicPr>
            <a:picLocks noChangeAspect="1"/>
          </p:cNvPicPr>
          <p:nvPr/>
        </p:nvPicPr>
        <p:blipFill>
          <a:blip r:embed="rId2"/>
          <a:stretch>
            <a:fillRect/>
          </a:stretch>
        </p:blipFill>
        <p:spPr>
          <a:xfrm>
            <a:off x="6792627" y="0"/>
            <a:ext cx="4921283" cy="6858000"/>
          </a:xfrm>
          <a:prstGeom prst="rect">
            <a:avLst/>
          </a:prstGeom>
        </p:spPr>
      </p:pic>
      <p:pic>
        <p:nvPicPr>
          <p:cNvPr id="5" name="Picture 4">
            <a:extLst>
              <a:ext uri="{FF2B5EF4-FFF2-40B4-BE49-F238E27FC236}">
                <a16:creationId xmlns:a16="http://schemas.microsoft.com/office/drawing/2014/main" xmlns="" id="{1A97957D-9AD7-42B0-90BF-CCDD9422D541}"/>
              </a:ext>
            </a:extLst>
          </p:cNvPr>
          <p:cNvPicPr>
            <a:picLocks noChangeAspect="1"/>
          </p:cNvPicPr>
          <p:nvPr/>
        </p:nvPicPr>
        <p:blipFill>
          <a:blip r:embed="rId3"/>
          <a:stretch>
            <a:fillRect/>
          </a:stretch>
        </p:blipFill>
        <p:spPr>
          <a:xfrm>
            <a:off x="305860" y="2596550"/>
            <a:ext cx="5215046" cy="3233571"/>
          </a:xfrm>
          <a:prstGeom prst="rect">
            <a:avLst/>
          </a:prstGeom>
        </p:spPr>
      </p:pic>
    </p:spTree>
    <p:extLst>
      <p:ext uri="{BB962C8B-B14F-4D97-AF65-F5344CB8AC3E}">
        <p14:creationId xmlns:p14="http://schemas.microsoft.com/office/powerpoint/2010/main" val="332019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5AB3EAA-22EE-4E0F-BE23-552EF8A9BBCF}"/>
              </a:ext>
            </a:extLst>
          </p:cNvPr>
          <p:cNvPicPr>
            <a:picLocks noChangeAspect="1"/>
          </p:cNvPicPr>
          <p:nvPr/>
        </p:nvPicPr>
        <p:blipFill>
          <a:blip r:embed="rId2"/>
          <a:stretch>
            <a:fillRect/>
          </a:stretch>
        </p:blipFill>
        <p:spPr>
          <a:xfrm>
            <a:off x="609887" y="1173193"/>
            <a:ext cx="11179260" cy="5236234"/>
          </a:xfrm>
          <a:prstGeom prst="rect">
            <a:avLst/>
          </a:prstGeom>
        </p:spPr>
      </p:pic>
      <p:sp>
        <p:nvSpPr>
          <p:cNvPr id="5" name="TextBox 4">
            <a:extLst>
              <a:ext uri="{FF2B5EF4-FFF2-40B4-BE49-F238E27FC236}">
                <a16:creationId xmlns:a16="http://schemas.microsoft.com/office/drawing/2014/main" xmlns="" id="{3D189950-1978-4F35-B746-891CF55602B6}"/>
              </a:ext>
            </a:extLst>
          </p:cNvPr>
          <p:cNvSpPr txBox="1"/>
          <p:nvPr/>
        </p:nvSpPr>
        <p:spPr>
          <a:xfrm>
            <a:off x="598385" y="448573"/>
            <a:ext cx="6118983" cy="369332"/>
          </a:xfrm>
          <a:prstGeom prst="rect">
            <a:avLst/>
          </a:prstGeom>
          <a:noFill/>
        </p:spPr>
        <p:txBody>
          <a:bodyPr wrap="none" rtlCol="0">
            <a:spAutoFit/>
          </a:bodyPr>
          <a:lstStyle/>
          <a:p>
            <a:r>
              <a:rPr lang="en-US" b="1" dirty="0"/>
              <a:t>LOGFRAME </a:t>
            </a:r>
            <a:r>
              <a:rPr lang="en-US" b="1" dirty="0" err="1"/>
              <a:t>harjutus</a:t>
            </a:r>
            <a:r>
              <a:rPr lang="en-US" b="1" dirty="0"/>
              <a:t> </a:t>
            </a:r>
            <a:r>
              <a:rPr lang="en-US" b="1" dirty="0" err="1"/>
              <a:t>sisemise</a:t>
            </a:r>
            <a:r>
              <a:rPr lang="en-US" b="1" dirty="0"/>
              <a:t> </a:t>
            </a:r>
            <a:r>
              <a:rPr lang="en-US" b="1" dirty="0" err="1"/>
              <a:t>loogika</a:t>
            </a:r>
            <a:r>
              <a:rPr lang="en-US" b="1" dirty="0"/>
              <a:t> </a:t>
            </a:r>
            <a:r>
              <a:rPr lang="en-US" b="1" dirty="0" err="1"/>
              <a:t>korrastamiseks</a:t>
            </a:r>
            <a:endParaRPr lang="en-GB" b="1" dirty="0"/>
          </a:p>
        </p:txBody>
      </p:sp>
    </p:spTree>
    <p:extLst>
      <p:ext uri="{BB962C8B-B14F-4D97-AF65-F5344CB8AC3E}">
        <p14:creationId xmlns:p14="http://schemas.microsoft.com/office/powerpoint/2010/main" val="168336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DF67124E-AD9D-4DCA-9A31-D8645B2C40A4}"/>
              </a:ext>
            </a:extLst>
          </p:cNvPr>
          <p:cNvSpPr>
            <a:spLocks noGrp="1"/>
          </p:cNvSpPr>
          <p:nvPr>
            <p:ph type="ctrTitle"/>
          </p:nvPr>
        </p:nvSpPr>
        <p:spPr>
          <a:xfrm>
            <a:off x="616893" y="1238250"/>
            <a:ext cx="7003107" cy="4381500"/>
          </a:xfrm>
        </p:spPr>
        <p:txBody>
          <a:bodyPr anchor="ctr">
            <a:noAutofit/>
          </a:bodyPr>
          <a:lstStyle/>
          <a:p>
            <a:r>
              <a:rPr lang="et-EE" sz="2400" b="1" dirty="0"/>
              <a:t>Murel Truu</a:t>
            </a:r>
            <a:r>
              <a:rPr lang="et-EE" sz="2400" dirty="0"/>
              <a:t/>
            </a:r>
            <a:br>
              <a:rPr lang="et-EE" sz="2400" dirty="0"/>
            </a:br>
            <a:r>
              <a:rPr lang="et-EE" sz="2400" dirty="0"/>
              <a:t>2020 – </a:t>
            </a:r>
            <a:r>
              <a:rPr lang="en-US" sz="2400" dirty="0"/>
              <a:t>… </a:t>
            </a:r>
            <a:r>
              <a:rPr lang="et-EE" sz="2400" dirty="0"/>
              <a:t>Tallinna Tehnikaülikool, projektispetsialist</a:t>
            </a:r>
            <a:br>
              <a:rPr lang="et-EE" sz="2400" dirty="0"/>
            </a:br>
            <a:r>
              <a:rPr lang="et-EE" sz="2400" dirty="0"/>
              <a:t>2003-2020 – erinevad ametikohad KeM haldusalas (sh LIFE projektide koostamine ja koordineerimine)</a:t>
            </a:r>
          </a:p>
        </p:txBody>
      </p:sp>
      <p:sp>
        <p:nvSpPr>
          <p:cNvPr id="3" name="Alapealkiri 2">
            <a:extLst>
              <a:ext uri="{FF2B5EF4-FFF2-40B4-BE49-F238E27FC236}">
                <a16:creationId xmlns:a16="http://schemas.microsoft.com/office/drawing/2014/main" xmlns="" id="{144A1105-A1A2-4C49-BE94-D3D002B659E0}"/>
              </a:ext>
            </a:extLst>
          </p:cNvPr>
          <p:cNvSpPr>
            <a:spLocks noGrp="1"/>
          </p:cNvSpPr>
          <p:nvPr>
            <p:ph type="subTitle" idx="1"/>
          </p:nvPr>
        </p:nvSpPr>
        <p:spPr>
          <a:xfrm>
            <a:off x="7157699" y="565389"/>
            <a:ext cx="4833018" cy="5418189"/>
          </a:xfrm>
        </p:spPr>
        <p:txBody>
          <a:bodyPr anchor="ctr">
            <a:normAutofit/>
          </a:bodyPr>
          <a:lstStyle/>
          <a:p>
            <a:r>
              <a:rPr lang="en-US" sz="1800" dirty="0" err="1"/>
              <a:t>Senine</a:t>
            </a:r>
            <a:r>
              <a:rPr lang="en-US" sz="1800" dirty="0"/>
              <a:t> </a:t>
            </a:r>
            <a:r>
              <a:rPr lang="et-EE" sz="1800" dirty="0"/>
              <a:t>LIFE projektide kogemus:</a:t>
            </a:r>
          </a:p>
          <a:p>
            <a:r>
              <a:rPr lang="et-EE" sz="1800" dirty="0"/>
              <a:t>Edukad:</a:t>
            </a:r>
          </a:p>
          <a:p>
            <a:r>
              <a:rPr lang="et-EE" sz="1800" dirty="0"/>
              <a:t>LIFE05NAT/D/000152 BALTCOAST</a:t>
            </a:r>
          </a:p>
          <a:p>
            <a:r>
              <a:rPr lang="et-EE" sz="1800" b="1" dirty="0"/>
              <a:t>LIFE10 NAT/EE/000107 URBANCOWS</a:t>
            </a:r>
          </a:p>
          <a:p>
            <a:r>
              <a:rPr lang="et-EE" sz="1800" dirty="0"/>
              <a:t>LIFE17 NAT/FI/000469 Flying </a:t>
            </a:r>
            <a:r>
              <a:rPr lang="et-EE" sz="1800" dirty="0" err="1"/>
              <a:t>Squirrel</a:t>
            </a:r>
            <a:r>
              <a:rPr lang="et-EE" sz="1800" dirty="0"/>
              <a:t> </a:t>
            </a:r>
          </a:p>
          <a:p>
            <a:r>
              <a:rPr lang="et-EE" sz="1200" dirty="0"/>
              <a:t>LIFELIFE17NAT/FI/000544 </a:t>
            </a:r>
            <a:r>
              <a:rPr lang="et-EE" sz="1200" dirty="0" err="1"/>
              <a:t>CoastNet</a:t>
            </a:r>
            <a:r>
              <a:rPr lang="et-EE" sz="1200" dirty="0"/>
              <a:t> LIFE</a:t>
            </a:r>
            <a:endParaRPr lang="en-US" sz="1200" dirty="0"/>
          </a:p>
          <a:p>
            <a:r>
              <a:rPr lang="et-EE" sz="1200" dirty="0"/>
              <a:t>LIFE18 IPE/EE/00007 FOREST AND FARMLAND</a:t>
            </a:r>
          </a:p>
          <a:p>
            <a:r>
              <a:rPr lang="en-US" sz="1800" b="1" dirty="0"/>
              <a:t>LIFETA2020/101018070 LIFETOBUILDEST</a:t>
            </a:r>
            <a:endParaRPr lang="en-GB" sz="1800" b="1" dirty="0"/>
          </a:p>
          <a:p>
            <a:r>
              <a:rPr lang="en-GB" sz="1800" b="1" dirty="0"/>
              <a:t>LIFE20 NAT/EE/000074 WOODMEADOWLIFE</a:t>
            </a:r>
          </a:p>
          <a:p>
            <a:r>
              <a:rPr lang="en-GB" sz="1800" b="1" dirty="0"/>
              <a:t>LIFE20 IPC/EE/000010 LIFE IP BUILDEST</a:t>
            </a:r>
          </a:p>
        </p:txBody>
      </p:sp>
    </p:spTree>
    <p:extLst>
      <p:ext uri="{BB962C8B-B14F-4D97-AF65-F5344CB8AC3E}">
        <p14:creationId xmlns:p14="http://schemas.microsoft.com/office/powerpoint/2010/main" val="389037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560B644-5E64-42BB-B2EF-63408FDA7DE8}"/>
              </a:ext>
            </a:extLst>
          </p:cNvPr>
          <p:cNvPicPr>
            <a:picLocks noChangeAspect="1"/>
          </p:cNvPicPr>
          <p:nvPr/>
        </p:nvPicPr>
        <p:blipFill>
          <a:blip r:embed="rId2"/>
          <a:stretch>
            <a:fillRect/>
          </a:stretch>
        </p:blipFill>
        <p:spPr>
          <a:xfrm>
            <a:off x="305221" y="146649"/>
            <a:ext cx="4695914" cy="6452559"/>
          </a:xfrm>
          <a:prstGeom prst="rect">
            <a:avLst/>
          </a:prstGeom>
        </p:spPr>
      </p:pic>
      <p:sp>
        <p:nvSpPr>
          <p:cNvPr id="6" name="Arrow: Right 5">
            <a:extLst>
              <a:ext uri="{FF2B5EF4-FFF2-40B4-BE49-F238E27FC236}">
                <a16:creationId xmlns:a16="http://schemas.microsoft.com/office/drawing/2014/main" xmlns="" id="{D04ED9A9-340A-4C5F-BAFB-4774B70F4A74}"/>
              </a:ext>
            </a:extLst>
          </p:cNvPr>
          <p:cNvSpPr/>
          <p:nvPr/>
        </p:nvSpPr>
        <p:spPr>
          <a:xfrm>
            <a:off x="5495026" y="3157267"/>
            <a:ext cx="1035170" cy="802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xmlns="" id="{436D21D3-2FA2-4C82-B758-E88AB146D0D3}"/>
              </a:ext>
            </a:extLst>
          </p:cNvPr>
          <p:cNvSpPr txBox="1"/>
          <p:nvPr/>
        </p:nvSpPr>
        <p:spPr>
          <a:xfrm>
            <a:off x="5168219" y="1984075"/>
            <a:ext cx="1855562" cy="923330"/>
          </a:xfrm>
          <a:prstGeom prst="rect">
            <a:avLst/>
          </a:prstGeom>
          <a:noFill/>
        </p:spPr>
        <p:txBody>
          <a:bodyPr wrap="square" rtlCol="0">
            <a:spAutoFit/>
          </a:bodyPr>
          <a:lstStyle/>
          <a:p>
            <a:r>
              <a:rPr lang="en-US" dirty="0" err="1"/>
              <a:t>Probleemipuu</a:t>
            </a:r>
            <a:r>
              <a:rPr lang="en-US" dirty="0"/>
              <a:t> – </a:t>
            </a:r>
            <a:r>
              <a:rPr lang="en-US" dirty="0" err="1"/>
              <a:t>tegevuspuu</a:t>
            </a:r>
            <a:r>
              <a:rPr lang="en-US" dirty="0"/>
              <a:t> </a:t>
            </a:r>
            <a:r>
              <a:rPr lang="en-US" dirty="0" err="1"/>
              <a:t>harjutus</a:t>
            </a:r>
            <a:endParaRPr lang="en-GB" dirty="0"/>
          </a:p>
        </p:txBody>
      </p:sp>
      <p:pic>
        <p:nvPicPr>
          <p:cNvPr id="8" name="Picture 7">
            <a:extLst>
              <a:ext uri="{FF2B5EF4-FFF2-40B4-BE49-F238E27FC236}">
                <a16:creationId xmlns:a16="http://schemas.microsoft.com/office/drawing/2014/main" xmlns="" id="{95CF9E15-40DB-4349-9CBF-432049B779E4}"/>
              </a:ext>
            </a:extLst>
          </p:cNvPr>
          <p:cNvPicPr>
            <a:picLocks noChangeAspect="1"/>
          </p:cNvPicPr>
          <p:nvPr/>
        </p:nvPicPr>
        <p:blipFill>
          <a:blip r:embed="rId3"/>
          <a:stretch>
            <a:fillRect/>
          </a:stretch>
        </p:blipFill>
        <p:spPr>
          <a:xfrm>
            <a:off x="6919009" y="69011"/>
            <a:ext cx="5240735" cy="6771736"/>
          </a:xfrm>
          <a:prstGeom prst="rect">
            <a:avLst/>
          </a:prstGeom>
        </p:spPr>
      </p:pic>
    </p:spTree>
    <p:extLst>
      <p:ext uri="{BB962C8B-B14F-4D97-AF65-F5344CB8AC3E}">
        <p14:creationId xmlns:p14="http://schemas.microsoft.com/office/powerpoint/2010/main" val="165337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4FE006A-472E-4962-A808-946C23B79D58}"/>
              </a:ext>
            </a:extLst>
          </p:cNvPr>
          <p:cNvGraphicFramePr>
            <a:graphicFrameLocks noGrp="1"/>
          </p:cNvGraphicFramePr>
          <p:nvPr>
            <p:extLst>
              <p:ext uri="{D42A27DB-BD31-4B8C-83A1-F6EECF244321}">
                <p14:modId xmlns:p14="http://schemas.microsoft.com/office/powerpoint/2010/main" val="438637318"/>
              </p:ext>
            </p:extLst>
          </p:nvPr>
        </p:nvGraphicFramePr>
        <p:xfrm>
          <a:off x="0" y="0"/>
          <a:ext cx="12191999" cy="6831898"/>
        </p:xfrm>
        <a:graphic>
          <a:graphicData uri="http://schemas.openxmlformats.org/drawingml/2006/table">
            <a:tbl>
              <a:tblPr firstRow="1" firstCol="1" bandRow="1">
                <a:tableStyleId>{5C22544A-7EE6-4342-B048-85BDC9FD1C3A}</a:tableStyleId>
              </a:tblPr>
              <a:tblGrid>
                <a:gridCol w="3174305">
                  <a:extLst>
                    <a:ext uri="{9D8B030D-6E8A-4147-A177-3AD203B41FA5}">
                      <a16:colId xmlns:a16="http://schemas.microsoft.com/office/drawing/2014/main" xmlns="" val="3289210949"/>
                    </a:ext>
                  </a:extLst>
                </a:gridCol>
                <a:gridCol w="9017694">
                  <a:extLst>
                    <a:ext uri="{9D8B030D-6E8A-4147-A177-3AD203B41FA5}">
                      <a16:colId xmlns:a16="http://schemas.microsoft.com/office/drawing/2014/main" xmlns="" val="1323314928"/>
                    </a:ext>
                  </a:extLst>
                </a:gridCol>
              </a:tblGrid>
              <a:tr h="248218">
                <a:tc>
                  <a:txBody>
                    <a:bodyPr/>
                    <a:lstStyle/>
                    <a:p>
                      <a:pPr algn="just">
                        <a:spcBef>
                          <a:spcPts val="1200"/>
                        </a:spcBef>
                        <a:spcAft>
                          <a:spcPts val="0"/>
                        </a:spcAft>
                      </a:pPr>
                      <a:r>
                        <a:rPr lang="et-EE" sz="1600" dirty="0">
                          <a:effectLst/>
                        </a:rPr>
                        <a:t>Saadud tagasiside</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tc>
                  <a:txBody>
                    <a:bodyPr/>
                    <a:lstStyle/>
                    <a:p>
                      <a:pPr algn="just">
                        <a:spcBef>
                          <a:spcPts val="1200"/>
                        </a:spcBef>
                        <a:spcAft>
                          <a:spcPts val="0"/>
                        </a:spcAft>
                      </a:pPr>
                      <a:r>
                        <a:rPr lang="et-EE" sz="1600">
                          <a:effectLst/>
                        </a:rPr>
                        <a:t>Soovitus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3610728938"/>
                  </a:ext>
                </a:extLst>
              </a:tr>
              <a:tr h="499156">
                <a:tc>
                  <a:txBody>
                    <a:bodyPr/>
                    <a:lstStyle/>
                    <a:p>
                      <a:pPr algn="just">
                        <a:spcBef>
                          <a:spcPts val="1200"/>
                        </a:spcBef>
                        <a:spcAft>
                          <a:spcPts val="0"/>
                        </a:spcAft>
                      </a:pPr>
                      <a:r>
                        <a:rPr lang="et-EE" sz="1600" dirty="0">
                          <a:effectLst/>
                          <a:latin typeface="+mj-lt"/>
                          <a:ea typeface="Book Antiqua" panose="02040602050305030304" pitchFamily="18" charset="0"/>
                          <a:cs typeface="Times New Roman" panose="02020603050405020304" pitchFamily="18" charset="0"/>
                        </a:rPr>
                        <a:t>Projekti hindaja jaoks pole usutav, et planeeritud tegevuste tulemusena on planeeritud tehnoloogia TRL (tehniline valmiduse aste) saavutatav. </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tc>
                  <a:txBody>
                    <a:bodyPr/>
                    <a:lstStyle/>
                    <a:p>
                      <a:pPr algn="just">
                        <a:spcBef>
                          <a:spcPts val="1200"/>
                        </a:spcBef>
                        <a:spcAft>
                          <a:spcPts val="0"/>
                        </a:spcAft>
                      </a:pPr>
                      <a:r>
                        <a:rPr lang="et-EE" sz="1600">
                          <a:effectLst/>
                          <a:latin typeface="+mj-lt"/>
                          <a:ea typeface="Book Antiqua" panose="02040602050305030304" pitchFamily="18" charset="0"/>
                          <a:cs typeface="Times New Roman" panose="02020603050405020304" pitchFamily="18" charset="0"/>
                        </a:rPr>
                        <a:t>Taotlust ennast nägemata, on sellise puuduse likvideerimisel kaks olulist osa: 1) anda lisamaterjalides täpsem info, mis on algolukord ja mis on olemas (võib lisada kas manusena või linkidena jooniseid, eeluuringuid jms); 2) kirejdalda üsna põhjalikult tootearendusprotsessi, tagades siin siiski see tasakaal, et LIFE rõhutab, et pole teadustöö instrument.</a:t>
                      </a:r>
                      <a:endParaRPr lang="en-GB" sz="160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87039744"/>
                  </a:ext>
                </a:extLst>
              </a:tr>
              <a:tr h="899789">
                <a:tc>
                  <a:txBody>
                    <a:bodyPr/>
                    <a:lstStyle/>
                    <a:p>
                      <a:pPr algn="just">
                        <a:spcBef>
                          <a:spcPts val="1200"/>
                        </a:spcBef>
                        <a:spcAft>
                          <a:spcPts val="0"/>
                        </a:spcAft>
                      </a:pPr>
                      <a:r>
                        <a:rPr lang="et-EE" sz="1600">
                          <a:effectLst/>
                          <a:latin typeface="+mj-lt"/>
                          <a:ea typeface="Book Antiqua" panose="02040602050305030304" pitchFamily="18" charset="0"/>
                          <a:cs typeface="Times New Roman" panose="02020603050405020304" pitchFamily="18" charset="0"/>
                        </a:rPr>
                        <a:t>Taotluses pole kirjeldatud juriidilised/administratiivsed protseduurid, mida tegevuste läbiviimiseks vaja on (so loastamised, nõusolekud jms)</a:t>
                      </a:r>
                      <a:endParaRPr lang="en-GB" sz="1600">
                        <a:effectLst/>
                        <a:latin typeface="+mj-lt"/>
                        <a:ea typeface="Book Antiqua" panose="02040602050305030304" pitchFamily="18" charset="0"/>
                        <a:cs typeface="Times New Roman" panose="02020603050405020304" pitchFamily="18" charset="0"/>
                      </a:endParaRPr>
                    </a:p>
                  </a:txBody>
                  <a:tcPr marL="68580" marR="68580" marT="0" marB="0"/>
                </a:tc>
                <a:tc>
                  <a:txBody>
                    <a:bodyPr/>
                    <a:lstStyle/>
                    <a:p>
                      <a:pPr algn="just">
                        <a:spcBef>
                          <a:spcPts val="1200"/>
                        </a:spcBef>
                        <a:spcAft>
                          <a:spcPts val="0"/>
                        </a:spcAft>
                      </a:pPr>
                      <a:r>
                        <a:rPr lang="et-EE" sz="1600">
                          <a:effectLst/>
                          <a:latin typeface="+mj-lt"/>
                          <a:ea typeface="Book Antiqua" panose="02040602050305030304" pitchFamily="18" charset="0"/>
                          <a:cs typeface="Times New Roman" panose="02020603050405020304" pitchFamily="18" charset="0"/>
                        </a:rPr>
                        <a:t>Kindlasti kirjeldada riskide / tegevuste juures, isegi juhul kui lubasid vaja pole (st kirjeldada, et puudub vastav risk).</a:t>
                      </a:r>
                      <a:endParaRPr lang="en-GB" sz="160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27036790"/>
                  </a:ext>
                </a:extLst>
              </a:tr>
              <a:tr h="744653">
                <a:tc>
                  <a:txBody>
                    <a:bodyPr/>
                    <a:lstStyle/>
                    <a:p>
                      <a:pPr algn="just">
                        <a:spcBef>
                          <a:spcPts val="1200"/>
                        </a:spcBef>
                        <a:spcAft>
                          <a:spcPts val="0"/>
                        </a:spcAft>
                      </a:pPr>
                      <a:r>
                        <a:rPr lang="et-EE" sz="1600" dirty="0">
                          <a:effectLst/>
                          <a:latin typeface="+mj-lt"/>
                          <a:ea typeface="Book Antiqua" panose="02040602050305030304" pitchFamily="18" charset="0"/>
                          <a:cs typeface="Times New Roman" panose="02020603050405020304" pitchFamily="18" charset="0"/>
                        </a:rPr>
                        <a:t>Puudu on kommunikatsiooni/teavituse strateegia</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tc>
                  <a:txBody>
                    <a:bodyPr/>
                    <a:lstStyle/>
                    <a:p>
                      <a:pPr algn="just">
                        <a:spcBef>
                          <a:spcPts val="1200"/>
                        </a:spcBef>
                        <a:spcAft>
                          <a:spcPts val="0"/>
                        </a:spcAft>
                      </a:pPr>
                      <a:r>
                        <a:rPr lang="et-EE" sz="1600" dirty="0">
                          <a:effectLst/>
                          <a:latin typeface="+mj-lt"/>
                          <a:ea typeface="Book Antiqua" panose="02040602050305030304" pitchFamily="18" charset="0"/>
                          <a:cs typeface="Times New Roman" panose="02020603050405020304" pitchFamily="18" charset="0"/>
                        </a:rPr>
                        <a:t>Kuigi tundub, et on planeeritud terve rida teavitustegevusi, siis on pikemaajaliste projektide puhul saanud tavaks, et projektide alguses seatakse paika kommunikatsiooniplaan. On mõistlik mingi selline tegevus planeerida, või mainida, et projekti kommunikatsiooni korraldatakse asutuse projektide teavitusplaani alusel vms.</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43106612"/>
                  </a:ext>
                </a:extLst>
              </a:tr>
              <a:tr h="1737523">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Olemasoleva olukorra kirjeldamisel on toodud puuduseks varasemate uuringute / arendustöö kirjeldus, mistõttu ei ole taotluses kirjeldatud ressursitõhususe paranemine usutav. Puudub sarnaste/käimasolevate/lõppenud projektide ülevaade ja taotluse ja teiste projektide vahelised seosed.</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LIFE projektides on kohustuslik tegevus olemasolevate/varasemate projektidega kogemuste vahetus. See on vajalik vältimaks „jalgratta leiutamist“ ja programmi ressursside kuluoptimaalset kasutust. </a:t>
                      </a:r>
                      <a:endParaRPr lang="en-US" sz="1600" dirty="0">
                        <a:effectLst/>
                        <a:latin typeface="+mj-lt"/>
                        <a:ea typeface="Book Antiqua" panose="02040602050305030304" pitchFamily="18" charset="0"/>
                        <a:cs typeface="Times New Roman" panose="02020603050405020304" pitchFamily="18" charset="0"/>
                      </a:endParaRPr>
                    </a:p>
                    <a:p>
                      <a:pPr algn="just">
                        <a:spcAft>
                          <a:spcPts val="0"/>
                        </a:spcAft>
                      </a:pPr>
                      <a:r>
                        <a:rPr lang="et-EE" sz="1600" dirty="0">
                          <a:effectLst/>
                          <a:latin typeface="+mj-lt"/>
                          <a:ea typeface="Book Antiqua" panose="02040602050305030304" pitchFamily="18" charset="0"/>
                          <a:cs typeface="Times New Roman" panose="02020603050405020304" pitchFamily="18" charset="0"/>
                        </a:rPr>
                        <a:t>Lisaks projekti tegevustes teiste projektidega koostöö planeerimisele, on mõistlik ka olemasoleva olukorra osas tuua välja selle, mis on valdkonna </a:t>
                      </a:r>
                      <a:r>
                        <a:rPr lang="et-EE" sz="1600" i="1" dirty="0" err="1">
                          <a:effectLst/>
                          <a:latin typeface="+mj-lt"/>
                          <a:ea typeface="Book Antiqua" panose="02040602050305030304" pitchFamily="18" charset="0"/>
                          <a:cs typeface="Times New Roman" panose="02020603050405020304" pitchFamily="18" charset="0"/>
                        </a:rPr>
                        <a:t>state</a:t>
                      </a:r>
                      <a:r>
                        <a:rPr lang="en-US" sz="1600" i="1" dirty="0">
                          <a:effectLst/>
                          <a:latin typeface="+mj-lt"/>
                          <a:ea typeface="Book Antiqua" panose="02040602050305030304" pitchFamily="18" charset="0"/>
                          <a:cs typeface="Times New Roman" panose="02020603050405020304" pitchFamily="18" charset="0"/>
                        </a:rPr>
                        <a:t>-</a:t>
                      </a:r>
                      <a:r>
                        <a:rPr lang="et-EE" sz="1600" i="1" dirty="0">
                          <a:effectLst/>
                          <a:latin typeface="+mj-lt"/>
                          <a:ea typeface="Book Antiqua" panose="02040602050305030304" pitchFamily="18" charset="0"/>
                          <a:cs typeface="Times New Roman" panose="02020603050405020304" pitchFamily="18" charset="0"/>
                        </a:rPr>
                        <a:t>of</a:t>
                      </a:r>
                      <a:r>
                        <a:rPr lang="en-US" sz="1600" i="1" dirty="0">
                          <a:effectLst/>
                          <a:latin typeface="+mj-lt"/>
                          <a:ea typeface="Book Antiqua" panose="02040602050305030304" pitchFamily="18" charset="0"/>
                          <a:cs typeface="Times New Roman" panose="02020603050405020304" pitchFamily="18" charset="0"/>
                        </a:rPr>
                        <a:t>-</a:t>
                      </a:r>
                      <a:r>
                        <a:rPr lang="et-EE" sz="1600" i="1" dirty="0">
                          <a:effectLst/>
                          <a:latin typeface="+mj-lt"/>
                          <a:ea typeface="Book Antiqua" panose="02040602050305030304" pitchFamily="18" charset="0"/>
                          <a:cs typeface="Times New Roman" panose="02020603050405020304" pitchFamily="18" charset="0"/>
                        </a:rPr>
                        <a:t>art</a:t>
                      </a:r>
                      <a:r>
                        <a:rPr lang="et-EE" sz="1600" dirty="0">
                          <a:effectLst/>
                          <a:latin typeface="+mj-lt"/>
                          <a:ea typeface="Book Antiqua" panose="02040602050305030304" pitchFamily="18" charset="0"/>
                          <a:cs typeface="Times New Roman" panose="02020603050405020304" pitchFamily="18" charset="0"/>
                        </a:rPr>
                        <a:t>, eriti kui projektis pretendeeritakse innovatiivsetele lahendustele.</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80444104"/>
                  </a:ext>
                </a:extLst>
              </a:tr>
            </a:tbl>
          </a:graphicData>
        </a:graphic>
      </p:graphicFrame>
    </p:spTree>
    <p:extLst>
      <p:ext uri="{BB962C8B-B14F-4D97-AF65-F5344CB8AC3E}">
        <p14:creationId xmlns:p14="http://schemas.microsoft.com/office/powerpoint/2010/main" val="2696498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30417" y="1165860"/>
            <a:ext cx="4174495" cy="4526280"/>
          </a:xfrm>
        </p:spPr>
        <p:txBody>
          <a:bodyPr vert="horz" lIns="91440" tIns="45720" rIns="91440" bIns="45720" rtlCol="0" anchor="ctr">
            <a:normAutofit/>
          </a:bodyPr>
          <a:lstStyle/>
          <a:p>
            <a:r>
              <a:rPr lang="en-US" sz="3600" b="1" dirty="0" err="1"/>
              <a:t>Finantskvaliteet</a:t>
            </a:r>
            <a:r>
              <a:rPr lang="en-US" sz="3400" b="1" dirty="0"/>
              <a:t/>
            </a:r>
            <a:br>
              <a:rPr lang="en-US" sz="3400" b="1" dirty="0"/>
            </a:br>
            <a:r>
              <a:rPr lang="en-US" sz="3400" dirty="0"/>
              <a:t/>
            </a:r>
            <a:br>
              <a:rPr lang="en-US" sz="3400" dirty="0"/>
            </a:br>
            <a:r>
              <a:rPr lang="en-US" sz="3400" dirty="0"/>
              <a:t>max 20 </a:t>
            </a:r>
            <a:r>
              <a:rPr lang="en-US" sz="3400" dirty="0" err="1"/>
              <a:t>punkti</a:t>
            </a:r>
            <a:endParaRPr lang="en-US" sz="3400"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434149" y="932688"/>
            <a:ext cx="5916603" cy="4992624"/>
          </a:xfrm>
        </p:spPr>
        <p:txBody>
          <a:bodyPr vert="horz" lIns="91440" tIns="45720" rIns="91440" bIns="45720" rtlCol="0" anchor="ctr">
            <a:normAutofit/>
          </a:bodyPr>
          <a:lstStyle/>
          <a:p>
            <a:pPr marL="228600" indent="-228600">
              <a:buFont typeface="Arial" panose="020B0604020202020204" pitchFamily="34" charset="0"/>
              <a:buChar char="•"/>
            </a:pPr>
            <a:r>
              <a:rPr lang="en-US" sz="2400" dirty="0" err="1"/>
              <a:t>Vastavus</a:t>
            </a:r>
            <a:r>
              <a:rPr lang="en-US" sz="2400" dirty="0"/>
              <a:t> </a:t>
            </a:r>
            <a:r>
              <a:rPr lang="en-US" sz="2400" dirty="0" err="1"/>
              <a:t>abikõlbulikkuse</a:t>
            </a:r>
            <a:r>
              <a:rPr lang="en-US" sz="2400" dirty="0"/>
              <a:t> </a:t>
            </a:r>
            <a:r>
              <a:rPr lang="en-US" sz="2400" dirty="0" err="1"/>
              <a:t>reeglitele</a:t>
            </a:r>
            <a:r>
              <a:rPr lang="en-US" sz="2400" dirty="0"/>
              <a:t>;</a:t>
            </a:r>
          </a:p>
          <a:p>
            <a:pPr marL="228600" indent="-228600">
              <a:buFont typeface="Arial" panose="020B0604020202020204" pitchFamily="34" charset="0"/>
              <a:buChar char="•"/>
            </a:pPr>
            <a:r>
              <a:rPr lang="en-US" sz="2400" dirty="0" err="1"/>
              <a:t>Kuluoptimaalsus</a:t>
            </a:r>
            <a:r>
              <a:rPr lang="en-US" sz="2400" dirty="0"/>
              <a:t> ja </a:t>
            </a:r>
            <a:r>
              <a:rPr lang="en-US" sz="2400" dirty="0" err="1"/>
              <a:t>toetussummast</a:t>
            </a:r>
            <a:r>
              <a:rPr lang="en-US" sz="2400" dirty="0"/>
              <a:t> </a:t>
            </a:r>
            <a:r>
              <a:rPr lang="en-US" sz="2400" dirty="0" err="1"/>
              <a:t>tekkiv</a:t>
            </a:r>
            <a:r>
              <a:rPr lang="en-US" sz="2400" dirty="0"/>
              <a:t> </a:t>
            </a:r>
            <a:r>
              <a:rPr lang="en-US" sz="2400" dirty="0" err="1"/>
              <a:t>kasu</a:t>
            </a:r>
            <a:r>
              <a:rPr lang="en-US" sz="2400" dirty="0"/>
              <a:t> (Value for money)</a:t>
            </a:r>
          </a:p>
          <a:p>
            <a:pPr marL="228600" indent="-228600">
              <a:buFont typeface="Arial" panose="020B0604020202020204" pitchFamily="34" charset="0"/>
              <a:buChar char="•"/>
            </a:pPr>
            <a:r>
              <a:rPr lang="en-US" sz="2400" dirty="0" err="1"/>
              <a:t>Eelarve</a:t>
            </a:r>
            <a:r>
              <a:rPr lang="en-US" sz="2400" dirty="0"/>
              <a:t> </a:t>
            </a:r>
            <a:r>
              <a:rPr lang="en-US" sz="2400" dirty="0" err="1"/>
              <a:t>hinnakujunduse</a:t>
            </a:r>
            <a:r>
              <a:rPr lang="en-US" sz="2400" dirty="0"/>
              <a:t> </a:t>
            </a:r>
            <a:r>
              <a:rPr lang="en-US" sz="2400" dirty="0" err="1"/>
              <a:t>selgus</a:t>
            </a:r>
            <a:r>
              <a:rPr lang="en-US" sz="2400" dirty="0"/>
              <a:t> (</a:t>
            </a:r>
            <a:r>
              <a:rPr lang="en-US" sz="2400" dirty="0" err="1"/>
              <a:t>vihjed</a:t>
            </a:r>
            <a:r>
              <a:rPr lang="en-US" sz="2400" dirty="0"/>
              <a:t>, et </a:t>
            </a:r>
            <a:r>
              <a:rPr lang="en-US" sz="2400" dirty="0" err="1"/>
              <a:t>teatakse</a:t>
            </a:r>
            <a:r>
              <a:rPr lang="en-US" sz="2400" dirty="0"/>
              <a:t> </a:t>
            </a:r>
            <a:r>
              <a:rPr lang="en-US" sz="2400" dirty="0" err="1"/>
              <a:t>raamatupidamisnõudeid</a:t>
            </a:r>
            <a:r>
              <a:rPr lang="en-US" sz="2400" dirty="0"/>
              <a:t>, </a:t>
            </a:r>
            <a:r>
              <a:rPr lang="en-US" sz="2400" dirty="0" err="1"/>
              <a:t>ühikhindasid</a:t>
            </a:r>
            <a:r>
              <a:rPr lang="en-US" sz="2400" dirty="0"/>
              <a:t>, </a:t>
            </a:r>
            <a:r>
              <a:rPr lang="en-US" sz="2400" dirty="0" err="1"/>
              <a:t>turuolukorda</a:t>
            </a:r>
            <a:r>
              <a:rPr lang="en-US" sz="2400" dirty="0"/>
              <a:t> </a:t>
            </a:r>
            <a:r>
              <a:rPr lang="en-US" sz="2400" dirty="0" err="1"/>
              <a:t>jne</a:t>
            </a:r>
            <a:r>
              <a:rPr lang="en-US" sz="2400" dirty="0"/>
              <a:t>)</a:t>
            </a:r>
          </a:p>
          <a:p>
            <a:pPr marL="457200" indent="-228600">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xmlns="" id="{37B0F579-37FA-400A-8187-4421BF026E0B}"/>
              </a:ext>
            </a:extLst>
          </p:cNvPr>
          <p:cNvSpPr txBox="1"/>
          <p:nvPr/>
        </p:nvSpPr>
        <p:spPr>
          <a:xfrm>
            <a:off x="597184" y="6046082"/>
            <a:ext cx="2823850" cy="369332"/>
          </a:xfrm>
          <a:prstGeom prst="rect">
            <a:avLst/>
          </a:prstGeom>
          <a:noFill/>
        </p:spPr>
        <p:txBody>
          <a:bodyPr wrap="none" rtlCol="0">
            <a:spAutoFit/>
          </a:bodyPr>
          <a:lstStyle/>
          <a:p>
            <a:r>
              <a:rPr lang="en-US" dirty="0" err="1"/>
              <a:t>Ainult</a:t>
            </a:r>
            <a:r>
              <a:rPr lang="en-US" dirty="0"/>
              <a:t> </a:t>
            </a:r>
            <a:r>
              <a:rPr lang="en-US" dirty="0" err="1"/>
              <a:t>põhitaotluse</a:t>
            </a:r>
            <a:r>
              <a:rPr lang="en-US" dirty="0"/>
              <a:t> </a:t>
            </a:r>
            <a:r>
              <a:rPr lang="en-US" dirty="0" err="1"/>
              <a:t>kohta</a:t>
            </a:r>
            <a:endParaRPr lang="en-GB" dirty="0"/>
          </a:p>
        </p:txBody>
      </p:sp>
    </p:spTree>
    <p:extLst>
      <p:ext uri="{BB962C8B-B14F-4D97-AF65-F5344CB8AC3E}">
        <p14:creationId xmlns:p14="http://schemas.microsoft.com/office/powerpoint/2010/main" val="127023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71A7978-E2D0-4A4C-B6F7-EBC8E999B67F}"/>
              </a:ext>
            </a:extLst>
          </p:cNvPr>
          <p:cNvGraphicFramePr>
            <a:graphicFrameLocks noGrp="1"/>
          </p:cNvGraphicFramePr>
          <p:nvPr>
            <p:extLst>
              <p:ext uri="{D42A27DB-BD31-4B8C-83A1-F6EECF244321}">
                <p14:modId xmlns:p14="http://schemas.microsoft.com/office/powerpoint/2010/main" val="4202851412"/>
              </p:ext>
            </p:extLst>
          </p:nvPr>
        </p:nvGraphicFramePr>
        <p:xfrm>
          <a:off x="0" y="94891"/>
          <a:ext cx="12192000" cy="4736541"/>
        </p:xfrm>
        <a:graphic>
          <a:graphicData uri="http://schemas.openxmlformats.org/drawingml/2006/table">
            <a:tbl>
              <a:tblPr firstRow="1" firstCol="1" bandRow="1">
                <a:tableStyleId>{5C22544A-7EE6-4342-B048-85BDC9FD1C3A}</a:tableStyleId>
              </a:tblPr>
              <a:tblGrid>
                <a:gridCol w="2319666">
                  <a:extLst>
                    <a:ext uri="{9D8B030D-6E8A-4147-A177-3AD203B41FA5}">
                      <a16:colId xmlns:a16="http://schemas.microsoft.com/office/drawing/2014/main" xmlns="" val="3000723411"/>
                    </a:ext>
                  </a:extLst>
                </a:gridCol>
                <a:gridCol w="9872334">
                  <a:extLst>
                    <a:ext uri="{9D8B030D-6E8A-4147-A177-3AD203B41FA5}">
                      <a16:colId xmlns:a16="http://schemas.microsoft.com/office/drawing/2014/main" xmlns="" val="4160232815"/>
                    </a:ext>
                  </a:extLst>
                </a:gridCol>
              </a:tblGrid>
              <a:tr h="213426">
                <a:tc>
                  <a:txBody>
                    <a:bodyPr/>
                    <a:lstStyle/>
                    <a:p>
                      <a:pPr algn="just">
                        <a:spcBef>
                          <a:spcPts val="1200"/>
                        </a:spcBef>
                        <a:spcAft>
                          <a:spcPts val="0"/>
                        </a:spcAft>
                      </a:pPr>
                      <a:r>
                        <a:rPr lang="et-EE" sz="1600">
                          <a:effectLst/>
                        </a:rPr>
                        <a:t>Saadud tagasiside</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tc>
                  <a:txBody>
                    <a:bodyPr/>
                    <a:lstStyle/>
                    <a:p>
                      <a:pPr algn="just">
                        <a:spcBef>
                          <a:spcPts val="1200"/>
                        </a:spcBef>
                        <a:spcAft>
                          <a:spcPts val="0"/>
                        </a:spcAft>
                      </a:pPr>
                      <a:r>
                        <a:rPr lang="et-EE" sz="1600">
                          <a:effectLst/>
                        </a:rPr>
                        <a:t>Soovitus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xmlns="" val="2831516466"/>
                  </a:ext>
                </a:extLst>
              </a:tr>
              <a:tr h="671384">
                <a:tc>
                  <a:txBody>
                    <a:bodyPr/>
                    <a:lstStyle/>
                    <a:p>
                      <a:pPr algn="just">
                        <a:spcAft>
                          <a:spcPts val="0"/>
                        </a:spcAft>
                      </a:pPr>
                      <a:r>
                        <a:rPr lang="et-EE" sz="1600" dirty="0">
                          <a:effectLst/>
                        </a:rPr>
                        <a:t>Hindajal on </a:t>
                      </a:r>
                      <a:r>
                        <a:rPr lang="et-EE" sz="1600" dirty="0" err="1">
                          <a:effectLst/>
                        </a:rPr>
                        <a:t>topeltrahastuse</a:t>
                      </a:r>
                      <a:r>
                        <a:rPr lang="et-EE" sz="1600" dirty="0">
                          <a:effectLst/>
                        </a:rPr>
                        <a:t> kahtlus</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tc>
                  <a:txBody>
                    <a:bodyPr/>
                    <a:lstStyle/>
                    <a:p>
                      <a:pPr algn="just">
                        <a:spcAft>
                          <a:spcPts val="0"/>
                        </a:spcAft>
                      </a:pPr>
                      <a:r>
                        <a:rPr lang="et-EE" sz="1600">
                          <a:effectLst/>
                        </a:rPr>
                        <a:t>Vältida topeltrahastuse kahtlust. Olukorras, kus projekt on võtnud eesmärgiks alad, kus juba on LIFE vms europrojektide vahenditest sarnaseid tegevusi ellu viidud, näidata projektiala kaardil erinevust, kirjeldada topeltrahastuse vältimise protseduur ja kajastada see ka vajadusel kaaskirjade vms kinnitustega.</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xmlns="" val="4060550557"/>
                  </a:ext>
                </a:extLst>
              </a:tr>
              <a:tr h="640277">
                <a:tc>
                  <a:txBody>
                    <a:bodyPr/>
                    <a:lstStyle/>
                    <a:p>
                      <a:pPr algn="just">
                        <a:spcAft>
                          <a:spcPts val="0"/>
                        </a:spcAft>
                      </a:pPr>
                      <a:r>
                        <a:rPr lang="et-EE" sz="1600">
                          <a:effectLst/>
                        </a:rPr>
                        <a:t>Sisseostetava ekspertiisi eelarve ületab 35% eelarvest</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tc>
                  <a:txBody>
                    <a:bodyPr/>
                    <a:lstStyle/>
                    <a:p>
                      <a:pPr algn="just">
                        <a:spcAft>
                          <a:spcPts val="0"/>
                        </a:spcAft>
                      </a:pPr>
                      <a:r>
                        <a:rPr lang="et-EE" sz="1600" dirty="0">
                          <a:effectLst/>
                        </a:rPr>
                        <a:t>See on lubatud olukorras, kus see on hästi põhjendatud. Näiteks projekti partnerite hulgas ei ole tehnilist võimekust taolisi töid läbi viia, aga suuremahulised tööd on vajalikud projekti sisuliste eesmärkide saavutamiseks (nt elupaikade taastamistööd)</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xmlns="" val="3761898787"/>
                  </a:ext>
                </a:extLst>
              </a:tr>
              <a:tr h="1245923">
                <a:tc>
                  <a:txBody>
                    <a:bodyPr/>
                    <a:lstStyle/>
                    <a:p>
                      <a:pPr algn="just">
                        <a:spcAft>
                          <a:spcPts val="0"/>
                        </a:spcAft>
                      </a:pPr>
                      <a:r>
                        <a:rPr lang="et-EE" sz="1600">
                          <a:effectLst/>
                        </a:rPr>
                        <a:t>Taotlus ei kaalu piisavalt alternatiivseid rahastusallikaid</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tc>
                  <a:txBody>
                    <a:bodyPr/>
                    <a:lstStyle/>
                    <a:p>
                      <a:pPr algn="just">
                        <a:spcAft>
                          <a:spcPts val="0"/>
                        </a:spcAft>
                      </a:pPr>
                      <a:r>
                        <a:rPr lang="et-EE" sz="1600" dirty="0">
                          <a:effectLst/>
                        </a:rPr>
                        <a:t>Siin on hetkel keeruline olukord, sest uue rahastusperioodi instrumendid pole veel</a:t>
                      </a:r>
                      <a:r>
                        <a:rPr lang="en-US" sz="1600" dirty="0">
                          <a:effectLst/>
                        </a:rPr>
                        <a:t> </a:t>
                      </a:r>
                      <a:r>
                        <a:rPr lang="en-US" sz="1600" dirty="0" err="1">
                          <a:effectLst/>
                        </a:rPr>
                        <a:t>täpselt</a:t>
                      </a:r>
                      <a:r>
                        <a:rPr lang="et-EE" sz="1600" dirty="0">
                          <a:effectLst/>
                        </a:rPr>
                        <a:t> teada, kuid olukorras kus erinevate finantsmeetmete loetelu on taotlejal olemas, on võimalik lühidalt kirjeldada, miks võimalikud alternatiivid ei sobi nii hästi kui LIFE ja kirjeldada, mis tasemel võib tekkida sünergia muude meetmetega. Nt LIFE taastab elupaigad, aga PRIA meetmega tagatakse hooldus, LEADER rahaga külastusvõimalused vms.</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2760" marR="62760" marT="0" marB="0"/>
                </a:tc>
                <a:extLst>
                  <a:ext uri="{0D108BD9-81ED-4DB2-BD59-A6C34878D82A}">
                    <a16:rowId xmlns:a16="http://schemas.microsoft.com/office/drawing/2014/main" xmlns="" val="3399524678"/>
                  </a:ext>
                </a:extLst>
              </a:tr>
              <a:tr h="1783738">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Personalikulu ei ole </a:t>
                      </a:r>
                      <a:r>
                        <a:rPr lang="et-EE" sz="1600" dirty="0" err="1">
                          <a:effectLst/>
                          <a:latin typeface="+mj-lt"/>
                          <a:ea typeface="Book Antiqua" panose="02040602050305030304" pitchFamily="18" charset="0"/>
                          <a:cs typeface="Times New Roman" panose="02020603050405020304" pitchFamily="18" charset="0"/>
                        </a:rPr>
                        <a:t>diferenetseeritud</a:t>
                      </a:r>
                      <a:r>
                        <a:rPr lang="et-EE" sz="1600" dirty="0">
                          <a:effectLst/>
                          <a:latin typeface="+mj-lt"/>
                          <a:ea typeface="Book Antiqua" panose="02040602050305030304" pitchFamily="18" charset="0"/>
                          <a:cs typeface="Times New Roman" panose="02020603050405020304" pitchFamily="18" charset="0"/>
                        </a:rPr>
                        <a:t>, st erinevate rollidega spetsialistid on sama palgatasemega</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Eristada erinevad eksperdid ja kasutada asutuse olemasolevaid palgatasemeid (projekti alguses võib komisjon soovi</a:t>
                      </a:r>
                      <a:r>
                        <a:rPr lang="en-US" sz="1600" dirty="0">
                          <a:effectLst/>
                          <a:latin typeface="+mj-lt"/>
                          <a:ea typeface="Book Antiqua" panose="02040602050305030304" pitchFamily="18" charset="0"/>
                          <a:cs typeface="Times New Roman" panose="02020603050405020304" pitchFamily="18" charset="0"/>
                        </a:rPr>
                        <a:t>da</a:t>
                      </a:r>
                      <a:r>
                        <a:rPr lang="et-EE" sz="1600" dirty="0">
                          <a:effectLst/>
                          <a:latin typeface="+mj-lt"/>
                          <a:ea typeface="Book Antiqua" panose="02040602050305030304" pitchFamily="18" charset="0"/>
                          <a:cs typeface="Times New Roman" panose="02020603050405020304" pitchFamily="18" charset="0"/>
                        </a:rPr>
                        <a:t> näha, et projektis kaasatud inimeste palk sarnaste tööülesannete jätkudes jääb samasuguseks nagu enne projekti</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või</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juhul</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kui</a:t>
                      </a:r>
                      <a:r>
                        <a:rPr lang="en-US" sz="1600" dirty="0">
                          <a:effectLst/>
                          <a:latin typeface="+mj-lt"/>
                          <a:ea typeface="Book Antiqua" panose="02040602050305030304" pitchFamily="18" charset="0"/>
                          <a:cs typeface="Times New Roman" panose="02020603050405020304" pitchFamily="18" charset="0"/>
                        </a:rPr>
                        <a:t> on </a:t>
                      </a:r>
                      <a:r>
                        <a:rPr lang="en-US" sz="1600" dirty="0" err="1">
                          <a:effectLst/>
                          <a:latin typeface="+mj-lt"/>
                          <a:ea typeface="Book Antiqua" panose="02040602050305030304" pitchFamily="18" charset="0"/>
                          <a:cs typeface="Times New Roman" panose="02020603050405020304" pitchFamily="18" charset="0"/>
                        </a:rPr>
                        <a:t>oluline</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põhjus</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miks</a:t>
                      </a:r>
                      <a:r>
                        <a:rPr lang="en-US" sz="1600" dirty="0">
                          <a:effectLst/>
                          <a:latin typeface="+mj-lt"/>
                          <a:ea typeface="Book Antiqua" panose="02040602050305030304" pitchFamily="18" charset="0"/>
                          <a:cs typeface="Times New Roman" panose="02020603050405020304" pitchFamily="18" charset="0"/>
                        </a:rPr>
                        <a:t> see </a:t>
                      </a:r>
                      <a:r>
                        <a:rPr lang="en-US" sz="1600" dirty="0" err="1">
                          <a:effectLst/>
                          <a:latin typeface="+mj-lt"/>
                          <a:ea typeface="Book Antiqua" panose="02040602050305030304" pitchFamily="18" charset="0"/>
                          <a:cs typeface="Times New Roman" panose="02020603050405020304" pitchFamily="18" charset="0"/>
                        </a:rPr>
                        <a:t>palk</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tõuseb</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seda</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suudetakse</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tõendada</a:t>
                      </a:r>
                      <a:r>
                        <a:rPr lang="en-US" sz="1600" dirty="0">
                          <a:effectLst/>
                          <a:latin typeface="+mj-lt"/>
                          <a:ea typeface="Book Antiqua" panose="02040602050305030304" pitchFamily="18" charset="0"/>
                          <a:cs typeface="Times New Roman" panose="02020603050405020304" pitchFamily="18" charset="0"/>
                        </a:rPr>
                        <a:t> – </a:t>
                      </a:r>
                      <a:r>
                        <a:rPr lang="en-US" sz="1600" dirty="0" err="1">
                          <a:effectLst/>
                          <a:latin typeface="+mj-lt"/>
                          <a:ea typeface="Book Antiqua" panose="02040602050305030304" pitchFamily="18" charset="0"/>
                          <a:cs typeface="Times New Roman" panose="02020603050405020304" pitchFamily="18" charset="0"/>
                        </a:rPr>
                        <a:t>tööülesannete</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väga</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oluline</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muutus</a:t>
                      </a:r>
                      <a:r>
                        <a:rPr lang="en-US" sz="1600" dirty="0">
                          <a:effectLst/>
                          <a:latin typeface="+mj-lt"/>
                          <a:ea typeface="Book Antiqua" panose="02040602050305030304" pitchFamily="18" charset="0"/>
                          <a:cs typeface="Times New Roman" panose="02020603050405020304" pitchFamily="18" charset="0"/>
                        </a:rPr>
                        <a:t> </a:t>
                      </a:r>
                      <a:r>
                        <a:rPr lang="en-US" sz="1600" dirty="0" err="1">
                          <a:effectLst/>
                          <a:latin typeface="+mj-lt"/>
                          <a:ea typeface="Book Antiqua" panose="02040602050305030304" pitchFamily="18" charset="0"/>
                          <a:cs typeface="Times New Roman" panose="02020603050405020304" pitchFamily="18" charset="0"/>
                        </a:rPr>
                        <a:t>vms</a:t>
                      </a:r>
                      <a:r>
                        <a:rPr lang="et-EE" sz="1600" dirty="0">
                          <a:effectLst/>
                          <a:latin typeface="+mj-lt"/>
                          <a:ea typeface="Book Antiqua" panose="02040602050305030304" pitchFamily="18" charset="0"/>
                          <a:cs typeface="Times New Roman" panose="02020603050405020304" pitchFamily="18" charset="0"/>
                        </a:rPr>
                        <a:t>).</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45230454"/>
                  </a:ext>
                </a:extLst>
              </a:tr>
            </a:tbl>
          </a:graphicData>
        </a:graphic>
      </p:graphicFrame>
    </p:spTree>
    <p:extLst>
      <p:ext uri="{BB962C8B-B14F-4D97-AF65-F5344CB8AC3E}">
        <p14:creationId xmlns:p14="http://schemas.microsoft.com/office/powerpoint/2010/main" val="191092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1E0B6-3D61-44E7-AE04-C5A7A3D39C10}"/>
              </a:ext>
            </a:extLst>
          </p:cNvPr>
          <p:cNvSpPr>
            <a:spLocks noGrp="1"/>
          </p:cNvSpPr>
          <p:nvPr>
            <p:ph type="title"/>
          </p:nvPr>
        </p:nvSpPr>
        <p:spPr>
          <a:xfrm>
            <a:off x="803696" y="1056511"/>
            <a:ext cx="5208915" cy="819959"/>
          </a:xfrm>
        </p:spPr>
        <p:txBody>
          <a:bodyPr>
            <a:noAutofit/>
          </a:bodyPr>
          <a:lstStyle/>
          <a:p>
            <a:r>
              <a:rPr lang="en-US" sz="3200" b="1" dirty="0" err="1"/>
              <a:t>Varem</a:t>
            </a:r>
            <a:r>
              <a:rPr lang="en-US" sz="3200" b="1" dirty="0"/>
              <a:t> </a:t>
            </a:r>
            <a:r>
              <a:rPr lang="en-US" sz="3200" b="1" dirty="0" err="1"/>
              <a:t>abiks</a:t>
            </a:r>
            <a:r>
              <a:rPr lang="en-US" sz="3200" b="1" dirty="0"/>
              <a:t> </a:t>
            </a:r>
            <a:r>
              <a:rPr lang="en-US" sz="3200" b="1" dirty="0" err="1"/>
              <a:t>olnud</a:t>
            </a:r>
            <a:r>
              <a:rPr lang="en-US" sz="3200" b="1" dirty="0"/>
              <a:t> </a:t>
            </a:r>
            <a:r>
              <a:rPr lang="en-US" sz="3200" b="1" dirty="0" err="1"/>
              <a:t>lahendus</a:t>
            </a:r>
            <a:r>
              <a:rPr lang="en-US" sz="3200" b="1" dirty="0"/>
              <a:t> </a:t>
            </a:r>
            <a:r>
              <a:rPr lang="en-US" sz="3200" b="1" dirty="0" err="1"/>
              <a:t>finantsloogika</a:t>
            </a:r>
            <a:r>
              <a:rPr lang="en-US" sz="3200" b="1" dirty="0"/>
              <a:t> </a:t>
            </a:r>
            <a:r>
              <a:rPr lang="en-US" sz="3200" b="1" dirty="0" err="1"/>
              <a:t>selgitusel</a:t>
            </a:r>
            <a:r>
              <a:rPr lang="en-US" sz="3200" b="1" dirty="0"/>
              <a:t/>
            </a:r>
            <a:br>
              <a:rPr lang="en-US" sz="3200" b="1" dirty="0"/>
            </a:br>
            <a:r>
              <a:rPr lang="en-US" sz="3200" b="1" dirty="0"/>
              <a:t>Cost assumptions </a:t>
            </a:r>
            <a:r>
              <a:rPr lang="en-US" sz="3200" b="1" dirty="0" err="1"/>
              <a:t>lisa</a:t>
            </a:r>
            <a:endParaRPr lang="en-GB" sz="3200" b="1" dirty="0"/>
          </a:p>
        </p:txBody>
      </p:sp>
      <p:sp>
        <p:nvSpPr>
          <p:cNvPr id="3" name="Content Placeholder 2">
            <a:extLst>
              <a:ext uri="{FF2B5EF4-FFF2-40B4-BE49-F238E27FC236}">
                <a16:creationId xmlns:a16="http://schemas.microsoft.com/office/drawing/2014/main" xmlns="" id="{FADF3DD4-71CE-4204-B887-F05CEE264318}"/>
              </a:ext>
            </a:extLst>
          </p:cNvPr>
          <p:cNvSpPr>
            <a:spLocks noGrp="1"/>
          </p:cNvSpPr>
          <p:nvPr>
            <p:ph idx="1"/>
          </p:nvPr>
        </p:nvSpPr>
        <p:spPr>
          <a:xfrm>
            <a:off x="646982" y="2932980"/>
            <a:ext cx="5640238" cy="3813325"/>
          </a:xfrm>
        </p:spPr>
        <p:txBody>
          <a:bodyPr/>
          <a:lstStyle/>
          <a:p>
            <a:r>
              <a:rPr lang="en-US" dirty="0" err="1"/>
              <a:t>Ühikhindade</a:t>
            </a:r>
            <a:r>
              <a:rPr lang="en-US" dirty="0"/>
              <a:t> </a:t>
            </a:r>
            <a:r>
              <a:rPr lang="en-US" dirty="0" err="1"/>
              <a:t>selgitused</a:t>
            </a:r>
            <a:endParaRPr lang="en-US" dirty="0"/>
          </a:p>
          <a:p>
            <a:r>
              <a:rPr lang="en-US" dirty="0" err="1"/>
              <a:t>Põhjendused</a:t>
            </a:r>
            <a:r>
              <a:rPr lang="en-US" dirty="0"/>
              <a:t> lump sum </a:t>
            </a:r>
            <a:r>
              <a:rPr lang="en-US" dirty="0" err="1"/>
              <a:t>põhimõttel</a:t>
            </a:r>
            <a:r>
              <a:rPr lang="en-US" dirty="0"/>
              <a:t> </a:t>
            </a:r>
            <a:r>
              <a:rPr lang="en-US" dirty="0" err="1"/>
              <a:t>antud</a:t>
            </a:r>
            <a:r>
              <a:rPr lang="en-US" dirty="0"/>
              <a:t> </a:t>
            </a:r>
            <a:r>
              <a:rPr lang="en-US" dirty="0" err="1"/>
              <a:t>hindade</a:t>
            </a:r>
            <a:r>
              <a:rPr lang="en-US" dirty="0"/>
              <a:t> </a:t>
            </a:r>
            <a:r>
              <a:rPr lang="en-US" dirty="0" err="1"/>
              <a:t>taustaks</a:t>
            </a:r>
            <a:endParaRPr lang="en-US" dirty="0"/>
          </a:p>
          <a:p>
            <a:r>
              <a:rPr lang="en-US" dirty="0" err="1"/>
              <a:t>Varasemate</a:t>
            </a:r>
            <a:r>
              <a:rPr lang="en-US" dirty="0"/>
              <a:t> </a:t>
            </a:r>
            <a:r>
              <a:rPr lang="en-US" dirty="0" err="1"/>
              <a:t>kogemustele</a:t>
            </a:r>
            <a:r>
              <a:rPr lang="en-US" dirty="0"/>
              <a:t> </a:t>
            </a:r>
            <a:r>
              <a:rPr lang="en-US" dirty="0" err="1"/>
              <a:t>viitamine</a:t>
            </a:r>
            <a:endParaRPr lang="en-GB" dirty="0"/>
          </a:p>
        </p:txBody>
      </p:sp>
      <p:pic>
        <p:nvPicPr>
          <p:cNvPr id="5" name="Picture 4">
            <a:extLst>
              <a:ext uri="{FF2B5EF4-FFF2-40B4-BE49-F238E27FC236}">
                <a16:creationId xmlns:a16="http://schemas.microsoft.com/office/drawing/2014/main" xmlns="" id="{E2B67DF9-5D5D-432D-8D5C-477D161B7857}"/>
              </a:ext>
            </a:extLst>
          </p:cNvPr>
          <p:cNvPicPr>
            <a:picLocks noChangeAspect="1"/>
          </p:cNvPicPr>
          <p:nvPr/>
        </p:nvPicPr>
        <p:blipFill>
          <a:blip r:embed="rId2"/>
          <a:stretch>
            <a:fillRect/>
          </a:stretch>
        </p:blipFill>
        <p:spPr>
          <a:xfrm>
            <a:off x="6096000" y="0"/>
            <a:ext cx="6042148" cy="6858000"/>
          </a:xfrm>
          <a:prstGeom prst="rect">
            <a:avLst/>
          </a:prstGeom>
        </p:spPr>
      </p:pic>
    </p:spTree>
    <p:extLst>
      <p:ext uri="{BB962C8B-B14F-4D97-AF65-F5344CB8AC3E}">
        <p14:creationId xmlns:p14="http://schemas.microsoft.com/office/powerpoint/2010/main" val="246573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1" y="1161288"/>
            <a:ext cx="4260759" cy="4526280"/>
          </a:xfrm>
        </p:spPr>
        <p:txBody>
          <a:bodyPr vert="horz" lIns="91440" tIns="45720" rIns="91440" bIns="45720" rtlCol="0" anchor="ctr">
            <a:normAutofit/>
          </a:bodyPr>
          <a:lstStyle/>
          <a:p>
            <a:r>
              <a:rPr lang="et-EE" sz="3600" b="1" dirty="0"/>
              <a:t>EU lisandväärtus – panustamine keskkonna</a:t>
            </a:r>
            <a:r>
              <a:rPr lang="en-US" sz="3600" b="1" dirty="0"/>
              <a:t/>
            </a:r>
            <a:br>
              <a:rPr lang="en-US" sz="3600" b="1" dirty="0"/>
            </a:br>
            <a:r>
              <a:rPr lang="et-EE" sz="3600" b="1" dirty="0"/>
              <a:t>eesmärkide saavutamisse</a:t>
            </a:r>
            <a:r>
              <a:rPr lang="en-US" sz="3400" b="1" dirty="0"/>
              <a:t/>
            </a:r>
            <a:br>
              <a:rPr lang="en-US" sz="3400" b="1" dirty="0"/>
            </a:br>
            <a:r>
              <a:rPr lang="en-US" sz="3400" dirty="0"/>
              <a:t/>
            </a:r>
            <a:br>
              <a:rPr lang="en-US" sz="3400" dirty="0"/>
            </a:br>
            <a:r>
              <a:rPr lang="en-US" sz="3400" dirty="0"/>
              <a:t>max 20 </a:t>
            </a:r>
            <a:r>
              <a:rPr lang="en-US" sz="3400" dirty="0" err="1"/>
              <a:t>punkti</a:t>
            </a:r>
            <a:endParaRPr lang="en-US" sz="3400"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201236" y="768786"/>
            <a:ext cx="5916603" cy="4992624"/>
          </a:xfrm>
        </p:spPr>
        <p:txBody>
          <a:bodyPr vert="horz" lIns="91440" tIns="45720" rIns="91440" bIns="45720" rtlCol="0" anchor="ctr">
            <a:normAutofit/>
          </a:bodyPr>
          <a:lstStyle/>
          <a:p>
            <a:r>
              <a:rPr lang="et-EE" sz="2400" dirty="0"/>
              <a:t>kuidas projekt panustab LIFE prioriteetide täitmisse (määratletud LIFE regulatsiooniga</a:t>
            </a:r>
            <a:endParaRPr lang="en-US" sz="2400" dirty="0"/>
          </a:p>
          <a:p>
            <a:pPr marL="800100" indent="-342900">
              <a:lnSpc>
                <a:spcPct val="100000"/>
              </a:lnSpc>
              <a:buFont typeface="Arial" panose="020B0604020202020204" pitchFamily="34" charset="0"/>
              <a:buChar char="•"/>
            </a:pPr>
            <a:r>
              <a:rPr lang="et-EE" sz="2000" dirty="0"/>
              <a:t>Oodatav kasu tulemuste näol (kvantifitseeritud);</a:t>
            </a:r>
          </a:p>
        </p:txBody>
      </p:sp>
      <p:sp>
        <p:nvSpPr>
          <p:cNvPr id="4" name="TextBox 3">
            <a:extLst>
              <a:ext uri="{FF2B5EF4-FFF2-40B4-BE49-F238E27FC236}">
                <a16:creationId xmlns:a16="http://schemas.microsoft.com/office/drawing/2014/main" xmlns="" id="{5897B6B6-BA76-4C53-AB8B-E762F69954B3}"/>
              </a:ext>
            </a:extLst>
          </p:cNvPr>
          <p:cNvSpPr txBox="1"/>
          <p:nvPr/>
        </p:nvSpPr>
        <p:spPr>
          <a:xfrm>
            <a:off x="597184" y="6046082"/>
            <a:ext cx="4836965" cy="369332"/>
          </a:xfrm>
          <a:prstGeom prst="rect">
            <a:avLst/>
          </a:prstGeom>
          <a:noFill/>
        </p:spPr>
        <p:txBody>
          <a:bodyPr wrap="none" rtlCol="0">
            <a:spAutoFit/>
          </a:bodyPr>
          <a:lstStyle/>
          <a:p>
            <a:r>
              <a:rPr lang="en-US" dirty="0" err="1"/>
              <a:t>Hinnati</a:t>
            </a:r>
            <a:r>
              <a:rPr lang="en-US" dirty="0"/>
              <a:t> </a:t>
            </a:r>
            <a:r>
              <a:rPr lang="en-US" dirty="0" err="1"/>
              <a:t>nii</a:t>
            </a:r>
            <a:r>
              <a:rPr lang="en-US" dirty="0"/>
              <a:t> </a:t>
            </a:r>
            <a:r>
              <a:rPr lang="en-US" dirty="0" err="1"/>
              <a:t>eeltaotluse</a:t>
            </a:r>
            <a:r>
              <a:rPr lang="en-US" dirty="0"/>
              <a:t> </a:t>
            </a:r>
            <a:r>
              <a:rPr lang="en-US" dirty="0" err="1"/>
              <a:t>kui</a:t>
            </a:r>
            <a:r>
              <a:rPr lang="en-US" dirty="0"/>
              <a:t> </a:t>
            </a:r>
            <a:r>
              <a:rPr lang="en-US" dirty="0" err="1"/>
              <a:t>põhitaotluse</a:t>
            </a:r>
            <a:r>
              <a:rPr lang="en-US" dirty="0"/>
              <a:t> </a:t>
            </a:r>
            <a:r>
              <a:rPr lang="en-US" dirty="0" err="1"/>
              <a:t>kohta</a:t>
            </a:r>
            <a:endParaRPr lang="en-GB" dirty="0"/>
          </a:p>
        </p:txBody>
      </p:sp>
    </p:spTree>
    <p:extLst>
      <p:ext uri="{BB962C8B-B14F-4D97-AF65-F5344CB8AC3E}">
        <p14:creationId xmlns:p14="http://schemas.microsoft.com/office/powerpoint/2010/main" val="382007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4FE006A-472E-4962-A808-946C23B79D58}"/>
              </a:ext>
            </a:extLst>
          </p:cNvPr>
          <p:cNvGraphicFramePr>
            <a:graphicFrameLocks noGrp="1"/>
          </p:cNvGraphicFramePr>
          <p:nvPr>
            <p:extLst>
              <p:ext uri="{D42A27DB-BD31-4B8C-83A1-F6EECF244321}">
                <p14:modId xmlns:p14="http://schemas.microsoft.com/office/powerpoint/2010/main" val="3492266156"/>
              </p:ext>
            </p:extLst>
          </p:nvPr>
        </p:nvGraphicFramePr>
        <p:xfrm>
          <a:off x="0" y="0"/>
          <a:ext cx="12191999" cy="2537083"/>
        </p:xfrm>
        <a:graphic>
          <a:graphicData uri="http://schemas.openxmlformats.org/drawingml/2006/table">
            <a:tbl>
              <a:tblPr firstRow="1" firstCol="1" bandRow="1">
                <a:tableStyleId>{5C22544A-7EE6-4342-B048-85BDC9FD1C3A}</a:tableStyleId>
              </a:tblPr>
              <a:tblGrid>
                <a:gridCol w="3174305">
                  <a:extLst>
                    <a:ext uri="{9D8B030D-6E8A-4147-A177-3AD203B41FA5}">
                      <a16:colId xmlns:a16="http://schemas.microsoft.com/office/drawing/2014/main" xmlns="" val="3289210949"/>
                    </a:ext>
                  </a:extLst>
                </a:gridCol>
                <a:gridCol w="9017694">
                  <a:extLst>
                    <a:ext uri="{9D8B030D-6E8A-4147-A177-3AD203B41FA5}">
                      <a16:colId xmlns:a16="http://schemas.microsoft.com/office/drawing/2014/main" xmlns="" val="1323314928"/>
                    </a:ext>
                  </a:extLst>
                </a:gridCol>
              </a:tblGrid>
              <a:tr h="905774">
                <a:tc>
                  <a:txBody>
                    <a:bodyPr/>
                    <a:lstStyle/>
                    <a:p>
                      <a:pPr algn="just">
                        <a:spcBef>
                          <a:spcPts val="1200"/>
                        </a:spcBef>
                        <a:spcAft>
                          <a:spcPts val="0"/>
                        </a:spcAft>
                      </a:pPr>
                      <a:endParaRPr lang="en-US" sz="1600" dirty="0">
                        <a:effectLst/>
                      </a:endParaRPr>
                    </a:p>
                  </a:txBody>
                  <a:tcPr marL="33296" marR="33296" marT="0" marB="0"/>
                </a:tc>
                <a:tc>
                  <a:txBody>
                    <a:bodyPr/>
                    <a:lstStyle/>
                    <a:p>
                      <a:pPr algn="just">
                        <a:spcBef>
                          <a:spcPts val="1200"/>
                        </a:spcBef>
                        <a:spcAft>
                          <a:spcPts val="0"/>
                        </a:spcAft>
                      </a:pPr>
                      <a:r>
                        <a:rPr lang="et-EE" sz="1600">
                          <a:effectLst/>
                        </a:rPr>
                        <a:t>Soovitus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33296" marR="33296" marT="0" marB="0"/>
                </a:tc>
                <a:extLst>
                  <a:ext uri="{0D108BD9-81ED-4DB2-BD59-A6C34878D82A}">
                    <a16:rowId xmlns:a16="http://schemas.microsoft.com/office/drawing/2014/main" xmlns="" val="3610728938"/>
                  </a:ext>
                </a:extLst>
              </a:tr>
              <a:tr h="499156">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Projekt toetab temaatiliste direktiivide rakendumist Eestis, kuid ei kirjelda kuidas.</a:t>
                      </a:r>
                      <a:endParaRPr lang="en-GB" sz="1600" dirty="0">
                        <a:effectLst/>
                        <a:latin typeface="+mn-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Taotlusvorm võimaldab selles sektsioonis suhteliselt põhjalikult kirjeldada, kuidas projekt panustab keskkonnaeesmärkide täitmisele. Seejuures on vaja mõelda jällegi küsimustele – mis? – kuidas? – millal? – kus?</a:t>
                      </a:r>
                      <a:endParaRPr lang="en-US" sz="1600" dirty="0">
                        <a:effectLst/>
                        <a:latin typeface="+mn-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87039744"/>
                  </a:ext>
                </a:extLst>
              </a:tr>
              <a:tr h="899789">
                <a:tc>
                  <a:txBody>
                    <a:bodyPr/>
                    <a:lstStyle/>
                    <a:p>
                      <a:pPr algn="just">
                        <a:spcAft>
                          <a:spcPts val="0"/>
                        </a:spcAft>
                      </a:pPr>
                      <a:r>
                        <a:rPr lang="et-EE" sz="1600">
                          <a:effectLst/>
                          <a:latin typeface="+mn-lt"/>
                          <a:ea typeface="Book Antiqua" panose="02040602050305030304" pitchFamily="18" charset="0"/>
                          <a:cs typeface="Times New Roman" panose="02020603050405020304" pitchFamily="18" charset="0"/>
                        </a:rPr>
                        <a:t>Projekti mõõdikud on puudulikud</a:t>
                      </a:r>
                      <a:endParaRPr lang="en-GB" sz="1600">
                        <a:effectLst/>
                        <a:latin typeface="+mn-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Projekti kohustuslik lisa – projekti võtmeindikaatorite tabel (KPI tabel) peab olema kooskõlas projekti eesmärkidega ja selles peab olema põhilised tulemused väga selgelt kvantifitseeritud. Jälgida, et taotluse tekst ja KPI tabel langeks sisult kokku.</a:t>
                      </a:r>
                      <a:endParaRPr lang="en-GB" sz="1600" dirty="0">
                        <a:effectLst/>
                        <a:latin typeface="+mn-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27036790"/>
                  </a:ext>
                </a:extLst>
              </a:tr>
            </a:tbl>
          </a:graphicData>
        </a:graphic>
      </p:graphicFrame>
    </p:spTree>
    <p:extLst>
      <p:ext uri="{BB962C8B-B14F-4D97-AF65-F5344CB8AC3E}">
        <p14:creationId xmlns:p14="http://schemas.microsoft.com/office/powerpoint/2010/main" val="336504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2" y="1294480"/>
            <a:ext cx="3602736" cy="4526280"/>
          </a:xfrm>
        </p:spPr>
        <p:txBody>
          <a:bodyPr vert="horz" lIns="91440" tIns="45720" rIns="91440" bIns="45720" rtlCol="0" anchor="ctr">
            <a:normAutofit/>
          </a:bodyPr>
          <a:lstStyle/>
          <a:p>
            <a:r>
              <a:rPr lang="et-EE" sz="3600" b="1" dirty="0"/>
              <a:t>EU lisandväärtus – tegevuste jätkusuutlikkus</a:t>
            </a:r>
            <a:r>
              <a:rPr lang="en-US" sz="3400" b="1" dirty="0"/>
              <a:t/>
            </a:r>
            <a:br>
              <a:rPr lang="en-US" sz="3400" b="1" dirty="0"/>
            </a:br>
            <a:r>
              <a:rPr lang="en-US" sz="3400" dirty="0"/>
              <a:t/>
            </a:r>
            <a:br>
              <a:rPr lang="en-US" sz="3400" dirty="0"/>
            </a:br>
            <a:r>
              <a:rPr lang="en-US" sz="3400" dirty="0"/>
              <a:t>max 15 </a:t>
            </a:r>
            <a:r>
              <a:rPr lang="en-US" sz="3400" dirty="0" err="1"/>
              <a:t>punkti</a:t>
            </a:r>
            <a:endParaRPr lang="en-US" sz="3400"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201236" y="768786"/>
            <a:ext cx="5916603" cy="4992624"/>
          </a:xfrm>
        </p:spPr>
        <p:txBody>
          <a:bodyPr vert="horz" lIns="91440" tIns="45720" rIns="91440" bIns="45720" rtlCol="0" anchor="ctr">
            <a:normAutofit/>
          </a:bodyPr>
          <a:lstStyle/>
          <a:p>
            <a:pPr marL="457200">
              <a:lnSpc>
                <a:spcPct val="100000"/>
              </a:lnSpc>
            </a:pPr>
            <a:r>
              <a:rPr lang="et-EE" sz="2000" dirty="0"/>
              <a:t>Projekti tulemuste jätkusuutlikkus (mis saab pärast projekti lõppu);</a:t>
            </a:r>
            <a:endParaRPr lang="en-US" sz="2000" dirty="0"/>
          </a:p>
          <a:p>
            <a:endParaRPr lang="en-US" sz="2000" dirty="0"/>
          </a:p>
        </p:txBody>
      </p:sp>
      <p:sp>
        <p:nvSpPr>
          <p:cNvPr id="4" name="TextBox 3">
            <a:extLst>
              <a:ext uri="{FF2B5EF4-FFF2-40B4-BE49-F238E27FC236}">
                <a16:creationId xmlns:a16="http://schemas.microsoft.com/office/drawing/2014/main" xmlns="" id="{9FCC2102-9BDA-47B2-8EA0-B22C74D5EE0D}"/>
              </a:ext>
            </a:extLst>
          </p:cNvPr>
          <p:cNvSpPr txBox="1"/>
          <p:nvPr/>
        </p:nvSpPr>
        <p:spPr>
          <a:xfrm>
            <a:off x="597184" y="6046082"/>
            <a:ext cx="4836965" cy="369332"/>
          </a:xfrm>
          <a:prstGeom prst="rect">
            <a:avLst/>
          </a:prstGeom>
          <a:noFill/>
        </p:spPr>
        <p:txBody>
          <a:bodyPr wrap="none" rtlCol="0">
            <a:spAutoFit/>
          </a:bodyPr>
          <a:lstStyle/>
          <a:p>
            <a:r>
              <a:rPr lang="en-US" dirty="0" err="1"/>
              <a:t>Hinnati</a:t>
            </a:r>
            <a:r>
              <a:rPr lang="en-US" dirty="0"/>
              <a:t> </a:t>
            </a:r>
            <a:r>
              <a:rPr lang="en-US" dirty="0" err="1"/>
              <a:t>nii</a:t>
            </a:r>
            <a:r>
              <a:rPr lang="en-US" dirty="0"/>
              <a:t> </a:t>
            </a:r>
            <a:r>
              <a:rPr lang="en-US" dirty="0" err="1"/>
              <a:t>eeltaotluse</a:t>
            </a:r>
            <a:r>
              <a:rPr lang="en-US" dirty="0"/>
              <a:t> </a:t>
            </a:r>
            <a:r>
              <a:rPr lang="en-US" dirty="0" err="1"/>
              <a:t>kui</a:t>
            </a:r>
            <a:r>
              <a:rPr lang="en-US" dirty="0"/>
              <a:t> </a:t>
            </a:r>
            <a:r>
              <a:rPr lang="en-US" dirty="0" err="1"/>
              <a:t>põhitaotluse</a:t>
            </a:r>
            <a:r>
              <a:rPr lang="en-US" dirty="0"/>
              <a:t> </a:t>
            </a:r>
            <a:r>
              <a:rPr lang="en-US" dirty="0" err="1"/>
              <a:t>kohta</a:t>
            </a:r>
            <a:endParaRPr lang="en-GB" dirty="0"/>
          </a:p>
        </p:txBody>
      </p:sp>
    </p:spTree>
    <p:extLst>
      <p:ext uri="{BB962C8B-B14F-4D97-AF65-F5344CB8AC3E}">
        <p14:creationId xmlns:p14="http://schemas.microsoft.com/office/powerpoint/2010/main" val="2454998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4A0D6AD8-7DE8-4EB1-9ECB-FAEB98FAAAF1}"/>
              </a:ext>
            </a:extLst>
          </p:cNvPr>
          <p:cNvGraphicFramePr>
            <a:graphicFrameLocks noGrp="1"/>
          </p:cNvGraphicFramePr>
          <p:nvPr>
            <p:extLst>
              <p:ext uri="{D42A27DB-BD31-4B8C-83A1-F6EECF244321}">
                <p14:modId xmlns:p14="http://schemas.microsoft.com/office/powerpoint/2010/main" val="971647348"/>
              </p:ext>
            </p:extLst>
          </p:nvPr>
        </p:nvGraphicFramePr>
        <p:xfrm>
          <a:off x="0" y="0"/>
          <a:ext cx="12192000" cy="4761782"/>
        </p:xfrm>
        <a:graphic>
          <a:graphicData uri="http://schemas.openxmlformats.org/drawingml/2006/table">
            <a:tbl>
              <a:tblPr firstRow="1" firstCol="1" bandRow="1">
                <a:tableStyleId>{5C22544A-7EE6-4342-B048-85BDC9FD1C3A}</a:tableStyleId>
              </a:tblPr>
              <a:tblGrid>
                <a:gridCol w="3467819">
                  <a:extLst>
                    <a:ext uri="{9D8B030D-6E8A-4147-A177-3AD203B41FA5}">
                      <a16:colId xmlns:a16="http://schemas.microsoft.com/office/drawing/2014/main" xmlns="" val="1004593571"/>
                    </a:ext>
                  </a:extLst>
                </a:gridCol>
                <a:gridCol w="8724181">
                  <a:extLst>
                    <a:ext uri="{9D8B030D-6E8A-4147-A177-3AD203B41FA5}">
                      <a16:colId xmlns:a16="http://schemas.microsoft.com/office/drawing/2014/main" xmlns="" val="1470793732"/>
                    </a:ext>
                  </a:extLst>
                </a:gridCol>
              </a:tblGrid>
              <a:tr h="685799">
                <a:tc>
                  <a:txBody>
                    <a:bodyPr/>
                    <a:lstStyle/>
                    <a:p>
                      <a:pPr algn="just">
                        <a:spcBef>
                          <a:spcPts val="1200"/>
                        </a:spcBef>
                        <a:spcAft>
                          <a:spcPts val="0"/>
                        </a:spcAft>
                      </a:pPr>
                      <a:r>
                        <a:rPr lang="et-EE" sz="1600" dirty="0">
                          <a:effectLst/>
                        </a:rPr>
                        <a:t>Saadud tagasiside</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tc>
                  <a:txBody>
                    <a:bodyPr/>
                    <a:lstStyle/>
                    <a:p>
                      <a:pPr algn="just">
                        <a:spcBef>
                          <a:spcPts val="1200"/>
                        </a:spcBef>
                        <a:spcAft>
                          <a:spcPts val="0"/>
                        </a:spcAft>
                      </a:pPr>
                      <a:r>
                        <a:rPr lang="et-EE" sz="1600">
                          <a:effectLst/>
                        </a:rPr>
                        <a:t>Soovitus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71925223"/>
                  </a:ext>
                </a:extLst>
              </a:tr>
              <a:tr h="1358661">
                <a:tc>
                  <a:txBody>
                    <a:bodyPr/>
                    <a:lstStyle/>
                    <a:p>
                      <a:pPr algn="just">
                        <a:spcAft>
                          <a:spcPts val="0"/>
                        </a:spcAft>
                      </a:pPr>
                      <a:r>
                        <a:rPr lang="et-EE" sz="1600">
                          <a:effectLst/>
                        </a:rPr>
                        <a:t>Pikaajaliste lepingute puudumine eramaal toimuvate tegevuste läbiviimiseks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rPr>
                        <a:t>LIFE looduse programmi projektides eeldatakse, et eramaaomanikega sõlmitakse pikaajalised lepingud, so ~20 aastased. Siin on vaja projekti planeerida tegevused, et selliste lepinguteni on võimalik jõuda, juhul kui neid lepinguid ei ole võimalik saada enne projekti (soovitatav on leida mingi hulk maaomanikke, kes siiski esialgset koostööhuvi üles näitab). </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06704709"/>
                  </a:ext>
                </a:extLst>
              </a:tr>
              <a:tr h="1358661">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Projekt on iseloomult „</a:t>
                      </a:r>
                      <a:r>
                        <a:rPr lang="et-EE" sz="1600" dirty="0" err="1">
                          <a:effectLst/>
                          <a:latin typeface="+mn-lt"/>
                          <a:ea typeface="Book Antiqua" panose="02040602050305030304" pitchFamily="18" charset="0"/>
                          <a:cs typeface="Times New Roman" panose="02020603050405020304" pitchFamily="18" charset="0"/>
                        </a:rPr>
                        <a:t>close</a:t>
                      </a:r>
                      <a:r>
                        <a:rPr lang="et-EE" sz="1600" dirty="0">
                          <a:effectLst/>
                          <a:latin typeface="+mn-lt"/>
                          <a:ea typeface="Book Antiqua" panose="02040602050305030304" pitchFamily="18" charset="0"/>
                          <a:cs typeface="Times New Roman" panose="02020603050405020304" pitchFamily="18" charset="0"/>
                        </a:rPr>
                        <a:t> </a:t>
                      </a:r>
                      <a:r>
                        <a:rPr lang="et-EE" sz="1600" dirty="0" err="1">
                          <a:effectLst/>
                          <a:latin typeface="+mn-lt"/>
                          <a:ea typeface="Book Antiqua" panose="02040602050305030304" pitchFamily="18" charset="0"/>
                          <a:cs typeface="Times New Roman" panose="02020603050405020304" pitchFamily="18" charset="0"/>
                        </a:rPr>
                        <a:t>to</a:t>
                      </a:r>
                      <a:r>
                        <a:rPr lang="et-EE" sz="1600" dirty="0">
                          <a:effectLst/>
                          <a:latin typeface="+mn-lt"/>
                          <a:ea typeface="Book Antiqua" panose="02040602050305030304" pitchFamily="18" charset="0"/>
                          <a:cs typeface="Times New Roman" panose="02020603050405020304" pitchFamily="18" charset="0"/>
                        </a:rPr>
                        <a:t> market“ tüüpi, kuid puudub</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selge</a:t>
                      </a:r>
                      <a:r>
                        <a:rPr lang="et-EE" sz="1600" dirty="0">
                          <a:effectLst/>
                          <a:latin typeface="+mn-lt"/>
                          <a:ea typeface="Book Antiqua" panose="02040602050305030304" pitchFamily="18" charset="0"/>
                          <a:cs typeface="Times New Roman" panose="02020603050405020304" pitchFamily="18" charset="0"/>
                        </a:rPr>
                        <a:t> äriplaan.</a:t>
                      </a:r>
                      <a:endParaRPr lang="en-GB" sz="1600" dirty="0">
                        <a:effectLst/>
                        <a:latin typeface="+mn-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Järgida programmidokumendi soovitusi ja </a:t>
                      </a:r>
                      <a:r>
                        <a:rPr lang="en-US" sz="1600" dirty="0" err="1">
                          <a:effectLst/>
                          <a:latin typeface="+mn-lt"/>
                          <a:ea typeface="Book Antiqua" panose="02040602050305030304" pitchFamily="18" charset="0"/>
                          <a:cs typeface="Times New Roman" panose="02020603050405020304" pitchFamily="18" charset="0"/>
                        </a:rPr>
                        <a:t>tõendada</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vajalike</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lisadega</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kahtlen</a:t>
                      </a:r>
                      <a:r>
                        <a:rPr lang="en-US" sz="1600" dirty="0">
                          <a:effectLst/>
                          <a:latin typeface="+mn-lt"/>
                          <a:ea typeface="Book Antiqua" panose="02040602050305030304" pitchFamily="18" charset="0"/>
                          <a:cs typeface="Times New Roman" panose="02020603050405020304" pitchFamily="18" charset="0"/>
                        </a:rPr>
                        <a:t>, kas </a:t>
                      </a:r>
                      <a:r>
                        <a:rPr lang="en-US" sz="1600" dirty="0" err="1">
                          <a:effectLst/>
                          <a:latin typeface="+mn-lt"/>
                          <a:ea typeface="Book Antiqua" panose="02040602050305030304" pitchFamily="18" charset="0"/>
                          <a:cs typeface="Times New Roman" panose="02020603050405020304" pitchFamily="18" charset="0"/>
                        </a:rPr>
                        <a:t>tegelikult</a:t>
                      </a:r>
                      <a:r>
                        <a:rPr lang="en-US" sz="1600" dirty="0">
                          <a:effectLst/>
                          <a:latin typeface="+mn-lt"/>
                          <a:ea typeface="Book Antiqua" panose="02040602050305030304" pitchFamily="18" charset="0"/>
                          <a:cs typeface="Times New Roman" panose="02020603050405020304" pitchFamily="18" charset="0"/>
                        </a:rPr>
                        <a:t> see </a:t>
                      </a:r>
                      <a:r>
                        <a:rPr lang="en-US" sz="1600" dirty="0" err="1">
                          <a:effectLst/>
                          <a:latin typeface="+mn-lt"/>
                          <a:ea typeface="Book Antiqua" panose="02040602050305030304" pitchFamily="18" charset="0"/>
                          <a:cs typeface="Times New Roman" panose="02020603050405020304" pitchFamily="18" charset="0"/>
                        </a:rPr>
                        <a:t>äriplaan</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puudu</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oli</a:t>
                      </a:r>
                      <a:r>
                        <a:rPr lang="en-US" sz="1600" dirty="0">
                          <a:effectLst/>
                          <a:latin typeface="+mn-lt"/>
                          <a:ea typeface="Book Antiqua" panose="02040602050305030304" pitchFamily="18" charset="0"/>
                          <a:cs typeface="Times New Roman" panose="02020603050405020304" pitchFamily="18" charset="0"/>
                        </a:rPr>
                        <a:t>)</a:t>
                      </a:r>
                      <a:r>
                        <a:rPr lang="et-EE" sz="1600" dirty="0">
                          <a:effectLst/>
                          <a:latin typeface="+mn-lt"/>
                          <a:ea typeface="Book Antiqua" panose="02040602050305030304" pitchFamily="18" charset="0"/>
                          <a:cs typeface="Times New Roman" panose="02020603050405020304" pitchFamily="18" charset="0"/>
                        </a:rPr>
                        <a:t>. Täiesti piisav on sellised dokumendid lisada eestikeeles.</a:t>
                      </a:r>
                      <a:endParaRPr lang="en-GB" sz="1600" dirty="0">
                        <a:effectLst/>
                        <a:latin typeface="+mn-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12079406"/>
                  </a:ext>
                </a:extLst>
              </a:tr>
              <a:tr h="1358661">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Puudub lahendus, kuidas projekti tulemusi levitada ja korrata teistes oludes</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Vt ka eeltaotluste juures olevat soovitust. Leida lahendused, võtmesõnad </a:t>
                      </a:r>
                      <a:r>
                        <a:rPr lang="et-EE" sz="1600" dirty="0" err="1">
                          <a:effectLst/>
                          <a:latin typeface="+mj-lt"/>
                          <a:ea typeface="Book Antiqua" panose="02040602050305030304" pitchFamily="18" charset="0"/>
                          <a:cs typeface="Times New Roman" panose="02020603050405020304" pitchFamily="18" charset="0"/>
                        </a:rPr>
                        <a:t>replicability</a:t>
                      </a:r>
                      <a:r>
                        <a:rPr lang="et-EE" sz="1600" dirty="0">
                          <a:effectLst/>
                          <a:latin typeface="+mj-lt"/>
                          <a:ea typeface="Book Antiqua" panose="02040602050305030304" pitchFamily="18" charset="0"/>
                          <a:cs typeface="Times New Roman" panose="02020603050405020304" pitchFamily="18" charset="0"/>
                        </a:rPr>
                        <a:t>, </a:t>
                      </a:r>
                      <a:r>
                        <a:rPr lang="et-EE" sz="1600" dirty="0" err="1">
                          <a:effectLst/>
                          <a:latin typeface="+mj-lt"/>
                          <a:ea typeface="Book Antiqua" panose="02040602050305030304" pitchFamily="18" charset="0"/>
                          <a:cs typeface="Times New Roman" panose="02020603050405020304" pitchFamily="18" charset="0"/>
                        </a:rPr>
                        <a:t>transferability</a:t>
                      </a:r>
                      <a:r>
                        <a:rPr lang="et-EE" sz="1600" dirty="0">
                          <a:effectLst/>
                          <a:latin typeface="+mj-lt"/>
                          <a:ea typeface="Book Antiqua" panose="02040602050305030304" pitchFamily="18" charset="0"/>
                          <a:cs typeface="Times New Roman" panose="02020603050405020304" pitchFamily="18" charset="0"/>
                        </a:rPr>
                        <a:t>.</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681629383"/>
                  </a:ext>
                </a:extLst>
              </a:tr>
            </a:tbl>
          </a:graphicData>
        </a:graphic>
      </p:graphicFrame>
    </p:spTree>
    <p:extLst>
      <p:ext uri="{BB962C8B-B14F-4D97-AF65-F5344CB8AC3E}">
        <p14:creationId xmlns:p14="http://schemas.microsoft.com/office/powerpoint/2010/main" val="18937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2" y="1294480"/>
            <a:ext cx="3602736" cy="4526280"/>
          </a:xfrm>
        </p:spPr>
        <p:txBody>
          <a:bodyPr vert="horz" lIns="91440" tIns="45720" rIns="91440" bIns="45720" rtlCol="0" anchor="ctr">
            <a:normAutofit/>
          </a:bodyPr>
          <a:lstStyle/>
          <a:p>
            <a:r>
              <a:rPr lang="et-EE" sz="3600" b="1" dirty="0"/>
              <a:t>EU lisandväärtus – seostatus LIFE mitmeaastase tööprogrammi eesmärkidega</a:t>
            </a:r>
            <a:r>
              <a:rPr lang="et-EE" sz="3600" dirty="0"/>
              <a:t> </a:t>
            </a:r>
            <a:r>
              <a:rPr lang="en-US" sz="3400" b="1" dirty="0"/>
              <a:t/>
            </a:r>
            <a:br>
              <a:rPr lang="en-US" sz="3400" b="1" dirty="0"/>
            </a:br>
            <a:r>
              <a:rPr lang="en-US" sz="3400" dirty="0"/>
              <a:t/>
            </a:r>
            <a:br>
              <a:rPr lang="en-US" sz="3400" dirty="0"/>
            </a:br>
            <a:r>
              <a:rPr lang="en-US" sz="3400" dirty="0"/>
              <a:t>max 10 </a:t>
            </a:r>
            <a:r>
              <a:rPr lang="en-US" sz="3400" dirty="0" err="1"/>
              <a:t>punkti</a:t>
            </a:r>
            <a:endParaRPr lang="en-US" sz="3400"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201236" y="768786"/>
            <a:ext cx="5916603" cy="4992624"/>
          </a:xfrm>
        </p:spPr>
        <p:txBody>
          <a:bodyPr vert="horz" lIns="91440" tIns="45720" rIns="91440" bIns="45720" rtlCol="0" anchor="ctr">
            <a:normAutofit/>
          </a:bodyPr>
          <a:lstStyle/>
          <a:p>
            <a:pPr marL="457200">
              <a:lnSpc>
                <a:spcPct val="100000"/>
              </a:lnSpc>
            </a:pPr>
            <a:r>
              <a:rPr lang="et-EE" sz="2000" dirty="0"/>
              <a:t>Projekti </a:t>
            </a:r>
            <a:r>
              <a:rPr lang="en-US" sz="2000" dirty="0" err="1"/>
              <a:t>panus</a:t>
            </a:r>
            <a:r>
              <a:rPr lang="et-EE" sz="2000" dirty="0"/>
              <a:t> LIFE mitmeaastase</a:t>
            </a:r>
            <a:r>
              <a:rPr lang="en-US" sz="2000" dirty="0" err="1"/>
              <a:t>sse</a:t>
            </a:r>
            <a:r>
              <a:rPr lang="et-EE" sz="2000" dirty="0"/>
              <a:t> tööprogrammi (seni 3-4 aastased eelarvestusperioodid, mille jaoks sõnastatakse omad fookusvaldkonnad, mis täpsustavad LIFE regulatsioonis toodud prioriteete).</a:t>
            </a:r>
            <a:endParaRPr lang="en-US" sz="2000" dirty="0"/>
          </a:p>
        </p:txBody>
      </p:sp>
      <p:sp>
        <p:nvSpPr>
          <p:cNvPr id="5" name="TextBox 4">
            <a:extLst>
              <a:ext uri="{FF2B5EF4-FFF2-40B4-BE49-F238E27FC236}">
                <a16:creationId xmlns:a16="http://schemas.microsoft.com/office/drawing/2014/main" xmlns="" id="{B7F16ECB-F30F-4F08-8AEE-A2DA02C7E3B2}"/>
              </a:ext>
            </a:extLst>
          </p:cNvPr>
          <p:cNvSpPr txBox="1"/>
          <p:nvPr/>
        </p:nvSpPr>
        <p:spPr>
          <a:xfrm>
            <a:off x="597184" y="6046082"/>
            <a:ext cx="4836965" cy="369332"/>
          </a:xfrm>
          <a:prstGeom prst="rect">
            <a:avLst/>
          </a:prstGeom>
          <a:noFill/>
        </p:spPr>
        <p:txBody>
          <a:bodyPr wrap="none" rtlCol="0">
            <a:spAutoFit/>
          </a:bodyPr>
          <a:lstStyle/>
          <a:p>
            <a:r>
              <a:rPr lang="en-US" dirty="0" err="1"/>
              <a:t>Hinnati</a:t>
            </a:r>
            <a:r>
              <a:rPr lang="en-US" dirty="0"/>
              <a:t> </a:t>
            </a:r>
            <a:r>
              <a:rPr lang="en-US" dirty="0" err="1"/>
              <a:t>nii</a:t>
            </a:r>
            <a:r>
              <a:rPr lang="en-US" dirty="0"/>
              <a:t> </a:t>
            </a:r>
            <a:r>
              <a:rPr lang="en-US" dirty="0" err="1"/>
              <a:t>eeltaotluse</a:t>
            </a:r>
            <a:r>
              <a:rPr lang="en-US" dirty="0"/>
              <a:t> </a:t>
            </a:r>
            <a:r>
              <a:rPr lang="en-US" dirty="0" err="1"/>
              <a:t>kui</a:t>
            </a:r>
            <a:r>
              <a:rPr lang="en-US" dirty="0"/>
              <a:t> </a:t>
            </a:r>
            <a:r>
              <a:rPr lang="en-US" dirty="0" err="1"/>
              <a:t>põhitaotluse</a:t>
            </a:r>
            <a:r>
              <a:rPr lang="en-US" dirty="0"/>
              <a:t> </a:t>
            </a:r>
            <a:r>
              <a:rPr lang="en-US" dirty="0" err="1"/>
              <a:t>kohta</a:t>
            </a:r>
            <a:endParaRPr lang="en-GB" dirty="0"/>
          </a:p>
        </p:txBody>
      </p:sp>
    </p:spTree>
    <p:extLst>
      <p:ext uri="{BB962C8B-B14F-4D97-AF65-F5344CB8AC3E}">
        <p14:creationId xmlns:p14="http://schemas.microsoft.com/office/powerpoint/2010/main" val="28400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D6FBB9D-1CAA-4D05-AB33-BABDFE17B8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xmlns="" id="{04727B71-B4B6-4823-80A1-68C40B475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79A6DB05-9FB5-4B07-8675-74C23D4FD8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xmlns=""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xmlns=""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xmlns=""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2" y="1161288"/>
            <a:ext cx="3602736" cy="1208286"/>
          </a:xfrm>
        </p:spPr>
        <p:txBody>
          <a:bodyPr vert="horz" lIns="91440" tIns="45720" rIns="91440" bIns="45720" rtlCol="0" anchor="ctr">
            <a:normAutofit/>
          </a:bodyPr>
          <a:lstStyle/>
          <a:p>
            <a:r>
              <a:rPr lang="en-US" sz="4000" b="1" dirty="0" err="1"/>
              <a:t>Tänane</a:t>
            </a:r>
            <a:r>
              <a:rPr lang="en-US" sz="4000" b="1" dirty="0"/>
              <a:t> </a:t>
            </a:r>
            <a:r>
              <a:rPr lang="en-US" sz="4000" b="1" dirty="0" err="1"/>
              <a:t>plaan</a:t>
            </a:r>
            <a:r>
              <a:rPr lang="en-US" sz="4000" b="1" dirty="0"/>
              <a:t>:</a:t>
            </a:r>
          </a:p>
        </p:txBody>
      </p:sp>
      <p:sp>
        <p:nvSpPr>
          <p:cNvPr id="31" name="Rectangle 30">
            <a:extLst>
              <a:ext uri="{FF2B5EF4-FFF2-40B4-BE49-F238E27FC236}">
                <a16:creationId xmlns:a16="http://schemas.microsoft.com/office/drawing/2014/main" xmlns=""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4811479" y="0"/>
            <a:ext cx="7301864" cy="6951406"/>
          </a:xfrm>
        </p:spPr>
        <p:txBody>
          <a:bodyPr vert="horz" lIns="91440" tIns="45720" rIns="91440" bIns="45720" rtlCol="0" anchor="ctr">
            <a:normAutofit/>
          </a:bodyPr>
          <a:lstStyle/>
          <a:p>
            <a:pPr marL="228600">
              <a:lnSpc>
                <a:spcPct val="100000"/>
              </a:lnSpc>
            </a:pPr>
            <a:r>
              <a:rPr lang="et-EE" b="1" dirty="0"/>
              <a:t>LIFE programmi esitatud taotluste tagasiside analüüs</a:t>
            </a:r>
            <a:endParaRPr lang="en-US" dirty="0"/>
          </a:p>
          <a:p>
            <a:pPr marL="228600">
              <a:lnSpc>
                <a:spcPct val="100000"/>
              </a:lnSpc>
            </a:pPr>
            <a:r>
              <a:rPr lang="en-US" dirty="0" err="1"/>
              <a:t>Mõned</a:t>
            </a:r>
            <a:r>
              <a:rPr lang="en-US" dirty="0"/>
              <a:t> </a:t>
            </a:r>
            <a:r>
              <a:rPr lang="en-US" dirty="0" err="1"/>
              <a:t>soovitused</a:t>
            </a:r>
            <a:r>
              <a:rPr lang="en-US" dirty="0"/>
              <a:t> LIFE2021 </a:t>
            </a:r>
            <a:r>
              <a:rPr lang="en-US" dirty="0" err="1"/>
              <a:t>vooru</a:t>
            </a:r>
            <a:r>
              <a:rPr lang="en-US" dirty="0"/>
              <a:t> </a:t>
            </a:r>
            <a:r>
              <a:rPr lang="en-US" dirty="0" err="1"/>
              <a:t>jaoks</a:t>
            </a:r>
            <a:endParaRPr lang="en-US" dirty="0"/>
          </a:p>
          <a:p>
            <a:pPr marL="228600">
              <a:lnSpc>
                <a:spcPct val="100000"/>
              </a:lnSpc>
            </a:pPr>
            <a:r>
              <a:rPr lang="en-US" dirty="0" err="1"/>
              <a:t>Küsimused</a:t>
            </a:r>
            <a:r>
              <a:rPr lang="en-US" dirty="0"/>
              <a:t> – </a:t>
            </a:r>
            <a:r>
              <a:rPr lang="en-US" dirty="0" err="1"/>
              <a:t>vastused</a:t>
            </a:r>
            <a:r>
              <a:rPr lang="en-US" dirty="0"/>
              <a:t> – </a:t>
            </a:r>
            <a:r>
              <a:rPr lang="en-US" dirty="0" err="1"/>
              <a:t>arutelu</a:t>
            </a:r>
            <a:endParaRPr lang="en-US" dirty="0"/>
          </a:p>
        </p:txBody>
      </p:sp>
    </p:spTree>
    <p:extLst>
      <p:ext uri="{BB962C8B-B14F-4D97-AF65-F5344CB8AC3E}">
        <p14:creationId xmlns:p14="http://schemas.microsoft.com/office/powerpoint/2010/main" val="413290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16893" y="1238250"/>
            <a:ext cx="4272607" cy="4381500"/>
          </a:xfrm>
        </p:spPr>
        <p:txBody>
          <a:bodyPr vert="horz" lIns="91440" tIns="45720" rIns="91440" bIns="45720" rtlCol="0" anchor="ctr">
            <a:normAutofit/>
          </a:bodyPr>
          <a:lstStyle/>
          <a:p>
            <a:r>
              <a:rPr lang="et-EE" sz="2400" b="1" dirty="0"/>
              <a:t>LIFE </a:t>
            </a:r>
            <a:r>
              <a:rPr lang="et-EE" sz="2400" b="1" dirty="0" err="1"/>
              <a:t>Multi-Annual</a:t>
            </a:r>
            <a:r>
              <a:rPr lang="et-EE" sz="2400" b="1" dirty="0"/>
              <a:t> Work </a:t>
            </a:r>
            <a:r>
              <a:rPr lang="et-EE" sz="2400" b="1" dirty="0" err="1"/>
              <a:t>Program</a:t>
            </a:r>
            <a:r>
              <a:rPr lang="et-EE" sz="2400" b="1" dirty="0"/>
              <a:t> 2018-2020</a:t>
            </a:r>
            <a:r>
              <a:rPr lang="en-US" sz="2400" b="1" dirty="0"/>
              <a:t/>
            </a:r>
            <a:br>
              <a:rPr lang="en-US" sz="2400" b="1" dirty="0"/>
            </a:br>
            <a:r>
              <a:rPr lang="et-EE" sz="2400" dirty="0">
                <a:hlinkClick r:id="rId2"/>
              </a:rPr>
              <a:t>https://eur-lex.europa.eu/legal-content/EN/TXT/?uri=CELEX%3A32018D0210</a:t>
            </a:r>
            <a:endParaRPr lang="en-US" sz="2400" b="1"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097028" y="556763"/>
            <a:ext cx="6954074" cy="3894467"/>
          </a:xfrm>
        </p:spPr>
        <p:txBody>
          <a:bodyPr vert="horz" lIns="91440" tIns="45720" rIns="91440" bIns="45720" rtlCol="0" anchor="ctr">
            <a:normAutofit/>
          </a:bodyPr>
          <a:lstStyle/>
          <a:p>
            <a:pPr marL="685800" indent="-228600">
              <a:buFont typeface="Arial" panose="020B0604020202020204" pitchFamily="34" charset="0"/>
              <a:buChar char="•"/>
            </a:pPr>
            <a:r>
              <a:rPr lang="et-EE" dirty="0"/>
              <a:t>Rahaliste vahendite suunav jaotus prioriteetsete valdkondade ning eri rahastamisliikide vahel</a:t>
            </a:r>
          </a:p>
          <a:p>
            <a:pPr marL="685800" indent="-228600">
              <a:buFont typeface="Arial" panose="020B0604020202020204" pitchFamily="34" charset="0"/>
              <a:buChar char="•"/>
            </a:pPr>
            <a:r>
              <a:rPr lang="et-EE" dirty="0"/>
              <a:t>Oodatud projektide teemad</a:t>
            </a:r>
          </a:p>
          <a:p>
            <a:pPr marL="685800" indent="-228600">
              <a:buFont typeface="Arial" panose="020B0604020202020204" pitchFamily="34" charset="0"/>
              <a:buChar char="•"/>
            </a:pPr>
            <a:r>
              <a:rPr lang="et-EE" dirty="0"/>
              <a:t>Kasutada olev eelarve, allikad</a:t>
            </a:r>
            <a:endParaRPr lang="en-US" dirty="0"/>
          </a:p>
        </p:txBody>
      </p:sp>
    </p:spTree>
    <p:extLst>
      <p:ext uri="{BB962C8B-B14F-4D97-AF65-F5344CB8AC3E}">
        <p14:creationId xmlns:p14="http://schemas.microsoft.com/office/powerpoint/2010/main" val="1397280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2" y="1294480"/>
            <a:ext cx="3602736" cy="4526280"/>
          </a:xfrm>
        </p:spPr>
        <p:txBody>
          <a:bodyPr vert="horz" lIns="91440" tIns="45720" rIns="91440" bIns="45720" rtlCol="0" anchor="ctr">
            <a:normAutofit/>
          </a:bodyPr>
          <a:lstStyle/>
          <a:p>
            <a:r>
              <a:rPr lang="et-EE" sz="3600" b="1" dirty="0"/>
              <a:t>EU lisandväärtus – sünergiad ja rahvusvaheline mõju</a:t>
            </a:r>
            <a:r>
              <a:rPr lang="et-EE" sz="3600" dirty="0"/>
              <a:t> </a:t>
            </a:r>
            <a:r>
              <a:rPr lang="en-US" sz="3400" b="1" dirty="0"/>
              <a:t/>
            </a:r>
            <a:br>
              <a:rPr lang="en-US" sz="3400" b="1" dirty="0"/>
            </a:br>
            <a:r>
              <a:rPr lang="en-US" sz="3400" dirty="0"/>
              <a:t/>
            </a:r>
            <a:br>
              <a:rPr lang="en-US" sz="3400" dirty="0"/>
            </a:br>
            <a:r>
              <a:rPr lang="en-US" sz="3400" dirty="0"/>
              <a:t>max 15 </a:t>
            </a:r>
            <a:r>
              <a:rPr lang="en-US" sz="3400" dirty="0" err="1"/>
              <a:t>punkti</a:t>
            </a:r>
            <a:endParaRPr lang="en-US" sz="3400"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201236" y="768786"/>
            <a:ext cx="5916603" cy="4992624"/>
          </a:xfrm>
        </p:spPr>
        <p:txBody>
          <a:bodyPr vert="horz" lIns="91440" tIns="45720" rIns="91440" bIns="45720" rtlCol="0" anchor="ctr">
            <a:normAutofit/>
          </a:bodyPr>
          <a:lstStyle/>
          <a:p>
            <a:pPr marL="457200">
              <a:lnSpc>
                <a:spcPct val="100000"/>
              </a:lnSpc>
            </a:pPr>
            <a:r>
              <a:rPr lang="et-EE" sz="2000" dirty="0"/>
              <a:t>kuidas projekt panustab teiste EU keskkonnaeesmärkide täitmisesse</a:t>
            </a:r>
            <a:r>
              <a:rPr lang="en-US" sz="2000" dirty="0"/>
              <a:t>: </a:t>
            </a:r>
            <a:r>
              <a:rPr lang="et-EE" sz="2000" dirty="0"/>
              <a:t>rohelised hanked, ringmajandus, elurikkus, </a:t>
            </a:r>
            <a:r>
              <a:rPr lang="et-EE" sz="2000" dirty="0" err="1"/>
              <a:t>dekarboniseerimine</a:t>
            </a:r>
            <a:r>
              <a:rPr lang="et-EE" sz="2000" dirty="0"/>
              <a:t> jms. </a:t>
            </a:r>
            <a:endParaRPr lang="en-US" sz="2000" dirty="0"/>
          </a:p>
          <a:p>
            <a:pPr marL="457200">
              <a:lnSpc>
                <a:spcPct val="100000"/>
              </a:lnSpc>
            </a:pPr>
            <a:r>
              <a:rPr lang="et-EE" sz="2000" dirty="0"/>
              <a:t>Samuti saab siit lisapunkte juhul, kui projekti on planeeritud rahvusvaheline koostöömudel, tulemuste levitamiseks, kogemuste vahetamiseks ja projekti mõju suurendamiseks.</a:t>
            </a:r>
            <a:endParaRPr lang="en-US" sz="2000" dirty="0"/>
          </a:p>
        </p:txBody>
      </p:sp>
      <p:sp>
        <p:nvSpPr>
          <p:cNvPr id="4" name="TextBox 3">
            <a:extLst>
              <a:ext uri="{FF2B5EF4-FFF2-40B4-BE49-F238E27FC236}">
                <a16:creationId xmlns:a16="http://schemas.microsoft.com/office/drawing/2014/main" xmlns="" id="{06F8FEEA-094E-4BDB-8BB1-14701386C8A0}"/>
              </a:ext>
            </a:extLst>
          </p:cNvPr>
          <p:cNvSpPr txBox="1"/>
          <p:nvPr/>
        </p:nvSpPr>
        <p:spPr>
          <a:xfrm>
            <a:off x="597184" y="6046082"/>
            <a:ext cx="4836965" cy="369332"/>
          </a:xfrm>
          <a:prstGeom prst="rect">
            <a:avLst/>
          </a:prstGeom>
          <a:noFill/>
        </p:spPr>
        <p:txBody>
          <a:bodyPr wrap="none" rtlCol="0">
            <a:spAutoFit/>
          </a:bodyPr>
          <a:lstStyle/>
          <a:p>
            <a:r>
              <a:rPr lang="en-US" dirty="0" err="1"/>
              <a:t>Hinnati</a:t>
            </a:r>
            <a:r>
              <a:rPr lang="en-US" dirty="0"/>
              <a:t> </a:t>
            </a:r>
            <a:r>
              <a:rPr lang="en-US" dirty="0" err="1"/>
              <a:t>nii</a:t>
            </a:r>
            <a:r>
              <a:rPr lang="en-US" dirty="0"/>
              <a:t> </a:t>
            </a:r>
            <a:r>
              <a:rPr lang="en-US" dirty="0" err="1"/>
              <a:t>eeltaotluse</a:t>
            </a:r>
            <a:r>
              <a:rPr lang="en-US" dirty="0"/>
              <a:t> </a:t>
            </a:r>
            <a:r>
              <a:rPr lang="en-US" dirty="0" err="1"/>
              <a:t>kui</a:t>
            </a:r>
            <a:r>
              <a:rPr lang="en-US" dirty="0"/>
              <a:t> </a:t>
            </a:r>
            <a:r>
              <a:rPr lang="en-US" dirty="0" err="1"/>
              <a:t>põhitaotluse</a:t>
            </a:r>
            <a:r>
              <a:rPr lang="en-US" dirty="0"/>
              <a:t> </a:t>
            </a:r>
            <a:r>
              <a:rPr lang="en-US" dirty="0" err="1"/>
              <a:t>kohta</a:t>
            </a:r>
            <a:endParaRPr lang="en-GB" dirty="0"/>
          </a:p>
        </p:txBody>
      </p:sp>
    </p:spTree>
    <p:extLst>
      <p:ext uri="{BB962C8B-B14F-4D97-AF65-F5344CB8AC3E}">
        <p14:creationId xmlns:p14="http://schemas.microsoft.com/office/powerpoint/2010/main" val="193758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49FA8A6-6F1B-4B19-90C9-B2476E371FDB}"/>
              </a:ext>
            </a:extLst>
          </p:cNvPr>
          <p:cNvGraphicFramePr>
            <a:graphicFrameLocks noGrp="1"/>
          </p:cNvGraphicFramePr>
          <p:nvPr>
            <p:extLst>
              <p:ext uri="{D42A27DB-BD31-4B8C-83A1-F6EECF244321}">
                <p14:modId xmlns:p14="http://schemas.microsoft.com/office/powerpoint/2010/main" val="875814287"/>
              </p:ext>
            </p:extLst>
          </p:nvPr>
        </p:nvGraphicFramePr>
        <p:xfrm>
          <a:off x="0" y="1"/>
          <a:ext cx="12192000" cy="5424333"/>
        </p:xfrm>
        <a:graphic>
          <a:graphicData uri="http://schemas.openxmlformats.org/drawingml/2006/table">
            <a:tbl>
              <a:tblPr firstRow="1" firstCol="1" bandRow="1">
                <a:tableStyleId>{5C22544A-7EE6-4342-B048-85BDC9FD1C3A}</a:tableStyleId>
              </a:tblPr>
              <a:tblGrid>
                <a:gridCol w="3925019">
                  <a:extLst>
                    <a:ext uri="{9D8B030D-6E8A-4147-A177-3AD203B41FA5}">
                      <a16:colId xmlns:a16="http://schemas.microsoft.com/office/drawing/2014/main" xmlns="" val="1494432572"/>
                    </a:ext>
                  </a:extLst>
                </a:gridCol>
                <a:gridCol w="8266981">
                  <a:extLst>
                    <a:ext uri="{9D8B030D-6E8A-4147-A177-3AD203B41FA5}">
                      <a16:colId xmlns:a16="http://schemas.microsoft.com/office/drawing/2014/main" xmlns="" val="918854270"/>
                    </a:ext>
                  </a:extLst>
                </a:gridCol>
              </a:tblGrid>
              <a:tr h="350382">
                <a:tc>
                  <a:txBody>
                    <a:bodyPr/>
                    <a:lstStyle/>
                    <a:p>
                      <a:pPr algn="just">
                        <a:spcBef>
                          <a:spcPts val="1200"/>
                        </a:spcBef>
                        <a:spcAft>
                          <a:spcPts val="0"/>
                        </a:spcAft>
                      </a:pPr>
                      <a:r>
                        <a:rPr lang="et-EE" sz="1600">
                          <a:effectLst/>
                        </a:rPr>
                        <a:t>Saadud tagasiside</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tc>
                  <a:txBody>
                    <a:bodyPr/>
                    <a:lstStyle/>
                    <a:p>
                      <a:pPr algn="just">
                        <a:spcBef>
                          <a:spcPts val="1200"/>
                        </a:spcBef>
                        <a:spcAft>
                          <a:spcPts val="0"/>
                        </a:spcAft>
                      </a:pPr>
                      <a:r>
                        <a:rPr lang="et-EE" sz="1600">
                          <a:effectLst/>
                        </a:rPr>
                        <a:t>Soovitus</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42146944"/>
                  </a:ext>
                </a:extLst>
              </a:tr>
              <a:tr h="458964">
                <a:tc>
                  <a:txBody>
                    <a:bodyPr/>
                    <a:lstStyle/>
                    <a:p>
                      <a:pPr algn="just">
                        <a:spcAft>
                          <a:spcPts val="0"/>
                        </a:spcAft>
                      </a:pPr>
                      <a:r>
                        <a:rPr lang="et-EE" sz="1600">
                          <a:effectLst/>
                        </a:rPr>
                        <a:t>Rohehanked ega ökomärgistega tooteid ei kasutata</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a:effectLst/>
                          <a:latin typeface="+mj-lt"/>
                          <a:ea typeface="Book Antiqua" panose="02040602050305030304" pitchFamily="18" charset="0"/>
                          <a:cs typeface="Times New Roman" panose="02020603050405020304" pitchFamily="18" charset="0"/>
                        </a:rPr>
                        <a:t>Eestis on keskkonnaministeerium koostanud roheliste riigihangete juhise ja konsulteerib vajadusel huvilisi, kuidas roheliste hangete põhimõtteid saab toodete-teenuste hankimisel kasutada. Vt täpsemalt https://www.envir.ee/et/keskkonnahoidlikud-riigihanked</a:t>
                      </a:r>
                      <a:endParaRPr lang="en-GB" sz="160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30482716"/>
                  </a:ext>
                </a:extLst>
              </a:tr>
              <a:tr h="443452">
                <a:tc>
                  <a:txBody>
                    <a:bodyPr/>
                    <a:lstStyle/>
                    <a:p>
                      <a:pPr algn="just">
                        <a:spcAft>
                          <a:spcPts val="0"/>
                        </a:spcAft>
                      </a:pPr>
                      <a:r>
                        <a:rPr lang="et-EE" sz="1600">
                          <a:effectLst/>
                        </a:rPr>
                        <a:t>Projekt ei rakenda varasemate projektide teadustöö tulemusi</a:t>
                      </a:r>
                      <a:endParaRPr lang="en-GB" sz="160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j-lt"/>
                          <a:ea typeface="Book Antiqua" panose="02040602050305030304" pitchFamily="18" charset="0"/>
                          <a:cs typeface="Times New Roman" panose="02020603050405020304" pitchFamily="18" charset="0"/>
                        </a:rPr>
                        <a:t>Lisapunktid saab pelgalt selle eest, kui viidata konkreetsele projektile (nimi, kood – leia </a:t>
                      </a:r>
                      <a:r>
                        <a:rPr lang="et-EE" sz="1600" dirty="0" err="1">
                          <a:effectLst/>
                          <a:latin typeface="+mj-lt"/>
                          <a:ea typeface="Book Antiqua" panose="02040602050305030304" pitchFamily="18" charset="0"/>
                          <a:cs typeface="Times New Roman" panose="02020603050405020304" pitchFamily="18" charset="0"/>
                        </a:rPr>
                        <a:t>cordis</a:t>
                      </a:r>
                      <a:r>
                        <a:rPr lang="et-EE" sz="1600" dirty="0">
                          <a:effectLst/>
                          <a:latin typeface="+mj-lt"/>
                          <a:ea typeface="Book Antiqua" panose="02040602050305030304" pitchFamily="18" charset="0"/>
                          <a:cs typeface="Times New Roman" panose="02020603050405020304" pitchFamily="18" charset="0"/>
                        </a:rPr>
                        <a:t> andmebaasist või mujalt) ja selle tulemustele, mida projektis kasutatakse.</a:t>
                      </a:r>
                      <a:endParaRPr lang="en-GB" sz="1600" dirty="0">
                        <a:effectLst/>
                        <a:latin typeface="+mj-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17535649"/>
                  </a:ext>
                </a:extLst>
              </a:tr>
              <a:tr h="1434710">
                <a:tc>
                  <a:txBody>
                    <a:bodyPr/>
                    <a:lstStyle/>
                    <a:p>
                      <a:pPr algn="just">
                        <a:spcAft>
                          <a:spcPts val="0"/>
                        </a:spcAft>
                      </a:pPr>
                      <a:r>
                        <a:rPr lang="et-EE" sz="1600" dirty="0">
                          <a:effectLst/>
                        </a:rPr>
                        <a:t>Projekti planeeritakse rakenda</a:t>
                      </a:r>
                      <a:r>
                        <a:rPr lang="en-US" sz="1600" dirty="0">
                          <a:effectLst/>
                        </a:rPr>
                        <a:t>da</a:t>
                      </a:r>
                      <a:r>
                        <a:rPr lang="et-EE" sz="1600" dirty="0">
                          <a:effectLst/>
                        </a:rPr>
                        <a:t> ainult ühes riigis</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rPr>
                        <a:t>Lisapunktid saab rahvusvahelise projekti eest, kuid Eestis on rahastuse saanud ka ainult kohalikud </a:t>
                      </a:r>
                      <a:r>
                        <a:rPr lang="en-US" sz="1600" dirty="0">
                          <a:effectLst/>
                        </a:rPr>
                        <a:t>(</a:t>
                      </a:r>
                      <a:r>
                        <a:rPr lang="en-US" sz="1600" dirty="0" err="1">
                          <a:effectLst/>
                        </a:rPr>
                        <a:t>ühe</a:t>
                      </a:r>
                      <a:r>
                        <a:rPr lang="en-US" sz="1600" dirty="0">
                          <a:effectLst/>
                        </a:rPr>
                        <a:t> </a:t>
                      </a:r>
                      <a:r>
                        <a:rPr lang="en-US" sz="1600" dirty="0" err="1">
                          <a:effectLst/>
                        </a:rPr>
                        <a:t>linna</a:t>
                      </a:r>
                      <a:r>
                        <a:rPr lang="en-US" sz="1600" dirty="0">
                          <a:effectLst/>
                        </a:rPr>
                        <a:t>, ka </a:t>
                      </a:r>
                      <a:r>
                        <a:rPr lang="en-US" sz="1600" dirty="0" err="1">
                          <a:effectLst/>
                        </a:rPr>
                        <a:t>ühe</a:t>
                      </a:r>
                      <a:r>
                        <a:rPr lang="en-US" sz="1600" dirty="0">
                          <a:effectLst/>
                        </a:rPr>
                        <a:t> </a:t>
                      </a:r>
                      <a:r>
                        <a:rPr lang="en-US" sz="1600" dirty="0" err="1">
                          <a:effectLst/>
                        </a:rPr>
                        <a:t>partneri</a:t>
                      </a:r>
                      <a:r>
                        <a:rPr lang="en-US" sz="1600" dirty="0">
                          <a:effectLst/>
                        </a:rPr>
                        <a:t>) </a:t>
                      </a:r>
                      <a:r>
                        <a:rPr lang="et-EE" sz="1600" dirty="0">
                          <a:effectLst/>
                        </a:rPr>
                        <a:t>projektid. </a:t>
                      </a:r>
                      <a:endParaRPr lang="en-US" sz="1600" dirty="0">
                        <a:effectLst/>
                      </a:endParaRPr>
                    </a:p>
                    <a:p>
                      <a:pPr algn="just">
                        <a:spcAft>
                          <a:spcPts val="0"/>
                        </a:spcAft>
                      </a:pPr>
                      <a:r>
                        <a:rPr lang="et-EE" sz="1600" dirty="0">
                          <a:effectLst/>
                        </a:rPr>
                        <a:t>Siiski annab lisapunktid, kui kohalik projekt näeb ennast rahvusvahelises võrgustikus ja teeb koostööd teiste riikidega kogemuste vahendamiseks ja tulemuste levitamiseks. </a:t>
                      </a:r>
                      <a:endParaRPr lang="en-GB" sz="1600" dirty="0">
                        <a:effectLst/>
                        <a:latin typeface="Book Antiqua" panose="02040602050305030304" pitchFamily="18" charset="0"/>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60277228"/>
                  </a:ext>
                </a:extLst>
              </a:tr>
              <a:tr h="2176201">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Ei ole toodud välja seosed teiste ühenduse poliitikatega</a:t>
                      </a:r>
                      <a:endParaRPr lang="en-GB" sz="1600" dirty="0">
                        <a:effectLst/>
                        <a:latin typeface="+mn-lt"/>
                        <a:ea typeface="Book Antiqua" panose="02040602050305030304" pitchFamily="18" charset="0"/>
                        <a:cs typeface="Times New Roman" panose="02020603050405020304" pitchFamily="18" charset="0"/>
                      </a:endParaRPr>
                    </a:p>
                  </a:txBody>
                  <a:tcPr marL="68580" marR="68580" marT="0" marB="0"/>
                </a:tc>
                <a:tc>
                  <a:txBody>
                    <a:bodyPr/>
                    <a:lstStyle/>
                    <a:p>
                      <a:pPr algn="just">
                        <a:spcAft>
                          <a:spcPts val="0"/>
                        </a:spcAft>
                      </a:pPr>
                      <a:r>
                        <a:rPr lang="et-EE" sz="1600" dirty="0">
                          <a:effectLst/>
                          <a:latin typeface="+mn-lt"/>
                          <a:ea typeface="Book Antiqua" panose="02040602050305030304" pitchFamily="18" charset="0"/>
                          <a:cs typeface="Times New Roman" panose="02020603050405020304" pitchFamily="18" charset="0"/>
                        </a:rPr>
                        <a:t>Tuleks mõelda kliimaeesmärgid, säästlikud kütused, süsinikujalajälje vähendamine, ettevõtte ressursitõhusus, elurikkuse säilimine. </a:t>
                      </a:r>
                      <a:endParaRPr lang="en-US" sz="1600" dirty="0">
                        <a:effectLst/>
                        <a:latin typeface="+mn-lt"/>
                        <a:ea typeface="Book Antiqua" panose="02040602050305030304" pitchFamily="18" charset="0"/>
                        <a:cs typeface="Times New Roman" panose="02020603050405020304" pitchFamily="18" charset="0"/>
                      </a:endParaRPr>
                    </a:p>
                    <a:p>
                      <a:pPr algn="just">
                        <a:spcAft>
                          <a:spcPts val="0"/>
                        </a:spcAft>
                      </a:pPr>
                      <a:r>
                        <a:rPr lang="et-EE" sz="1600" dirty="0">
                          <a:effectLst/>
                          <a:latin typeface="+mn-lt"/>
                          <a:ea typeface="Book Antiqua" panose="02040602050305030304" pitchFamily="18" charset="0"/>
                          <a:cs typeface="Times New Roman" panose="02020603050405020304" pitchFamily="18" charset="0"/>
                        </a:rPr>
                        <a:t>Samuti võib siin mõelda laiemalt kui keskkonnaeesmärgid, laiendades töökohtade loomisele, toidupoliitikale</a:t>
                      </a:r>
                      <a:r>
                        <a:rPr lang="en-US" sz="1600" dirty="0">
                          <a:effectLst/>
                          <a:latin typeface="+mn-lt"/>
                          <a:ea typeface="Book Antiqua" panose="02040602050305030304" pitchFamily="18" charset="0"/>
                          <a:cs typeface="Times New Roman" panose="02020603050405020304" pitchFamily="18" charset="0"/>
                        </a:rPr>
                        <a:t>, </a:t>
                      </a:r>
                      <a:r>
                        <a:rPr lang="en-US" sz="1600" dirty="0" err="1">
                          <a:effectLst/>
                          <a:latin typeface="+mn-lt"/>
                          <a:ea typeface="Book Antiqua" panose="02040602050305030304" pitchFamily="18" charset="0"/>
                          <a:cs typeface="Times New Roman" panose="02020603050405020304" pitchFamily="18" charset="0"/>
                        </a:rPr>
                        <a:t>digipöördele</a:t>
                      </a:r>
                      <a:r>
                        <a:rPr lang="et-EE" sz="1600" dirty="0">
                          <a:effectLst/>
                          <a:latin typeface="+mn-lt"/>
                          <a:ea typeface="Book Antiqua" panose="02040602050305030304" pitchFamily="18" charset="0"/>
                          <a:cs typeface="Times New Roman" panose="02020603050405020304" pitchFamily="18" charset="0"/>
                        </a:rPr>
                        <a:t> vms projekti sisuga seonduvatele tegevustele. </a:t>
                      </a:r>
                      <a:endParaRPr lang="en-GB" sz="1600" dirty="0">
                        <a:effectLst/>
                        <a:latin typeface="+mn-lt"/>
                        <a:ea typeface="Book Antiqua" panose="0204060205030503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9066652"/>
                  </a:ext>
                </a:extLst>
              </a:tr>
            </a:tbl>
          </a:graphicData>
        </a:graphic>
      </p:graphicFrame>
    </p:spTree>
    <p:extLst>
      <p:ext uri="{BB962C8B-B14F-4D97-AF65-F5344CB8AC3E}">
        <p14:creationId xmlns:p14="http://schemas.microsoft.com/office/powerpoint/2010/main" val="192620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5F39AB3-1043-4F7F-8272-53747C04617F}"/>
              </a:ext>
            </a:extLst>
          </p:cNvPr>
          <p:cNvPicPr>
            <a:picLocks noChangeAspect="1"/>
          </p:cNvPicPr>
          <p:nvPr/>
        </p:nvPicPr>
        <p:blipFill>
          <a:blip r:embed="rId2"/>
          <a:stretch>
            <a:fillRect/>
          </a:stretch>
        </p:blipFill>
        <p:spPr>
          <a:xfrm>
            <a:off x="3579962" y="1443197"/>
            <a:ext cx="5661114" cy="3971606"/>
          </a:xfrm>
          <a:prstGeom prst="rect">
            <a:avLst/>
          </a:prstGeom>
        </p:spPr>
      </p:pic>
    </p:spTree>
    <p:extLst>
      <p:ext uri="{BB962C8B-B14F-4D97-AF65-F5344CB8AC3E}">
        <p14:creationId xmlns:p14="http://schemas.microsoft.com/office/powerpoint/2010/main" val="739946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7F97E34-AC54-49E4-82A0-2D15E27A3A36}"/>
              </a:ext>
            </a:extLst>
          </p:cNvPr>
          <p:cNvSpPr>
            <a:spLocks noGrp="1"/>
          </p:cNvSpPr>
          <p:nvPr>
            <p:ph type="ctrTitle"/>
          </p:nvPr>
        </p:nvSpPr>
        <p:spPr>
          <a:xfrm>
            <a:off x="621792" y="1161288"/>
            <a:ext cx="3602736" cy="4526280"/>
          </a:xfrm>
        </p:spPr>
        <p:txBody>
          <a:bodyPr vert="horz" lIns="91440" tIns="45720" rIns="91440" bIns="45720" rtlCol="0" anchor="ctr">
            <a:normAutofit/>
          </a:bodyPr>
          <a:lstStyle/>
          <a:p>
            <a:r>
              <a:rPr lang="en-US" sz="3700" b="1" dirty="0" err="1"/>
              <a:t>Kokkuvõtlikult</a:t>
            </a:r>
            <a:r>
              <a:rPr lang="en-US" sz="3700" b="1" dirty="0"/>
              <a:t> </a:t>
            </a:r>
            <a:r>
              <a:rPr lang="en-US" sz="3700" b="1" dirty="0" err="1"/>
              <a:t>soovitused</a:t>
            </a:r>
            <a:r>
              <a:rPr lang="en-US" sz="3700" b="1" dirty="0"/>
              <a:t> </a:t>
            </a:r>
            <a:r>
              <a:rPr lang="en-US" sz="3700" b="1" dirty="0" err="1"/>
              <a:t>hea</a:t>
            </a:r>
            <a:r>
              <a:rPr lang="en-US" sz="3700" b="1" dirty="0"/>
              <a:t> </a:t>
            </a:r>
            <a:r>
              <a:rPr lang="en-US" sz="3700" b="1" dirty="0" err="1"/>
              <a:t>projekti</a:t>
            </a:r>
            <a:r>
              <a:rPr lang="en-US" sz="3700" b="1" dirty="0"/>
              <a:t> </a:t>
            </a:r>
            <a:r>
              <a:rPr lang="en-US" sz="3700" b="1" dirty="0" err="1"/>
              <a:t>jaoks</a:t>
            </a:r>
            <a:r>
              <a:rPr lang="en-US" sz="3700" b="1" dirty="0"/>
              <a:t/>
            </a:r>
            <a:br>
              <a:rPr lang="en-US" sz="3700" b="1" dirty="0"/>
            </a:br>
            <a:r>
              <a:rPr lang="en-US" sz="3700" b="1" dirty="0"/>
              <a:t/>
            </a:r>
            <a:br>
              <a:rPr lang="en-US" sz="3700" b="1" dirty="0"/>
            </a:br>
            <a:r>
              <a:rPr lang="en-US" sz="3700" i="1" dirty="0"/>
              <a:t>Angelo </a:t>
            </a:r>
            <a:r>
              <a:rPr lang="en-US" sz="3700" i="1" dirty="0" err="1"/>
              <a:t>Salsi</a:t>
            </a:r>
            <a:r>
              <a:rPr lang="en-US" sz="3700" i="1" dirty="0"/>
              <a:t/>
            </a:r>
            <a:br>
              <a:rPr lang="en-US" sz="3700" i="1" dirty="0"/>
            </a:br>
            <a:r>
              <a:rPr lang="en-US" sz="3700" i="1" dirty="0"/>
              <a:t>EASME LIFE </a:t>
            </a:r>
            <a:r>
              <a:rPr lang="en-US" sz="3700" i="1" dirty="0" err="1"/>
              <a:t>üksuse</a:t>
            </a:r>
            <a:r>
              <a:rPr lang="en-US" sz="3700" i="1" dirty="0"/>
              <a:t> </a:t>
            </a:r>
            <a:r>
              <a:rPr lang="en-US" sz="3700" i="1" dirty="0" err="1"/>
              <a:t>juht</a:t>
            </a:r>
            <a:endParaRPr lang="en-US" sz="3700" i="1" dirty="0"/>
          </a:p>
        </p:txBody>
      </p:sp>
      <p:sp>
        <p:nvSpPr>
          <p:cNvPr id="3" name="Alapealkiri 2">
            <a:extLst>
              <a:ext uri="{FF2B5EF4-FFF2-40B4-BE49-F238E27FC236}">
                <a16:creationId xmlns:a16="http://schemas.microsoft.com/office/drawing/2014/main" xmlns="" id="{4814F861-3621-4AC4-AAB5-D54CD1627849}"/>
              </a:ext>
            </a:extLst>
          </p:cNvPr>
          <p:cNvSpPr>
            <a:spLocks noGrp="1"/>
          </p:cNvSpPr>
          <p:nvPr>
            <p:ph type="subTitle" idx="1"/>
          </p:nvPr>
        </p:nvSpPr>
        <p:spPr>
          <a:xfrm>
            <a:off x="5391017" y="1161288"/>
            <a:ext cx="6289149" cy="4992624"/>
          </a:xfrm>
        </p:spPr>
        <p:txBody>
          <a:bodyPr vert="horz" lIns="91440" tIns="45720" rIns="91440" bIns="45720" rtlCol="0" anchor="ctr">
            <a:normAutofit/>
          </a:bodyPr>
          <a:lstStyle/>
          <a:p>
            <a:pPr indent="-228600">
              <a:lnSpc>
                <a:spcPct val="100000"/>
              </a:lnSpc>
              <a:buFont typeface="Arial" panose="020B0604020202020204" pitchFamily="34" charset="0"/>
              <a:buChar char="•"/>
            </a:pPr>
            <a:r>
              <a:rPr lang="en-US" sz="2000" dirty="0" err="1"/>
              <a:t>Kirjelda</a:t>
            </a:r>
            <a:r>
              <a:rPr lang="en-US" sz="2000" dirty="0"/>
              <a:t> </a:t>
            </a:r>
            <a:r>
              <a:rPr lang="en-US" sz="2000" dirty="0" err="1"/>
              <a:t>selgelt</a:t>
            </a:r>
            <a:r>
              <a:rPr lang="en-US" sz="2000" dirty="0"/>
              <a:t> ja </a:t>
            </a:r>
            <a:r>
              <a:rPr lang="en-US" sz="2000" dirty="0" err="1"/>
              <a:t>lühidalt</a:t>
            </a:r>
            <a:r>
              <a:rPr lang="en-US" sz="2000" dirty="0"/>
              <a:t> </a:t>
            </a:r>
            <a:r>
              <a:rPr lang="en-US" sz="2000" dirty="0" err="1"/>
              <a:t>probleem</a:t>
            </a:r>
            <a:r>
              <a:rPr lang="en-US" sz="2000" dirty="0"/>
              <a:t>. NB </a:t>
            </a:r>
            <a:r>
              <a:rPr lang="en-US" sz="2000" dirty="0" err="1"/>
              <a:t>numbrilised</a:t>
            </a:r>
            <a:r>
              <a:rPr lang="en-US" sz="2000" dirty="0"/>
              <a:t> </a:t>
            </a:r>
            <a:r>
              <a:rPr lang="en-US" sz="2000" dirty="0" err="1"/>
              <a:t>indikaatorid</a:t>
            </a:r>
            <a:r>
              <a:rPr lang="en-US" sz="2000" dirty="0"/>
              <a:t>, </a:t>
            </a:r>
            <a:r>
              <a:rPr lang="en-US" sz="2000" dirty="0" err="1"/>
              <a:t>algsituatsiooni</a:t>
            </a:r>
            <a:r>
              <a:rPr lang="en-US" sz="2000" dirty="0"/>
              <a:t> </a:t>
            </a:r>
            <a:r>
              <a:rPr lang="en-US" sz="2000" dirty="0" err="1"/>
              <a:t>põhjaliku</a:t>
            </a:r>
            <a:r>
              <a:rPr lang="en-US" sz="2000" dirty="0"/>
              <a:t> </a:t>
            </a:r>
            <a:r>
              <a:rPr lang="en-US" sz="2000" dirty="0" err="1"/>
              <a:t>mõistmise</a:t>
            </a:r>
            <a:r>
              <a:rPr lang="en-US" sz="2000" dirty="0"/>
              <a:t> </a:t>
            </a:r>
            <a:r>
              <a:rPr lang="en-US" sz="2000" dirty="0" err="1"/>
              <a:t>tõendamine</a:t>
            </a:r>
            <a:r>
              <a:rPr lang="en-US" sz="2000" dirty="0"/>
              <a:t>.</a:t>
            </a:r>
          </a:p>
          <a:p>
            <a:pPr indent="-228600">
              <a:lnSpc>
                <a:spcPct val="100000"/>
              </a:lnSpc>
              <a:buFont typeface="Arial" panose="020B0604020202020204" pitchFamily="34" charset="0"/>
              <a:buChar char="•"/>
            </a:pPr>
            <a:r>
              <a:rPr lang="en-US" sz="2000" dirty="0"/>
              <a:t>Tee </a:t>
            </a:r>
            <a:r>
              <a:rPr lang="en-US" sz="2000" dirty="0" err="1"/>
              <a:t>sekkumisloogika</a:t>
            </a:r>
            <a:r>
              <a:rPr lang="en-US" sz="2000" dirty="0"/>
              <a:t> </a:t>
            </a:r>
            <a:r>
              <a:rPr lang="en-US" sz="2000" dirty="0" err="1"/>
              <a:t>arusaadavaks</a:t>
            </a:r>
            <a:r>
              <a:rPr lang="en-US" sz="2000" dirty="0"/>
              <a:t>, </a:t>
            </a:r>
            <a:r>
              <a:rPr lang="en-US" sz="2000" dirty="0" err="1"/>
              <a:t>planeeri</a:t>
            </a:r>
            <a:r>
              <a:rPr lang="en-US" sz="2000" dirty="0"/>
              <a:t> </a:t>
            </a:r>
            <a:r>
              <a:rPr lang="en-US" sz="2000" dirty="0" err="1"/>
              <a:t>tegevusteks</a:t>
            </a:r>
            <a:r>
              <a:rPr lang="en-US" sz="2000" dirty="0"/>
              <a:t> </a:t>
            </a:r>
            <a:r>
              <a:rPr lang="en-US" sz="2000" dirty="0" err="1"/>
              <a:t>piisavalt</a:t>
            </a:r>
            <a:r>
              <a:rPr lang="en-US" sz="2000" dirty="0"/>
              <a:t> </a:t>
            </a:r>
            <a:r>
              <a:rPr lang="en-US" sz="2000" dirty="0" err="1"/>
              <a:t>vahendeid</a:t>
            </a:r>
            <a:r>
              <a:rPr lang="en-US" sz="2000" dirty="0"/>
              <a:t>.</a:t>
            </a:r>
          </a:p>
          <a:p>
            <a:pPr indent="-228600">
              <a:lnSpc>
                <a:spcPct val="100000"/>
              </a:lnSpc>
              <a:buFont typeface="Arial" panose="020B0604020202020204" pitchFamily="34" charset="0"/>
              <a:buChar char="•"/>
            </a:pPr>
            <a:r>
              <a:rPr lang="en-US" sz="2000" dirty="0" err="1"/>
              <a:t>Selgita</a:t>
            </a:r>
            <a:r>
              <a:rPr lang="en-US" sz="2000" dirty="0"/>
              <a:t> </a:t>
            </a:r>
            <a:r>
              <a:rPr lang="en-US" sz="2000" dirty="0" err="1"/>
              <a:t>projekti</a:t>
            </a:r>
            <a:r>
              <a:rPr lang="en-US" sz="2000" dirty="0"/>
              <a:t> </a:t>
            </a:r>
            <a:r>
              <a:rPr lang="en-US" sz="2000" dirty="0" err="1"/>
              <a:t>oodatavaid</a:t>
            </a:r>
            <a:r>
              <a:rPr lang="en-US" sz="2000" dirty="0"/>
              <a:t> </a:t>
            </a:r>
            <a:r>
              <a:rPr lang="en-US" sz="2000" dirty="0" err="1"/>
              <a:t>tulemusi</a:t>
            </a:r>
            <a:r>
              <a:rPr lang="en-US" sz="2000" dirty="0"/>
              <a:t>. NB </a:t>
            </a:r>
            <a:r>
              <a:rPr lang="en-US" sz="2000" dirty="0" err="1"/>
              <a:t>numbrilised</a:t>
            </a:r>
            <a:r>
              <a:rPr lang="en-US" sz="2000" dirty="0"/>
              <a:t> </a:t>
            </a:r>
            <a:r>
              <a:rPr lang="en-US" sz="2000" dirty="0" err="1"/>
              <a:t>indikaatorid</a:t>
            </a:r>
            <a:r>
              <a:rPr lang="en-US" sz="2000" dirty="0"/>
              <a:t> ja </a:t>
            </a:r>
            <a:r>
              <a:rPr lang="en-US" sz="2000" dirty="0" err="1"/>
              <a:t>kulu-efektiivsuse</a:t>
            </a:r>
            <a:r>
              <a:rPr lang="en-US" sz="2000" dirty="0"/>
              <a:t> </a:t>
            </a:r>
            <a:r>
              <a:rPr lang="en-US" sz="2000" dirty="0" err="1"/>
              <a:t>tõendus</a:t>
            </a:r>
            <a:r>
              <a:rPr lang="en-US" sz="2000" dirty="0"/>
              <a:t>.</a:t>
            </a:r>
          </a:p>
          <a:p>
            <a:pPr indent="-228600">
              <a:lnSpc>
                <a:spcPct val="100000"/>
              </a:lnSpc>
              <a:buFont typeface="Arial" panose="020B0604020202020204" pitchFamily="34" charset="0"/>
              <a:buChar char="•"/>
            </a:pPr>
            <a:r>
              <a:rPr lang="en-US" sz="2000" dirty="0" err="1"/>
              <a:t>Näita</a:t>
            </a:r>
            <a:r>
              <a:rPr lang="en-US" sz="2000" dirty="0"/>
              <a:t>, et </a:t>
            </a:r>
            <a:r>
              <a:rPr lang="en-US" sz="2000" dirty="0" err="1"/>
              <a:t>oled</a:t>
            </a:r>
            <a:r>
              <a:rPr lang="en-US" sz="2000" dirty="0"/>
              <a:t> </a:t>
            </a:r>
            <a:r>
              <a:rPr lang="en-US" sz="2000" dirty="0" err="1"/>
              <a:t>mõtelnud</a:t>
            </a:r>
            <a:r>
              <a:rPr lang="en-US" sz="2000" dirty="0"/>
              <a:t> ka </a:t>
            </a:r>
            <a:r>
              <a:rPr lang="en-US" sz="2000" dirty="0" err="1"/>
              <a:t>jätkusuutlikkusele</a:t>
            </a:r>
            <a:r>
              <a:rPr lang="en-US" sz="2000" dirty="0"/>
              <a:t>, mis </a:t>
            </a:r>
            <a:r>
              <a:rPr lang="en-US" sz="2000" dirty="0" err="1"/>
              <a:t>saab</a:t>
            </a:r>
            <a:r>
              <a:rPr lang="en-US" sz="2000" dirty="0"/>
              <a:t> </a:t>
            </a:r>
            <a:r>
              <a:rPr lang="en-US" sz="2000" dirty="0" err="1"/>
              <a:t>pärast</a:t>
            </a:r>
            <a:r>
              <a:rPr lang="en-US" sz="2000" dirty="0"/>
              <a:t> </a:t>
            </a:r>
            <a:r>
              <a:rPr lang="en-US" sz="2000" dirty="0" err="1"/>
              <a:t>projekti</a:t>
            </a:r>
            <a:r>
              <a:rPr lang="en-US" sz="2000" dirty="0"/>
              <a:t> </a:t>
            </a:r>
            <a:r>
              <a:rPr lang="en-US" sz="2000" dirty="0" err="1"/>
              <a:t>lõppu</a:t>
            </a:r>
            <a:r>
              <a:rPr lang="en-US" sz="2000" dirty="0"/>
              <a:t>.</a:t>
            </a:r>
          </a:p>
          <a:p>
            <a:pPr indent="-228600">
              <a:lnSpc>
                <a:spcPct val="100000"/>
              </a:lnSpc>
              <a:buFont typeface="Arial" panose="020B0604020202020204" pitchFamily="34" charset="0"/>
              <a:buChar char="•"/>
            </a:pPr>
            <a:r>
              <a:rPr lang="en-US" sz="2000" dirty="0" err="1"/>
              <a:t>Tõenda</a:t>
            </a:r>
            <a:r>
              <a:rPr lang="en-US" sz="2000" dirty="0"/>
              <a:t> </a:t>
            </a:r>
            <a:r>
              <a:rPr lang="en-US" sz="2000" dirty="0" err="1"/>
              <a:t>projekti</a:t>
            </a:r>
            <a:r>
              <a:rPr lang="en-US" sz="2000" dirty="0"/>
              <a:t> </a:t>
            </a:r>
            <a:r>
              <a:rPr lang="en-US" sz="2000" dirty="0" err="1"/>
              <a:t>tulemuste</a:t>
            </a:r>
            <a:r>
              <a:rPr lang="en-US" sz="2000" dirty="0"/>
              <a:t> </a:t>
            </a:r>
            <a:r>
              <a:rPr lang="en-US" sz="2000" dirty="0" err="1"/>
              <a:t>skaleerimisvõimalusi</a:t>
            </a:r>
            <a:r>
              <a:rPr lang="en-US" sz="2000" dirty="0"/>
              <a:t> ja </a:t>
            </a:r>
            <a:r>
              <a:rPr lang="en-US" sz="2000" dirty="0" err="1"/>
              <a:t>teadmiste</a:t>
            </a:r>
            <a:r>
              <a:rPr lang="en-US" sz="2000" dirty="0"/>
              <a:t> </a:t>
            </a:r>
            <a:r>
              <a:rPr lang="en-US" sz="2000" dirty="0" err="1"/>
              <a:t>levitamise</a:t>
            </a:r>
            <a:r>
              <a:rPr lang="en-US" sz="2000" dirty="0"/>
              <a:t> </a:t>
            </a:r>
            <a:r>
              <a:rPr lang="en-US" sz="2000" dirty="0" err="1"/>
              <a:t>ideed</a:t>
            </a:r>
            <a:r>
              <a:rPr lang="en-US" sz="2000" dirty="0"/>
              <a:t> – </a:t>
            </a:r>
            <a:r>
              <a:rPr lang="en-US" sz="2000" dirty="0" err="1"/>
              <a:t>kuidas</a:t>
            </a:r>
            <a:r>
              <a:rPr lang="en-US" sz="2000" dirty="0"/>
              <a:t> </a:t>
            </a:r>
            <a:r>
              <a:rPr lang="en-US" sz="2000" dirty="0" err="1"/>
              <a:t>projekt</a:t>
            </a:r>
            <a:r>
              <a:rPr lang="en-US" sz="2000" dirty="0"/>
              <a:t> </a:t>
            </a:r>
            <a:r>
              <a:rPr lang="en-US" sz="2000" dirty="0" err="1"/>
              <a:t>võib</a:t>
            </a:r>
            <a:r>
              <a:rPr lang="en-US" sz="2000" dirty="0"/>
              <a:t> </a:t>
            </a:r>
            <a:r>
              <a:rPr lang="en-US" sz="2000" dirty="0" err="1"/>
              <a:t>aidata</a:t>
            </a:r>
            <a:r>
              <a:rPr lang="en-US" sz="2000" dirty="0"/>
              <a:t> </a:t>
            </a:r>
            <a:r>
              <a:rPr lang="en-US" sz="2000" dirty="0" err="1"/>
              <a:t>kaasa</a:t>
            </a:r>
            <a:r>
              <a:rPr lang="en-US" sz="2000" dirty="0"/>
              <a:t> </a:t>
            </a:r>
            <a:r>
              <a:rPr lang="en-US" sz="2000" dirty="0" err="1"/>
              <a:t>sama</a:t>
            </a:r>
            <a:r>
              <a:rPr lang="en-US" sz="2000" dirty="0"/>
              <a:t> (</a:t>
            </a:r>
            <a:r>
              <a:rPr lang="en-US" sz="2000" dirty="0" err="1"/>
              <a:t>või</a:t>
            </a:r>
            <a:r>
              <a:rPr lang="en-US" sz="2000" dirty="0"/>
              <a:t> </a:t>
            </a:r>
            <a:r>
              <a:rPr lang="en-US" sz="2000" dirty="0" err="1"/>
              <a:t>sarnase</a:t>
            </a:r>
            <a:r>
              <a:rPr lang="en-US" sz="2000" dirty="0"/>
              <a:t>) </a:t>
            </a:r>
            <a:r>
              <a:rPr lang="en-US" sz="2000" dirty="0" err="1"/>
              <a:t>probleemi</a:t>
            </a:r>
            <a:r>
              <a:rPr lang="en-US" sz="2000" dirty="0"/>
              <a:t> </a:t>
            </a:r>
            <a:r>
              <a:rPr lang="en-US" sz="2000" dirty="0" err="1"/>
              <a:t>lahendamisel</a:t>
            </a:r>
            <a:r>
              <a:rPr lang="en-US" sz="2000" dirty="0"/>
              <a:t> </a:t>
            </a:r>
            <a:r>
              <a:rPr lang="en-US" sz="2000" dirty="0" err="1"/>
              <a:t>mujal</a:t>
            </a:r>
            <a:r>
              <a:rPr lang="en-US" sz="2000" dirty="0"/>
              <a:t> </a:t>
            </a:r>
            <a:r>
              <a:rPr lang="en-US" sz="2000" dirty="0" err="1"/>
              <a:t>Euroopas</a:t>
            </a:r>
            <a:r>
              <a:rPr lang="en-US" sz="2000" dirty="0"/>
              <a:t>.</a:t>
            </a:r>
          </a:p>
        </p:txBody>
      </p:sp>
      <p:sp>
        <p:nvSpPr>
          <p:cNvPr id="4" name="TextBox 3">
            <a:extLst>
              <a:ext uri="{FF2B5EF4-FFF2-40B4-BE49-F238E27FC236}">
                <a16:creationId xmlns:a16="http://schemas.microsoft.com/office/drawing/2014/main" xmlns="" id="{0E411433-6CE9-49F2-BF44-76C8279E5CB4}"/>
              </a:ext>
            </a:extLst>
          </p:cNvPr>
          <p:cNvSpPr txBox="1"/>
          <p:nvPr/>
        </p:nvSpPr>
        <p:spPr>
          <a:xfrm>
            <a:off x="1496856" y="379562"/>
            <a:ext cx="4830618" cy="369332"/>
          </a:xfrm>
          <a:prstGeom prst="rect">
            <a:avLst/>
          </a:prstGeom>
          <a:noFill/>
        </p:spPr>
        <p:txBody>
          <a:bodyPr wrap="none" rtlCol="0">
            <a:spAutoFit/>
          </a:bodyPr>
          <a:lstStyle/>
          <a:p>
            <a:r>
              <a:rPr lang="en-US" dirty="0"/>
              <a:t>2020 </a:t>
            </a:r>
            <a:r>
              <a:rPr lang="en-US" dirty="0" err="1"/>
              <a:t>vooru</a:t>
            </a:r>
            <a:r>
              <a:rPr lang="en-US" dirty="0"/>
              <a:t> </a:t>
            </a:r>
            <a:r>
              <a:rPr lang="en-US" dirty="0" err="1"/>
              <a:t>soovitused</a:t>
            </a:r>
            <a:r>
              <a:rPr lang="en-US" dirty="0"/>
              <a:t>, mis </a:t>
            </a:r>
            <a:r>
              <a:rPr lang="en-US" dirty="0" err="1"/>
              <a:t>kehtivad</a:t>
            </a:r>
            <a:r>
              <a:rPr lang="en-US" dirty="0"/>
              <a:t> ka </a:t>
            </a:r>
            <a:r>
              <a:rPr lang="en-US" dirty="0" err="1"/>
              <a:t>täna</a:t>
            </a:r>
            <a:endParaRPr lang="en-GB" dirty="0"/>
          </a:p>
        </p:txBody>
      </p:sp>
    </p:spTree>
    <p:extLst>
      <p:ext uri="{BB962C8B-B14F-4D97-AF65-F5344CB8AC3E}">
        <p14:creationId xmlns:p14="http://schemas.microsoft.com/office/powerpoint/2010/main" val="34944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1F805-E0F2-42A7-B55E-BA49AE3EC89A}"/>
              </a:ext>
            </a:extLst>
          </p:cNvPr>
          <p:cNvSpPr>
            <a:spLocks noGrp="1"/>
          </p:cNvSpPr>
          <p:nvPr>
            <p:ph type="ctrTitle"/>
          </p:nvPr>
        </p:nvSpPr>
        <p:spPr/>
        <p:txBody>
          <a:bodyPr>
            <a:normAutofit/>
          </a:bodyPr>
          <a:lstStyle/>
          <a:p>
            <a:r>
              <a:rPr lang="en-US" sz="7200" b="1" dirty="0" err="1"/>
              <a:t>Mõned</a:t>
            </a:r>
            <a:r>
              <a:rPr lang="en-US" sz="7200" b="1" dirty="0"/>
              <a:t> </a:t>
            </a:r>
            <a:r>
              <a:rPr lang="en-US" sz="7200" b="1" dirty="0" err="1"/>
              <a:t>soovitused</a:t>
            </a:r>
            <a:r>
              <a:rPr lang="en-US" sz="7200" b="1" dirty="0"/>
              <a:t> LIFE2021 </a:t>
            </a:r>
            <a:r>
              <a:rPr lang="en-US" sz="7200" b="1" dirty="0" err="1"/>
              <a:t>vooru</a:t>
            </a:r>
            <a:r>
              <a:rPr lang="en-US" sz="7200" b="1" dirty="0"/>
              <a:t> </a:t>
            </a:r>
            <a:r>
              <a:rPr lang="en-US" sz="7200" b="1" dirty="0" err="1"/>
              <a:t>jaoks</a:t>
            </a:r>
            <a:endParaRPr lang="en-GB" sz="7200" b="1" dirty="0"/>
          </a:p>
        </p:txBody>
      </p:sp>
      <p:sp>
        <p:nvSpPr>
          <p:cNvPr id="3" name="Subtitle 2">
            <a:extLst>
              <a:ext uri="{FF2B5EF4-FFF2-40B4-BE49-F238E27FC236}">
                <a16:creationId xmlns:a16="http://schemas.microsoft.com/office/drawing/2014/main" xmlns="" id="{A041EF5B-43C7-44FD-9FBD-87AFC7173AD9}"/>
              </a:ext>
            </a:extLst>
          </p:cNvPr>
          <p:cNvSpPr>
            <a:spLocks noGrp="1"/>
          </p:cNvSpPr>
          <p:nvPr>
            <p:ph type="subTitle" idx="1"/>
          </p:nvPr>
        </p:nvSpPr>
        <p:spPr>
          <a:xfrm>
            <a:off x="645084" y="992210"/>
            <a:ext cx="11036808" cy="672688"/>
          </a:xfrm>
        </p:spPr>
        <p:txBody>
          <a:bodyPr/>
          <a:lstStyle/>
          <a:p>
            <a:r>
              <a:rPr lang="en-US" dirty="0"/>
              <a:t>But the LIFE has changed….</a:t>
            </a:r>
            <a:endParaRPr lang="en-GB" dirty="0"/>
          </a:p>
        </p:txBody>
      </p:sp>
    </p:spTree>
    <p:extLst>
      <p:ext uri="{BB962C8B-B14F-4D97-AF65-F5344CB8AC3E}">
        <p14:creationId xmlns:p14="http://schemas.microsoft.com/office/powerpoint/2010/main" val="1597545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61DA9-3E9C-4E5F-9629-7A5B5BA01343}"/>
              </a:ext>
            </a:extLst>
          </p:cNvPr>
          <p:cNvSpPr>
            <a:spLocks noGrp="1"/>
          </p:cNvSpPr>
          <p:nvPr>
            <p:ph type="ctrTitle"/>
          </p:nvPr>
        </p:nvSpPr>
        <p:spPr>
          <a:xfrm>
            <a:off x="576072" y="767751"/>
            <a:ext cx="4340985" cy="1086929"/>
          </a:xfrm>
        </p:spPr>
        <p:txBody>
          <a:bodyPr anchor="t">
            <a:normAutofit fontScale="90000"/>
          </a:bodyPr>
          <a:lstStyle/>
          <a:p>
            <a:r>
              <a:rPr lang="en-US" sz="2800" b="1" dirty="0" err="1"/>
              <a:t>Orienteerumine</a:t>
            </a:r>
            <a:r>
              <a:rPr lang="en-US" sz="2800" b="1" dirty="0"/>
              <a:t> </a:t>
            </a:r>
            <a:r>
              <a:rPr lang="en-US" sz="2800" b="1" dirty="0" err="1"/>
              <a:t>uutes</a:t>
            </a:r>
            <a:r>
              <a:rPr lang="en-US" sz="2800" b="1" dirty="0"/>
              <a:t> </a:t>
            </a:r>
            <a:r>
              <a:rPr lang="en-US" sz="2800" b="1" dirty="0" err="1"/>
              <a:t>juhistes</a:t>
            </a:r>
            <a:r>
              <a:rPr lang="en-US" sz="2800" b="1" dirty="0"/>
              <a:t/>
            </a:r>
            <a:br>
              <a:rPr lang="en-US" sz="2800" b="1" dirty="0"/>
            </a:br>
            <a:r>
              <a:rPr lang="en-US" sz="2800" b="1" dirty="0"/>
              <a:t/>
            </a:r>
            <a:br>
              <a:rPr lang="en-US" sz="2800" b="1" dirty="0"/>
            </a:br>
            <a:endParaRPr lang="en-GB" sz="2800" b="1" dirty="0"/>
          </a:p>
        </p:txBody>
      </p:sp>
      <p:sp>
        <p:nvSpPr>
          <p:cNvPr id="3" name="Subtitle 2">
            <a:extLst>
              <a:ext uri="{FF2B5EF4-FFF2-40B4-BE49-F238E27FC236}">
                <a16:creationId xmlns:a16="http://schemas.microsoft.com/office/drawing/2014/main" xmlns="" id="{8D276EAB-C9DE-4529-BFEC-32013CFDAF62}"/>
              </a:ext>
            </a:extLst>
          </p:cNvPr>
          <p:cNvSpPr>
            <a:spLocks noGrp="1"/>
          </p:cNvSpPr>
          <p:nvPr>
            <p:ph type="subTitle" idx="1"/>
          </p:nvPr>
        </p:nvSpPr>
        <p:spPr>
          <a:xfrm>
            <a:off x="343159" y="2294626"/>
            <a:ext cx="4573898" cy="3871018"/>
          </a:xfrm>
        </p:spPr>
        <p:txBody>
          <a:bodyPr>
            <a:normAutofit fontScale="77500" lnSpcReduction="20000"/>
          </a:bodyPr>
          <a:lstStyle/>
          <a:p>
            <a:pPr marL="457200" indent="-457200">
              <a:buFont typeface="Arial" panose="020B0604020202020204" pitchFamily="34" charset="0"/>
              <a:buChar char="•"/>
            </a:pPr>
            <a:r>
              <a:rPr lang="en-US" b="1" dirty="0"/>
              <a:t>Call document</a:t>
            </a:r>
          </a:p>
          <a:p>
            <a:pPr marL="457200" indent="-457200">
              <a:buFont typeface="Arial" panose="020B0604020202020204" pitchFamily="34" charset="0"/>
              <a:buChar char="•"/>
            </a:pPr>
            <a:r>
              <a:rPr lang="en-GB" dirty="0"/>
              <a:t>General Model Grant Agreement </a:t>
            </a:r>
          </a:p>
          <a:p>
            <a:pPr marL="457200" indent="-457200">
              <a:buFont typeface="Arial" panose="020B0604020202020204" pitchFamily="34" charset="0"/>
              <a:buChar char="•"/>
            </a:pPr>
            <a:r>
              <a:rPr lang="en-US" dirty="0"/>
              <a:t>Multiannual work </a:t>
            </a:r>
            <a:r>
              <a:rPr lang="en-US" dirty="0" err="1"/>
              <a:t>programme</a:t>
            </a:r>
            <a:r>
              <a:rPr lang="en-US" dirty="0"/>
              <a:t> for the years 2021-2024 for the LIFE </a:t>
            </a:r>
            <a:r>
              <a:rPr lang="en-US" dirty="0" err="1"/>
              <a:t>programme</a:t>
            </a:r>
            <a:endParaRPr lang="en-US" dirty="0"/>
          </a:p>
          <a:p>
            <a:pPr marL="457200" indent="-457200">
              <a:buFont typeface="Arial" panose="020B0604020202020204" pitchFamily="34" charset="0"/>
              <a:buChar char="•"/>
            </a:pPr>
            <a:r>
              <a:rPr lang="en-US" dirty="0"/>
              <a:t>Financial Regulation 2018/1046</a:t>
            </a:r>
          </a:p>
          <a:p>
            <a:pPr marL="457200" indent="-457200">
              <a:buFont typeface="Arial" panose="020B0604020202020204" pitchFamily="34" charset="0"/>
              <a:buChar char="•"/>
            </a:pPr>
            <a:r>
              <a:rPr lang="en-US" dirty="0"/>
              <a:t>Online manual &amp; FAQ</a:t>
            </a:r>
            <a:endParaRPr lang="en-GB" dirty="0"/>
          </a:p>
        </p:txBody>
      </p:sp>
      <p:pic>
        <p:nvPicPr>
          <p:cNvPr id="4" name="Picture 3">
            <a:extLst>
              <a:ext uri="{FF2B5EF4-FFF2-40B4-BE49-F238E27FC236}">
                <a16:creationId xmlns:a16="http://schemas.microsoft.com/office/drawing/2014/main" xmlns="" id="{31922DFA-28B3-4F94-9E3F-2FD1B63907D2}"/>
              </a:ext>
            </a:extLst>
          </p:cNvPr>
          <p:cNvPicPr>
            <a:picLocks noChangeAspect="1"/>
          </p:cNvPicPr>
          <p:nvPr/>
        </p:nvPicPr>
        <p:blipFill>
          <a:blip r:embed="rId2"/>
          <a:stretch>
            <a:fillRect/>
          </a:stretch>
        </p:blipFill>
        <p:spPr>
          <a:xfrm>
            <a:off x="5149970" y="0"/>
            <a:ext cx="6874005" cy="6858000"/>
          </a:xfrm>
          <a:prstGeom prst="rect">
            <a:avLst/>
          </a:prstGeom>
        </p:spPr>
      </p:pic>
      <p:sp>
        <p:nvSpPr>
          <p:cNvPr id="5" name="Oval 4">
            <a:extLst>
              <a:ext uri="{FF2B5EF4-FFF2-40B4-BE49-F238E27FC236}">
                <a16:creationId xmlns:a16="http://schemas.microsoft.com/office/drawing/2014/main" xmlns="" id="{64B9C9BC-D40E-4907-9A34-D6A1BF413E99}"/>
              </a:ext>
            </a:extLst>
          </p:cNvPr>
          <p:cNvSpPr/>
          <p:nvPr/>
        </p:nvSpPr>
        <p:spPr>
          <a:xfrm>
            <a:off x="5210355" y="5501410"/>
            <a:ext cx="1639019" cy="13284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64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C0F880B2-D72C-4D3C-8623-E61DA7357842}"/>
              </a:ext>
            </a:extLst>
          </p:cNvPr>
          <p:cNvSpPr>
            <a:spLocks noGrp="1"/>
          </p:cNvSpPr>
          <p:nvPr>
            <p:ph idx="1"/>
          </p:nvPr>
        </p:nvSpPr>
        <p:spPr>
          <a:xfrm>
            <a:off x="519023" y="359134"/>
            <a:ext cx="4829355" cy="762300"/>
          </a:xfrm>
        </p:spPr>
        <p:txBody>
          <a:bodyPr>
            <a:normAutofit fontScale="85000" lnSpcReduction="20000"/>
          </a:bodyPr>
          <a:lstStyle/>
          <a:p>
            <a:r>
              <a:rPr lang="en-US" b="1" dirty="0"/>
              <a:t>Model Grant Agreement&amp; Annexes</a:t>
            </a:r>
            <a:endParaRPr lang="en-GB" b="1" dirty="0"/>
          </a:p>
        </p:txBody>
      </p:sp>
      <p:sp>
        <p:nvSpPr>
          <p:cNvPr id="8" name="TextBox 7">
            <a:extLst>
              <a:ext uri="{FF2B5EF4-FFF2-40B4-BE49-F238E27FC236}">
                <a16:creationId xmlns:a16="http://schemas.microsoft.com/office/drawing/2014/main" xmlns="" id="{32A6784D-44AF-4968-957A-D451D9567CA2}"/>
              </a:ext>
            </a:extLst>
          </p:cNvPr>
          <p:cNvSpPr txBox="1"/>
          <p:nvPr/>
        </p:nvSpPr>
        <p:spPr>
          <a:xfrm>
            <a:off x="519023" y="1794294"/>
            <a:ext cx="4263668" cy="2031325"/>
          </a:xfrm>
          <a:prstGeom prst="rect">
            <a:avLst/>
          </a:prstGeom>
          <a:noFill/>
        </p:spPr>
        <p:txBody>
          <a:bodyPr wrap="none" rtlCol="0">
            <a:spAutoFit/>
          </a:bodyPr>
          <a:lstStyle/>
          <a:p>
            <a:pPr marL="285750" indent="-285750">
              <a:buFont typeface="Arial" panose="020B0604020202020204" pitchFamily="34" charset="0"/>
              <a:buChar char="•"/>
            </a:pPr>
            <a:r>
              <a:rPr lang="en-US" dirty="0"/>
              <a:t>EELARVE </a:t>
            </a:r>
            <a:r>
              <a:rPr lang="en-US" dirty="0" err="1"/>
              <a:t>juhised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Kommunikatsiooni</a:t>
            </a:r>
            <a:r>
              <a:rPr lang="en-US" dirty="0"/>
              <a:t> </a:t>
            </a:r>
            <a:r>
              <a:rPr lang="en-US" dirty="0" err="1"/>
              <a:t>nõuded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Konsortsiumi</a:t>
            </a:r>
            <a:r>
              <a:rPr lang="en-US" dirty="0"/>
              <a:t> </a:t>
            </a:r>
            <a:r>
              <a:rPr lang="en-US" dirty="0" err="1"/>
              <a:t>töökorralduse</a:t>
            </a:r>
            <a:r>
              <a:rPr lang="en-US" dirty="0"/>
              <a:t> </a:t>
            </a:r>
            <a:r>
              <a:rPr lang="en-US" dirty="0" err="1"/>
              <a:t>nõuded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jms</a:t>
            </a:r>
            <a:endParaRPr lang="en-US" dirty="0"/>
          </a:p>
        </p:txBody>
      </p:sp>
      <p:pic>
        <p:nvPicPr>
          <p:cNvPr id="9" name="Picture 8">
            <a:extLst>
              <a:ext uri="{FF2B5EF4-FFF2-40B4-BE49-F238E27FC236}">
                <a16:creationId xmlns:a16="http://schemas.microsoft.com/office/drawing/2014/main" xmlns="" id="{1BD1997B-503C-4654-AC02-52C1AB1CA6BB}"/>
              </a:ext>
            </a:extLst>
          </p:cNvPr>
          <p:cNvPicPr>
            <a:picLocks noChangeAspect="1"/>
          </p:cNvPicPr>
          <p:nvPr/>
        </p:nvPicPr>
        <p:blipFill>
          <a:blip r:embed="rId2"/>
          <a:stretch>
            <a:fillRect/>
          </a:stretch>
        </p:blipFill>
        <p:spPr>
          <a:xfrm>
            <a:off x="5348378" y="208410"/>
            <a:ext cx="6182588" cy="2162477"/>
          </a:xfrm>
          <a:prstGeom prst="rect">
            <a:avLst/>
          </a:prstGeom>
        </p:spPr>
      </p:pic>
      <p:pic>
        <p:nvPicPr>
          <p:cNvPr id="10" name="Picture 9">
            <a:extLst>
              <a:ext uri="{FF2B5EF4-FFF2-40B4-BE49-F238E27FC236}">
                <a16:creationId xmlns:a16="http://schemas.microsoft.com/office/drawing/2014/main" xmlns="" id="{BBBA5FDD-A521-42DA-95C6-C3B8FE26C7FE}"/>
              </a:ext>
            </a:extLst>
          </p:cNvPr>
          <p:cNvPicPr>
            <a:picLocks noChangeAspect="1"/>
          </p:cNvPicPr>
          <p:nvPr/>
        </p:nvPicPr>
        <p:blipFill>
          <a:blip r:embed="rId3"/>
          <a:stretch>
            <a:fillRect/>
          </a:stretch>
        </p:blipFill>
        <p:spPr>
          <a:xfrm>
            <a:off x="5305509" y="2440625"/>
            <a:ext cx="6268325" cy="3982006"/>
          </a:xfrm>
          <a:prstGeom prst="rect">
            <a:avLst/>
          </a:prstGeom>
        </p:spPr>
      </p:pic>
    </p:spTree>
    <p:extLst>
      <p:ext uri="{BB962C8B-B14F-4D97-AF65-F5344CB8AC3E}">
        <p14:creationId xmlns:p14="http://schemas.microsoft.com/office/powerpoint/2010/main" val="3436122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17A7D797-EFD7-4B06-AAFE-F7AE7AC7C265}"/>
              </a:ext>
            </a:extLst>
          </p:cNvPr>
          <p:cNvSpPr>
            <a:spLocks noGrp="1"/>
          </p:cNvSpPr>
          <p:nvPr>
            <p:ph type="ctrTitle"/>
          </p:nvPr>
        </p:nvSpPr>
        <p:spPr>
          <a:xfrm>
            <a:off x="310795" y="241540"/>
            <a:ext cx="4145712" cy="1450965"/>
          </a:xfrm>
        </p:spPr>
        <p:txBody>
          <a:bodyPr>
            <a:normAutofit fontScale="90000"/>
          </a:bodyPr>
          <a:lstStyle/>
          <a:p>
            <a:r>
              <a:rPr lang="en-US" sz="4000" b="1" dirty="0"/>
              <a:t>Call document: </a:t>
            </a:r>
            <a:r>
              <a:rPr lang="et-EE" sz="4000" b="1" dirty="0"/>
              <a:t>Hindamis</a:t>
            </a:r>
            <a:r>
              <a:rPr lang="en-US" sz="4000" b="1" dirty="0"/>
              <a:t>e </a:t>
            </a:r>
            <a:r>
              <a:rPr lang="et-EE" sz="4000" b="1" dirty="0"/>
              <a:t>põhimõtted</a:t>
            </a:r>
          </a:p>
        </p:txBody>
      </p:sp>
      <p:pic>
        <p:nvPicPr>
          <p:cNvPr id="3" name="Picture 2">
            <a:extLst>
              <a:ext uri="{FF2B5EF4-FFF2-40B4-BE49-F238E27FC236}">
                <a16:creationId xmlns:a16="http://schemas.microsoft.com/office/drawing/2014/main" xmlns="" id="{CB1B56C0-C1B7-4AC1-AB4B-9217809B272E}"/>
              </a:ext>
            </a:extLst>
          </p:cNvPr>
          <p:cNvPicPr>
            <a:picLocks noChangeAspect="1"/>
          </p:cNvPicPr>
          <p:nvPr/>
        </p:nvPicPr>
        <p:blipFill>
          <a:blip r:embed="rId2"/>
          <a:stretch>
            <a:fillRect/>
          </a:stretch>
        </p:blipFill>
        <p:spPr>
          <a:xfrm>
            <a:off x="418756" y="2847747"/>
            <a:ext cx="5254076" cy="3768713"/>
          </a:xfrm>
          <a:prstGeom prst="rect">
            <a:avLst/>
          </a:prstGeom>
        </p:spPr>
      </p:pic>
      <p:pic>
        <p:nvPicPr>
          <p:cNvPr id="5" name="Picture 4">
            <a:extLst>
              <a:ext uri="{FF2B5EF4-FFF2-40B4-BE49-F238E27FC236}">
                <a16:creationId xmlns:a16="http://schemas.microsoft.com/office/drawing/2014/main" xmlns="" id="{0282F9DC-58FD-4F4C-A1A2-74EFA4B5B367}"/>
              </a:ext>
            </a:extLst>
          </p:cNvPr>
          <p:cNvPicPr>
            <a:picLocks noChangeAspect="1"/>
          </p:cNvPicPr>
          <p:nvPr/>
        </p:nvPicPr>
        <p:blipFill>
          <a:blip r:embed="rId3"/>
          <a:stretch>
            <a:fillRect/>
          </a:stretch>
        </p:blipFill>
        <p:spPr>
          <a:xfrm>
            <a:off x="5992974" y="462451"/>
            <a:ext cx="5496692" cy="6154009"/>
          </a:xfrm>
          <a:prstGeom prst="rect">
            <a:avLst/>
          </a:prstGeom>
        </p:spPr>
      </p:pic>
    </p:spTree>
    <p:extLst>
      <p:ext uri="{BB962C8B-B14F-4D97-AF65-F5344CB8AC3E}">
        <p14:creationId xmlns:p14="http://schemas.microsoft.com/office/powerpoint/2010/main" val="1505549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3538786-7249-4E57-B9BE-2574CF3155BE}"/>
              </a:ext>
            </a:extLst>
          </p:cNvPr>
          <p:cNvPicPr>
            <a:picLocks noChangeAspect="1"/>
          </p:cNvPicPr>
          <p:nvPr/>
        </p:nvPicPr>
        <p:blipFill>
          <a:blip r:embed="rId2"/>
          <a:stretch>
            <a:fillRect/>
          </a:stretch>
        </p:blipFill>
        <p:spPr>
          <a:xfrm>
            <a:off x="1406193" y="203833"/>
            <a:ext cx="9379613" cy="6450334"/>
          </a:xfrm>
          <a:prstGeom prst="rect">
            <a:avLst/>
          </a:prstGeom>
        </p:spPr>
      </p:pic>
    </p:spTree>
    <p:extLst>
      <p:ext uri="{BB962C8B-B14F-4D97-AF65-F5344CB8AC3E}">
        <p14:creationId xmlns:p14="http://schemas.microsoft.com/office/powerpoint/2010/main" val="42968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8380A6DB-13ED-4F2E-A489-C912B63A0136}"/>
              </a:ext>
            </a:extLst>
          </p:cNvPr>
          <p:cNvSpPr>
            <a:spLocks noGrp="1"/>
          </p:cNvSpPr>
          <p:nvPr>
            <p:ph type="ctrTitle"/>
          </p:nvPr>
        </p:nvSpPr>
        <p:spPr/>
        <p:txBody>
          <a:bodyPr>
            <a:normAutofit/>
          </a:bodyPr>
          <a:lstStyle/>
          <a:p>
            <a:r>
              <a:rPr lang="et-EE" b="1" dirty="0"/>
              <a:t>LIFE programm</a:t>
            </a:r>
          </a:p>
        </p:txBody>
      </p:sp>
      <p:sp>
        <p:nvSpPr>
          <p:cNvPr id="3" name="Alapealkiri 2">
            <a:extLst>
              <a:ext uri="{FF2B5EF4-FFF2-40B4-BE49-F238E27FC236}">
                <a16:creationId xmlns:a16="http://schemas.microsoft.com/office/drawing/2014/main" xmlns="" id="{2942B3EC-6A9A-41C0-972E-9F41471E042F}"/>
              </a:ext>
            </a:extLst>
          </p:cNvPr>
          <p:cNvSpPr>
            <a:spLocks noGrp="1"/>
          </p:cNvSpPr>
          <p:nvPr>
            <p:ph type="subTitle" idx="1"/>
          </p:nvPr>
        </p:nvSpPr>
        <p:spPr/>
        <p:txBody>
          <a:bodyPr/>
          <a:lstStyle/>
          <a:p>
            <a:endParaRPr lang="et-EE"/>
          </a:p>
        </p:txBody>
      </p:sp>
    </p:spTree>
    <p:extLst>
      <p:ext uri="{BB962C8B-B14F-4D97-AF65-F5344CB8AC3E}">
        <p14:creationId xmlns:p14="http://schemas.microsoft.com/office/powerpoint/2010/main" val="2595058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7D723E9C-C83F-4A2C-81F7-39A56083C2C3}"/>
              </a:ext>
            </a:extLst>
          </p:cNvPr>
          <p:cNvSpPr>
            <a:spLocks noGrp="1"/>
          </p:cNvSpPr>
          <p:nvPr>
            <p:ph type="ctrTitle"/>
          </p:nvPr>
        </p:nvSpPr>
        <p:spPr/>
        <p:txBody>
          <a:bodyPr/>
          <a:lstStyle/>
          <a:p>
            <a:r>
              <a:rPr lang="et-EE" b="1" dirty="0"/>
              <a:t>Abimaterjale veebis</a:t>
            </a:r>
          </a:p>
        </p:txBody>
      </p:sp>
      <p:sp>
        <p:nvSpPr>
          <p:cNvPr id="3" name="Alapealkiri 2">
            <a:extLst>
              <a:ext uri="{FF2B5EF4-FFF2-40B4-BE49-F238E27FC236}">
                <a16:creationId xmlns:a16="http://schemas.microsoft.com/office/drawing/2014/main" xmlns="" id="{9A1F1950-A0B3-4433-8EB5-1F43FEEABCE0}"/>
              </a:ext>
            </a:extLst>
          </p:cNvPr>
          <p:cNvSpPr>
            <a:spLocks noGrp="1"/>
          </p:cNvSpPr>
          <p:nvPr>
            <p:ph type="subTitle" idx="1"/>
          </p:nvPr>
        </p:nvSpPr>
        <p:spPr/>
        <p:txBody>
          <a:bodyPr/>
          <a:lstStyle/>
          <a:p>
            <a:endParaRPr lang="et-EE"/>
          </a:p>
        </p:txBody>
      </p:sp>
    </p:spTree>
    <p:extLst>
      <p:ext uri="{BB962C8B-B14F-4D97-AF65-F5344CB8AC3E}">
        <p14:creationId xmlns:p14="http://schemas.microsoft.com/office/powerpoint/2010/main" val="1473989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961C57-FF2E-4CEC-9E24-49949A587BFB}"/>
              </a:ext>
            </a:extLst>
          </p:cNvPr>
          <p:cNvSpPr>
            <a:spLocks noGrp="1"/>
          </p:cNvSpPr>
          <p:nvPr>
            <p:ph idx="1"/>
          </p:nvPr>
        </p:nvSpPr>
        <p:spPr>
          <a:xfrm>
            <a:off x="8195094" y="160727"/>
            <a:ext cx="3697225" cy="4842594"/>
          </a:xfrm>
        </p:spPr>
        <p:txBody>
          <a:bodyPr/>
          <a:lstStyle/>
          <a:p>
            <a:pPr marL="0" indent="0">
              <a:buNone/>
            </a:pPr>
            <a:r>
              <a:rPr lang="en-US" dirty="0"/>
              <a:t>CINEA </a:t>
            </a:r>
            <a:r>
              <a:rPr lang="en-US" dirty="0" err="1"/>
              <a:t>koduleht</a:t>
            </a:r>
            <a:r>
              <a:rPr lang="en-US" dirty="0"/>
              <a:t>:</a:t>
            </a:r>
          </a:p>
          <a:p>
            <a:pPr marL="0" indent="0">
              <a:buNone/>
            </a:pPr>
            <a:r>
              <a:rPr lang="en-GB" dirty="0"/>
              <a:t>https://cinea.ec.europa.eu/life/life-support-applicants_it</a:t>
            </a:r>
          </a:p>
        </p:txBody>
      </p:sp>
      <p:pic>
        <p:nvPicPr>
          <p:cNvPr id="4" name="Picture 3">
            <a:extLst>
              <a:ext uri="{FF2B5EF4-FFF2-40B4-BE49-F238E27FC236}">
                <a16:creationId xmlns:a16="http://schemas.microsoft.com/office/drawing/2014/main" xmlns="" id="{29B893E2-F2C9-4B7A-80BF-9A33308C759A}"/>
              </a:ext>
            </a:extLst>
          </p:cNvPr>
          <p:cNvPicPr>
            <a:picLocks noChangeAspect="1"/>
          </p:cNvPicPr>
          <p:nvPr/>
        </p:nvPicPr>
        <p:blipFill>
          <a:blip r:embed="rId2"/>
          <a:stretch>
            <a:fillRect/>
          </a:stretch>
        </p:blipFill>
        <p:spPr>
          <a:xfrm>
            <a:off x="0" y="0"/>
            <a:ext cx="7986226" cy="6858000"/>
          </a:xfrm>
          <a:prstGeom prst="rect">
            <a:avLst/>
          </a:prstGeom>
        </p:spPr>
      </p:pic>
      <p:sp>
        <p:nvSpPr>
          <p:cNvPr id="5" name="Oval 4">
            <a:extLst>
              <a:ext uri="{FF2B5EF4-FFF2-40B4-BE49-F238E27FC236}">
                <a16:creationId xmlns:a16="http://schemas.microsoft.com/office/drawing/2014/main" xmlns="" id="{FF11ADB7-FDBF-4829-B1BD-85753739F94F}"/>
              </a:ext>
            </a:extLst>
          </p:cNvPr>
          <p:cNvSpPr/>
          <p:nvPr/>
        </p:nvSpPr>
        <p:spPr>
          <a:xfrm>
            <a:off x="5210355" y="5115464"/>
            <a:ext cx="1863305" cy="18374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2F6B323A-A2BE-45B8-812D-5B9B7292420C}"/>
              </a:ext>
            </a:extLst>
          </p:cNvPr>
          <p:cNvPicPr>
            <a:picLocks noChangeAspect="1"/>
          </p:cNvPicPr>
          <p:nvPr/>
        </p:nvPicPr>
        <p:blipFill>
          <a:blip r:embed="rId3"/>
          <a:stretch>
            <a:fillRect/>
          </a:stretch>
        </p:blipFill>
        <p:spPr>
          <a:xfrm>
            <a:off x="8002899" y="5253486"/>
            <a:ext cx="3549942" cy="1249152"/>
          </a:xfrm>
          <a:prstGeom prst="rect">
            <a:avLst/>
          </a:prstGeom>
        </p:spPr>
      </p:pic>
      <p:cxnSp>
        <p:nvCxnSpPr>
          <p:cNvPr id="8" name="Straight Arrow Connector 7">
            <a:extLst>
              <a:ext uri="{FF2B5EF4-FFF2-40B4-BE49-F238E27FC236}">
                <a16:creationId xmlns:a16="http://schemas.microsoft.com/office/drawing/2014/main" xmlns="" id="{D71A5CB6-144B-4240-82FA-B15CDEEEB597}"/>
              </a:ext>
            </a:extLst>
          </p:cNvPr>
          <p:cNvCxnSpPr>
            <a:cxnSpLocks/>
            <a:stCxn id="6" idx="1"/>
          </p:cNvCxnSpPr>
          <p:nvPr/>
        </p:nvCxnSpPr>
        <p:spPr>
          <a:xfrm flipH="1">
            <a:off x="7341079" y="5878062"/>
            <a:ext cx="6618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468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32AF4F33-F32F-49BB-9133-729086AEFBF5}"/>
              </a:ext>
            </a:extLst>
          </p:cNvPr>
          <p:cNvSpPr>
            <a:spLocks noGrp="1"/>
          </p:cNvSpPr>
          <p:nvPr>
            <p:ph type="ctrTitle"/>
          </p:nvPr>
        </p:nvSpPr>
        <p:spPr>
          <a:xfrm>
            <a:off x="1545380" y="4690569"/>
            <a:ext cx="10069024" cy="1994902"/>
          </a:xfrm>
        </p:spPr>
        <p:txBody>
          <a:bodyPr>
            <a:noAutofit/>
          </a:bodyPr>
          <a:lstStyle/>
          <a:p>
            <a:r>
              <a:rPr lang="et-EE" sz="2800" b="1" dirty="0"/>
              <a:t>LIFE </a:t>
            </a:r>
            <a:r>
              <a:rPr lang="en-US" sz="2800" b="1" dirty="0" err="1"/>
              <a:t>youtube</a:t>
            </a:r>
            <a:r>
              <a:rPr lang="en-US" sz="2800" b="1" dirty="0"/>
              <a:t> channel:</a:t>
            </a:r>
            <a:r>
              <a:rPr lang="et-EE" sz="2800" b="1" dirty="0"/>
              <a:t/>
            </a:r>
            <a:br>
              <a:rPr lang="et-EE" sz="2800" b="1" dirty="0"/>
            </a:br>
            <a:r>
              <a:rPr lang="et-EE" sz="2800" dirty="0">
                <a:hlinkClick r:id="rId2"/>
              </a:rPr>
              <a:t>https://www.youtube.com/channel/UC-htisi9TeqdRkTTpNtznrg</a:t>
            </a:r>
            <a:r>
              <a:rPr lang="en-US" sz="2800" dirty="0"/>
              <a:t/>
            </a:r>
            <a:br>
              <a:rPr lang="en-US" sz="2800" dirty="0"/>
            </a:br>
            <a:r>
              <a:rPr lang="et-EE" sz="2800" dirty="0"/>
              <a:t/>
            </a:r>
            <a:br>
              <a:rPr lang="et-EE" sz="2800" dirty="0"/>
            </a:br>
            <a:endParaRPr lang="et-EE" sz="2800" dirty="0"/>
          </a:p>
        </p:txBody>
      </p:sp>
      <p:pic>
        <p:nvPicPr>
          <p:cNvPr id="3" name="Picture 2">
            <a:extLst>
              <a:ext uri="{FF2B5EF4-FFF2-40B4-BE49-F238E27FC236}">
                <a16:creationId xmlns:a16="http://schemas.microsoft.com/office/drawing/2014/main" xmlns="" id="{4B3D1EA0-8793-4AFC-AFD1-489E391F3A10}"/>
              </a:ext>
            </a:extLst>
          </p:cNvPr>
          <p:cNvPicPr>
            <a:picLocks noChangeAspect="1"/>
          </p:cNvPicPr>
          <p:nvPr/>
        </p:nvPicPr>
        <p:blipFill>
          <a:blip r:embed="rId3"/>
          <a:stretch>
            <a:fillRect/>
          </a:stretch>
        </p:blipFill>
        <p:spPr>
          <a:xfrm>
            <a:off x="1545379" y="86264"/>
            <a:ext cx="9101242" cy="4604305"/>
          </a:xfrm>
          <a:prstGeom prst="rect">
            <a:avLst/>
          </a:prstGeom>
        </p:spPr>
      </p:pic>
    </p:spTree>
    <p:extLst>
      <p:ext uri="{BB962C8B-B14F-4D97-AF65-F5344CB8AC3E}">
        <p14:creationId xmlns:p14="http://schemas.microsoft.com/office/powerpoint/2010/main" val="3110947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45942EBA-4894-45E7-ADFC-29B7B3FD5594}"/>
              </a:ext>
            </a:extLst>
          </p:cNvPr>
          <p:cNvSpPr>
            <a:spLocks noGrp="1"/>
          </p:cNvSpPr>
          <p:nvPr>
            <p:ph type="ctrTitle"/>
          </p:nvPr>
        </p:nvSpPr>
        <p:spPr>
          <a:xfrm>
            <a:off x="576072" y="2501660"/>
            <a:ext cx="10301837" cy="1796020"/>
          </a:xfrm>
        </p:spPr>
        <p:txBody>
          <a:bodyPr>
            <a:normAutofit/>
          </a:bodyPr>
          <a:lstStyle/>
          <a:p>
            <a:r>
              <a:rPr lang="en-US" sz="6000" dirty="0" err="1"/>
              <a:t>Aitäh</a:t>
            </a:r>
            <a:r>
              <a:rPr lang="en-US" sz="6000" dirty="0"/>
              <a:t>! </a:t>
            </a:r>
            <a:r>
              <a:rPr lang="en-US" sz="6000" dirty="0" err="1"/>
              <a:t>Arutelu</a:t>
            </a:r>
            <a:r>
              <a:rPr lang="en-US" sz="6000" dirty="0"/>
              <a:t>?</a:t>
            </a:r>
            <a:endParaRPr lang="et-EE" sz="6000" dirty="0"/>
          </a:p>
        </p:txBody>
      </p:sp>
      <p:sp>
        <p:nvSpPr>
          <p:cNvPr id="3" name="Alapealkiri 2">
            <a:extLst>
              <a:ext uri="{FF2B5EF4-FFF2-40B4-BE49-F238E27FC236}">
                <a16:creationId xmlns:a16="http://schemas.microsoft.com/office/drawing/2014/main" xmlns="" id="{2A54DCD8-DC32-4636-8CAF-A2E6E7B2B707}"/>
              </a:ext>
            </a:extLst>
          </p:cNvPr>
          <p:cNvSpPr>
            <a:spLocks noGrp="1"/>
          </p:cNvSpPr>
          <p:nvPr>
            <p:ph type="subTitle" idx="1"/>
          </p:nvPr>
        </p:nvSpPr>
        <p:spPr>
          <a:xfrm>
            <a:off x="576072" y="4727448"/>
            <a:ext cx="11036808" cy="612303"/>
          </a:xfrm>
        </p:spPr>
        <p:txBody>
          <a:bodyPr/>
          <a:lstStyle/>
          <a:p>
            <a:r>
              <a:rPr lang="et-EE" sz="1800" dirty="0">
                <a:hlinkClick r:id="rId2"/>
              </a:rPr>
              <a:t>murel.truu@taltech.ee</a:t>
            </a:r>
            <a:endParaRPr lang="et-EE" sz="1800" dirty="0"/>
          </a:p>
          <a:p>
            <a:endParaRPr lang="et-EE" dirty="0"/>
          </a:p>
        </p:txBody>
      </p:sp>
    </p:spTree>
    <p:extLst>
      <p:ext uri="{BB962C8B-B14F-4D97-AF65-F5344CB8AC3E}">
        <p14:creationId xmlns:p14="http://schemas.microsoft.com/office/powerpoint/2010/main" val="402056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lt 5" descr="Pilt, millel on kujutatud väljas, rohi, taim, puu&#10;&#10;Kirjeldus on genereeritud automaatselt">
            <a:extLst>
              <a:ext uri="{FF2B5EF4-FFF2-40B4-BE49-F238E27FC236}">
                <a16:creationId xmlns:a16="http://schemas.microsoft.com/office/drawing/2014/main" xmlns="" id="{350E7E05-8481-44C4-8D86-2E2E95CDE5EF}"/>
              </a:ext>
            </a:extLst>
          </p:cNvPr>
          <p:cNvPicPr>
            <a:picLocks noChangeAspect="1"/>
          </p:cNvPicPr>
          <p:nvPr/>
        </p:nvPicPr>
        <p:blipFill rotWithShape="1">
          <a:blip r:embed="rId2">
            <a:extLst>
              <a:ext uri="{28A0092B-C50C-407E-A947-70E740481C1C}">
                <a14:useLocalDpi xmlns:a14="http://schemas.microsoft.com/office/drawing/2010/main" val="0"/>
              </a:ext>
            </a:extLst>
          </a:blip>
          <a:srcRect t="18897" r="9091" b="4494"/>
          <a:stretch/>
        </p:blipFill>
        <p:spPr>
          <a:xfrm>
            <a:off x="20" y="10"/>
            <a:ext cx="12191980" cy="6857990"/>
          </a:xfrm>
          <a:prstGeom prst="rect">
            <a:avLst/>
          </a:prstGeom>
        </p:spPr>
      </p:pic>
      <p:sp>
        <p:nvSpPr>
          <p:cNvPr id="36" name="Rectangle 28">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ealkiri 1">
            <a:extLst>
              <a:ext uri="{FF2B5EF4-FFF2-40B4-BE49-F238E27FC236}">
                <a16:creationId xmlns:a16="http://schemas.microsoft.com/office/drawing/2014/main" xmlns="" id="{060D4FB6-4634-406F-9758-121F75A0F129}"/>
              </a:ext>
            </a:extLst>
          </p:cNvPr>
          <p:cNvSpPr>
            <a:spLocks noGrp="1"/>
          </p:cNvSpPr>
          <p:nvPr>
            <p:ph type="ctrTitle"/>
          </p:nvPr>
        </p:nvSpPr>
        <p:spPr>
          <a:xfrm>
            <a:off x="477980" y="1122363"/>
            <a:ext cx="6265720" cy="3204134"/>
          </a:xfrm>
        </p:spPr>
        <p:txBody>
          <a:bodyPr anchor="b">
            <a:normAutofit/>
          </a:bodyPr>
          <a:lstStyle/>
          <a:p>
            <a:r>
              <a:rPr lang="et-EE" sz="2600" b="1" dirty="0">
                <a:solidFill>
                  <a:schemeClr val="bg1"/>
                </a:solidFill>
              </a:rPr>
              <a:t>LIFE programm on Euroopa Komisjoni rahastusskeem Euroopa Liidu keskkonna ja kliimapoliitika elluviimiseks. LIFE programm loodi 1992. aastal. Tänaseks rahastanud enam kui 5000 projekti.</a:t>
            </a:r>
          </a:p>
        </p:txBody>
      </p:sp>
      <p:sp>
        <p:nvSpPr>
          <p:cNvPr id="37" name="Rectangle 30">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2">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lt 7" descr="Pilt, millel on kujutatud lill, märk, joonistus&#10;&#10;Kirjeldus on genereeritud automaatselt">
            <a:extLst>
              <a:ext uri="{FF2B5EF4-FFF2-40B4-BE49-F238E27FC236}">
                <a16:creationId xmlns:a16="http://schemas.microsoft.com/office/drawing/2014/main" xmlns="" id="{DA20F990-9AF8-4CF6-9E3F-3655E617E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113" y="134574"/>
            <a:ext cx="3911556" cy="2827213"/>
          </a:xfrm>
          <a:prstGeom prst="rect">
            <a:avLst/>
          </a:prstGeom>
        </p:spPr>
      </p:pic>
    </p:spTree>
    <p:extLst>
      <p:ext uri="{BB962C8B-B14F-4D97-AF65-F5344CB8AC3E}">
        <p14:creationId xmlns:p14="http://schemas.microsoft.com/office/powerpoint/2010/main" val="306633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xmlns="" id="{8380A6DB-13ED-4F2E-A489-C912B63A0136}"/>
              </a:ext>
            </a:extLst>
          </p:cNvPr>
          <p:cNvSpPr>
            <a:spLocks noGrp="1"/>
          </p:cNvSpPr>
          <p:nvPr>
            <p:ph type="ctrTitle"/>
          </p:nvPr>
        </p:nvSpPr>
        <p:spPr/>
        <p:txBody>
          <a:bodyPr>
            <a:normAutofit fontScale="90000"/>
          </a:bodyPr>
          <a:lstStyle/>
          <a:p>
            <a:r>
              <a:rPr lang="et-EE" b="1" dirty="0"/>
              <a:t>LIFE programmi esitatud taotluste tagasiside analüüs</a:t>
            </a:r>
          </a:p>
        </p:txBody>
      </p:sp>
      <p:sp>
        <p:nvSpPr>
          <p:cNvPr id="3" name="Alapealkiri 2">
            <a:extLst>
              <a:ext uri="{FF2B5EF4-FFF2-40B4-BE49-F238E27FC236}">
                <a16:creationId xmlns:a16="http://schemas.microsoft.com/office/drawing/2014/main" xmlns="" id="{2942B3EC-6A9A-41C0-972E-9F41471E042F}"/>
              </a:ext>
            </a:extLst>
          </p:cNvPr>
          <p:cNvSpPr>
            <a:spLocks noGrp="1"/>
          </p:cNvSpPr>
          <p:nvPr>
            <p:ph type="subTitle" idx="1"/>
          </p:nvPr>
        </p:nvSpPr>
        <p:spPr/>
        <p:txBody>
          <a:bodyPr/>
          <a:lstStyle/>
          <a:p>
            <a:r>
              <a:rPr lang="en-US" dirty="0"/>
              <a:t>2019-2020 </a:t>
            </a:r>
            <a:r>
              <a:rPr lang="en-US" dirty="0" err="1"/>
              <a:t>aasta</a:t>
            </a:r>
            <a:r>
              <a:rPr lang="en-US" dirty="0"/>
              <a:t> </a:t>
            </a:r>
            <a:r>
              <a:rPr lang="en-US" dirty="0" err="1"/>
              <a:t>tavaprojektid</a:t>
            </a:r>
            <a:endParaRPr lang="et-EE" dirty="0"/>
          </a:p>
        </p:txBody>
      </p:sp>
    </p:spTree>
    <p:extLst>
      <p:ext uri="{BB962C8B-B14F-4D97-AF65-F5344CB8AC3E}">
        <p14:creationId xmlns:p14="http://schemas.microsoft.com/office/powerpoint/2010/main" val="156296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C21C537-562F-4C70-96EB-6CE854F9F37E}"/>
              </a:ext>
            </a:extLst>
          </p:cNvPr>
          <p:cNvSpPr/>
          <p:nvPr/>
        </p:nvSpPr>
        <p:spPr>
          <a:xfrm>
            <a:off x="546339" y="869664"/>
            <a:ext cx="4629510" cy="523220"/>
          </a:xfrm>
          <a:prstGeom prst="rect">
            <a:avLst/>
          </a:prstGeom>
        </p:spPr>
        <p:txBody>
          <a:bodyPr wrap="square">
            <a:spAutoFit/>
          </a:bodyPr>
          <a:lstStyle/>
          <a:p>
            <a:pPr>
              <a:spcAft>
                <a:spcPts val="1000"/>
              </a:spcAft>
            </a:pPr>
            <a:r>
              <a:rPr lang="et-EE" sz="2800" b="1" dirty="0" err="1">
                <a:latin typeface="+mj-lt"/>
                <a:ea typeface="Book Antiqua" panose="02040602050305030304" pitchFamily="18" charset="0"/>
                <a:cs typeface="Times New Roman" panose="02020603050405020304" pitchFamily="18" charset="0"/>
              </a:rPr>
              <a:t>Keskkonn</a:t>
            </a:r>
            <a:r>
              <a:rPr lang="en-US" sz="2800" b="1" dirty="0" err="1">
                <a:latin typeface="+mj-lt"/>
                <a:ea typeface="Book Antiqua" panose="02040602050305030304" pitchFamily="18" charset="0"/>
                <a:cs typeface="Times New Roman" panose="02020603050405020304" pitchFamily="18" charset="0"/>
              </a:rPr>
              <a:t>aprogramm</a:t>
            </a:r>
            <a:endParaRPr lang="en-US" sz="2800" b="1" dirty="0">
              <a:latin typeface="+mj-lt"/>
              <a:ea typeface="Book Antiqua" panose="0204060205030503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F91E64-93B5-497A-8D40-8B1CF5E7E860}"/>
              </a:ext>
            </a:extLst>
          </p:cNvPr>
          <p:cNvGraphicFramePr>
            <a:graphicFrameLocks noGrp="1"/>
          </p:cNvGraphicFramePr>
          <p:nvPr>
            <p:extLst>
              <p:ext uri="{D42A27DB-BD31-4B8C-83A1-F6EECF244321}">
                <p14:modId xmlns:p14="http://schemas.microsoft.com/office/powerpoint/2010/main" val="481309397"/>
              </p:ext>
            </p:extLst>
          </p:nvPr>
        </p:nvGraphicFramePr>
        <p:xfrm>
          <a:off x="580845" y="1841457"/>
          <a:ext cx="11030310" cy="2865120"/>
        </p:xfrm>
        <a:graphic>
          <a:graphicData uri="http://schemas.openxmlformats.org/drawingml/2006/table">
            <a:tbl>
              <a:tblPr firstRow="1" bandRow="1">
                <a:tableStyleId>{5C22544A-7EE6-4342-B048-85BDC9FD1C3A}</a:tableStyleId>
              </a:tblPr>
              <a:tblGrid>
                <a:gridCol w="3119887">
                  <a:extLst>
                    <a:ext uri="{9D8B030D-6E8A-4147-A177-3AD203B41FA5}">
                      <a16:colId xmlns:a16="http://schemas.microsoft.com/office/drawing/2014/main" xmlns="" val="3571176462"/>
                    </a:ext>
                  </a:extLst>
                </a:gridCol>
                <a:gridCol w="1292237">
                  <a:extLst>
                    <a:ext uri="{9D8B030D-6E8A-4147-A177-3AD203B41FA5}">
                      <a16:colId xmlns:a16="http://schemas.microsoft.com/office/drawing/2014/main" xmlns="" val="2179306692"/>
                    </a:ext>
                  </a:extLst>
                </a:gridCol>
                <a:gridCol w="2206062">
                  <a:extLst>
                    <a:ext uri="{9D8B030D-6E8A-4147-A177-3AD203B41FA5}">
                      <a16:colId xmlns:a16="http://schemas.microsoft.com/office/drawing/2014/main" xmlns="" val="3167866582"/>
                    </a:ext>
                  </a:extLst>
                </a:gridCol>
                <a:gridCol w="2206062">
                  <a:extLst>
                    <a:ext uri="{9D8B030D-6E8A-4147-A177-3AD203B41FA5}">
                      <a16:colId xmlns:a16="http://schemas.microsoft.com/office/drawing/2014/main" xmlns="" val="2576195326"/>
                    </a:ext>
                  </a:extLst>
                </a:gridCol>
                <a:gridCol w="2206062">
                  <a:extLst>
                    <a:ext uri="{9D8B030D-6E8A-4147-A177-3AD203B41FA5}">
                      <a16:colId xmlns:a16="http://schemas.microsoft.com/office/drawing/2014/main" xmlns="" val="928328217"/>
                    </a:ext>
                  </a:extLst>
                </a:gridCol>
              </a:tblGrid>
              <a:tr h="370840">
                <a:tc>
                  <a:txBody>
                    <a:bodyPr/>
                    <a:lstStyle/>
                    <a:p>
                      <a:r>
                        <a:rPr lang="en-US" dirty="0" err="1"/>
                        <a:t>alamprogramm</a:t>
                      </a:r>
                      <a:endParaRPr lang="en-GB" dirty="0"/>
                    </a:p>
                  </a:txBody>
                  <a:tcPr/>
                </a:tc>
                <a:tc>
                  <a:txBody>
                    <a:bodyPr/>
                    <a:lstStyle/>
                    <a:p>
                      <a:r>
                        <a:rPr lang="en-US" dirty="0" err="1"/>
                        <a:t>Aasta</a:t>
                      </a:r>
                      <a:endParaRPr lang="en-GB" dirty="0"/>
                    </a:p>
                  </a:txBody>
                  <a:tcPr/>
                </a:tc>
                <a:tc>
                  <a:txBody>
                    <a:bodyPr/>
                    <a:lstStyle/>
                    <a:p>
                      <a:r>
                        <a:rPr lang="en-US" dirty="0" err="1"/>
                        <a:t>Taotlusi</a:t>
                      </a:r>
                      <a:r>
                        <a:rPr lang="en-US" dirty="0"/>
                        <a:t> </a:t>
                      </a:r>
                      <a:r>
                        <a:rPr lang="en-US" dirty="0" err="1"/>
                        <a:t>eelvoorus</a:t>
                      </a:r>
                      <a:endParaRPr lang="en-GB" dirty="0"/>
                    </a:p>
                  </a:txBody>
                  <a:tcPr/>
                </a:tc>
                <a:tc>
                  <a:txBody>
                    <a:bodyPr/>
                    <a:lstStyle/>
                    <a:p>
                      <a:r>
                        <a:rPr lang="en-US" dirty="0" err="1"/>
                        <a:t>Taotlusi</a:t>
                      </a:r>
                      <a:r>
                        <a:rPr lang="en-US" dirty="0"/>
                        <a:t> </a:t>
                      </a:r>
                      <a:r>
                        <a:rPr lang="en-US" dirty="0" err="1"/>
                        <a:t>lõppvoorus</a:t>
                      </a:r>
                      <a:endParaRPr lang="en-GB" dirty="0"/>
                    </a:p>
                  </a:txBody>
                  <a:tcPr/>
                </a:tc>
                <a:tc>
                  <a:txBody>
                    <a:bodyPr/>
                    <a:lstStyle/>
                    <a:p>
                      <a:r>
                        <a:rPr lang="en-US" dirty="0" err="1"/>
                        <a:t>Edukaid</a:t>
                      </a:r>
                      <a:endParaRPr lang="en-GB" dirty="0"/>
                    </a:p>
                  </a:txBody>
                  <a:tcPr/>
                </a:tc>
                <a:extLst>
                  <a:ext uri="{0D108BD9-81ED-4DB2-BD59-A6C34878D82A}">
                    <a16:rowId xmlns:a16="http://schemas.microsoft.com/office/drawing/2014/main" xmlns="" val="3641600667"/>
                  </a:ext>
                </a:extLst>
              </a:tr>
              <a:tr h="370840">
                <a:tc rowSpan="2">
                  <a:txBody>
                    <a:bodyPr/>
                    <a:lstStyle/>
                    <a:p>
                      <a:pPr marL="0" indent="0">
                        <a:spcAft>
                          <a:spcPts val="1000"/>
                        </a:spcAft>
                        <a:buFont typeface="Arial" panose="020B0604020202020204" pitchFamily="34" charset="0"/>
                        <a:buNone/>
                      </a:pPr>
                      <a:r>
                        <a:rPr lang="en-GB" sz="1800" b="1" kern="1200" dirty="0" err="1">
                          <a:solidFill>
                            <a:schemeClr val="dk1"/>
                          </a:solidFill>
                          <a:latin typeface="+mn-lt"/>
                          <a:ea typeface="Book Antiqua" panose="02040602050305030304" pitchFamily="18" charset="0"/>
                          <a:cs typeface="Times New Roman" panose="02020603050405020304" pitchFamily="18" charset="0"/>
                        </a:rPr>
                        <a:t>keskkond</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ja</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ressursitõhusus</a:t>
                      </a:r>
                      <a:endParaRPr lang="en-GB" sz="1800" b="1" kern="1200" dirty="0">
                        <a:solidFill>
                          <a:schemeClr val="dk1"/>
                        </a:solidFill>
                        <a:latin typeface="+mn-lt"/>
                        <a:ea typeface="Book Antiqua" panose="02040602050305030304" pitchFamily="18" charset="0"/>
                        <a:cs typeface="Times New Roman" panose="02020603050405020304" pitchFamily="18" charset="0"/>
                      </a:endParaRPr>
                    </a:p>
                  </a:txBody>
                  <a:tcPr/>
                </a:tc>
                <a:tc>
                  <a:txBody>
                    <a:bodyPr/>
                    <a:lstStyle/>
                    <a:p>
                      <a:r>
                        <a:rPr lang="en-US" dirty="0"/>
                        <a:t>2019</a:t>
                      </a:r>
                      <a:endParaRPr lang="en-GB" dirty="0"/>
                    </a:p>
                  </a:txBody>
                  <a:tcPr/>
                </a:tc>
                <a:tc>
                  <a:txBody>
                    <a:bodyPr/>
                    <a:lstStyle/>
                    <a:p>
                      <a:r>
                        <a:rPr lang="en-US" dirty="0"/>
                        <a:t>5</a:t>
                      </a:r>
                      <a:endParaRPr lang="en-GB" dirty="0"/>
                    </a:p>
                  </a:txBody>
                  <a:tcPr/>
                </a:tc>
                <a:tc>
                  <a:txBody>
                    <a:bodyPr/>
                    <a:lstStyle/>
                    <a:p>
                      <a:r>
                        <a:rPr lang="en-US" dirty="0"/>
                        <a:t>1</a:t>
                      </a:r>
                      <a:endParaRPr lang="en-GB" dirty="0"/>
                    </a:p>
                  </a:txBody>
                  <a:tcPr/>
                </a:tc>
                <a:tc>
                  <a:txBody>
                    <a:bodyPr/>
                    <a:lstStyle/>
                    <a:p>
                      <a:r>
                        <a:rPr lang="en-US" dirty="0"/>
                        <a:t>1</a:t>
                      </a:r>
                      <a:endParaRPr lang="en-GB" dirty="0"/>
                    </a:p>
                  </a:txBody>
                  <a:tcPr/>
                </a:tc>
                <a:extLst>
                  <a:ext uri="{0D108BD9-81ED-4DB2-BD59-A6C34878D82A}">
                    <a16:rowId xmlns:a16="http://schemas.microsoft.com/office/drawing/2014/main" xmlns="" val="1758825706"/>
                  </a:ext>
                </a:extLst>
              </a:tr>
              <a:tr h="370840">
                <a:tc vMerge="1">
                  <a:txBody>
                    <a:bodyPr/>
                    <a:lstStyle/>
                    <a:p>
                      <a:pPr marL="0" indent="0">
                        <a:spcAft>
                          <a:spcPts val="1000"/>
                        </a:spcAft>
                        <a:buFont typeface="Arial" panose="020B0604020202020204" pitchFamily="34" charset="0"/>
                        <a:buNone/>
                      </a:pPr>
                      <a:endParaRPr lang="en-GB" sz="1800" b="1" kern="1200" dirty="0">
                        <a:solidFill>
                          <a:schemeClr val="dk1"/>
                        </a:solidFill>
                        <a:latin typeface="+mn-lt"/>
                        <a:ea typeface="Book Antiqua" panose="02040602050305030304" pitchFamily="18" charset="0"/>
                        <a:cs typeface="Times New Roman" panose="02020603050405020304" pitchFamily="18" charset="0"/>
                      </a:endParaRPr>
                    </a:p>
                  </a:txBody>
                  <a:tcPr/>
                </a:tc>
                <a:tc>
                  <a:txBody>
                    <a:bodyPr/>
                    <a:lstStyle/>
                    <a:p>
                      <a:r>
                        <a:rPr lang="en-US" dirty="0"/>
                        <a:t>2020</a:t>
                      </a:r>
                      <a:endParaRPr lang="en-GB" dirty="0"/>
                    </a:p>
                  </a:txBody>
                  <a:tcPr/>
                </a:tc>
                <a:tc>
                  <a:txBody>
                    <a:bodyPr/>
                    <a:lstStyle/>
                    <a:p>
                      <a:r>
                        <a:rPr lang="en-US" dirty="0"/>
                        <a:t>4</a:t>
                      </a:r>
                      <a:endParaRPr lang="en-GB" dirty="0"/>
                    </a:p>
                  </a:txBody>
                  <a:tcPr/>
                </a:tc>
                <a:tc>
                  <a:txBody>
                    <a:bodyPr/>
                    <a:lstStyle/>
                    <a:p>
                      <a:r>
                        <a:rPr lang="en-US" dirty="0"/>
                        <a:t>1</a:t>
                      </a:r>
                      <a:endParaRPr lang="en-GB" dirty="0"/>
                    </a:p>
                  </a:txBody>
                  <a:tcPr/>
                </a:tc>
                <a:tc>
                  <a:txBody>
                    <a:bodyPr/>
                    <a:lstStyle/>
                    <a:p>
                      <a:r>
                        <a:rPr lang="en-US" dirty="0"/>
                        <a:t>0</a:t>
                      </a:r>
                      <a:endParaRPr lang="en-GB" dirty="0"/>
                    </a:p>
                  </a:txBody>
                  <a:tcPr/>
                </a:tc>
                <a:extLst>
                  <a:ext uri="{0D108BD9-81ED-4DB2-BD59-A6C34878D82A}">
                    <a16:rowId xmlns:a16="http://schemas.microsoft.com/office/drawing/2014/main" xmlns="" val="4069505795"/>
                  </a:ext>
                </a:extLst>
              </a:tr>
              <a:tr h="370840">
                <a:tc rowSpan="2">
                  <a:txBody>
                    <a:bodyPr/>
                    <a:lstStyle/>
                    <a:p>
                      <a:pPr marL="0" indent="0">
                        <a:spcAft>
                          <a:spcPts val="1000"/>
                        </a:spcAft>
                        <a:buFont typeface="Arial" panose="020B0604020202020204" pitchFamily="34" charset="0"/>
                        <a:buNone/>
                      </a:pPr>
                      <a:r>
                        <a:rPr lang="en-GB" sz="1800" b="1" kern="1200" dirty="0" err="1">
                          <a:solidFill>
                            <a:schemeClr val="dk1"/>
                          </a:solidFill>
                          <a:latin typeface="+mn-lt"/>
                          <a:ea typeface="Book Antiqua" panose="02040602050305030304" pitchFamily="18" charset="0"/>
                          <a:cs typeface="Times New Roman" panose="02020603050405020304" pitchFamily="18" charset="0"/>
                        </a:rPr>
                        <a:t>keskkonnaalane</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juhtimine</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ja</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teave</a:t>
                      </a:r>
                      <a:endParaRPr lang="en-GB" sz="1800" b="1" kern="1200" dirty="0">
                        <a:solidFill>
                          <a:schemeClr val="dk1"/>
                        </a:solidFill>
                        <a:latin typeface="+mn-lt"/>
                        <a:ea typeface="Book Antiqua" panose="02040602050305030304" pitchFamily="18" charset="0"/>
                        <a:cs typeface="Times New Roman" panose="02020603050405020304" pitchFamily="18" charset="0"/>
                      </a:endParaRPr>
                    </a:p>
                  </a:txBody>
                  <a:tcPr/>
                </a:tc>
                <a:tc>
                  <a:txBody>
                    <a:bodyPr/>
                    <a:lstStyle/>
                    <a:p>
                      <a:r>
                        <a:rPr lang="en-US" dirty="0"/>
                        <a:t>2019</a:t>
                      </a:r>
                      <a:endParaRPr lang="en-GB" dirty="0"/>
                    </a:p>
                  </a:txBody>
                  <a:tcPr/>
                </a:tc>
                <a:tc>
                  <a:txBody>
                    <a:bodyPr/>
                    <a:lstStyle/>
                    <a:p>
                      <a:r>
                        <a:rPr lang="en-US" dirty="0"/>
                        <a:t>1</a:t>
                      </a:r>
                      <a:endParaRPr lang="en-GB" dirty="0"/>
                    </a:p>
                  </a:txBody>
                  <a:tcPr/>
                </a:tc>
                <a:tc>
                  <a:txBody>
                    <a:bodyPr/>
                    <a:lstStyle/>
                    <a:p>
                      <a:r>
                        <a:rPr lang="en-US" dirty="0"/>
                        <a:t>0</a:t>
                      </a:r>
                      <a:endParaRPr lang="en-GB" dirty="0"/>
                    </a:p>
                  </a:txBody>
                  <a:tcPr/>
                </a:tc>
                <a:tc>
                  <a:txBody>
                    <a:bodyPr/>
                    <a:lstStyle/>
                    <a:p>
                      <a:r>
                        <a:rPr lang="en-US" dirty="0"/>
                        <a:t>0</a:t>
                      </a:r>
                      <a:endParaRPr lang="en-GB" dirty="0"/>
                    </a:p>
                  </a:txBody>
                  <a:tcPr/>
                </a:tc>
                <a:extLst>
                  <a:ext uri="{0D108BD9-81ED-4DB2-BD59-A6C34878D82A}">
                    <a16:rowId xmlns:a16="http://schemas.microsoft.com/office/drawing/2014/main" xmlns="" val="2771292998"/>
                  </a:ext>
                </a:extLst>
              </a:tr>
              <a:tr h="370840">
                <a:tc vMerge="1">
                  <a:txBody>
                    <a:bodyPr/>
                    <a:lstStyle/>
                    <a:p>
                      <a:pPr marL="0" indent="0">
                        <a:spcAft>
                          <a:spcPts val="1000"/>
                        </a:spcAft>
                        <a:buFont typeface="Arial" panose="020B0604020202020204" pitchFamily="34" charset="0"/>
                        <a:buNone/>
                      </a:pPr>
                      <a:endParaRPr lang="en-GB" sz="1800" b="1" kern="1200" dirty="0">
                        <a:solidFill>
                          <a:schemeClr val="dk1"/>
                        </a:solidFill>
                        <a:latin typeface="+mn-lt"/>
                        <a:ea typeface="Book Antiqua" panose="02040602050305030304" pitchFamily="18" charset="0"/>
                        <a:cs typeface="Times New Roman" panose="02020603050405020304" pitchFamily="18" charset="0"/>
                      </a:endParaRPr>
                    </a:p>
                  </a:txBody>
                  <a:tcPr/>
                </a:tc>
                <a:tc>
                  <a:txBody>
                    <a:bodyPr/>
                    <a:lstStyle/>
                    <a:p>
                      <a:r>
                        <a:rPr lang="en-US" dirty="0"/>
                        <a:t>2020</a:t>
                      </a:r>
                      <a:endParaRPr lang="en-GB" dirty="0"/>
                    </a:p>
                  </a:txBody>
                  <a:tcPr/>
                </a:tc>
                <a:tc>
                  <a:txBody>
                    <a:bodyPr/>
                    <a:lstStyle/>
                    <a:p>
                      <a:r>
                        <a:rPr lang="en-US" dirty="0"/>
                        <a:t>1</a:t>
                      </a:r>
                      <a:endParaRPr lang="en-GB" dirty="0"/>
                    </a:p>
                  </a:txBody>
                  <a:tcPr/>
                </a:tc>
                <a:tc>
                  <a:txBody>
                    <a:bodyPr/>
                    <a:lstStyle/>
                    <a:p>
                      <a:r>
                        <a:rPr lang="en-US" dirty="0"/>
                        <a:t>0</a:t>
                      </a:r>
                      <a:endParaRPr lang="en-GB" dirty="0"/>
                    </a:p>
                  </a:txBody>
                  <a:tcPr/>
                </a:tc>
                <a:tc>
                  <a:txBody>
                    <a:bodyPr/>
                    <a:lstStyle/>
                    <a:p>
                      <a:r>
                        <a:rPr lang="en-US" dirty="0"/>
                        <a:t>0</a:t>
                      </a:r>
                      <a:endParaRPr lang="en-GB" dirty="0"/>
                    </a:p>
                  </a:txBody>
                  <a:tcPr/>
                </a:tc>
                <a:extLst>
                  <a:ext uri="{0D108BD9-81ED-4DB2-BD59-A6C34878D82A}">
                    <a16:rowId xmlns:a16="http://schemas.microsoft.com/office/drawing/2014/main" xmlns="" val="1312026727"/>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err="1">
                          <a:solidFill>
                            <a:schemeClr val="dk1"/>
                          </a:solidFill>
                          <a:latin typeface="+mn-lt"/>
                          <a:ea typeface="Book Antiqua" panose="02040602050305030304" pitchFamily="18" charset="0"/>
                          <a:cs typeface="Times New Roman" panose="02020603050405020304" pitchFamily="18" charset="0"/>
                        </a:rPr>
                        <a:t>loodus</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ja</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bioloogiline</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mitmekesisus</a:t>
                      </a:r>
                      <a:endParaRPr lang="en-GB" sz="1800" b="1" kern="1200" dirty="0">
                        <a:solidFill>
                          <a:schemeClr val="dk1"/>
                        </a:solidFill>
                        <a:effectLst/>
                        <a:latin typeface="+mn-lt"/>
                        <a:ea typeface="Book Antiqua" panose="02040602050305030304" pitchFamily="18" charset="0"/>
                        <a:cs typeface="Times New Roman" panose="02020603050405020304" pitchFamily="18" charset="0"/>
                      </a:endParaRPr>
                    </a:p>
                  </a:txBody>
                  <a:tcPr/>
                </a:tc>
                <a:tc>
                  <a:txBody>
                    <a:bodyPr/>
                    <a:lstStyle/>
                    <a:p>
                      <a:r>
                        <a:rPr lang="en-US" dirty="0"/>
                        <a:t>2019</a:t>
                      </a:r>
                      <a:endParaRPr lang="en-GB" dirty="0"/>
                    </a:p>
                  </a:txBody>
                  <a:tcPr/>
                </a:tc>
                <a:tc>
                  <a:txBody>
                    <a:bodyPr/>
                    <a:lstStyle/>
                    <a:p>
                      <a:r>
                        <a:rPr lang="en-US" dirty="0"/>
                        <a:t>5</a:t>
                      </a:r>
                      <a:endParaRPr lang="en-GB" dirty="0"/>
                    </a:p>
                  </a:txBody>
                  <a:tcPr/>
                </a:tc>
                <a:tc>
                  <a:txBody>
                    <a:bodyPr/>
                    <a:lstStyle/>
                    <a:p>
                      <a:r>
                        <a:rPr lang="en-US" dirty="0"/>
                        <a:t>2</a:t>
                      </a:r>
                      <a:endParaRPr lang="en-GB" dirty="0"/>
                    </a:p>
                  </a:txBody>
                  <a:tcPr/>
                </a:tc>
                <a:tc>
                  <a:txBody>
                    <a:bodyPr/>
                    <a:lstStyle/>
                    <a:p>
                      <a:r>
                        <a:rPr lang="en-US" dirty="0"/>
                        <a:t>1</a:t>
                      </a:r>
                      <a:endParaRPr lang="en-GB" dirty="0"/>
                    </a:p>
                  </a:txBody>
                  <a:tcPr/>
                </a:tc>
                <a:extLst>
                  <a:ext uri="{0D108BD9-81ED-4DB2-BD59-A6C34878D82A}">
                    <a16:rowId xmlns:a16="http://schemas.microsoft.com/office/drawing/2014/main" xmlns="" val="1212131090"/>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a:solidFill>
                          <a:schemeClr val="dk1"/>
                        </a:solidFill>
                        <a:effectLst/>
                        <a:latin typeface="+mn-lt"/>
                        <a:ea typeface="Book Antiqua" panose="02040602050305030304" pitchFamily="18" charset="0"/>
                        <a:cs typeface="Times New Roman" panose="02020603050405020304" pitchFamily="18" charset="0"/>
                      </a:endParaRPr>
                    </a:p>
                  </a:txBody>
                  <a:tcPr/>
                </a:tc>
                <a:tc>
                  <a:txBody>
                    <a:bodyPr/>
                    <a:lstStyle/>
                    <a:p>
                      <a:r>
                        <a:rPr lang="en-US" dirty="0"/>
                        <a:t>2020</a:t>
                      </a:r>
                      <a:endParaRPr lang="en-GB" dirty="0"/>
                    </a:p>
                  </a:txBody>
                  <a:tcPr/>
                </a:tc>
                <a:tc>
                  <a:txBody>
                    <a:bodyPr/>
                    <a:lstStyle/>
                    <a:p>
                      <a:r>
                        <a:rPr lang="en-US" dirty="0"/>
                        <a:t>6</a:t>
                      </a:r>
                      <a:endParaRPr lang="en-GB" dirty="0"/>
                    </a:p>
                  </a:txBody>
                  <a:tcPr/>
                </a:tc>
                <a:tc>
                  <a:txBody>
                    <a:bodyPr/>
                    <a:lstStyle/>
                    <a:p>
                      <a:r>
                        <a:rPr lang="en-US" dirty="0"/>
                        <a:t>3</a:t>
                      </a:r>
                      <a:endParaRPr lang="en-GB" dirty="0"/>
                    </a:p>
                  </a:txBody>
                  <a:tcPr/>
                </a:tc>
                <a:tc>
                  <a:txBody>
                    <a:bodyPr/>
                    <a:lstStyle/>
                    <a:p>
                      <a:r>
                        <a:rPr lang="en-US" dirty="0"/>
                        <a:t>1</a:t>
                      </a:r>
                      <a:endParaRPr lang="en-GB" dirty="0"/>
                    </a:p>
                  </a:txBody>
                  <a:tcPr/>
                </a:tc>
                <a:extLst>
                  <a:ext uri="{0D108BD9-81ED-4DB2-BD59-A6C34878D82A}">
                    <a16:rowId xmlns:a16="http://schemas.microsoft.com/office/drawing/2014/main" xmlns="" val="150607764"/>
                  </a:ext>
                </a:extLst>
              </a:tr>
            </a:tbl>
          </a:graphicData>
        </a:graphic>
      </p:graphicFrame>
    </p:spTree>
    <p:extLst>
      <p:ext uri="{BB962C8B-B14F-4D97-AF65-F5344CB8AC3E}">
        <p14:creationId xmlns:p14="http://schemas.microsoft.com/office/powerpoint/2010/main" val="359740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C21C537-562F-4C70-96EB-6CE854F9F37E}"/>
              </a:ext>
            </a:extLst>
          </p:cNvPr>
          <p:cNvSpPr/>
          <p:nvPr/>
        </p:nvSpPr>
        <p:spPr>
          <a:xfrm>
            <a:off x="546339" y="869664"/>
            <a:ext cx="4629510" cy="954107"/>
          </a:xfrm>
          <a:prstGeom prst="rect">
            <a:avLst/>
          </a:prstGeom>
        </p:spPr>
        <p:txBody>
          <a:bodyPr wrap="square">
            <a:spAutoFit/>
          </a:bodyPr>
          <a:lstStyle/>
          <a:p>
            <a:pPr>
              <a:spcAft>
                <a:spcPts val="1000"/>
              </a:spcAft>
            </a:pPr>
            <a:r>
              <a:rPr lang="et-EE" sz="2800" b="1" dirty="0">
                <a:latin typeface="+mj-lt"/>
                <a:ea typeface="Book Antiqua" panose="02040602050305030304" pitchFamily="18" charset="0"/>
                <a:cs typeface="Times New Roman" panose="02020603050405020304" pitchFamily="18" charset="0"/>
              </a:rPr>
              <a:t>K</a:t>
            </a:r>
            <a:r>
              <a:rPr lang="en-US" sz="2800" b="1" dirty="0" err="1">
                <a:latin typeface="+mj-lt"/>
                <a:ea typeface="Book Antiqua" panose="02040602050305030304" pitchFamily="18" charset="0"/>
                <a:cs typeface="Times New Roman" panose="02020603050405020304" pitchFamily="18" charset="0"/>
              </a:rPr>
              <a:t>liimameetmete</a:t>
            </a:r>
            <a:r>
              <a:rPr lang="en-US" sz="2800" b="1" dirty="0">
                <a:latin typeface="+mj-lt"/>
                <a:ea typeface="Book Antiqua" panose="02040602050305030304" pitchFamily="18" charset="0"/>
                <a:cs typeface="Times New Roman" panose="02020603050405020304" pitchFamily="18" charset="0"/>
              </a:rPr>
              <a:t> </a:t>
            </a:r>
            <a:r>
              <a:rPr lang="en-US" sz="2800" b="1" dirty="0" err="1">
                <a:latin typeface="+mj-lt"/>
                <a:ea typeface="Book Antiqua" panose="02040602050305030304" pitchFamily="18" charset="0"/>
                <a:cs typeface="Times New Roman" panose="02020603050405020304" pitchFamily="18" charset="0"/>
              </a:rPr>
              <a:t>programm</a:t>
            </a:r>
            <a:endParaRPr lang="en-US" sz="2800" b="1" dirty="0">
              <a:latin typeface="+mj-lt"/>
              <a:ea typeface="Book Antiqua" panose="0204060205030503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E3F91E64-93B5-497A-8D40-8B1CF5E7E860}"/>
              </a:ext>
            </a:extLst>
          </p:cNvPr>
          <p:cNvGraphicFramePr>
            <a:graphicFrameLocks noGrp="1"/>
          </p:cNvGraphicFramePr>
          <p:nvPr>
            <p:extLst>
              <p:ext uri="{D42A27DB-BD31-4B8C-83A1-F6EECF244321}">
                <p14:modId xmlns:p14="http://schemas.microsoft.com/office/powerpoint/2010/main" val="2256626908"/>
              </p:ext>
            </p:extLst>
          </p:nvPr>
        </p:nvGraphicFramePr>
        <p:xfrm>
          <a:off x="580845" y="1841457"/>
          <a:ext cx="11030310" cy="1554480"/>
        </p:xfrm>
        <a:graphic>
          <a:graphicData uri="http://schemas.openxmlformats.org/drawingml/2006/table">
            <a:tbl>
              <a:tblPr firstRow="1" bandRow="1">
                <a:tableStyleId>{5C22544A-7EE6-4342-B048-85BDC9FD1C3A}</a:tableStyleId>
              </a:tblPr>
              <a:tblGrid>
                <a:gridCol w="3119887">
                  <a:extLst>
                    <a:ext uri="{9D8B030D-6E8A-4147-A177-3AD203B41FA5}">
                      <a16:colId xmlns:a16="http://schemas.microsoft.com/office/drawing/2014/main" xmlns="" val="3571176462"/>
                    </a:ext>
                  </a:extLst>
                </a:gridCol>
                <a:gridCol w="1292237">
                  <a:extLst>
                    <a:ext uri="{9D8B030D-6E8A-4147-A177-3AD203B41FA5}">
                      <a16:colId xmlns:a16="http://schemas.microsoft.com/office/drawing/2014/main" xmlns="" val="2179306692"/>
                    </a:ext>
                  </a:extLst>
                </a:gridCol>
                <a:gridCol w="2206062">
                  <a:extLst>
                    <a:ext uri="{9D8B030D-6E8A-4147-A177-3AD203B41FA5}">
                      <a16:colId xmlns:a16="http://schemas.microsoft.com/office/drawing/2014/main" xmlns="" val="3167866582"/>
                    </a:ext>
                  </a:extLst>
                </a:gridCol>
                <a:gridCol w="2206062">
                  <a:extLst>
                    <a:ext uri="{9D8B030D-6E8A-4147-A177-3AD203B41FA5}">
                      <a16:colId xmlns:a16="http://schemas.microsoft.com/office/drawing/2014/main" xmlns="" val="2576195326"/>
                    </a:ext>
                  </a:extLst>
                </a:gridCol>
                <a:gridCol w="2206062">
                  <a:extLst>
                    <a:ext uri="{9D8B030D-6E8A-4147-A177-3AD203B41FA5}">
                      <a16:colId xmlns:a16="http://schemas.microsoft.com/office/drawing/2014/main" xmlns="" val="928328217"/>
                    </a:ext>
                  </a:extLst>
                </a:gridCol>
              </a:tblGrid>
              <a:tr h="408216">
                <a:tc>
                  <a:txBody>
                    <a:bodyPr/>
                    <a:lstStyle/>
                    <a:p>
                      <a:endParaRPr lang="en-US" dirty="0" err="1"/>
                    </a:p>
                  </a:txBody>
                  <a:tcPr/>
                </a:tc>
                <a:tc>
                  <a:txBody>
                    <a:bodyPr/>
                    <a:lstStyle/>
                    <a:p>
                      <a:r>
                        <a:rPr lang="en-US" dirty="0" err="1"/>
                        <a:t>Aasta</a:t>
                      </a:r>
                      <a:endParaRPr lang="en-GB" dirty="0"/>
                    </a:p>
                  </a:txBody>
                  <a:tcPr/>
                </a:tc>
                <a:tc>
                  <a:txBody>
                    <a:bodyPr/>
                    <a:lstStyle/>
                    <a:p>
                      <a:r>
                        <a:rPr lang="en-US" dirty="0" err="1"/>
                        <a:t>Taotlusi</a:t>
                      </a:r>
                      <a:r>
                        <a:rPr lang="en-US" dirty="0"/>
                        <a:t> </a:t>
                      </a:r>
                      <a:r>
                        <a:rPr lang="en-US" dirty="0" err="1"/>
                        <a:t>eelvoorus</a:t>
                      </a:r>
                      <a:endParaRPr lang="en-GB" dirty="0"/>
                    </a:p>
                  </a:txBody>
                  <a:tcPr/>
                </a:tc>
                <a:tc>
                  <a:txBody>
                    <a:bodyPr/>
                    <a:lstStyle/>
                    <a:p>
                      <a:r>
                        <a:rPr lang="en-US" dirty="0" err="1"/>
                        <a:t>Taotlusi</a:t>
                      </a:r>
                      <a:r>
                        <a:rPr lang="en-US" dirty="0"/>
                        <a:t> </a:t>
                      </a:r>
                      <a:r>
                        <a:rPr lang="en-US" dirty="0" err="1"/>
                        <a:t>lõppvoorus</a:t>
                      </a:r>
                      <a:endParaRPr lang="en-GB" dirty="0"/>
                    </a:p>
                  </a:txBody>
                  <a:tcPr/>
                </a:tc>
                <a:tc>
                  <a:txBody>
                    <a:bodyPr/>
                    <a:lstStyle/>
                    <a:p>
                      <a:r>
                        <a:rPr lang="en-US" dirty="0" err="1"/>
                        <a:t>Edukaid</a:t>
                      </a:r>
                      <a:endParaRPr lang="en-GB" dirty="0"/>
                    </a:p>
                  </a:txBody>
                  <a:tcPr/>
                </a:tc>
                <a:extLst>
                  <a:ext uri="{0D108BD9-81ED-4DB2-BD59-A6C34878D82A}">
                    <a16:rowId xmlns:a16="http://schemas.microsoft.com/office/drawing/2014/main" xmlns="" val="3641600667"/>
                  </a:ext>
                </a:extLst>
              </a:tr>
              <a:tr h="370840">
                <a:tc rowSpan="2">
                  <a:txBody>
                    <a:bodyPr/>
                    <a:lstStyle/>
                    <a:p>
                      <a:pPr marL="0" indent="0">
                        <a:spcAft>
                          <a:spcPts val="1000"/>
                        </a:spcAft>
                        <a:buFont typeface="Arial" panose="020B0604020202020204" pitchFamily="34" charset="0"/>
                        <a:buNone/>
                      </a:pPr>
                      <a:r>
                        <a:rPr lang="en-GB" sz="1800" b="1" kern="1200" dirty="0" err="1">
                          <a:solidFill>
                            <a:schemeClr val="dk1"/>
                          </a:solidFill>
                          <a:latin typeface="+mn-lt"/>
                          <a:ea typeface="Book Antiqua" panose="02040602050305030304" pitchFamily="18" charset="0"/>
                          <a:cs typeface="Times New Roman" panose="02020603050405020304" pitchFamily="18" charset="0"/>
                        </a:rPr>
                        <a:t>Kogu</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programm</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kliimamuutuste</a:t>
                      </a:r>
                      <a:r>
                        <a:rPr lang="en-GB" sz="1800" b="1" kern="1200" dirty="0">
                          <a:solidFill>
                            <a:schemeClr val="dk1"/>
                          </a:solidFill>
                          <a:latin typeface="+mn-lt"/>
                          <a:ea typeface="Book Antiqua" panose="02040602050305030304" pitchFamily="18" charset="0"/>
                          <a:cs typeface="Times New Roman" panose="02020603050405020304" pitchFamily="18" charset="0"/>
                        </a:rPr>
                        <a:t> </a:t>
                      </a:r>
                      <a:r>
                        <a:rPr lang="en-GB" sz="1800" b="1" kern="1200" dirty="0" err="1">
                          <a:solidFill>
                            <a:schemeClr val="dk1"/>
                          </a:solidFill>
                          <a:latin typeface="+mn-lt"/>
                          <a:ea typeface="Book Antiqua" panose="02040602050305030304" pitchFamily="18" charset="0"/>
                          <a:cs typeface="Times New Roman" panose="02020603050405020304" pitchFamily="18" charset="0"/>
                        </a:rPr>
                        <a:t>leevendus</a:t>
                      </a:r>
                      <a:r>
                        <a:rPr lang="en-GB" sz="1800" b="1" kern="1200" dirty="0">
                          <a:solidFill>
                            <a:schemeClr val="dk1"/>
                          </a:solidFill>
                          <a:latin typeface="+mn-lt"/>
                          <a:ea typeface="Book Antiqua" panose="02040602050305030304" pitchFamily="18" charset="0"/>
                          <a:cs typeface="Times New Roman" panose="02020603050405020304" pitchFamily="18" charset="0"/>
                        </a:rPr>
                        <a:t>)</a:t>
                      </a:r>
                    </a:p>
                  </a:txBody>
                  <a:tcPr/>
                </a:tc>
                <a:tc>
                  <a:txBody>
                    <a:bodyPr/>
                    <a:lstStyle/>
                    <a:p>
                      <a:r>
                        <a:rPr lang="en-US" dirty="0"/>
                        <a:t>2019</a:t>
                      </a:r>
                      <a:endParaRPr lang="en-GB" dirty="0"/>
                    </a:p>
                  </a:txBody>
                  <a:tcPr/>
                </a:tc>
                <a:tc>
                  <a:txBody>
                    <a:bodyPr/>
                    <a:lstStyle/>
                    <a:p>
                      <a:r>
                        <a:rPr lang="en-US" dirty="0"/>
                        <a:t>1</a:t>
                      </a:r>
                      <a:endParaRPr lang="en-GB" dirty="0"/>
                    </a:p>
                  </a:txBody>
                  <a:tcPr/>
                </a:tc>
                <a:tc>
                  <a:txBody>
                    <a:bodyPr/>
                    <a:lstStyle/>
                    <a:p>
                      <a:r>
                        <a:rPr lang="en-US" dirty="0"/>
                        <a:t>0</a:t>
                      </a:r>
                      <a:endParaRPr lang="en-GB" dirty="0"/>
                    </a:p>
                  </a:txBody>
                  <a:tcPr/>
                </a:tc>
                <a:tc>
                  <a:txBody>
                    <a:bodyPr/>
                    <a:lstStyle/>
                    <a:p>
                      <a:r>
                        <a:rPr lang="en-US" dirty="0"/>
                        <a:t>0</a:t>
                      </a:r>
                      <a:endParaRPr lang="en-GB" dirty="0"/>
                    </a:p>
                  </a:txBody>
                  <a:tcPr/>
                </a:tc>
                <a:extLst>
                  <a:ext uri="{0D108BD9-81ED-4DB2-BD59-A6C34878D82A}">
                    <a16:rowId xmlns:a16="http://schemas.microsoft.com/office/drawing/2014/main" xmlns="" val="1758825706"/>
                  </a:ext>
                </a:extLst>
              </a:tr>
              <a:tr h="370840">
                <a:tc vMerge="1">
                  <a:txBody>
                    <a:bodyPr/>
                    <a:lstStyle/>
                    <a:p>
                      <a:pPr marL="0" indent="0">
                        <a:spcAft>
                          <a:spcPts val="1000"/>
                        </a:spcAft>
                        <a:buFont typeface="Arial" panose="020B0604020202020204" pitchFamily="34" charset="0"/>
                        <a:buNone/>
                      </a:pPr>
                      <a:endParaRPr lang="en-GB" sz="1800" b="1" kern="1200" dirty="0">
                        <a:solidFill>
                          <a:schemeClr val="dk1"/>
                        </a:solidFill>
                        <a:latin typeface="+mn-lt"/>
                        <a:ea typeface="Book Antiqua" panose="02040602050305030304" pitchFamily="18" charset="0"/>
                        <a:cs typeface="Times New Roman" panose="02020603050405020304" pitchFamily="18" charset="0"/>
                      </a:endParaRPr>
                    </a:p>
                  </a:txBody>
                  <a:tcPr/>
                </a:tc>
                <a:tc>
                  <a:txBody>
                    <a:bodyPr/>
                    <a:lstStyle/>
                    <a:p>
                      <a:r>
                        <a:rPr lang="en-US" dirty="0"/>
                        <a:t>2020</a:t>
                      </a:r>
                      <a:endParaRPr lang="en-GB" dirty="0"/>
                    </a:p>
                  </a:txBody>
                  <a:tcPr/>
                </a:tc>
                <a:tc>
                  <a:txBody>
                    <a:bodyPr/>
                    <a:lstStyle/>
                    <a:p>
                      <a:r>
                        <a:rPr lang="en-US" dirty="0"/>
                        <a:t>0</a:t>
                      </a:r>
                      <a:endParaRPr lang="en-GB" dirty="0"/>
                    </a:p>
                  </a:txBody>
                  <a:tcPr/>
                </a:tc>
                <a:tc>
                  <a:txBody>
                    <a:bodyPr/>
                    <a:lstStyle/>
                    <a:p>
                      <a:r>
                        <a:rPr lang="en-US" dirty="0"/>
                        <a:t>0</a:t>
                      </a:r>
                      <a:endParaRPr lang="en-GB" dirty="0"/>
                    </a:p>
                  </a:txBody>
                  <a:tcPr/>
                </a:tc>
                <a:tc>
                  <a:txBody>
                    <a:bodyPr/>
                    <a:lstStyle/>
                    <a:p>
                      <a:r>
                        <a:rPr lang="en-US" dirty="0"/>
                        <a:t>0</a:t>
                      </a:r>
                      <a:endParaRPr lang="en-GB" dirty="0"/>
                    </a:p>
                  </a:txBody>
                  <a:tcPr/>
                </a:tc>
                <a:extLst>
                  <a:ext uri="{0D108BD9-81ED-4DB2-BD59-A6C34878D82A}">
                    <a16:rowId xmlns:a16="http://schemas.microsoft.com/office/drawing/2014/main" xmlns="" val="4069505795"/>
                  </a:ext>
                </a:extLst>
              </a:tr>
            </a:tbl>
          </a:graphicData>
        </a:graphic>
      </p:graphicFrame>
    </p:spTree>
    <p:extLst>
      <p:ext uri="{BB962C8B-B14F-4D97-AF65-F5344CB8AC3E}">
        <p14:creationId xmlns:p14="http://schemas.microsoft.com/office/powerpoint/2010/main" val="1886099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6B94F-9847-4048-A346-27E7C8FD6F5B}"/>
              </a:ext>
            </a:extLst>
          </p:cNvPr>
          <p:cNvSpPr>
            <a:spLocks noGrp="1"/>
          </p:cNvSpPr>
          <p:nvPr>
            <p:ph type="title"/>
          </p:nvPr>
        </p:nvSpPr>
        <p:spPr>
          <a:xfrm>
            <a:off x="700177" y="1572823"/>
            <a:ext cx="4691332" cy="1325563"/>
          </a:xfrm>
        </p:spPr>
        <p:txBody>
          <a:bodyPr>
            <a:normAutofit/>
          </a:bodyPr>
          <a:lstStyle/>
          <a:p>
            <a:r>
              <a:rPr lang="en-US" b="1" dirty="0"/>
              <a:t>LIFE </a:t>
            </a:r>
            <a:r>
              <a:rPr lang="en-US" b="1" dirty="0" err="1"/>
              <a:t>tagasiside</a:t>
            </a:r>
            <a:r>
              <a:rPr lang="en-US" b="1" dirty="0"/>
              <a:t>: </a:t>
            </a:r>
            <a:r>
              <a:rPr lang="en-US" b="1" dirty="0" err="1"/>
              <a:t>viis</a:t>
            </a:r>
            <a:r>
              <a:rPr lang="en-US" b="1" dirty="0"/>
              <a:t> </a:t>
            </a:r>
            <a:r>
              <a:rPr lang="en-US" b="1" dirty="0" err="1"/>
              <a:t>õppida</a:t>
            </a:r>
            <a:endParaRPr lang="en-GB" b="1" dirty="0"/>
          </a:p>
        </p:txBody>
      </p:sp>
      <p:pic>
        <p:nvPicPr>
          <p:cNvPr id="5" name="Picture 4">
            <a:extLst>
              <a:ext uri="{FF2B5EF4-FFF2-40B4-BE49-F238E27FC236}">
                <a16:creationId xmlns:a16="http://schemas.microsoft.com/office/drawing/2014/main" xmlns="" id="{BC8B5B70-FD5E-4755-9915-6C046AC891C8}"/>
              </a:ext>
            </a:extLst>
          </p:cNvPr>
          <p:cNvPicPr>
            <a:picLocks noChangeAspect="1"/>
          </p:cNvPicPr>
          <p:nvPr/>
        </p:nvPicPr>
        <p:blipFill>
          <a:blip r:embed="rId2"/>
          <a:stretch>
            <a:fillRect/>
          </a:stretch>
        </p:blipFill>
        <p:spPr>
          <a:xfrm>
            <a:off x="5982985" y="189781"/>
            <a:ext cx="5884958" cy="6858000"/>
          </a:xfrm>
          <a:prstGeom prst="rect">
            <a:avLst/>
          </a:prstGeom>
        </p:spPr>
      </p:pic>
    </p:spTree>
    <p:extLst>
      <p:ext uri="{BB962C8B-B14F-4D97-AF65-F5344CB8AC3E}">
        <p14:creationId xmlns:p14="http://schemas.microsoft.com/office/powerpoint/2010/main" val="291533322"/>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287</TotalTime>
  <Words>2109</Words>
  <Application>Microsoft Office PowerPoint</Application>
  <PresentationFormat>Laiekraan</PresentationFormat>
  <Paragraphs>220</Paragraphs>
  <Slides>43</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43</vt:i4>
      </vt:variant>
    </vt:vector>
  </HeadingPairs>
  <TitlesOfParts>
    <vt:vector size="49" baseType="lpstr">
      <vt:lpstr>Arial</vt:lpstr>
      <vt:lpstr>Avenir Next LT Pro</vt:lpstr>
      <vt:lpstr>Book Antiqua</vt:lpstr>
      <vt:lpstr>Calibri</vt:lpstr>
      <vt:lpstr>Times New Roman</vt:lpstr>
      <vt:lpstr>AccentBoxVTI</vt:lpstr>
      <vt:lpstr>LIFE projektide töötuba: VARASEMATE PROJEKTIDE TAGASISIDE</vt:lpstr>
      <vt:lpstr>Murel Truu 2020 – … Tallinna Tehnikaülikool, projektispetsialist 2003-2020 – erinevad ametikohad KeM haldusalas (sh LIFE projektide koostamine ja koordineerimine)</vt:lpstr>
      <vt:lpstr>Tänane plaan:</vt:lpstr>
      <vt:lpstr>LIFE programm</vt:lpstr>
      <vt:lpstr>LIFE programm on Euroopa Komisjoni rahastusskeem Euroopa Liidu keskkonna ja kliimapoliitika elluviimiseks. LIFE programm loodi 1992. aastal. Tänaseks rahastanud enam kui 5000 projekti.</vt:lpstr>
      <vt:lpstr>LIFE programmi esitatud taotluste tagasiside analüüs</vt:lpstr>
      <vt:lpstr>PowerPointi esitlus</vt:lpstr>
      <vt:lpstr>PowerPointi esitlus</vt:lpstr>
      <vt:lpstr>LIFE tagasiside: viis õppida</vt:lpstr>
      <vt:lpstr>Mida hinnati?</vt:lpstr>
      <vt:lpstr>PowerPointi esitlus</vt:lpstr>
      <vt:lpstr>PowerPointi esitlus</vt:lpstr>
      <vt:lpstr>PowerPointi esitlus</vt:lpstr>
      <vt:lpstr>Üldine projektitaotluse selgus  max 20 punkti</vt:lpstr>
      <vt:lpstr>PowerPointi esitlus</vt:lpstr>
      <vt:lpstr>PowerPointi esitlus</vt:lpstr>
      <vt:lpstr>PowerPointi esitlus</vt:lpstr>
      <vt:lpstr>Harjutusi sisemise loogika läbimõelduse esitamiseks</vt:lpstr>
      <vt:lpstr>PowerPointi esitlus</vt:lpstr>
      <vt:lpstr>PowerPointi esitlus</vt:lpstr>
      <vt:lpstr>PowerPointi esitlus</vt:lpstr>
      <vt:lpstr>Finantskvaliteet  max 20 punkti</vt:lpstr>
      <vt:lpstr>PowerPointi esitlus</vt:lpstr>
      <vt:lpstr>Varem abiks olnud lahendus finantsloogika selgitusel Cost assumptions lisa</vt:lpstr>
      <vt:lpstr>EU lisandväärtus – panustamine keskkonna eesmärkide saavutamisse  max 20 punkti</vt:lpstr>
      <vt:lpstr>PowerPointi esitlus</vt:lpstr>
      <vt:lpstr>EU lisandväärtus – tegevuste jätkusuutlikkus  max 15 punkti</vt:lpstr>
      <vt:lpstr>PowerPointi esitlus</vt:lpstr>
      <vt:lpstr>EU lisandväärtus – seostatus LIFE mitmeaastase tööprogrammi eesmärkidega   max 10 punkti</vt:lpstr>
      <vt:lpstr>LIFE Multi-Annual Work Program 2018-2020 https://eur-lex.europa.eu/legal-content/EN/TXT/?uri=CELEX%3A32018D0210</vt:lpstr>
      <vt:lpstr>EU lisandväärtus – sünergiad ja rahvusvaheline mõju   max 15 punkti</vt:lpstr>
      <vt:lpstr>PowerPointi esitlus</vt:lpstr>
      <vt:lpstr>PowerPointi esitlus</vt:lpstr>
      <vt:lpstr>Kokkuvõtlikult soovitused hea projekti jaoks  Angelo Salsi EASME LIFE üksuse juht</vt:lpstr>
      <vt:lpstr>Mõned soovitused LIFE2021 vooru jaoks</vt:lpstr>
      <vt:lpstr>Orienteerumine uutes juhistes  </vt:lpstr>
      <vt:lpstr>PowerPointi esitlus</vt:lpstr>
      <vt:lpstr>Call document: Hindamise põhimõtted</vt:lpstr>
      <vt:lpstr>PowerPointi esitlus</vt:lpstr>
      <vt:lpstr>Abimaterjale veebis</vt:lpstr>
      <vt:lpstr>PowerPointi esitlus</vt:lpstr>
      <vt:lpstr>LIFE youtube channel: https://www.youtube.com/channel/UC-htisi9TeqdRkTTpNtznrg  </vt:lpstr>
      <vt:lpstr>Aitäh! Arutelu?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projektide kontseptsioonikirjelduste koostamine</dc:title>
  <dc:creator>Murel Truu</dc:creator>
  <cp:lastModifiedBy>Triin Kommer</cp:lastModifiedBy>
  <cp:revision>22</cp:revision>
  <dcterms:created xsi:type="dcterms:W3CDTF">2020-06-14T20:50:49Z</dcterms:created>
  <dcterms:modified xsi:type="dcterms:W3CDTF">2022-03-02T09:00:49Z</dcterms:modified>
</cp:coreProperties>
</file>