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8" r:id="rId5"/>
    <p:sldId id="315" r:id="rId6"/>
    <p:sldId id="316" r:id="rId7"/>
    <p:sldId id="273" r:id="rId8"/>
    <p:sldId id="319" r:id="rId9"/>
    <p:sldId id="477" r:id="rId10"/>
    <p:sldId id="286" r:id="rId11"/>
    <p:sldId id="289" r:id="rId12"/>
    <p:sldId id="297" r:id="rId13"/>
    <p:sldId id="293" r:id="rId14"/>
    <p:sldId id="303" r:id="rId15"/>
    <p:sldId id="313" r:id="rId16"/>
    <p:sldId id="320" r:id="rId17"/>
    <p:sldId id="321" r:id="rId18"/>
    <p:sldId id="495" r:id="rId19"/>
    <p:sldId id="387" r:id="rId20"/>
    <p:sldId id="388" r:id="rId21"/>
    <p:sldId id="389" r:id="rId22"/>
    <p:sldId id="390" r:id="rId23"/>
    <p:sldId id="413" r:id="rId24"/>
    <p:sldId id="414" r:id="rId25"/>
    <p:sldId id="420" r:id="rId26"/>
    <p:sldId id="409" r:id="rId27"/>
    <p:sldId id="422" r:id="rId28"/>
    <p:sldId id="467" r:id="rId29"/>
    <p:sldId id="468" r:id="rId30"/>
    <p:sldId id="469" r:id="rId31"/>
    <p:sldId id="470" r:id="rId32"/>
    <p:sldId id="471" r:id="rId33"/>
    <p:sldId id="472" r:id="rId34"/>
    <p:sldId id="473" r:id="rId35"/>
    <p:sldId id="474" r:id="rId36"/>
    <p:sldId id="475" r:id="rId37"/>
    <p:sldId id="4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962">
          <p15:clr>
            <a:srgbClr val="A4A3A4"/>
          </p15:clr>
        </p15:guide>
        <p15:guide id="4" pos="704">
          <p15:clr>
            <a:srgbClr val="A4A3A4"/>
          </p15:clr>
        </p15:guide>
        <p15:guide id="5" orient="horz">
          <p15:clr>
            <a:srgbClr val="A4A3A4"/>
          </p15:clr>
        </p15:guide>
        <p15:guide id="6" pos="668">
          <p15:clr>
            <a:srgbClr val="A4A3A4"/>
          </p15:clr>
        </p15:guide>
        <p15:guide id="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99" autoAdjust="0"/>
    <p:restoredTop sz="77736" autoAdjust="0"/>
  </p:normalViewPr>
  <p:slideViewPr>
    <p:cSldViewPr snapToGrid="0">
      <p:cViewPr varScale="1">
        <p:scale>
          <a:sx n="66" d="100"/>
          <a:sy n="66" d="100"/>
        </p:scale>
        <p:origin x="797" y="62"/>
      </p:cViewPr>
      <p:guideLst>
        <p:guide orient="horz" pos="2092"/>
        <p:guide pos="3840"/>
        <p:guide orient="horz" pos="962"/>
        <p:guide pos="704"/>
        <p:guide orient="horz"/>
        <p:guide pos="668"/>
        <p:guide/>
      </p:guideLst>
    </p:cSldViewPr>
  </p:slideViewPr>
  <p:notesTextViewPr>
    <p:cViewPr>
      <p:scale>
        <a:sx n="3" d="2"/>
        <a:sy n="3" d="2"/>
      </p:scale>
      <p:origin x="0" y="0"/>
    </p:cViewPr>
  </p:notesTextViewPr>
  <p:sorterViewPr>
    <p:cViewPr>
      <p:scale>
        <a:sx n="100" d="100"/>
        <a:sy n="100" d="100"/>
      </p:scale>
      <p:origin x="0" y="6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CC-BY).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opa.eu/youth/solidarity/organisation_info_e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c.europa.eu/youth/annual-work-programmes_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94656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buFontTx/>
              <a:buChar char="•"/>
            </a:pPr>
            <a:r>
              <a:rPr lang="en-US" altLang="x-none" dirty="0">
                <a:ea typeface="ＭＳ Ｐゴシック" charset="-128"/>
              </a:rPr>
              <a:t>Some research activities can be planned within preparatory actions</a:t>
            </a:r>
          </a:p>
          <a:p>
            <a:pPr eaLnBrk="1" hangingPunct="1">
              <a:buFontTx/>
              <a:buChar char="•"/>
            </a:pPr>
            <a:r>
              <a:rPr lang="en-US" altLang="x-none" dirty="0">
                <a:ea typeface="ＭＳ Ｐゴシック" charset="-128"/>
              </a:rPr>
              <a:t>Some infrastructure can be financed mostly for NAT projects (e.g. walking paths in a protected area, fencing to protect species, etc.)</a:t>
            </a:r>
          </a:p>
          <a:p>
            <a:pPr eaLnBrk="1" hangingPunct="1"/>
            <a:endParaRPr lang="en-US" altLang="x-none" dirty="0">
              <a:ea typeface="ＭＳ Ｐゴシック" charset="-128"/>
            </a:endParaRP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41987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r>
              <a:rPr lang="en-GB" altLang="x-none" b="0" dirty="0">
                <a:latin typeface="Calibri" charset="0"/>
                <a:ea typeface="ＭＳ Ｐゴシック" charset="-128"/>
              </a:rPr>
              <a:t>The second Multiannual Work Programme (MAWP 2018-2020) is stable for 3 years to ensure stability in both the selection/award criteria and also in the project topics for traditional projects under the environment sub-programme.  </a:t>
            </a:r>
          </a:p>
          <a:p>
            <a:pPr eaLnBrk="1" hangingPunct="1"/>
            <a:endParaRPr lang="en-GB" altLang="x-none" b="0" dirty="0">
              <a:latin typeface="Calibri" charset="0"/>
              <a:ea typeface="ＭＳ Ｐゴシック" charset="-128"/>
            </a:endParaRPr>
          </a:p>
          <a:p>
            <a:pPr eaLnBrk="1" hangingPunct="1"/>
            <a:r>
              <a:rPr lang="en-GB" altLang="x-none" b="0" dirty="0">
                <a:latin typeface="Calibri" charset="0"/>
                <a:ea typeface="ＭＳ Ｐゴシック" charset="-128"/>
              </a:rPr>
              <a:t>This is essential reading for anyone thinking of submitting a project! </a:t>
            </a:r>
          </a:p>
          <a:p>
            <a:pPr eaLnBrk="1" hangingPunct="1"/>
            <a:endParaRPr lang="en-US" altLang="x-none" dirty="0">
              <a:ea typeface="ＭＳ Ｐゴシック" charset="-128"/>
            </a:endParaRPr>
          </a:p>
          <a:p>
            <a:pPr marL="0" indent="0" eaLnBrk="1" hangingPunct="1">
              <a:buFontTx/>
              <a:buNone/>
            </a:pPr>
            <a:endParaRPr lang="en-US" altLang="x-none" baseline="0" dirty="0">
              <a:ea typeface="ＭＳ Ｐゴシック" charset="-128"/>
            </a:endParaRP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41987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Seoses</a:t>
            </a:r>
            <a:r>
              <a:rPr lang="en-US" dirty="0"/>
              <a:t> </a:t>
            </a:r>
            <a:r>
              <a:rPr lang="en-US" dirty="0" err="1"/>
              <a:t>Koroona</a:t>
            </a:r>
            <a:r>
              <a:rPr lang="en-US" dirty="0"/>
              <a:t> </a:t>
            </a:r>
            <a:r>
              <a:rPr lang="en-US" dirty="0" err="1"/>
              <a:t>viiruse</a:t>
            </a:r>
            <a:r>
              <a:rPr lang="en-US" dirty="0"/>
              <a:t> </a:t>
            </a:r>
            <a:r>
              <a:rPr lang="en-US" dirty="0" err="1"/>
              <a:t>levikuga</a:t>
            </a:r>
            <a:r>
              <a:rPr lang="en-US" dirty="0"/>
              <a:t> </a:t>
            </a:r>
            <a:r>
              <a:rPr lang="en-US" dirty="0" err="1"/>
              <a:t>rakendatavad</a:t>
            </a:r>
            <a:r>
              <a:rPr lang="en-US" dirty="0"/>
              <a:t> </a:t>
            </a:r>
            <a:r>
              <a:rPr lang="en-US" dirty="0" err="1"/>
              <a:t>paindlikkuse</a:t>
            </a:r>
            <a:r>
              <a:rPr lang="en-US" dirty="0"/>
              <a:t> </a:t>
            </a:r>
            <a:r>
              <a:rPr lang="en-US" dirty="0" err="1"/>
              <a:t>meetmed</a:t>
            </a:r>
            <a:r>
              <a:rPr lang="en-US" dirty="0"/>
              <a:t>.</a:t>
            </a:r>
          </a:p>
          <a:p>
            <a:r>
              <a:rPr lang="en-US" b="1" dirty="0"/>
              <a:t>Grants to third parties </a:t>
            </a:r>
            <a:r>
              <a:rPr lang="en-US" dirty="0"/>
              <a:t>- LIFE projects may budget financial support to third parties in order to assist entities outside the project partnership (e.g. non-profit </a:t>
            </a:r>
            <a:r>
              <a:rPr lang="en-US" dirty="0" err="1"/>
              <a:t>organisations</a:t>
            </a:r>
            <a:r>
              <a:rPr lang="en-US" dirty="0"/>
              <a:t>, local authorities or citizens groups) in the implementation or development of local initiatives that will contribute to the project’s objectives. Max 100K€ (200K€ for IPs) per project and 20K€ per initiative.</a:t>
            </a:r>
          </a:p>
          <a:p>
            <a:r>
              <a:rPr lang="en-US" b="1" dirty="0"/>
              <a:t>Support to start-ups </a:t>
            </a:r>
            <a:r>
              <a:rPr lang="en-US" dirty="0"/>
              <a:t>- The LIFE </a:t>
            </a:r>
            <a:r>
              <a:rPr lang="en-US" dirty="0" err="1"/>
              <a:t>programme</a:t>
            </a:r>
            <a:r>
              <a:rPr lang="en-US" dirty="0"/>
              <a:t> </a:t>
            </a:r>
            <a:r>
              <a:rPr lang="en-US" dirty="0" err="1"/>
              <a:t>favours</a:t>
            </a:r>
            <a:r>
              <a:rPr lang="en-US" dirty="0"/>
              <a:t> innovation and </a:t>
            </a:r>
            <a:r>
              <a:rPr lang="en-US" dirty="0" err="1"/>
              <a:t>commercialisation</a:t>
            </a:r>
            <a:r>
              <a:rPr lang="en-US" dirty="0"/>
              <a:t> introduced by dynamic start-ups and the LIFE project could represent, in this sense, </a:t>
            </a:r>
            <a:br>
              <a:rPr lang="en-US" dirty="0"/>
            </a:br>
            <a:r>
              <a:rPr lang="en-US" dirty="0"/>
              <a:t>a risk-free incubation context that allows the start-up to safely bring its solution to the market, supported by appropriate financial, technical, business means and expertise. In this context, the LIFE </a:t>
            </a:r>
            <a:r>
              <a:rPr lang="en-US" dirty="0" err="1"/>
              <a:t>programme</a:t>
            </a:r>
            <a:r>
              <a:rPr lang="en-US" dirty="0"/>
              <a:t> welcomes proposals whose partnership combines the knowledge and expertise of consolidated market players with </a:t>
            </a:r>
            <a:br>
              <a:rPr lang="en-US" dirty="0"/>
            </a:br>
            <a:r>
              <a:rPr lang="en-US" dirty="0"/>
              <a:t>the drive of start-ups which want to </a:t>
            </a:r>
            <a:r>
              <a:rPr lang="en-US" dirty="0" err="1"/>
              <a:t>commercialise</a:t>
            </a:r>
            <a:r>
              <a:rPr lang="en-US" dirty="0"/>
              <a:t> their solution. </a:t>
            </a:r>
          </a:p>
          <a:p>
            <a:endParaRPr lang="en-US" dirty="0"/>
          </a:p>
          <a:p>
            <a:endParaRPr lang="en-US" dirty="0"/>
          </a:p>
          <a:p>
            <a:endParaRPr lang="en-US" dirty="0"/>
          </a:p>
          <a:p>
            <a:endParaRPr lang="et-EE"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3436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29247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Keskkonna</a:t>
            </a:r>
            <a:r>
              <a:rPr lang="fr-FR" dirty="0"/>
              <a:t> </a:t>
            </a:r>
            <a:r>
              <a:rPr lang="fr-FR" dirty="0" err="1"/>
              <a:t>alamprogrammis</a:t>
            </a:r>
            <a:r>
              <a:rPr lang="fr-FR" dirty="0"/>
              <a:t> (</a:t>
            </a:r>
            <a:r>
              <a:rPr lang="fr-FR" dirty="0" err="1"/>
              <a:t>kuhu</a:t>
            </a:r>
            <a:r>
              <a:rPr lang="fr-FR" dirty="0"/>
              <a:t> alla </a:t>
            </a:r>
            <a:r>
              <a:rPr lang="fr-FR" dirty="0" err="1"/>
              <a:t>kuuluvad</a:t>
            </a:r>
            <a:r>
              <a:rPr lang="fr-FR" dirty="0"/>
              <a:t> </a:t>
            </a:r>
            <a:r>
              <a:rPr lang="fr-FR" dirty="0" err="1"/>
              <a:t>Environment</a:t>
            </a:r>
            <a:r>
              <a:rPr lang="fr-FR" dirty="0"/>
              <a:t> &amp; Resource </a:t>
            </a:r>
            <a:r>
              <a:rPr lang="fr-FR" dirty="0" err="1"/>
              <a:t>Efficiency</a:t>
            </a:r>
            <a:r>
              <a:rPr lang="fr-FR" dirty="0"/>
              <a:t> (ENV), Nature &amp; </a:t>
            </a:r>
            <a:r>
              <a:rPr lang="fr-FR" dirty="0" err="1"/>
              <a:t>Biodiversity</a:t>
            </a:r>
            <a:r>
              <a:rPr lang="fr-FR" dirty="0"/>
              <a:t> (NAT, BIO), </a:t>
            </a:r>
            <a:r>
              <a:rPr lang="fr-FR" dirty="0" err="1"/>
              <a:t>Environmental</a:t>
            </a:r>
            <a:r>
              <a:rPr lang="fr-FR" dirty="0"/>
              <a:t> </a:t>
            </a:r>
            <a:r>
              <a:rPr lang="fr-FR" dirty="0" err="1"/>
              <a:t>Governance</a:t>
            </a:r>
            <a:r>
              <a:rPr lang="fr-FR" dirty="0"/>
              <a:t> &amp; Information (GIE) </a:t>
            </a:r>
            <a:r>
              <a:rPr lang="fr-FR" dirty="0" err="1"/>
              <a:t>projektid</a:t>
            </a:r>
            <a:r>
              <a:rPr lang="fr-FR" dirty="0"/>
              <a:t>) </a:t>
            </a:r>
            <a:r>
              <a:rPr lang="fr-FR" dirty="0" err="1"/>
              <a:t>toimub</a:t>
            </a:r>
            <a:r>
              <a:rPr lang="fr-FR" dirty="0"/>
              <a:t> </a:t>
            </a:r>
            <a:r>
              <a:rPr lang="fr-FR" dirty="0" err="1"/>
              <a:t>projektitoatluse</a:t>
            </a:r>
            <a:r>
              <a:rPr lang="fr-FR" dirty="0"/>
              <a:t> </a:t>
            </a:r>
            <a:r>
              <a:rPr lang="fr-FR" dirty="0" err="1"/>
              <a:t>esitamine</a:t>
            </a:r>
            <a:r>
              <a:rPr lang="fr-FR" dirty="0"/>
              <a:t> </a:t>
            </a:r>
            <a:r>
              <a:rPr lang="fr-FR" dirty="0" err="1"/>
              <a:t>läbi</a:t>
            </a:r>
            <a:r>
              <a:rPr lang="fr-FR" dirty="0"/>
              <a:t> 2-etapilise </a:t>
            </a:r>
            <a:r>
              <a:rPr lang="fr-FR" dirty="0" err="1"/>
              <a:t>taotlemise</a:t>
            </a:r>
            <a:r>
              <a:rPr lang="fr-FR" dirty="0"/>
              <a:t>.</a:t>
            </a:r>
          </a:p>
          <a:p>
            <a:r>
              <a:rPr lang="fr-FR" dirty="0"/>
              <a:t>I </a:t>
            </a:r>
            <a:r>
              <a:rPr lang="fr-FR" dirty="0" err="1"/>
              <a:t>etapis</a:t>
            </a:r>
            <a:r>
              <a:rPr lang="fr-FR" dirty="0"/>
              <a:t> </a:t>
            </a:r>
            <a:r>
              <a:rPr lang="fr-FR" dirty="0" err="1"/>
              <a:t>esitatakse</a:t>
            </a:r>
            <a:r>
              <a:rPr lang="fr-FR" dirty="0"/>
              <a:t> </a:t>
            </a:r>
            <a:r>
              <a:rPr lang="fr-FR" dirty="0" err="1"/>
              <a:t>kuni</a:t>
            </a:r>
            <a:r>
              <a:rPr lang="fr-FR" dirty="0"/>
              <a:t> 10-leheküljeline </a:t>
            </a:r>
            <a:r>
              <a:rPr lang="fr-FR" dirty="0" err="1"/>
              <a:t>projekti</a:t>
            </a:r>
            <a:r>
              <a:rPr lang="fr-FR" dirty="0"/>
              <a:t> </a:t>
            </a:r>
            <a:r>
              <a:rPr lang="fr-FR" dirty="0" err="1"/>
              <a:t>kontseptsioon</a:t>
            </a:r>
            <a:r>
              <a:rPr lang="fr-FR" dirty="0"/>
              <a:t> (Concept Note) </a:t>
            </a:r>
            <a:r>
              <a:rPr lang="fr-FR" dirty="0" err="1"/>
              <a:t>läbi</a:t>
            </a:r>
            <a:r>
              <a:rPr lang="fr-FR" dirty="0"/>
              <a:t> </a:t>
            </a:r>
            <a:r>
              <a:rPr lang="fr-FR" dirty="0" err="1"/>
              <a:t>eProposal</a:t>
            </a:r>
            <a:r>
              <a:rPr lang="fr-FR" dirty="0"/>
              <a:t> </a:t>
            </a:r>
            <a:r>
              <a:rPr lang="fr-FR" dirty="0" err="1"/>
              <a:t>keskkonna</a:t>
            </a:r>
            <a:r>
              <a:rPr lang="fr-FR" dirty="0"/>
              <a:t>.</a:t>
            </a:r>
          </a:p>
          <a:p>
            <a:r>
              <a:rPr lang="fr-FR" dirty="0" err="1"/>
              <a:t>Projekti</a:t>
            </a:r>
            <a:r>
              <a:rPr lang="fr-FR" dirty="0"/>
              <a:t> </a:t>
            </a:r>
            <a:r>
              <a:rPr lang="fr-FR" dirty="0" err="1"/>
              <a:t>kontseptsiooni</a:t>
            </a:r>
            <a:r>
              <a:rPr lang="fr-FR" dirty="0"/>
              <a:t> </a:t>
            </a:r>
            <a:r>
              <a:rPr lang="fr-FR" dirty="0" err="1"/>
              <a:t>hinnatakse</a:t>
            </a:r>
            <a:r>
              <a:rPr lang="fr-FR" dirty="0"/>
              <a:t> 2 </a:t>
            </a:r>
            <a:r>
              <a:rPr lang="fr-FR" dirty="0" err="1"/>
              <a:t>kriteeriumi</a:t>
            </a:r>
            <a:r>
              <a:rPr lang="fr-FR" dirty="0"/>
              <a:t> </a:t>
            </a:r>
            <a:r>
              <a:rPr lang="fr-FR" dirty="0" err="1"/>
              <a:t>alusel</a:t>
            </a:r>
            <a:r>
              <a:rPr lang="fr-FR" dirty="0"/>
              <a:t>:</a:t>
            </a:r>
          </a:p>
          <a:p>
            <a:pPr marL="171450" indent="-171450">
              <a:buFont typeface="Arial" panose="020B0604020202020204" pitchFamily="34" charset="0"/>
              <a:buChar char="•"/>
            </a:pPr>
            <a:r>
              <a:rPr lang="fr-FR" dirty="0" err="1"/>
              <a:t>Üleüldine</a:t>
            </a:r>
            <a:r>
              <a:rPr lang="fr-FR" dirty="0"/>
              <a:t> </a:t>
            </a:r>
            <a:r>
              <a:rPr lang="fr-FR" dirty="0" err="1"/>
              <a:t>taotluse</a:t>
            </a:r>
            <a:r>
              <a:rPr lang="fr-FR" dirty="0"/>
              <a:t> </a:t>
            </a:r>
            <a:r>
              <a:rPr lang="fr-FR" dirty="0" err="1"/>
              <a:t>kvaliteet</a:t>
            </a:r>
            <a:r>
              <a:rPr lang="fr-FR" dirty="0"/>
              <a:t> </a:t>
            </a:r>
          </a:p>
          <a:p>
            <a:pPr marL="171450" indent="-171450">
              <a:buFont typeface="Arial" panose="020B0604020202020204" pitchFamily="34" charset="0"/>
              <a:buChar char="•"/>
            </a:pPr>
            <a:r>
              <a:rPr lang="fr-FR" dirty="0" err="1"/>
              <a:t>Üldine</a:t>
            </a:r>
            <a:r>
              <a:rPr lang="fr-FR" dirty="0"/>
              <a:t> </a:t>
            </a:r>
            <a:r>
              <a:rPr lang="fr-FR" dirty="0" err="1"/>
              <a:t>lisandväärtus</a:t>
            </a:r>
            <a:r>
              <a:rPr lang="fr-FR" dirty="0"/>
              <a:t> EL </a:t>
            </a:r>
            <a:r>
              <a:rPr lang="fr-FR" dirty="0" err="1"/>
              <a:t>tasandil</a:t>
            </a:r>
            <a:r>
              <a:rPr lang="fr-FR" dirty="0"/>
              <a:t> (</a:t>
            </a:r>
            <a:r>
              <a:rPr lang="fr-FR" dirty="0" err="1"/>
              <a:t>panustamine</a:t>
            </a:r>
            <a:r>
              <a:rPr lang="fr-FR" dirty="0"/>
              <a:t> LIFE </a:t>
            </a:r>
            <a:r>
              <a:rPr lang="fr-FR" dirty="0" err="1"/>
              <a:t>prioriteetidesse</a:t>
            </a:r>
            <a:r>
              <a:rPr lang="fr-FR" dirty="0"/>
              <a:t>, </a:t>
            </a:r>
            <a:r>
              <a:rPr lang="fr-FR" dirty="0" err="1"/>
              <a:t>oodatav</a:t>
            </a:r>
            <a:r>
              <a:rPr lang="fr-FR" dirty="0"/>
              <a:t> </a:t>
            </a:r>
            <a:r>
              <a:rPr lang="fr-FR" dirty="0" err="1"/>
              <a:t>mõju</a:t>
            </a:r>
            <a:r>
              <a:rPr lang="fr-FR" dirty="0"/>
              <a:t>, </a:t>
            </a:r>
            <a:r>
              <a:rPr lang="fr-FR" dirty="0" err="1"/>
              <a:t>tulemuste</a:t>
            </a:r>
            <a:r>
              <a:rPr lang="fr-FR" dirty="0"/>
              <a:t> </a:t>
            </a:r>
            <a:r>
              <a:rPr lang="fr-FR" dirty="0" err="1"/>
              <a:t>jätkusuutlikkus</a:t>
            </a:r>
            <a:r>
              <a:rPr lang="fr-FR" dirty="0"/>
              <a:t>)</a:t>
            </a:r>
          </a:p>
          <a:p>
            <a:r>
              <a:rPr lang="fr-FR" dirty="0" err="1"/>
              <a:t>Parimad</a:t>
            </a:r>
            <a:r>
              <a:rPr lang="fr-FR" dirty="0"/>
              <a:t> </a:t>
            </a:r>
            <a:r>
              <a:rPr lang="fr-FR" dirty="0" err="1"/>
              <a:t>projekti</a:t>
            </a:r>
            <a:r>
              <a:rPr lang="fr-FR" dirty="0"/>
              <a:t> </a:t>
            </a:r>
            <a:r>
              <a:rPr lang="fr-FR" dirty="0" err="1"/>
              <a:t>ideed</a:t>
            </a:r>
            <a:r>
              <a:rPr lang="fr-FR" dirty="0"/>
              <a:t> </a:t>
            </a:r>
            <a:r>
              <a:rPr lang="fr-FR" dirty="0" err="1"/>
              <a:t>kutsutakse</a:t>
            </a:r>
            <a:r>
              <a:rPr lang="fr-FR" dirty="0"/>
              <a:t> </a:t>
            </a:r>
            <a:r>
              <a:rPr lang="fr-FR" dirty="0" err="1"/>
              <a:t>esitama</a:t>
            </a:r>
            <a:r>
              <a:rPr lang="fr-FR" dirty="0"/>
              <a:t> </a:t>
            </a:r>
            <a:r>
              <a:rPr lang="fr-FR" dirty="0" err="1"/>
              <a:t>täiemahulist</a:t>
            </a:r>
            <a:r>
              <a:rPr lang="fr-FR" dirty="0"/>
              <a:t> </a:t>
            </a:r>
            <a:r>
              <a:rPr lang="fr-FR" dirty="0" err="1"/>
              <a:t>taotlust</a:t>
            </a:r>
            <a:r>
              <a:rPr lang="fr-FR" dirty="0"/>
              <a:t> (Full </a:t>
            </a:r>
            <a:r>
              <a:rPr lang="fr-FR" dirty="0" err="1"/>
              <a:t>Proposal</a:t>
            </a:r>
            <a:r>
              <a:rPr lang="fr-FR" dirty="0"/>
              <a:t>) </a:t>
            </a:r>
            <a:r>
              <a:rPr lang="fr-FR" dirty="0" err="1"/>
              <a:t>eProposal</a:t>
            </a:r>
            <a:r>
              <a:rPr lang="fr-FR" dirty="0"/>
              <a:t> </a:t>
            </a:r>
            <a:r>
              <a:rPr lang="fr-FR" dirty="0" err="1"/>
              <a:t>keskkonnas</a:t>
            </a:r>
            <a:r>
              <a:rPr lang="fr-FR" dirty="0"/>
              <a:t>, </a:t>
            </a:r>
            <a:r>
              <a:rPr lang="fr-FR" dirty="0" err="1"/>
              <a:t>kus</a:t>
            </a:r>
            <a:r>
              <a:rPr lang="fr-FR" dirty="0"/>
              <a:t> on </a:t>
            </a:r>
            <a:r>
              <a:rPr lang="fr-FR" dirty="0" err="1"/>
              <a:t>juba</a:t>
            </a:r>
            <a:r>
              <a:rPr lang="fr-FR" dirty="0"/>
              <a:t> </a:t>
            </a:r>
            <a:r>
              <a:rPr lang="fr-FR" dirty="0" err="1"/>
              <a:t>olemas</a:t>
            </a:r>
            <a:r>
              <a:rPr lang="fr-FR" dirty="0"/>
              <a:t> </a:t>
            </a:r>
            <a:r>
              <a:rPr lang="fr-FR" dirty="0" err="1"/>
              <a:t>kontseptsiooni</a:t>
            </a:r>
            <a:r>
              <a:rPr lang="fr-FR" dirty="0"/>
              <a:t> </a:t>
            </a:r>
            <a:r>
              <a:rPr lang="fr-FR" dirty="0" err="1"/>
              <a:t>esitamise</a:t>
            </a:r>
            <a:r>
              <a:rPr lang="fr-FR" dirty="0"/>
              <a:t> </a:t>
            </a:r>
            <a:r>
              <a:rPr lang="fr-FR" dirty="0" err="1"/>
              <a:t>etapis</a:t>
            </a:r>
            <a:r>
              <a:rPr lang="fr-FR" dirty="0"/>
              <a:t> </a:t>
            </a:r>
            <a:r>
              <a:rPr lang="fr-FR" dirty="0" err="1"/>
              <a:t>sisestatud</a:t>
            </a:r>
            <a:r>
              <a:rPr lang="fr-FR" dirty="0"/>
              <a:t> info.</a:t>
            </a:r>
          </a:p>
          <a:p>
            <a:r>
              <a:rPr lang="fr-FR" dirty="0" err="1"/>
              <a:t>Täistaotlust</a:t>
            </a:r>
            <a:r>
              <a:rPr lang="fr-FR" dirty="0"/>
              <a:t> </a:t>
            </a:r>
            <a:r>
              <a:rPr lang="fr-FR" dirty="0" err="1"/>
              <a:t>hinnatakse</a:t>
            </a:r>
            <a:r>
              <a:rPr lang="fr-FR" dirty="0"/>
              <a:t> 6 </a:t>
            </a:r>
            <a:r>
              <a:rPr lang="fr-FR" dirty="0" err="1"/>
              <a:t>kriteeriumi</a:t>
            </a:r>
            <a:r>
              <a:rPr lang="fr-FR" dirty="0"/>
              <a:t> </a:t>
            </a:r>
            <a:r>
              <a:rPr lang="fr-FR" dirty="0" err="1"/>
              <a:t>alusel</a:t>
            </a:r>
            <a:r>
              <a:rPr lang="fr-FR" dirty="0"/>
              <a:t>: </a:t>
            </a:r>
          </a:p>
          <a:p>
            <a:pPr marL="171450" indent="-171450">
              <a:buFont typeface="Arial" panose="020B0604020202020204" pitchFamily="34" charset="0"/>
              <a:buChar char="•"/>
            </a:pPr>
            <a:r>
              <a:rPr lang="fr-FR" dirty="0" err="1"/>
              <a:t>Tehniline</a:t>
            </a:r>
            <a:r>
              <a:rPr lang="fr-FR" dirty="0"/>
              <a:t> </a:t>
            </a:r>
            <a:r>
              <a:rPr lang="fr-FR" dirty="0" err="1"/>
              <a:t>selgus</a:t>
            </a:r>
            <a:r>
              <a:rPr lang="fr-FR" dirty="0"/>
              <a:t> </a:t>
            </a:r>
            <a:r>
              <a:rPr lang="fr-FR" dirty="0" err="1"/>
              <a:t>ja</a:t>
            </a:r>
            <a:r>
              <a:rPr lang="fr-FR" dirty="0"/>
              <a:t> </a:t>
            </a:r>
            <a:r>
              <a:rPr lang="fr-FR" dirty="0" err="1"/>
              <a:t>kvaliteet</a:t>
            </a:r>
            <a:endParaRPr lang="fr-FR" dirty="0"/>
          </a:p>
          <a:p>
            <a:pPr marL="171450" indent="-171450">
              <a:buFont typeface="Arial" panose="020B0604020202020204" pitchFamily="34" charset="0"/>
              <a:buChar char="•"/>
            </a:pPr>
            <a:r>
              <a:rPr lang="fr-FR" dirty="0" err="1"/>
              <a:t>Finantsiline</a:t>
            </a:r>
            <a:r>
              <a:rPr lang="fr-FR" dirty="0"/>
              <a:t> </a:t>
            </a:r>
            <a:r>
              <a:rPr lang="fr-FR" dirty="0" err="1"/>
              <a:t>selgus</a:t>
            </a:r>
            <a:r>
              <a:rPr lang="fr-FR" dirty="0"/>
              <a:t> </a:t>
            </a:r>
            <a:r>
              <a:rPr lang="fr-FR" dirty="0" err="1"/>
              <a:t>ja</a:t>
            </a:r>
            <a:r>
              <a:rPr lang="fr-FR" dirty="0"/>
              <a:t> </a:t>
            </a:r>
            <a:r>
              <a:rPr lang="fr-FR" dirty="0" err="1"/>
              <a:t>kvaliteet</a:t>
            </a:r>
            <a:endParaRPr lang="fr-FR" dirty="0"/>
          </a:p>
          <a:p>
            <a:pPr marL="171450" indent="-171450">
              <a:buFont typeface="Arial" panose="020B0604020202020204" pitchFamily="34" charset="0"/>
              <a:buChar char="•"/>
            </a:pPr>
            <a:r>
              <a:rPr lang="fr-FR" dirty="0" err="1"/>
              <a:t>Panustamine</a:t>
            </a:r>
            <a:r>
              <a:rPr lang="fr-FR" dirty="0"/>
              <a:t> </a:t>
            </a:r>
            <a:r>
              <a:rPr lang="fr-FR" dirty="0" err="1"/>
              <a:t>spetsiifilisse</a:t>
            </a:r>
            <a:r>
              <a:rPr lang="fr-FR" dirty="0"/>
              <a:t> LIFE </a:t>
            </a:r>
            <a:r>
              <a:rPr lang="fr-FR" dirty="0" err="1"/>
              <a:t>Keskkonna</a:t>
            </a:r>
            <a:r>
              <a:rPr lang="fr-FR" dirty="0"/>
              <a:t> </a:t>
            </a:r>
            <a:r>
              <a:rPr lang="fr-FR" dirty="0" err="1"/>
              <a:t>alamprogrammi</a:t>
            </a:r>
            <a:r>
              <a:rPr lang="fr-FR" dirty="0"/>
              <a:t> </a:t>
            </a:r>
            <a:r>
              <a:rPr lang="fr-FR" dirty="0" err="1"/>
              <a:t>priotiteetsesse</a:t>
            </a:r>
            <a:r>
              <a:rPr lang="fr-FR" dirty="0"/>
              <a:t> </a:t>
            </a:r>
            <a:r>
              <a:rPr lang="fr-FR" dirty="0" err="1"/>
              <a:t>eesmärki</a:t>
            </a:r>
            <a:endParaRPr lang="fr-FR" dirty="0"/>
          </a:p>
          <a:p>
            <a:pPr marL="171450" indent="-171450">
              <a:buFont typeface="Arial" panose="020B0604020202020204" pitchFamily="34" charset="0"/>
              <a:buChar char="•"/>
            </a:pPr>
            <a:r>
              <a:rPr lang="fr-FR" dirty="0" err="1"/>
              <a:t>Jätkusuutlikkus</a:t>
            </a:r>
            <a:r>
              <a:rPr lang="fr-FR" dirty="0"/>
              <a:t> (</a:t>
            </a:r>
            <a:r>
              <a:rPr lang="fr-FR" dirty="0" err="1"/>
              <a:t>jätkamine</a:t>
            </a:r>
            <a:r>
              <a:rPr lang="fr-FR" dirty="0"/>
              <a:t>, </a:t>
            </a:r>
            <a:r>
              <a:rPr lang="fr-FR" dirty="0" err="1"/>
              <a:t>ümberpaigutamine</a:t>
            </a:r>
            <a:r>
              <a:rPr lang="fr-FR" dirty="0"/>
              <a:t>, </a:t>
            </a:r>
            <a:r>
              <a:rPr lang="fr-FR" dirty="0" err="1"/>
              <a:t>ülekandmine</a:t>
            </a:r>
            <a:r>
              <a:rPr lang="fr-FR" dirty="0"/>
              <a:t>)</a:t>
            </a:r>
          </a:p>
          <a:p>
            <a:pPr marL="171450" indent="-171450">
              <a:buFont typeface="Arial" panose="020B0604020202020204" pitchFamily="34" charset="0"/>
              <a:buChar char="•"/>
            </a:pPr>
            <a:r>
              <a:rPr lang="fr-FR" dirty="0" err="1"/>
              <a:t>Panustamine</a:t>
            </a:r>
            <a:r>
              <a:rPr lang="fr-FR" dirty="0"/>
              <a:t> </a:t>
            </a:r>
            <a:r>
              <a:rPr lang="fr-FR" dirty="0" err="1"/>
              <a:t>projekti</a:t>
            </a:r>
            <a:r>
              <a:rPr lang="fr-FR" dirty="0"/>
              <a:t> </a:t>
            </a:r>
            <a:r>
              <a:rPr lang="fr-FR" dirty="0" err="1"/>
              <a:t>teemadesse</a:t>
            </a:r>
            <a:endParaRPr lang="fr-FR" dirty="0"/>
          </a:p>
          <a:p>
            <a:pPr marL="171450" indent="-171450">
              <a:buFont typeface="Arial" panose="020B0604020202020204" pitchFamily="34" charset="0"/>
              <a:buChar char="•"/>
            </a:pPr>
            <a:r>
              <a:rPr lang="fr-FR" dirty="0" err="1"/>
              <a:t>Sünergia</a:t>
            </a:r>
            <a:r>
              <a:rPr lang="fr-FR" dirty="0"/>
              <a:t> </a:t>
            </a:r>
            <a:r>
              <a:rPr lang="fr-FR" dirty="0" err="1"/>
              <a:t>ja</a:t>
            </a:r>
            <a:r>
              <a:rPr lang="fr-FR" dirty="0"/>
              <a:t> </a:t>
            </a:r>
            <a:r>
              <a:rPr lang="fr-FR" dirty="0" err="1"/>
              <a:t>rahvusvahelisus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500085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can be introduced to the application including for the budget as long as the total EU contribution does not increase by more than 10%. </a:t>
            </a:r>
          </a:p>
          <a:p>
            <a:r>
              <a:rPr lang="en-US" dirty="0"/>
              <a:t>Be careful to mention that the changes that are made to the application should not question the rationale for the selection of the CN in term of objectives and results to be expected. </a:t>
            </a:r>
          </a:p>
          <a:p>
            <a:endParaRPr lang="et-EE" dirty="0"/>
          </a:p>
        </p:txBody>
      </p:sp>
      <p:sp>
        <p:nvSpPr>
          <p:cNvPr id="4" name="Slide Number Placehold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12857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66423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35977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Kliima</a:t>
            </a:r>
            <a:r>
              <a:rPr lang="en-GB" dirty="0"/>
              <a:t> </a:t>
            </a:r>
            <a:r>
              <a:rPr lang="en-GB" dirty="0" err="1"/>
              <a:t>alamprogrammis</a:t>
            </a:r>
            <a:r>
              <a:rPr lang="en-GB" dirty="0"/>
              <a:t> (</a:t>
            </a:r>
            <a:r>
              <a:rPr lang="en-GB" dirty="0" err="1"/>
              <a:t>kuhu</a:t>
            </a:r>
            <a:r>
              <a:rPr lang="en-GB" dirty="0"/>
              <a:t> </a:t>
            </a:r>
            <a:r>
              <a:rPr lang="en-GB" dirty="0" err="1"/>
              <a:t>alla</a:t>
            </a:r>
            <a:r>
              <a:rPr lang="en-GB" dirty="0"/>
              <a:t> </a:t>
            </a:r>
            <a:r>
              <a:rPr lang="en-GB" dirty="0" err="1"/>
              <a:t>kuuluvad</a:t>
            </a:r>
            <a:r>
              <a:rPr lang="en-GB" dirty="0"/>
              <a:t> </a:t>
            </a:r>
            <a:r>
              <a:rPr lang="fr-FR" dirty="0" err="1"/>
              <a:t>Climate</a:t>
            </a:r>
            <a:r>
              <a:rPr lang="fr-FR" dirty="0"/>
              <a:t> Change Mitigation (CCM), </a:t>
            </a:r>
            <a:r>
              <a:rPr lang="fr-FR" dirty="0" err="1"/>
              <a:t>Climate</a:t>
            </a:r>
            <a:r>
              <a:rPr lang="fr-FR" dirty="0"/>
              <a:t> Change Adaptation (CCA), </a:t>
            </a:r>
            <a:r>
              <a:rPr lang="fr-FR" dirty="0" err="1"/>
              <a:t>Climate</a:t>
            </a:r>
            <a:r>
              <a:rPr lang="fr-FR" dirty="0"/>
              <a:t> Change </a:t>
            </a:r>
            <a:r>
              <a:rPr lang="fr-FR" dirty="0" err="1"/>
              <a:t>Governance</a:t>
            </a:r>
            <a:r>
              <a:rPr lang="fr-FR" dirty="0"/>
              <a:t> &amp; Information (GIC) </a:t>
            </a:r>
            <a:r>
              <a:rPr lang="fr-FR" dirty="0" err="1"/>
              <a:t>projektid</a:t>
            </a:r>
            <a:r>
              <a:rPr lang="fr-FR" dirty="0"/>
              <a:t>) </a:t>
            </a:r>
            <a:r>
              <a:rPr lang="fr-FR" dirty="0" err="1"/>
              <a:t>toimub</a:t>
            </a:r>
            <a:r>
              <a:rPr lang="fr-FR" dirty="0"/>
              <a:t> </a:t>
            </a:r>
            <a:r>
              <a:rPr lang="fr-FR" dirty="0" err="1"/>
              <a:t>taotlemine</a:t>
            </a:r>
            <a:r>
              <a:rPr lang="fr-FR" dirty="0"/>
              <a:t> </a:t>
            </a:r>
            <a:r>
              <a:rPr lang="fr-FR" dirty="0" err="1"/>
              <a:t>ühes</a:t>
            </a:r>
            <a:r>
              <a:rPr lang="fr-FR" dirty="0"/>
              <a:t> </a:t>
            </a:r>
            <a:r>
              <a:rPr lang="fr-FR" dirty="0" err="1"/>
              <a:t>etapis</a:t>
            </a:r>
            <a:r>
              <a:rPr lang="fr-FR" dirty="0"/>
              <a:t>, </a:t>
            </a:r>
            <a:r>
              <a:rPr lang="fr-FR" dirty="0" err="1"/>
              <a:t>kus</a:t>
            </a:r>
            <a:r>
              <a:rPr lang="fr-FR" dirty="0"/>
              <a:t> </a:t>
            </a:r>
            <a:r>
              <a:rPr lang="fr-FR" dirty="0" err="1"/>
              <a:t>kohe</a:t>
            </a:r>
            <a:r>
              <a:rPr lang="fr-FR" dirty="0"/>
              <a:t> </a:t>
            </a:r>
            <a:r>
              <a:rPr lang="fr-FR" dirty="0" err="1"/>
              <a:t>esitatakse</a:t>
            </a:r>
            <a:r>
              <a:rPr lang="fr-FR" dirty="0"/>
              <a:t> </a:t>
            </a:r>
            <a:r>
              <a:rPr lang="fr-FR" dirty="0" err="1"/>
              <a:t>täis</a:t>
            </a:r>
            <a:r>
              <a:rPr lang="fr-FR" dirty="0"/>
              <a:t> </a:t>
            </a:r>
            <a:r>
              <a:rPr lang="fr-FR" dirty="0" err="1"/>
              <a:t>taotlus</a:t>
            </a:r>
            <a:r>
              <a:rPr lang="fr-FR" dirty="0"/>
              <a:t>.</a:t>
            </a:r>
          </a:p>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161203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230225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47764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GB" altLang="x-none" sz="800" dirty="0">
                <a:ea typeface="ＭＳ Ｐゴシック" charset="-128"/>
                <a:sym typeface="Wingdings" charset="2"/>
              </a:rPr>
              <a:t>Baseline is key  if not well described, then link actions- objectives may be weak</a:t>
            </a:r>
          </a:p>
          <a:p>
            <a:pPr marL="171450" indent="-171450">
              <a:buFontTx/>
              <a:buChar char="•"/>
            </a:pPr>
            <a:endParaRPr lang="en-GB" altLang="x-none" sz="800" dirty="0">
              <a:ea typeface="ＭＳ Ｐゴシック" charset="-128"/>
              <a:sym typeface="Wingdings" charset="2"/>
            </a:endParaRPr>
          </a:p>
          <a:p>
            <a:pPr marL="171450" indent="-171450">
              <a:buFontTx/>
              <a:buChar char="•"/>
            </a:pPr>
            <a:r>
              <a:rPr lang="en-GB" altLang="x-none" sz="800" dirty="0">
                <a:ea typeface="ＭＳ Ｐゴシック" charset="-128"/>
                <a:sym typeface="Wingdings" charset="2"/>
              </a:rPr>
              <a:t>Need to understand what is the situation before the project  need to be comprehensive and clear   only evaluate based on the text in the project</a:t>
            </a:r>
          </a:p>
          <a:p>
            <a:pPr marL="171450" indent="-171450">
              <a:buFontTx/>
              <a:buChar char="•"/>
            </a:pPr>
            <a:endParaRPr lang="en-GB" altLang="x-none" sz="800" dirty="0">
              <a:latin typeface="Calibri" charset="0"/>
              <a:ea typeface="ＭＳ Ｐゴシック" charset="-128"/>
              <a:sym typeface="Wingdings" charset="2"/>
            </a:endParaRPr>
          </a:p>
          <a:p>
            <a:pPr marL="171450" indent="-171450">
              <a:buFontTx/>
              <a:buChar char="•"/>
            </a:pPr>
            <a:r>
              <a:rPr lang="en-GB" altLang="x-none" sz="800" dirty="0">
                <a:latin typeface="Calibri" charset="0"/>
                <a:ea typeface="ＭＳ Ｐゴシック" charset="-128"/>
              </a:rPr>
              <a:t>What is </a:t>
            </a:r>
            <a:r>
              <a:rPr lang="en-GB" altLang="x-none" sz="800" b="1" dirty="0">
                <a:latin typeface="Calibri" charset="0"/>
                <a:ea typeface="ＭＳ Ｐゴシック" charset="-128"/>
              </a:rPr>
              <a:t>the problem </a:t>
            </a:r>
            <a:r>
              <a:rPr lang="en-GB" altLang="x-none" sz="800" dirty="0">
                <a:latin typeface="Calibri" charset="0"/>
                <a:ea typeface="ＭＳ Ｐゴシック" charset="-128"/>
              </a:rPr>
              <a:t>you want to address </a:t>
            </a:r>
            <a:r>
              <a:rPr lang="en-GB" altLang="x-none" sz="800" dirty="0">
                <a:latin typeface="Calibri" charset="0"/>
                <a:ea typeface="ＭＳ Ｐゴシック" charset="-128"/>
                <a:sym typeface="Wingdings" charset="2"/>
              </a:rPr>
              <a:t> clarify why there is this problem – solution for floods management</a:t>
            </a:r>
          </a:p>
          <a:p>
            <a:pPr marL="628650" lvl="1" indent="-171450">
              <a:buFontTx/>
              <a:buChar char="•"/>
            </a:pPr>
            <a:endParaRPr lang="en-GB" altLang="x-none" sz="800" dirty="0">
              <a:latin typeface="Calibri" charset="0"/>
              <a:ea typeface="ＭＳ Ｐゴシック" charset="-128"/>
              <a:sym typeface="Wingdings" charset="2"/>
            </a:endParaRPr>
          </a:p>
          <a:p>
            <a:pPr marL="628650" lvl="1" indent="-171450">
              <a:buFontTx/>
              <a:buChar char="•"/>
            </a:pPr>
            <a:r>
              <a:rPr lang="en-GB" altLang="x-none" sz="800" dirty="0">
                <a:latin typeface="Calibri" charset="0"/>
                <a:ea typeface="ＭＳ Ｐゴシック" charset="-128"/>
                <a:sym typeface="Wingdings" charset="2"/>
              </a:rPr>
              <a:t>don't write general statements on climate or environment but be specific</a:t>
            </a:r>
          </a:p>
          <a:p>
            <a:pPr marL="628650" lvl="1" indent="-171450">
              <a:buFontTx/>
              <a:buChar char="•"/>
            </a:pPr>
            <a:r>
              <a:rPr lang="en-GB" altLang="x-none" sz="800" dirty="0">
                <a:latin typeface="Calibri" charset="0"/>
                <a:ea typeface="ＭＳ Ｐゴシック" charset="-128"/>
                <a:sym typeface="Wingdings" charset="2"/>
              </a:rPr>
              <a:t>Don</a:t>
            </a:r>
            <a:r>
              <a:rPr lang="en-GB" altLang="fr-FR" sz="800" dirty="0">
                <a:latin typeface="Calibri" charset="0"/>
                <a:ea typeface="ＭＳ Ｐゴシック" charset="-128"/>
                <a:sym typeface="Wingdings" charset="2"/>
              </a:rPr>
              <a:t>’</a:t>
            </a:r>
            <a:r>
              <a:rPr lang="en-GB" altLang="x-none" sz="800" dirty="0">
                <a:latin typeface="Calibri" charset="0"/>
                <a:ea typeface="ＭＳ Ｐゴシック" charset="-128"/>
                <a:sym typeface="Wingdings" charset="2"/>
              </a:rPr>
              <a:t>t write that there is not well planned investment in renewable energy  need to explain why: the law is not in place, not enforced, weak stakeholders participation, little knowledge of decision makers, no tools to plan and identify impact on biodiversity etc.</a:t>
            </a:r>
          </a:p>
          <a:p>
            <a:pPr marL="628650" lvl="1" indent="-171450">
              <a:buFontTx/>
              <a:buChar char="•"/>
            </a:pPr>
            <a:r>
              <a:rPr lang="en-GB" altLang="x-none" sz="800" dirty="0">
                <a:latin typeface="Calibri" charset="0"/>
                <a:ea typeface="ＭＳ Ｐゴシック" charset="-128"/>
                <a:sym typeface="Wingdings" charset="2"/>
              </a:rPr>
              <a:t>If you state that there is a lack of knowledge or little investments on renewable energy, then you need to provide data and sources  surveys</a:t>
            </a:r>
          </a:p>
          <a:p>
            <a:pPr marL="628650" lvl="1" indent="-171450">
              <a:buFontTx/>
              <a:buChar char="•"/>
            </a:pPr>
            <a:r>
              <a:rPr lang="en-GB" altLang="x-none" sz="800" dirty="0">
                <a:latin typeface="Calibri" charset="0"/>
                <a:ea typeface="ＭＳ Ｐゴシック" charset="-128"/>
                <a:sym typeface="Wingdings" charset="2"/>
              </a:rPr>
              <a:t>Baseline </a:t>
            </a:r>
            <a:r>
              <a:rPr lang="en-GB" altLang="x-none" sz="800" b="1" dirty="0">
                <a:latin typeface="Calibri" charset="0"/>
                <a:ea typeface="ＭＳ Ｐゴシック" charset="-128"/>
                <a:sym typeface="Wingdings" charset="2"/>
              </a:rPr>
              <a:t>can be completed in preparatory </a:t>
            </a:r>
            <a:r>
              <a:rPr lang="en-GB" altLang="x-none" sz="800" dirty="0">
                <a:latin typeface="Calibri" charset="0"/>
                <a:ea typeface="ＭＳ Ｐゴシック" charset="-128"/>
                <a:sym typeface="Wingdings" charset="2"/>
              </a:rPr>
              <a:t>actions</a:t>
            </a:r>
            <a:endParaRPr lang="en-GB" altLang="x-none" sz="800" dirty="0">
              <a:latin typeface="Calibri" charset="0"/>
              <a:ea typeface="ＭＳ Ｐゴシック" charset="-128"/>
            </a:endParaRPr>
          </a:p>
          <a:p>
            <a:pPr marL="171450" indent="-171450">
              <a:buFont typeface="Wingdings" charset="2"/>
              <a:buChar char="§"/>
            </a:pPr>
            <a:endParaRPr lang="en-GB" altLang="x-none" sz="800" dirty="0">
              <a:latin typeface="Calibri" charset="0"/>
              <a:ea typeface="ＭＳ Ｐゴシック" charset="-128"/>
            </a:endParaRPr>
          </a:p>
          <a:p>
            <a:pPr marL="171450" indent="-171450">
              <a:buFont typeface="Wingdings" charset="2"/>
              <a:buChar char="§"/>
            </a:pPr>
            <a:r>
              <a:rPr lang="en-GB" altLang="x-none" sz="800" dirty="0">
                <a:latin typeface="Calibri" charset="0"/>
                <a:ea typeface="ＭＳ Ｐゴシック" charset="-128"/>
              </a:rPr>
              <a:t>What has been done so far – </a:t>
            </a:r>
            <a:r>
              <a:rPr lang="en-GB" altLang="x-none" sz="800" b="1" dirty="0">
                <a:latin typeface="Calibri" charset="0"/>
                <a:ea typeface="ＭＳ Ｐゴシック" charset="-128"/>
              </a:rPr>
              <a:t>value added of the project</a:t>
            </a:r>
          </a:p>
          <a:p>
            <a:pPr marL="628650" lvl="1" indent="-171450">
              <a:buFont typeface="Wingdings" charset="2"/>
              <a:buChar char="§"/>
            </a:pPr>
            <a:r>
              <a:rPr lang="en-GB" altLang="x-none" sz="800" dirty="0">
                <a:latin typeface="Calibri" charset="0"/>
                <a:ea typeface="ＭＳ Ｐゴシック" charset="-128"/>
              </a:rPr>
              <a:t>If you propose a new solution, please define what is the state of art on the market</a:t>
            </a:r>
          </a:p>
          <a:p>
            <a:pPr marL="628650" lvl="1" indent="-171450">
              <a:buFont typeface="Wingdings" charset="2"/>
              <a:buChar char="§"/>
            </a:pPr>
            <a:r>
              <a:rPr lang="en-GB" altLang="x-none" sz="800" dirty="0">
                <a:latin typeface="Calibri" charset="0"/>
                <a:ea typeface="ＭＳ Ｐゴシック" charset="-128"/>
              </a:rPr>
              <a:t>If you propose trainings, explain how you intend to update/upgrade the existing ones – how they will be used?</a:t>
            </a:r>
          </a:p>
          <a:p>
            <a:pPr marL="628650" lvl="1" indent="-171450">
              <a:buFont typeface="Wingdings" charset="2"/>
              <a:buChar char="§"/>
            </a:pPr>
            <a:r>
              <a:rPr lang="en-GB" altLang="x-none" sz="800" dirty="0">
                <a:latin typeface="Calibri" charset="0"/>
                <a:ea typeface="ＭＳ Ｐゴシック" charset="-128"/>
              </a:rPr>
              <a:t> if you propose a pilot, demonstrate that this is a new solution</a:t>
            </a:r>
          </a:p>
          <a:p>
            <a:pPr marL="628650" lvl="1" indent="-171450">
              <a:buFont typeface="Wingdings" charset="2"/>
              <a:buChar char="§"/>
            </a:pPr>
            <a:r>
              <a:rPr lang="en-GB" altLang="x-none" sz="800" dirty="0">
                <a:latin typeface="Calibri" charset="0"/>
                <a:ea typeface="ＭＳ Ｐゴシック" charset="-128"/>
              </a:rPr>
              <a:t>Check LIFE website – current initiatives –build up additional point on EU research projects</a:t>
            </a:r>
          </a:p>
          <a:p>
            <a:pPr marL="628650" lvl="1" indent="-171450">
              <a:buFont typeface="Wingdings" charset="2"/>
              <a:buNone/>
            </a:pPr>
            <a:endParaRPr lang="en-GB" altLang="x-none" sz="800" dirty="0">
              <a:latin typeface="Calibri" charset="0"/>
              <a:ea typeface="ＭＳ Ｐゴシック" charset="-128"/>
            </a:endParaRPr>
          </a:p>
          <a:p>
            <a:pPr marL="171450" indent="-171450">
              <a:buFont typeface="Wingdings" charset="2"/>
              <a:buChar char="§"/>
            </a:pPr>
            <a:r>
              <a:rPr lang="en-GB" altLang="x-none" sz="800" b="1" dirty="0">
                <a:latin typeface="Calibri" charset="0"/>
                <a:ea typeface="ＭＳ Ｐゴシック" charset="-128"/>
              </a:rPr>
              <a:t>Baseline data </a:t>
            </a:r>
            <a:r>
              <a:rPr lang="en-GB" altLang="x-none" sz="800" dirty="0">
                <a:latin typeface="Calibri" charset="0"/>
                <a:ea typeface="ＭＳ Ｐゴシック" charset="-128"/>
              </a:rPr>
              <a:t>(surveys, results of tests </a:t>
            </a:r>
            <a:r>
              <a:rPr lang="en-GB" altLang="x-none" sz="800" dirty="0" err="1">
                <a:latin typeface="Calibri" charset="0"/>
                <a:ea typeface="ＭＳ Ｐゴシック" charset="-128"/>
              </a:rPr>
              <a:t>etc</a:t>
            </a:r>
            <a:r>
              <a:rPr lang="en-GB" altLang="x-none" sz="800" dirty="0">
                <a:latin typeface="Calibri" charset="0"/>
                <a:ea typeface="ＭＳ Ｐゴシック" charset="-128"/>
              </a:rPr>
              <a:t>) </a:t>
            </a:r>
            <a:r>
              <a:rPr lang="en-GB" altLang="x-none" sz="800" dirty="0">
                <a:latin typeface="Calibri" charset="0"/>
                <a:ea typeface="ＭＳ Ｐゴシック" charset="-128"/>
                <a:sym typeface="Wingdings" charset="2"/>
              </a:rPr>
              <a:t> p</a:t>
            </a:r>
            <a:r>
              <a:rPr lang="en-GB" altLang="x-none" sz="800" dirty="0">
                <a:latin typeface="Calibri" charset="0"/>
                <a:ea typeface="ＭＳ Ｐゴシック" charset="-128"/>
              </a:rPr>
              <a:t>rovide the sources of your data and, when relevant, maps</a:t>
            </a:r>
          </a:p>
          <a:p>
            <a:pPr marL="171450" indent="-171450"/>
            <a:endParaRPr lang="en-GB" altLang="x-none" dirty="0">
              <a:ea typeface="ＭＳ Ｐゴシック" charset="-128"/>
            </a:endParaRP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329323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eaLnBrk="1" hangingPunct="1">
              <a:buFontTx/>
              <a:buChar char="•"/>
            </a:pPr>
            <a:r>
              <a:rPr lang="en-GB" altLang="x-none" dirty="0">
                <a:ea typeface="ＭＳ Ｐゴシック" charset="-128"/>
              </a:rPr>
              <a:t>Target group is the primary group that will benefit from the project – there is expected change in this group, in terms of behaviour, policy making, consumption, production</a:t>
            </a:r>
          </a:p>
          <a:p>
            <a:pPr marL="171450" indent="-171450" eaLnBrk="1" hangingPunct="1"/>
            <a:endParaRPr lang="en-GB" altLang="x-none" dirty="0">
              <a:ea typeface="ＭＳ Ｐゴシック" charset="-128"/>
            </a:endParaRPr>
          </a:p>
          <a:p>
            <a:pPr marL="171450" indent="-171450" eaLnBrk="1" hangingPunct="1">
              <a:buFontTx/>
              <a:buChar char="•"/>
            </a:pPr>
            <a:r>
              <a:rPr lang="en-GB" altLang="x-none" dirty="0">
                <a:ea typeface="ＭＳ Ｐゴシック" charset="-128"/>
              </a:rPr>
              <a:t>Improve the waste management in your area </a:t>
            </a:r>
            <a:r>
              <a:rPr lang="en-GB" altLang="x-none" dirty="0">
                <a:ea typeface="ＭＳ Ｐゴシック" charset="-128"/>
                <a:sym typeface="Wingdings" charset="2"/>
              </a:rPr>
              <a:t> target group cannot be students, you need to involve the right stakeholders</a:t>
            </a:r>
          </a:p>
          <a:p>
            <a:pPr marL="171450" indent="-171450" eaLnBrk="1" hangingPunct="1">
              <a:buFontTx/>
              <a:buChar char="•"/>
            </a:pPr>
            <a:endParaRPr lang="en-GB" altLang="x-none" dirty="0">
              <a:ea typeface="ＭＳ Ｐゴシック" charset="-128"/>
              <a:sym typeface="Wingdings" charset="2"/>
            </a:endParaRPr>
          </a:p>
          <a:p>
            <a:pPr marL="171450" indent="-171450" eaLnBrk="1" hangingPunct="1">
              <a:buFontTx/>
              <a:buChar char="•"/>
            </a:pPr>
            <a:r>
              <a:rPr lang="en-GB" altLang="x-none" dirty="0">
                <a:ea typeface="ＭＳ Ｐゴシック" charset="-128"/>
                <a:sym typeface="Wingdings" charset="2"/>
              </a:rPr>
              <a:t>Stakeholders – need to identify the most important ones – if you develop a new waste heat recovery for a glass industry, need to ensure that policy makers are involved  uptake the solution at policy level – work on curricula in schools to include environmental education  permits Min Education</a:t>
            </a:r>
          </a:p>
          <a:p>
            <a:pPr marL="171450" indent="-171450" eaLnBrk="1" hangingPunct="1">
              <a:buFontTx/>
              <a:buChar char="•"/>
            </a:pPr>
            <a:endParaRPr lang="en-GB" altLang="x-none" dirty="0">
              <a:ea typeface="ＭＳ Ｐゴシック" charset="-128"/>
              <a:sym typeface="Wingdings" charset="2"/>
            </a:endParaRPr>
          </a:p>
          <a:p>
            <a:pPr marL="171450" indent="-171450" eaLnBrk="1" hangingPunct="1">
              <a:buFontTx/>
              <a:buChar char="•"/>
            </a:pPr>
            <a:r>
              <a:rPr lang="en-GB" altLang="x-none" dirty="0">
                <a:ea typeface="ＭＳ Ｐゴシック" charset="-128"/>
                <a:sym typeface="Wingdings" charset="2"/>
              </a:rPr>
              <a:t>Partnership - Development of fossil free cement  production plant needs to be in the partnership to ensure production, scale up</a:t>
            </a:r>
            <a:endParaRPr lang="en-GB" altLang="x-none" dirty="0">
              <a:ea typeface="ＭＳ Ｐゴシック" charset="-128"/>
            </a:endParaRPr>
          </a:p>
          <a:p>
            <a:pPr marL="171450" indent="-171450"/>
            <a:endParaRPr lang="en-GB" altLang="x-none" dirty="0">
              <a:ea typeface="ＭＳ Ｐゴシック" charset="-128"/>
            </a:endParaRP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2090098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GB" altLang="x-none" dirty="0">
                <a:ea typeface="ＭＳ Ｐゴシック" charset="-128"/>
              </a:rPr>
              <a:t>Sometimes it</a:t>
            </a:r>
            <a:r>
              <a:rPr lang="en-GB" altLang="fr-FR" dirty="0">
                <a:ea typeface="ＭＳ Ｐゴシック" charset="-128"/>
              </a:rPr>
              <a:t>’</a:t>
            </a:r>
            <a:r>
              <a:rPr lang="en-GB" altLang="x-none" dirty="0">
                <a:ea typeface="ＭＳ Ｐゴシック" charset="-128"/>
              </a:rPr>
              <a:t>s not clear why some activities are needed. Development of green infrastructure – workshops with farmers on biodiversity conservation</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From the problem identified, we need to see actions that clearly address the problem – state you want to improve the increase awareness on N2000 in a specific area – expecting communication and/or capacity building actions. Developing a tool (mobile App) is not sufficient </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How do you address the problem identified? The threats on species?</a:t>
            </a:r>
          </a:p>
          <a:p>
            <a:pPr marL="171450" indent="-171450">
              <a:buFontTx/>
              <a:buChar char="•"/>
            </a:pPr>
            <a:endParaRPr lang="en-GB" altLang="x-none" dirty="0">
              <a:ea typeface="ＭＳ Ｐゴシック" charset="-128"/>
            </a:endParaRPr>
          </a:p>
          <a:p>
            <a:pPr marL="171450" indent="-171450" eaLnBrk="1" hangingPunct="1">
              <a:buFontTx/>
              <a:buChar char="•"/>
            </a:pPr>
            <a:r>
              <a:rPr lang="en-GB" altLang="x-none" dirty="0">
                <a:latin typeface="Calibri" charset="0"/>
                <a:ea typeface="ＭＳ Ｐゴシック" charset="-128"/>
              </a:rPr>
              <a:t>Unclear link among the activities</a:t>
            </a:r>
          </a:p>
          <a:p>
            <a:pPr marL="171450" indent="-171450" eaLnBrk="1" hangingPunct="1">
              <a:buFontTx/>
              <a:buChar char="•"/>
            </a:pPr>
            <a:endParaRPr lang="en-GB" altLang="x-none" dirty="0">
              <a:latin typeface="Calibri" charset="0"/>
              <a:ea typeface="ＭＳ Ｐゴシック" charset="-128"/>
            </a:endParaRPr>
          </a:p>
          <a:p>
            <a:pPr marL="171450" indent="-171450" eaLnBrk="1" hangingPunct="1">
              <a:buFontTx/>
              <a:buChar char="•"/>
            </a:pPr>
            <a:r>
              <a:rPr lang="en-GB" altLang="x-none" dirty="0">
                <a:latin typeface="Calibri" charset="0"/>
                <a:ea typeface="ＭＳ Ｐゴシック" charset="-128"/>
              </a:rPr>
              <a:t>Development of a tool – project cannot finish there but needs to start there – who will use the tool? Climate planning municipalities. Specific GIE/GIC</a:t>
            </a:r>
          </a:p>
          <a:p>
            <a:pPr marL="171450" indent="-171450" eaLnBrk="1" hangingPunct="1">
              <a:buFontTx/>
              <a:buChar char="•"/>
            </a:pPr>
            <a:endParaRPr lang="en-GB" altLang="x-none" dirty="0">
              <a:latin typeface="Calibri" charset="0"/>
              <a:ea typeface="ＭＳ Ｐゴシック" charset="-128"/>
            </a:endParaRPr>
          </a:p>
          <a:p>
            <a:pPr marL="171450" indent="-171450" eaLnBrk="1" hangingPunct="1">
              <a:buFontTx/>
              <a:buChar char="•"/>
            </a:pPr>
            <a:r>
              <a:rPr lang="en-GB" altLang="x-none" dirty="0">
                <a:latin typeface="Calibri" charset="0"/>
                <a:ea typeface="ＭＳ Ｐゴシック" charset="-128"/>
              </a:rPr>
              <a:t>Transnational only if relevant not window dressing – in case, up to 3 points</a:t>
            </a:r>
          </a:p>
          <a:p>
            <a:pPr marL="171450" indent="-171450">
              <a:buFontTx/>
              <a:buChar char="•"/>
            </a:pPr>
            <a:endParaRPr lang="en-GB" altLang="x-none" dirty="0">
              <a:ea typeface="ＭＳ Ｐゴシック" charset="-128"/>
            </a:endParaRP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2790707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GB" altLang="x-none" dirty="0">
                <a:ea typeface="ＭＳ Ｐゴシック" charset="-128"/>
              </a:rPr>
              <a:t>Develop a new low emission refrigerant for air conditioning – pilot – promise to scale up</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You have a solution to reduce emission in combustion of silicon – how will that solution be taken/used by the policy makers</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Responsibility – monitor a species reintroduction – who will do afterwards</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Coordination platforms, application smart – who will use afterwards</a:t>
            </a: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21056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en-GB" altLang="x-none" dirty="0">
                <a:ea typeface="ＭＳ Ｐゴシック" charset="-128"/>
              </a:rPr>
              <a:t>Impact – not impact when expected results are unclear and not credible – do a communication campaign in 2 cities while the objective is to modify legislation change or behaviour – people throwing less waste, decision makers involving stakeholders, use of planning tool for REN to reduce impact on biodiversity</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Identify a method to eliminate invasive species – OK! not a question of geographic area covered</a:t>
            </a:r>
          </a:p>
          <a:p>
            <a:pPr marL="171450" indent="-171450">
              <a:buFontTx/>
              <a:buChar char="-"/>
            </a:pPr>
            <a:endParaRPr lang="en-GB" altLang="x-none" dirty="0">
              <a:ea typeface="ＭＳ Ｐゴシック" charset="-128"/>
            </a:endParaRPr>
          </a:p>
          <a:p>
            <a:pPr marL="171450" indent="-171450">
              <a:buFontTx/>
              <a:buChar char="-"/>
            </a:pPr>
            <a:r>
              <a:rPr lang="en-GB" altLang="x-none" dirty="0">
                <a:ea typeface="ＭＳ Ｐゴシック" charset="-128"/>
              </a:rPr>
              <a:t>Indicators green procurement hospitals </a:t>
            </a:r>
            <a:r>
              <a:rPr lang="en-GB" altLang="x-none" dirty="0">
                <a:ea typeface="ＭＳ Ｐゴシック" charset="-128"/>
                <a:sym typeface="Wingdings" charset="2"/>
              </a:rPr>
              <a:t> result is one hospital that apply </a:t>
            </a:r>
            <a:r>
              <a:rPr lang="en-GB" altLang="x-none" dirty="0" err="1">
                <a:ea typeface="ＭＳ Ｐゴシック" charset="-128"/>
                <a:sym typeface="Wingdings" charset="2"/>
              </a:rPr>
              <a:t>gpp</a:t>
            </a:r>
            <a:r>
              <a:rPr lang="en-GB" altLang="x-none" dirty="0">
                <a:ea typeface="ＭＳ Ｐゴシック" charset="-128"/>
                <a:sym typeface="Wingdings" charset="2"/>
              </a:rPr>
              <a:t>…</a:t>
            </a:r>
          </a:p>
          <a:p>
            <a:pPr marL="171450" indent="-171450">
              <a:buFontTx/>
              <a:buChar char="-"/>
            </a:pPr>
            <a:endParaRPr lang="en-GB" altLang="x-none" dirty="0">
              <a:ea typeface="ＭＳ Ｐゴシック" charset="-128"/>
              <a:sym typeface="Wingdings" charset="2"/>
            </a:endParaRPr>
          </a:p>
          <a:p>
            <a:pPr marL="171450" indent="-171450">
              <a:buFontTx/>
              <a:buChar char="-"/>
            </a:pPr>
            <a:r>
              <a:rPr lang="en-GB" altLang="x-none" dirty="0">
                <a:ea typeface="ＭＳ Ｐゴシック" charset="-128"/>
                <a:sym typeface="Wingdings" charset="2"/>
              </a:rPr>
              <a:t>Impact on other issues air quality biodiversity, biomass…</a:t>
            </a:r>
            <a:endParaRPr lang="en-GB" altLang="x-none" dirty="0">
              <a:ea typeface="ＭＳ Ｐゴシック" charset="-128"/>
            </a:endParaRP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2583226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altLang="x-none" dirty="0">
                <a:ea typeface="ＭＳ Ｐゴシック" charset="-128"/>
              </a:rPr>
              <a:t>Not exchange visits</a:t>
            </a:r>
          </a:p>
          <a:p>
            <a:r>
              <a:rPr lang="en-GB" altLang="x-none" dirty="0">
                <a:ea typeface="ＭＳ Ｐゴシック" charset="-128"/>
              </a:rPr>
              <a:t>Not workshop</a:t>
            </a:r>
          </a:p>
          <a:p>
            <a:r>
              <a:rPr lang="en-GB" altLang="x-none" dirty="0">
                <a:ea typeface="ＭＳ Ｐゴシック" charset="-128"/>
              </a:rPr>
              <a:t>Concrete actions to replicate --. Stakeholders invited to practically do some activities </a:t>
            </a:r>
            <a:r>
              <a:rPr lang="en-GB" altLang="x-none" dirty="0">
                <a:ea typeface="ＭＳ Ｐゴシック" charset="-128"/>
                <a:sym typeface="Wingdings" charset="2"/>
              </a:rPr>
              <a:t> conservation trainings, participate to the installation of a new process, training architects on constructing climate proof houses etc.;..</a:t>
            </a:r>
            <a:endParaRPr lang="en-GB" altLang="x-none" dirty="0">
              <a:ea typeface="ＭＳ Ｐゴシック" charset="-128"/>
            </a:endParaRP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236456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altLang="x-none" dirty="0">
                <a:ea typeface="ＭＳ Ｐゴシック" charset="-128"/>
              </a:rPr>
              <a:t>Mis on C2M? </a:t>
            </a:r>
            <a:r>
              <a:rPr lang="en-US" altLang="x-none" dirty="0">
                <a:ea typeface="ＭＳ Ｐゴシック" charset="-128"/>
              </a:rPr>
              <a:t>Projects that propose new solutions with </a:t>
            </a:r>
            <a:br>
              <a:rPr lang="en-US" altLang="x-none" dirty="0">
                <a:ea typeface="ＭＳ Ｐゴシック" charset="-128"/>
              </a:rPr>
            </a:br>
            <a:r>
              <a:rPr lang="en-US" altLang="x-none" dirty="0">
                <a:ea typeface="ＭＳ Ｐゴシック" charset="-128"/>
              </a:rPr>
              <a:t>environmental/climate and economic benefits </a:t>
            </a:r>
            <a:br>
              <a:rPr lang="en-US" altLang="x-none" dirty="0">
                <a:ea typeface="ＭＳ Ｐゴシック" charset="-128"/>
              </a:rPr>
            </a:br>
            <a:r>
              <a:rPr lang="en-US" altLang="x-none" dirty="0">
                <a:ea typeface="ＭＳ Ｐゴシック" charset="-128"/>
              </a:rPr>
              <a:t>or that are innovative in their respective fields</a:t>
            </a:r>
          </a:p>
          <a:p>
            <a:r>
              <a:rPr lang="en-US" altLang="x-none" dirty="0">
                <a:ea typeface="ＭＳ Ｐゴシック" charset="-128"/>
              </a:rPr>
              <a:t>Projects which are ready from technical and </a:t>
            </a:r>
            <a:br>
              <a:rPr lang="en-US" altLang="x-none" dirty="0">
                <a:ea typeface="ＭＳ Ｐゴシック" charset="-128"/>
              </a:rPr>
            </a:br>
            <a:r>
              <a:rPr lang="en-US" altLang="x-none" dirty="0">
                <a:ea typeface="ＭＳ Ｐゴシック" charset="-128"/>
              </a:rPr>
              <a:t>business perspective</a:t>
            </a:r>
          </a:p>
          <a:p>
            <a:r>
              <a:rPr lang="en-US" altLang="x-none" dirty="0">
                <a:ea typeface="ＭＳ Ｐゴシック" charset="-128"/>
              </a:rPr>
              <a:t>Projects that implement environmental/climate solution in </a:t>
            </a:r>
            <a:br>
              <a:rPr lang="en-US" altLang="x-none" dirty="0">
                <a:ea typeface="ＭＳ Ｐゴシック" charset="-128"/>
              </a:rPr>
            </a:br>
            <a:r>
              <a:rPr lang="en-US" altLang="x-none" dirty="0">
                <a:ea typeface="ＭＳ Ｐゴシック" charset="-128"/>
              </a:rPr>
              <a:t>close-to-market conditions (i.e.: industrial, commercial scale) </a:t>
            </a:r>
            <a:br>
              <a:rPr lang="en-US" altLang="x-none" dirty="0">
                <a:ea typeface="ＭＳ Ｐゴシック" charset="-128"/>
              </a:rPr>
            </a:br>
            <a:r>
              <a:rPr lang="en-US" altLang="x-none" dirty="0">
                <a:ea typeface="ＭＳ Ｐゴシック" charset="-128"/>
              </a:rPr>
              <a:t>during the project lifetime</a:t>
            </a:r>
          </a:p>
          <a:p>
            <a:r>
              <a:rPr lang="en-US" altLang="x-none" dirty="0">
                <a:ea typeface="ＭＳ Ｐゴシック" charset="-128"/>
              </a:rPr>
              <a:t>Projects that foresee pre-commercial activities and plan them during the application stage (e.g. market analysis, business plan, etc.)</a:t>
            </a:r>
          </a:p>
          <a:p>
            <a:endParaRPr lang="en-GB" altLang="x-none" dirty="0">
              <a:ea typeface="ＭＳ Ｐゴシック" charset="-128"/>
            </a:endParaRPr>
          </a:p>
          <a:p>
            <a:r>
              <a:rPr lang="en-GB" altLang="x-none" dirty="0">
                <a:ea typeface="ＭＳ Ｐゴシック" charset="-128"/>
              </a:rPr>
              <a:t>Business model</a:t>
            </a:r>
          </a:p>
          <a:p>
            <a:r>
              <a:rPr lang="en-GB" altLang="x-none" dirty="0">
                <a:ea typeface="ＭＳ Ｐゴシック" charset="-128"/>
              </a:rPr>
              <a:t>Market competitors analysis</a:t>
            </a:r>
          </a:p>
          <a:p>
            <a:r>
              <a:rPr lang="en-GB" altLang="x-none" dirty="0">
                <a:ea typeface="ＭＳ Ｐゴシック" charset="-128"/>
              </a:rPr>
              <a:t>Business cases</a:t>
            </a:r>
          </a:p>
          <a:p>
            <a:r>
              <a:rPr lang="en-GB" altLang="x-none" dirty="0">
                <a:ea typeface="ＭＳ Ｐゴシック" charset="-128"/>
              </a:rPr>
              <a:t>Actual patents not presented – test done? Innovative compared to what? solution not mature</a:t>
            </a: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256644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Delete/update</a:t>
            </a:r>
            <a:r>
              <a:rPr lang="en-IE" baseline="0" dirty="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481979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97587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Märgi</a:t>
            </a:r>
            <a:r>
              <a:rPr lang="fr-FR" dirty="0"/>
              <a:t> </a:t>
            </a:r>
            <a:r>
              <a:rPr lang="fr-FR" dirty="0" err="1"/>
              <a:t>jutus</a:t>
            </a:r>
            <a:r>
              <a:rPr lang="fr-FR" dirty="0"/>
              <a:t> </a:t>
            </a:r>
            <a:r>
              <a:rPr lang="fr-FR" dirty="0" err="1"/>
              <a:t>ära</a:t>
            </a:r>
            <a:r>
              <a:rPr lang="fr-FR" dirty="0"/>
              <a:t> </a:t>
            </a:r>
            <a:r>
              <a:rPr lang="fr-FR" dirty="0" err="1"/>
              <a:t>ainult</a:t>
            </a:r>
            <a:r>
              <a:rPr lang="fr-FR" dirty="0"/>
              <a:t> 2 </a:t>
            </a:r>
            <a:r>
              <a:rPr lang="fr-FR" dirty="0" err="1"/>
              <a:t>esimest</a:t>
            </a:r>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80586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x-none" dirty="0">
                <a:ea typeface="ＭＳ Ｐゴシック" charset="-128"/>
              </a:rPr>
              <a:t>NEEMO </a:t>
            </a:r>
            <a:r>
              <a:rPr lang="fr-FR" altLang="x-none" dirty="0" err="1">
                <a:ea typeface="ＭＳ Ｐゴシック" charset="-128"/>
              </a:rPr>
              <a:t>only</a:t>
            </a:r>
            <a:r>
              <a:rPr lang="fr-FR" altLang="x-none" dirty="0">
                <a:ea typeface="ＭＳ Ｐゴシック" charset="-128"/>
              </a:rPr>
              <a:t> </a:t>
            </a:r>
            <a:r>
              <a:rPr lang="fr-FR" altLang="x-none" dirty="0" err="1">
                <a:ea typeface="ＭＳ Ｐゴシック" charset="-128"/>
              </a:rPr>
              <a:t>gives</a:t>
            </a:r>
            <a:r>
              <a:rPr lang="fr-FR" altLang="x-none" dirty="0">
                <a:ea typeface="ＭＳ Ｐゴシック" charset="-128"/>
              </a:rPr>
              <a:t> opinion/</a:t>
            </a:r>
            <a:r>
              <a:rPr lang="fr-FR" altLang="x-none" dirty="0" err="1">
                <a:ea typeface="ＭＳ Ｐゴシック" charset="-128"/>
              </a:rPr>
              <a:t>advice</a:t>
            </a:r>
            <a:r>
              <a:rPr lang="fr-FR" altLang="x-none" dirty="0">
                <a:ea typeface="ＭＳ Ｐゴシック" charset="-128"/>
              </a:rPr>
              <a:t>, </a:t>
            </a:r>
            <a:r>
              <a:rPr lang="fr-FR" altLang="x-none" dirty="0" err="1">
                <a:ea typeface="ＭＳ Ｐゴシック" charset="-128"/>
              </a:rPr>
              <a:t>cannot</a:t>
            </a:r>
            <a:r>
              <a:rPr lang="fr-FR" altLang="x-none" dirty="0">
                <a:ea typeface="ＭＳ Ｐゴシック" charset="-128"/>
              </a:rPr>
              <a:t> </a:t>
            </a:r>
            <a:r>
              <a:rPr lang="fr-FR" altLang="x-none" dirty="0" err="1">
                <a:ea typeface="ＭＳ Ｐゴシック" charset="-128"/>
              </a:rPr>
              <a:t>make</a:t>
            </a:r>
            <a:r>
              <a:rPr lang="fr-FR" altLang="x-none" dirty="0">
                <a:ea typeface="ＭＳ Ｐゴシック" charset="-128"/>
              </a:rPr>
              <a:t> </a:t>
            </a:r>
            <a:r>
              <a:rPr lang="fr-FR" altLang="x-none" dirty="0" err="1">
                <a:ea typeface="ＭＳ Ｐゴシック" charset="-128"/>
              </a:rPr>
              <a:t>any</a:t>
            </a:r>
            <a:r>
              <a:rPr lang="fr-FR" altLang="x-none" dirty="0">
                <a:ea typeface="ＭＳ Ｐゴシック" charset="-128"/>
              </a:rPr>
              <a:t> </a:t>
            </a:r>
            <a:r>
              <a:rPr lang="fr-FR" altLang="x-none" dirty="0" err="1">
                <a:ea typeface="ＭＳ Ｐゴシック" charset="-128"/>
              </a:rPr>
              <a:t>decisions</a:t>
            </a:r>
            <a:r>
              <a:rPr lang="fr-FR" altLang="x-none" dirty="0">
                <a:ea typeface="ＭＳ Ｐゴシック" charset="-128"/>
              </a:rPr>
              <a:t> on </a:t>
            </a:r>
            <a:r>
              <a:rPr lang="fr-FR" altLang="x-none" dirty="0" err="1">
                <a:ea typeface="ＭＳ Ｐゴシック" charset="-128"/>
              </a:rPr>
              <a:t>behalf</a:t>
            </a:r>
            <a:r>
              <a:rPr lang="fr-FR" altLang="x-none" dirty="0">
                <a:ea typeface="ＭＳ Ｐゴシック" charset="-128"/>
              </a:rPr>
              <a:t> of the EC!</a:t>
            </a:r>
          </a:p>
          <a:p>
            <a:endParaRPr lang="fr-FR" dirty="0"/>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38078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73054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a:t>
            </a:r>
            <a:r>
              <a:rPr lang="en-US" dirty="0" err="1"/>
              <a:t>programm</a:t>
            </a:r>
            <a:r>
              <a:rPr lang="en-US" dirty="0"/>
              <a:t> on </a:t>
            </a:r>
            <a:r>
              <a:rPr lang="en-US" dirty="0" err="1"/>
              <a:t>ellu</a:t>
            </a:r>
            <a:r>
              <a:rPr lang="en-US" dirty="0"/>
              <a:t> </a:t>
            </a:r>
            <a:r>
              <a:rPr lang="en-US" dirty="0" err="1"/>
              <a:t>kutsutud</a:t>
            </a:r>
            <a:r>
              <a:rPr lang="en-US" dirty="0"/>
              <a:t>, et </a:t>
            </a:r>
            <a:r>
              <a:rPr lang="en-US" dirty="0" err="1"/>
              <a:t>panustada</a:t>
            </a:r>
            <a:r>
              <a:rPr lang="en-US" dirty="0"/>
              <a:t> </a:t>
            </a:r>
            <a:r>
              <a:rPr lang="fi-FI" dirty="0"/>
              <a:t>ELi keskkonna- ja kliimapoliitika ning õigusaktide rakendamisse, ajakohastamisse ja arendamisse.</a:t>
            </a:r>
            <a:endParaRPr lang="et-EE" dirty="0"/>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45864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LIFE </a:t>
            </a:r>
            <a:r>
              <a:rPr lang="fr-FR" dirty="0" err="1"/>
              <a:t>programmi</a:t>
            </a:r>
            <a:r>
              <a:rPr lang="fr-FR" dirty="0"/>
              <a:t> </a:t>
            </a:r>
            <a:r>
              <a:rPr lang="fr-FR" dirty="0" err="1"/>
              <a:t>peamised</a:t>
            </a:r>
            <a:r>
              <a:rPr lang="fr-FR" dirty="0"/>
              <a:t> </a:t>
            </a:r>
            <a:r>
              <a:rPr lang="fr-FR" dirty="0" err="1"/>
              <a:t>eesmärgid</a:t>
            </a:r>
            <a:r>
              <a:rPr lang="fr-FR" dirty="0"/>
              <a:t> on:</a:t>
            </a: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416384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altLang="x-none" b="0" i="1" dirty="0">
                <a:solidFill>
                  <a:srgbClr val="FF0000"/>
                </a:solidFill>
                <a:ea typeface="ＭＳ Ｐゴシック" charset="-128"/>
              </a:rPr>
              <a:t>ESC projects -</a:t>
            </a:r>
            <a:r>
              <a:rPr lang="en-US" altLang="x-none" b="0" i="1" baseline="0" dirty="0">
                <a:solidFill>
                  <a:srgbClr val="FF0000"/>
                </a:solidFill>
                <a:ea typeface="ＭＳ Ｐゴシック" charset="-128"/>
              </a:rPr>
              <a:t> no specific LIFE ESC Calls since 2017</a:t>
            </a:r>
          </a:p>
          <a:p>
            <a:r>
              <a:rPr lang="en-US" altLang="x-none" b="0" i="1" baseline="0" dirty="0">
                <a:solidFill>
                  <a:srgbClr val="FF0000"/>
                </a:solidFill>
                <a:ea typeface="ＭＳ Ｐゴシック" charset="-128"/>
              </a:rPr>
              <a:t>2019 Call puts </a:t>
            </a:r>
            <a:r>
              <a:rPr lang="en-GB" sz="1200" b="0" i="1" kern="1200" dirty="0">
                <a:solidFill>
                  <a:schemeClr val="tx1"/>
                </a:solidFill>
                <a:effectLst/>
                <a:latin typeface="Arial" charset="0"/>
                <a:ea typeface="ＭＳ Ｐゴシック" pitchFamily="34" charset="-128"/>
                <a:cs typeface="ＭＳ Ｐゴシック" charset="0"/>
              </a:rPr>
              <a:t>additional emphasis on, inter alia, response to environmental and climate challenges, including disaster prevention, preparedness and recovery (excluding immediate disaster response).  </a:t>
            </a:r>
          </a:p>
          <a:p>
            <a:r>
              <a:rPr lang="en-GB" sz="1200" b="0" i="1" kern="1200" dirty="0">
                <a:solidFill>
                  <a:schemeClr val="tx1"/>
                </a:solidFill>
                <a:effectLst/>
                <a:latin typeface="Arial" charset="0"/>
                <a:ea typeface="ＭＳ Ｐゴシック" pitchFamily="34" charset="-128"/>
                <a:cs typeface="ＭＳ Ｐゴシック" charset="0"/>
              </a:rPr>
              <a:t>For further information:</a:t>
            </a:r>
            <a:endParaRPr lang="en-GB" sz="1200" b="0" kern="1200" dirty="0">
              <a:solidFill>
                <a:schemeClr val="tx1"/>
              </a:solidFill>
              <a:effectLst/>
              <a:latin typeface="Arial" charset="0"/>
              <a:ea typeface="ＭＳ Ｐゴシック" pitchFamily="34" charset="-128"/>
              <a:cs typeface="ＭＳ Ｐゴシック" charset="0"/>
            </a:endParaRPr>
          </a:p>
          <a:p>
            <a:r>
              <a:rPr lang="en-GB" sz="1200" b="0" i="1" kern="1200" dirty="0">
                <a:solidFill>
                  <a:schemeClr val="tx1"/>
                </a:solidFill>
                <a:effectLst/>
                <a:latin typeface="Arial" charset="0"/>
                <a:ea typeface="ＭＳ Ｐゴシック" pitchFamily="34" charset="-128"/>
                <a:cs typeface="ＭＳ Ｐゴシック" charset="0"/>
                <a:hlinkClick r:id="rId3"/>
              </a:rPr>
              <a:t>https://europa.eu/youth/solidarity/organisation_info_en</a:t>
            </a:r>
            <a:endParaRPr lang="en-GB" sz="1200" b="0" kern="1200" dirty="0">
              <a:solidFill>
                <a:schemeClr val="tx1"/>
              </a:solidFill>
              <a:effectLst/>
              <a:latin typeface="Arial" charset="0"/>
              <a:ea typeface="ＭＳ Ｐゴシック" pitchFamily="34" charset="-128"/>
              <a:cs typeface="ＭＳ Ｐゴシック" charset="0"/>
            </a:endParaRPr>
          </a:p>
          <a:p>
            <a:r>
              <a:rPr lang="en-GB" sz="1200" b="0" i="1" kern="1200" dirty="0">
                <a:solidFill>
                  <a:schemeClr val="tx1"/>
                </a:solidFill>
                <a:effectLst/>
                <a:latin typeface="Arial" charset="0"/>
                <a:ea typeface="ＭＳ Ｐゴシック" pitchFamily="34" charset="-128"/>
                <a:cs typeface="ＭＳ Ｐゴシック" charset="0"/>
                <a:hlinkClick r:id="rId4"/>
              </a:rPr>
              <a:t>https://ec.europa.eu/youth/annual-work-programmes_en</a:t>
            </a:r>
            <a:endParaRPr lang="en-GB" sz="1200" b="0" kern="1200" dirty="0">
              <a:solidFill>
                <a:schemeClr val="tx1"/>
              </a:solidFill>
              <a:effectLst/>
              <a:latin typeface="Arial" charset="0"/>
              <a:ea typeface="ＭＳ Ｐゴシック" pitchFamily="34" charset="-128"/>
              <a:cs typeface="ＭＳ Ｐゴシック" charset="0"/>
            </a:endParaRPr>
          </a:p>
        </p:txBody>
      </p:sp>
      <p:sp>
        <p:nvSpPr>
          <p:cNvPr id="4" name="Espace réservé du numéro de diapositive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147656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39.png"/><Relationship Id="rId18" Type="http://schemas.openxmlformats.org/officeDocument/2006/relationships/image" Target="../media/image41.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36.png"/><Relationship Id="rId12" Type="http://schemas.openxmlformats.org/officeDocument/2006/relationships/image" Target="../media/image38.png"/><Relationship Id="rId17" Type="http://schemas.openxmlformats.org/officeDocument/2006/relationships/hyperlink" Target="https://www.youtube.com/user/eutube" TargetMode="External"/><Relationship Id="rId2" Type="http://schemas.openxmlformats.org/officeDocument/2006/relationships/notesSlide" Target="../notesSlides/notesSlide27.xml"/><Relationship Id="rId16" Type="http://schemas.openxmlformats.org/officeDocument/2006/relationships/hyperlink" Target="https://medium.com/@EuropeanCommission" TargetMode="External"/><Relationship Id="rId1" Type="http://schemas.openxmlformats.org/officeDocument/2006/relationships/slideLayout" Target="../slideLayouts/slideLayout8.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40.png"/><Relationship Id="rId10" Type="http://schemas.openxmlformats.org/officeDocument/2006/relationships/image" Target="../media/image37.png"/><Relationship Id="rId19" Type="http://schemas.openxmlformats.org/officeDocument/2006/relationships/image" Target="../media/image42.png"/><Relationship Id="rId4" Type="http://schemas.openxmlformats.org/officeDocument/2006/relationships/image" Target="../media/image35.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88840"/>
            <a:ext cx="9799850" cy="2142232"/>
          </a:xfrm>
        </p:spPr>
        <p:txBody>
          <a:bodyPr>
            <a:noAutofit/>
          </a:bodyPr>
          <a:lstStyle/>
          <a:p>
            <a:r>
              <a:rPr lang="fr-BE" dirty="0">
                <a:cs typeface="Calibri Light"/>
              </a:rPr>
              <a:t>The LIFE Programme</a:t>
            </a:r>
            <a:br>
              <a:rPr lang="fr-BE" dirty="0">
                <a:cs typeface="Calibri Light"/>
              </a:rPr>
            </a:br>
            <a:r>
              <a:rPr lang="fr-BE" dirty="0">
                <a:cs typeface="Calibri Light"/>
              </a:rPr>
              <a:t>Tips and </a:t>
            </a:r>
            <a:r>
              <a:rPr lang="fr-BE" dirty="0" err="1">
                <a:cs typeface="Calibri Light"/>
              </a:rPr>
              <a:t>pitfalls</a:t>
            </a:r>
            <a:br>
              <a:rPr lang="en-GB" dirty="0">
                <a:cs typeface="Calibri Light"/>
              </a:rPr>
            </a:br>
            <a:endParaRPr lang="en-GB"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43" y="5877272"/>
            <a:ext cx="933210" cy="732827"/>
          </a:xfrm>
          <a:prstGeom prst="rect">
            <a:avLst/>
          </a:prstGeom>
        </p:spPr>
      </p:pic>
      <p:pic>
        <p:nvPicPr>
          <p:cNvPr id="12" name="Image 11" descr="logo-EASME-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196" y="5872388"/>
            <a:ext cx="2438531" cy="698700"/>
          </a:xfrm>
          <a:prstGeom prst="rect">
            <a:avLst/>
          </a:prstGeom>
        </p:spPr>
      </p:pic>
      <p:sp>
        <p:nvSpPr>
          <p:cNvPr id="9" name="Espace réservé du texte 3"/>
          <p:cNvSpPr>
            <a:spLocks noGrp="1"/>
          </p:cNvSpPr>
          <p:nvPr>
            <p:ph type="body" sz="quarter" idx="13"/>
          </p:nvPr>
        </p:nvSpPr>
        <p:spPr>
          <a:xfrm>
            <a:off x="4357077" y="5040134"/>
            <a:ext cx="6779237" cy="528998"/>
          </a:xfrm>
        </p:spPr>
        <p:txBody>
          <a:bodyPr/>
          <a:lstStyle/>
          <a:p>
            <a:r>
              <a:rPr lang="en-GB" altLang="x-none" sz="2400" dirty="0"/>
              <a:t>LIFE Info Day </a:t>
            </a:r>
            <a:br>
              <a:rPr lang="en-GB" altLang="x-none" sz="2400" dirty="0"/>
            </a:br>
            <a:r>
              <a:rPr lang="en-GB" altLang="x-none" sz="2400" dirty="0"/>
              <a:t>Estonia</a:t>
            </a:r>
            <a:br>
              <a:rPr lang="en-GB" altLang="ja-JP" sz="2400" strike="sngStrike" dirty="0"/>
            </a:br>
            <a:r>
              <a:rPr lang="en-GB" altLang="ja-JP" sz="2400" dirty="0"/>
              <a:t>4 May</a:t>
            </a:r>
            <a:r>
              <a:rPr lang="en-GB" altLang="x-none" sz="2400" dirty="0"/>
              <a:t>, 2020</a:t>
            </a:r>
          </a:p>
          <a:p>
            <a:endParaRPr lang="fr-FR" dirty="0"/>
          </a:p>
        </p:txBody>
      </p:sp>
      <p:sp>
        <p:nvSpPr>
          <p:cNvPr id="13" name="Subtitle 6"/>
          <p:cNvSpPr txBox="1">
            <a:spLocks/>
          </p:cNvSpPr>
          <p:nvPr/>
        </p:nvSpPr>
        <p:spPr>
          <a:xfrm>
            <a:off x="1127448" y="3706734"/>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GB" sz="2800" dirty="0">
                <a:solidFill>
                  <a:schemeClr val="accent5"/>
                </a:solidFill>
              </a:rPr>
              <a:t>Katrin Ritso</a:t>
            </a:r>
            <a:br>
              <a:rPr lang="en-GB" sz="2800" strike="sngStrike" dirty="0">
                <a:solidFill>
                  <a:schemeClr val="accent5"/>
                </a:solidFill>
              </a:rPr>
            </a:br>
            <a:r>
              <a:rPr lang="en-GB" sz="2800" dirty="0">
                <a:solidFill>
                  <a:schemeClr val="accent5"/>
                </a:solidFill>
              </a:rPr>
              <a:t>Monitoring Expert (</a:t>
            </a:r>
            <a:r>
              <a:rPr lang="en-GB" sz="2800" dirty="0" err="1">
                <a:solidFill>
                  <a:schemeClr val="accent5"/>
                </a:solidFill>
              </a:rPr>
              <a:t>Neemo</a:t>
            </a:r>
            <a:r>
              <a:rPr lang="en-GB" sz="2800" dirty="0">
                <a:solidFill>
                  <a:schemeClr val="accent5"/>
                </a:solidFill>
              </a:rPr>
              <a:t> EEIG – ELLE)</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r>
              <a:rPr lang="it-IT" altLang="x-none" dirty="0" err="1">
                <a:ea typeface="ヒラギノ角ゴ Pro W3" charset="-128"/>
              </a:rPr>
              <a:t>What</a:t>
            </a:r>
            <a:r>
              <a:rPr lang="it-IT" altLang="x-none" dirty="0">
                <a:ea typeface="ヒラギノ角ゴ Pro W3" charset="-128"/>
              </a:rPr>
              <a:t> </a:t>
            </a:r>
            <a:r>
              <a:rPr lang="it-IT" altLang="x-none" dirty="0" err="1">
                <a:ea typeface="ヒラギノ角ゴ Pro W3" charset="-128"/>
              </a:rPr>
              <a:t>is</a:t>
            </a:r>
            <a:r>
              <a:rPr lang="it-IT" altLang="x-none" dirty="0">
                <a:ea typeface="ヒラギノ角ゴ Pro W3" charset="-128"/>
              </a:rPr>
              <a:t> LIFE </a:t>
            </a:r>
            <a:r>
              <a:rPr lang="it-IT" altLang="x-none" dirty="0" err="1">
                <a:ea typeface="ヒラギノ角ゴ Pro W3" charset="-128"/>
              </a:rPr>
              <a:t>financing</a:t>
            </a:r>
            <a:r>
              <a:rPr lang="it-IT" altLang="x-none" dirty="0">
                <a:ea typeface="ヒラギノ角ゴ Pro W3" charset="-128"/>
              </a:rPr>
              <a:t>?</a:t>
            </a:r>
            <a:endParaRPr lang="fr-FR" dirty="0">
              <a:ea typeface="ヒラギノ角ゴ Pro W3" charset="-128"/>
            </a:endParaRPr>
          </a:p>
        </p:txBody>
      </p:sp>
      <p:pic>
        <p:nvPicPr>
          <p:cNvPr id="4" name="Picture 3">
            <a:extLst>
              <a:ext uri="{FF2B5EF4-FFF2-40B4-BE49-F238E27FC236}">
                <a16:creationId xmlns:a16="http://schemas.microsoft.com/office/drawing/2014/main" id="{374FC1D9-29B0-1449-AAE2-D675FF9B65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628" y="1649030"/>
            <a:ext cx="6357323" cy="4446969"/>
          </a:xfrm>
          <a:prstGeom prst="rect">
            <a:avLst/>
          </a:prstGeom>
        </p:spPr>
      </p:pic>
      <p:pic>
        <p:nvPicPr>
          <p:cNvPr id="5" name="Imag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9140" y="3326575"/>
            <a:ext cx="1450843" cy="10500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341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lIns="0"/>
          <a:lstStyle/>
          <a:p>
            <a:pPr marL="230400" lvl="1" indent="-230400">
              <a:spcBef>
                <a:spcPts val="575"/>
              </a:spcBef>
              <a:spcAft>
                <a:spcPts val="300"/>
              </a:spcAft>
              <a:buSzPct val="100000"/>
            </a:pPr>
            <a:r>
              <a:rPr lang="en-US" sz="2400" dirty="0">
                <a:ea typeface="ヒラギノ角ゴ Pro W3" charset="-128"/>
              </a:rPr>
              <a:t>Applicants - Companies, research institutes, NGOs, public administrations active in the field of environment and climate protection; </a:t>
            </a:r>
            <a:r>
              <a:rPr lang="en-US" sz="2400" b="1" dirty="0">
                <a:ea typeface="ヒラギノ角ゴ Pro W3" charset="-128"/>
              </a:rPr>
              <a:t>all legal persons registered in the EU</a:t>
            </a:r>
          </a:p>
          <a:p>
            <a:pPr marL="230400" lvl="1" indent="-230400">
              <a:spcBef>
                <a:spcPts val="575"/>
              </a:spcBef>
              <a:spcAft>
                <a:spcPts val="300"/>
              </a:spcAft>
              <a:buSzPct val="100000"/>
            </a:pPr>
            <a:r>
              <a:rPr lang="en-US" sz="2400" dirty="0">
                <a:ea typeface="ヒラギノ角ゴ Pro W3" charset="-128"/>
              </a:rPr>
              <a:t>Emphasis on </a:t>
            </a:r>
            <a:r>
              <a:rPr lang="en-US" sz="2400" b="1" dirty="0" err="1">
                <a:ea typeface="ヒラギノ角ゴ Pro W3" charset="-128"/>
              </a:rPr>
              <a:t>replicability</a:t>
            </a:r>
            <a:r>
              <a:rPr lang="en-US" sz="2400" b="1" dirty="0">
                <a:ea typeface="ヒラギノ角ゴ Pro W3" charset="-128"/>
              </a:rPr>
              <a:t>/transferability, long-term sustainability, </a:t>
            </a:r>
            <a:br>
              <a:rPr lang="en-US" sz="2400" b="1" dirty="0">
                <a:ea typeface="ヒラギノ角ゴ Pro W3" charset="-128"/>
              </a:rPr>
            </a:br>
            <a:r>
              <a:rPr lang="en-US" sz="2400" b="1" dirty="0">
                <a:ea typeface="ヒラギノ角ゴ Pro W3" charset="-128"/>
              </a:rPr>
              <a:t>and an EU added value</a:t>
            </a:r>
            <a:r>
              <a:rPr lang="en-US" sz="2400" dirty="0">
                <a:ea typeface="ヒラギノ角ゴ Pro W3" charset="-128"/>
              </a:rPr>
              <a:t> of the project results</a:t>
            </a:r>
          </a:p>
          <a:p>
            <a:pPr marL="230400" lvl="1" indent="-230400">
              <a:spcBef>
                <a:spcPts val="575"/>
              </a:spcBef>
              <a:spcAft>
                <a:spcPts val="300"/>
              </a:spcAft>
              <a:buSzPct val="100000"/>
            </a:pPr>
            <a:r>
              <a:rPr lang="en-US" sz="2400" b="1" dirty="0">
                <a:ea typeface="ヒラギノ角ゴ Pro W3" charset="-128"/>
              </a:rPr>
              <a:t>Not</a:t>
            </a:r>
            <a:r>
              <a:rPr lang="en-US" sz="2400" dirty="0">
                <a:ea typeface="ヒラギノ角ゴ Pro W3" charset="-128"/>
              </a:rPr>
              <a:t> focused on </a:t>
            </a:r>
            <a:r>
              <a:rPr lang="en-US" sz="2400" b="1" dirty="0">
                <a:ea typeface="ヒラギノ角ゴ Pro W3" charset="-128"/>
              </a:rPr>
              <a:t>research</a:t>
            </a:r>
            <a:r>
              <a:rPr lang="en-US" sz="2400" dirty="0">
                <a:ea typeface="ヒラギノ角ゴ Pro W3" charset="-128"/>
              </a:rPr>
              <a:t> (➠H2020)</a:t>
            </a:r>
          </a:p>
          <a:p>
            <a:pPr marL="230400" lvl="1" indent="-230400">
              <a:spcBef>
                <a:spcPts val="575"/>
              </a:spcBef>
              <a:spcAft>
                <a:spcPts val="300"/>
              </a:spcAft>
              <a:buSzPct val="100000"/>
            </a:pPr>
            <a:r>
              <a:rPr lang="en-US" sz="2400" dirty="0">
                <a:ea typeface="ヒラギノ角ゴ Pro W3" charset="-128"/>
              </a:rPr>
              <a:t>No large infrastructure; not focused </a:t>
            </a:r>
            <a:r>
              <a:rPr lang="en-US" sz="2400" b="1" dirty="0">
                <a:ea typeface="ヒラギノ角ゴ Pro W3" charset="-128"/>
              </a:rPr>
              <a:t>on rural or regional development </a:t>
            </a:r>
            <a:br>
              <a:rPr lang="en-US" sz="2400" b="1" dirty="0">
                <a:ea typeface="ヒラギノ角ゴ Pro W3" charset="-128"/>
              </a:rPr>
            </a:br>
            <a:r>
              <a:rPr lang="en-US" sz="2400" dirty="0">
                <a:ea typeface="ヒラギノ角ゴ Pro W3" charset="-128"/>
              </a:rPr>
              <a:t>(➠ agricultural, structural funds)</a:t>
            </a:r>
          </a:p>
          <a:p>
            <a:pPr marL="230400" lvl="1" indent="-230400">
              <a:spcBef>
                <a:spcPts val="575"/>
              </a:spcBef>
              <a:spcAft>
                <a:spcPts val="300"/>
              </a:spcAft>
              <a:buSzPct val="100000"/>
            </a:pPr>
            <a:r>
              <a:rPr lang="en-US" sz="2400" dirty="0">
                <a:ea typeface="ヒラギノ角ゴ Pro W3" charset="-128"/>
              </a:rPr>
              <a:t>Support and monitoring: from Contracting Authority </a:t>
            </a:r>
            <a:br>
              <a:rPr lang="en-US" sz="2400" dirty="0">
                <a:ea typeface="ヒラギノ角ゴ Pro W3" charset="-128"/>
              </a:rPr>
            </a:br>
            <a:r>
              <a:rPr lang="en-US" sz="2400" dirty="0">
                <a:ea typeface="ヒラギノ角ゴ Pro W3" charset="-128"/>
              </a:rPr>
              <a:t>(EASME or European Commission) and </a:t>
            </a:r>
            <a:br>
              <a:rPr lang="en-US" sz="2400" dirty="0">
                <a:ea typeface="ヒラギノ角ゴ Pro W3" charset="-128"/>
              </a:rPr>
            </a:br>
            <a:r>
              <a:rPr lang="en-US" sz="2400" dirty="0">
                <a:ea typeface="ヒラギノ角ゴ Pro W3" charset="-128"/>
              </a:rPr>
              <a:t>external monitoring team</a:t>
            </a:r>
          </a:p>
        </p:txBody>
      </p:sp>
      <p:sp>
        <p:nvSpPr>
          <p:cNvPr id="3" name="Titre 2"/>
          <p:cNvSpPr>
            <a:spLocks noGrp="1"/>
          </p:cNvSpPr>
          <p:nvPr>
            <p:ph type="title"/>
          </p:nvPr>
        </p:nvSpPr>
        <p:spPr/>
        <p:txBody>
          <a:bodyPr/>
          <a:lstStyle/>
          <a:p>
            <a:r>
              <a:rPr lang="fr-BE" altLang="x-none" dirty="0">
                <a:ea typeface="ヒラギノ角ゴ Pro W3" charset="-128"/>
              </a:rPr>
              <a:t>LIFE – General features</a:t>
            </a:r>
            <a:endParaRPr lang="fr-FR" dirty="0">
              <a:ea typeface="ヒラギノ角ゴ Pro W3" charset="-128"/>
            </a:endParaRPr>
          </a:p>
        </p:txBody>
      </p:sp>
    </p:spTree>
    <p:extLst>
      <p:ext uri="{BB962C8B-B14F-4D97-AF65-F5344CB8AC3E}">
        <p14:creationId xmlns:p14="http://schemas.microsoft.com/office/powerpoint/2010/main" val="31689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lIns="0"/>
          <a:lstStyle/>
          <a:p>
            <a:pPr>
              <a:spcBef>
                <a:spcPts val="600"/>
              </a:spcBef>
              <a:buSzPct val="100000"/>
            </a:pPr>
            <a:r>
              <a:rPr lang="en-GB" altLang="x-none" dirty="0">
                <a:ea typeface="ヒラギノ角ゴ Pro W3" charset="-128"/>
              </a:rPr>
              <a:t>The </a:t>
            </a:r>
            <a:r>
              <a:rPr lang="en-GB" altLang="x-none" b="1" dirty="0">
                <a:ea typeface="ヒラギノ角ゴ Pro W3" charset="-128"/>
              </a:rPr>
              <a:t>LIFE Regulation </a:t>
            </a:r>
            <a:r>
              <a:rPr lang="en-GB" altLang="x-none" dirty="0">
                <a:ea typeface="ヒラギノ角ゴ Pro W3" charset="-128"/>
              </a:rPr>
              <a:t>(EU Regulation 1293/2013 of 20/12/2013)</a:t>
            </a:r>
          </a:p>
          <a:p>
            <a:pPr>
              <a:spcBef>
                <a:spcPts val="600"/>
              </a:spcBef>
              <a:buSzPct val="100000"/>
            </a:pPr>
            <a:r>
              <a:rPr lang="en-GB" altLang="x-none" dirty="0">
                <a:ea typeface="ヒラギノ角ゴ Pro W3" charset="-128"/>
              </a:rPr>
              <a:t>The </a:t>
            </a:r>
            <a:r>
              <a:rPr lang="en-GB" altLang="x-none" b="1" dirty="0">
                <a:ea typeface="ヒラギノ角ゴ Pro W3" charset="-128"/>
              </a:rPr>
              <a:t>LIFE Multiannual Work Programme 2018-2020</a:t>
            </a:r>
            <a:r>
              <a:rPr lang="en-GB" altLang="x-none" dirty="0">
                <a:ea typeface="ヒラギノ角ゴ Pro W3" charset="-128"/>
              </a:rPr>
              <a:t> (Commission Implementing Decision (EU) 2018/210 dated of 12/02/2018)</a:t>
            </a:r>
          </a:p>
          <a:p>
            <a:pPr>
              <a:spcBef>
                <a:spcPts val="600"/>
              </a:spcBef>
              <a:buSzPct val="100000"/>
            </a:pPr>
            <a:r>
              <a:rPr lang="en-GB" altLang="x-none" dirty="0">
                <a:ea typeface="ヒラギノ角ゴ Pro W3" charset="-128"/>
              </a:rPr>
              <a:t>The Action/Operating </a:t>
            </a:r>
            <a:r>
              <a:rPr lang="en-GB" altLang="x-none" b="1" dirty="0">
                <a:ea typeface="ヒラギノ角ゴ Pro W3" charset="-128"/>
              </a:rPr>
              <a:t>grant agreements </a:t>
            </a:r>
            <a:r>
              <a:rPr lang="en-GB" altLang="x-none" dirty="0">
                <a:ea typeface="ヒラギノ角ゴ Pro W3" charset="-128"/>
              </a:rPr>
              <a:t>of beneficiaries with </a:t>
            </a:r>
            <a:br>
              <a:rPr lang="en-GB" altLang="x-none" dirty="0">
                <a:ea typeface="ヒラギノ角ゴ Pro W3" charset="-128"/>
              </a:rPr>
            </a:br>
            <a:r>
              <a:rPr lang="en-GB" altLang="x-none" dirty="0">
                <a:ea typeface="ヒラギノ角ゴ Pro W3" charset="-128"/>
              </a:rPr>
              <a:t>the </a:t>
            </a:r>
            <a:r>
              <a:rPr lang="en-GB" altLang="x-none" b="1" dirty="0">
                <a:ea typeface="ヒラギノ角ゴ Pro W3" charset="-128"/>
              </a:rPr>
              <a:t>Contracting Authority</a:t>
            </a:r>
            <a:r>
              <a:rPr lang="en-GB" altLang="x-none" dirty="0">
                <a:ea typeface="ヒラギノ角ゴ Pro W3" charset="-128"/>
              </a:rPr>
              <a:t> (including General Conditions) </a:t>
            </a:r>
            <a:br>
              <a:rPr lang="en-GB" altLang="x-none" dirty="0">
                <a:ea typeface="ヒラギノ角ゴ Pro W3" charset="-128"/>
              </a:rPr>
            </a:br>
            <a:r>
              <a:rPr lang="en-GB" altLang="x-none" dirty="0">
                <a:ea typeface="ヒラギノ角ゴ Pro W3" charset="-128"/>
              </a:rPr>
              <a:t>or agreements of recipients with </a:t>
            </a:r>
            <a:r>
              <a:rPr lang="en-GB" altLang="x-none" b="1" dirty="0">
                <a:ea typeface="ヒラギノ角ゴ Pro W3" charset="-128"/>
              </a:rPr>
              <a:t>banks</a:t>
            </a:r>
          </a:p>
        </p:txBody>
      </p:sp>
      <p:sp>
        <p:nvSpPr>
          <p:cNvPr id="3" name="Titre 2"/>
          <p:cNvSpPr>
            <a:spLocks noGrp="1"/>
          </p:cNvSpPr>
          <p:nvPr>
            <p:ph type="title"/>
          </p:nvPr>
        </p:nvSpPr>
        <p:spPr/>
        <p:txBody>
          <a:bodyPr/>
          <a:lstStyle/>
          <a:p>
            <a:r>
              <a:rPr lang="fr-BE" altLang="x-none" dirty="0">
                <a:ea typeface="ヒラギノ角ゴ Pro W3" charset="-128"/>
              </a:rPr>
              <a:t>LIFE 2014-2020 – Important documents</a:t>
            </a:r>
            <a:endParaRPr lang="fr-FR" dirty="0">
              <a:ea typeface="ヒラギノ角ゴ Pro W3" charset="-128"/>
            </a:endParaRPr>
          </a:p>
        </p:txBody>
      </p:sp>
    </p:spTree>
    <p:extLst>
      <p:ext uri="{BB962C8B-B14F-4D97-AF65-F5344CB8AC3E}">
        <p14:creationId xmlns:p14="http://schemas.microsoft.com/office/powerpoint/2010/main" val="341338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071350" y="1268760"/>
            <a:ext cx="10065224" cy="214952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6000" kern="1200">
                <a:solidFill>
                  <a:schemeClr val="accent5"/>
                </a:solidFill>
                <a:latin typeface="+mj-lt"/>
                <a:ea typeface="+mj-ea"/>
                <a:cs typeface="+mj-cs"/>
              </a:defRPr>
            </a:lvl1pPr>
          </a:lstStyle>
          <a:p>
            <a:r>
              <a:rPr lang="fr-BE" dirty="0">
                <a:solidFill>
                  <a:srgbClr val="FFFFFF"/>
                </a:solidFill>
                <a:cs typeface="Calibri Light"/>
              </a:rPr>
              <a:t>Important highlights for </a:t>
            </a:r>
            <a:br>
              <a:rPr lang="fr-BE" dirty="0">
                <a:solidFill>
                  <a:srgbClr val="FFFFFF"/>
                </a:solidFill>
                <a:cs typeface="Calibri Light"/>
              </a:rPr>
            </a:br>
            <a:r>
              <a:rPr lang="fr-BE" dirty="0">
                <a:solidFill>
                  <a:srgbClr val="FFFFFF"/>
                </a:solidFill>
                <a:cs typeface="Calibri Light"/>
              </a:rPr>
              <a:t>the LIFE Call 2020</a:t>
            </a:r>
          </a:p>
        </p:txBody>
      </p:sp>
      <p:sp>
        <p:nvSpPr>
          <p:cNvPr id="5" name="Subtitle 6"/>
          <p:cNvSpPr txBox="1">
            <a:spLocks/>
          </p:cNvSpPr>
          <p:nvPr/>
        </p:nvSpPr>
        <p:spPr>
          <a:xfrm>
            <a:off x="1127448" y="3706734"/>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GB" sz="2800" strike="sngStrike" dirty="0">
              <a:solidFill>
                <a:schemeClr val="accent5"/>
              </a:solidFill>
            </a:endParaRPr>
          </a:p>
        </p:txBody>
      </p:sp>
      <p:sp>
        <p:nvSpPr>
          <p:cNvPr id="6" name="Text Placeholder 7"/>
          <p:cNvSpPr txBox="1">
            <a:spLocks/>
          </p:cNvSpPr>
          <p:nvPr/>
        </p:nvSpPr>
        <p:spPr>
          <a:xfrm>
            <a:off x="1137920" y="4858862"/>
            <a:ext cx="5455920" cy="52899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i="1" dirty="0">
              <a:solidFill>
                <a:schemeClr val="bg1"/>
              </a:solidFill>
            </a:endParaRPr>
          </a:p>
        </p:txBody>
      </p:sp>
      <p:pic>
        <p:nvPicPr>
          <p:cNvPr id="10" name="Image 9" descr="logo-Lif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43" y="5877272"/>
            <a:ext cx="933210" cy="732827"/>
          </a:xfrm>
          <a:prstGeom prst="rect">
            <a:avLst/>
          </a:prstGeom>
        </p:spPr>
      </p:pic>
      <p:pic>
        <p:nvPicPr>
          <p:cNvPr id="12" name="Image 11" descr="logo-EASME-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196" y="5872388"/>
            <a:ext cx="2438531" cy="698700"/>
          </a:xfrm>
          <a:prstGeom prst="rect">
            <a:avLst/>
          </a:prstGeom>
        </p:spPr>
      </p:pic>
    </p:spTree>
    <p:extLst>
      <p:ext uri="{BB962C8B-B14F-4D97-AF65-F5344CB8AC3E}">
        <p14:creationId xmlns:p14="http://schemas.microsoft.com/office/powerpoint/2010/main" val="229589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LIFE 2020 – Indicative planning and Budget</a:t>
            </a:r>
          </a:p>
        </p:txBody>
      </p:sp>
      <p:graphicFrame>
        <p:nvGraphicFramePr>
          <p:cNvPr id="4" name="Object 2">
            <a:extLst>
              <a:ext uri="{FF2B5EF4-FFF2-40B4-BE49-F238E27FC236}">
                <a16:creationId xmlns:a16="http://schemas.microsoft.com/office/drawing/2014/main" id="{C186E039-C5FC-6E48-A4DD-D08F62014B07}"/>
              </a:ext>
            </a:extLst>
          </p:cNvPr>
          <p:cNvGraphicFramePr>
            <a:graphicFrameLocks noChangeAspect="1"/>
          </p:cNvGraphicFramePr>
          <p:nvPr>
            <p:extLst>
              <p:ext uri="{D42A27DB-BD31-4B8C-83A1-F6EECF244321}">
                <p14:modId xmlns:p14="http://schemas.microsoft.com/office/powerpoint/2010/main" val="3625574819"/>
              </p:ext>
            </p:extLst>
          </p:nvPr>
        </p:nvGraphicFramePr>
        <p:xfrm>
          <a:off x="2138363" y="1493838"/>
          <a:ext cx="7739062" cy="4894262"/>
        </p:xfrm>
        <a:graphic>
          <a:graphicData uri="http://schemas.openxmlformats.org/presentationml/2006/ole">
            <mc:AlternateContent xmlns:mc="http://schemas.openxmlformats.org/markup-compatibility/2006">
              <mc:Choice xmlns:v="urn:schemas-microsoft-com:vml" Requires="v">
                <p:oleObj spid="_x0000_s2095" name="Document" r:id="rId3" imgW="6293751" imgH="3987950" progId="Word.Document.12">
                  <p:embed/>
                </p:oleObj>
              </mc:Choice>
              <mc:Fallback>
                <p:oleObj name="Document" r:id="rId3" imgW="6293751" imgH="3987950" progId="Word.Document.12">
                  <p:embed/>
                  <p:pic>
                    <p:nvPicPr>
                      <p:cNvPr id="4" name="Object 2"/>
                      <p:cNvPicPr/>
                      <p:nvPr/>
                    </p:nvPicPr>
                    <p:blipFill>
                      <a:blip r:embed="rId4"/>
                      <a:stretch>
                        <a:fillRect/>
                      </a:stretch>
                    </p:blipFill>
                    <p:spPr>
                      <a:xfrm>
                        <a:off x="2138363" y="1493838"/>
                        <a:ext cx="7739062" cy="4894262"/>
                      </a:xfrm>
                      <a:prstGeom prst="rect">
                        <a:avLst/>
                      </a:prstGeom>
                    </p:spPr>
                  </p:pic>
                </p:oleObj>
              </mc:Fallback>
            </mc:AlternateContent>
          </a:graphicData>
        </a:graphic>
      </p:graphicFrame>
    </p:spTree>
    <p:extLst>
      <p:ext uri="{BB962C8B-B14F-4D97-AF65-F5344CB8AC3E}">
        <p14:creationId xmlns:p14="http://schemas.microsoft.com/office/powerpoint/2010/main" val="189601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06926" y="217046"/>
            <a:ext cx="10515600" cy="782357"/>
          </a:xfrm>
        </p:spPr>
        <p:txBody>
          <a:bodyPr/>
          <a:lstStyle/>
          <a:p>
            <a:r>
              <a:rPr lang="fr-FR" dirty="0"/>
              <a:t>Covid19 </a:t>
            </a:r>
            <a:r>
              <a:rPr lang="fr-FR" dirty="0" err="1"/>
              <a:t>related</a:t>
            </a:r>
            <a:r>
              <a:rPr lang="fr-FR" dirty="0"/>
              <a:t> </a:t>
            </a:r>
            <a:r>
              <a:rPr lang="fr-FR" dirty="0" err="1"/>
              <a:t>Flexibility</a:t>
            </a:r>
            <a:r>
              <a:rPr lang="fr-FR" dirty="0"/>
              <a:t> </a:t>
            </a:r>
            <a:r>
              <a:rPr lang="fr-FR" dirty="0" err="1"/>
              <a:t>measures</a:t>
            </a:r>
            <a:endParaRPr lang="fr-FR" dirty="0"/>
          </a:p>
        </p:txBody>
      </p:sp>
      <p:sp>
        <p:nvSpPr>
          <p:cNvPr id="5" name="Espace réservé du contenu 1"/>
          <p:cNvSpPr>
            <a:spLocks noGrp="1"/>
          </p:cNvSpPr>
          <p:nvPr>
            <p:ph idx="1"/>
          </p:nvPr>
        </p:nvSpPr>
        <p:spPr>
          <a:xfrm>
            <a:off x="510363" y="1277193"/>
            <a:ext cx="11681637" cy="5580807"/>
          </a:xfrm>
        </p:spPr>
        <p:txBody>
          <a:bodyPr lIns="108000"/>
          <a:lstStyle/>
          <a:p>
            <a:pPr>
              <a:spcBef>
                <a:spcPts val="575"/>
              </a:spcBef>
            </a:pPr>
            <a:r>
              <a:rPr lang="fr-FR" sz="2200" dirty="0"/>
              <a:t>All deadlines </a:t>
            </a:r>
            <a:r>
              <a:rPr lang="fr-FR" sz="2200" dirty="0" err="1"/>
              <a:t>extended</a:t>
            </a:r>
            <a:r>
              <a:rPr lang="fr-FR" sz="2200" dirty="0"/>
              <a:t> by one </a:t>
            </a:r>
            <a:r>
              <a:rPr lang="fr-FR" sz="2200" dirty="0" err="1"/>
              <a:t>month</a:t>
            </a:r>
            <a:endParaRPr lang="fr-FR" sz="2200" dirty="0"/>
          </a:p>
          <a:p>
            <a:pPr>
              <a:spcBef>
                <a:spcPts val="575"/>
              </a:spcBef>
            </a:pPr>
            <a:r>
              <a:rPr lang="fr-FR" sz="2200" dirty="0" err="1"/>
              <a:t>Increased</a:t>
            </a:r>
            <a:r>
              <a:rPr lang="fr-FR" sz="2200" dirty="0"/>
              <a:t> first </a:t>
            </a:r>
            <a:r>
              <a:rPr lang="fr-FR" sz="2200" dirty="0" err="1"/>
              <a:t>pre-financing</a:t>
            </a:r>
            <a:r>
              <a:rPr lang="fr-FR" sz="2200" dirty="0"/>
              <a:t> </a:t>
            </a:r>
            <a:r>
              <a:rPr lang="fr-FR" sz="2200" dirty="0" err="1"/>
              <a:t>payment</a:t>
            </a:r>
            <a:endParaRPr lang="fr-FR" sz="2200" dirty="0"/>
          </a:p>
          <a:p>
            <a:pPr>
              <a:spcBef>
                <a:spcPts val="575"/>
              </a:spcBef>
            </a:pPr>
            <a:r>
              <a:rPr lang="fr-FR" sz="2200" dirty="0"/>
              <a:t>Grants to </a:t>
            </a:r>
            <a:r>
              <a:rPr lang="fr-FR" sz="2200" dirty="0" err="1"/>
              <a:t>third</a:t>
            </a:r>
            <a:r>
              <a:rPr lang="fr-FR" sz="2200" dirty="0"/>
              <a:t> parties</a:t>
            </a:r>
          </a:p>
          <a:p>
            <a:pPr>
              <a:spcBef>
                <a:spcPts val="575"/>
              </a:spcBef>
            </a:pPr>
            <a:r>
              <a:rPr lang="fr-FR" sz="2200" dirty="0"/>
              <a:t>New narrative on start-ups</a:t>
            </a:r>
          </a:p>
          <a:p>
            <a:pPr>
              <a:spcBef>
                <a:spcPts val="575"/>
              </a:spcBef>
            </a:pPr>
            <a:r>
              <a:rPr lang="fr-FR" sz="2200" dirty="0" err="1"/>
              <a:t>Private</a:t>
            </a:r>
            <a:r>
              <a:rPr lang="fr-FR" sz="2200" dirty="0"/>
              <a:t> </a:t>
            </a:r>
            <a:r>
              <a:rPr lang="fr-FR" sz="2200" dirty="0" err="1"/>
              <a:t>entities</a:t>
            </a:r>
            <a:r>
              <a:rPr lang="fr-FR" sz="2200" dirty="0"/>
              <a:t>: no </a:t>
            </a:r>
            <a:r>
              <a:rPr lang="fr-FR" sz="2200" dirty="0" err="1"/>
              <a:t>obligatory</a:t>
            </a:r>
            <a:r>
              <a:rPr lang="fr-FR" sz="2200" dirty="0"/>
              <a:t> </a:t>
            </a:r>
            <a:r>
              <a:rPr lang="fr-FR" sz="2200" dirty="0" err="1"/>
              <a:t>tendering</a:t>
            </a:r>
            <a:r>
              <a:rPr lang="fr-FR" sz="2200" dirty="0"/>
              <a:t> </a:t>
            </a:r>
            <a:r>
              <a:rPr lang="fr-FR" sz="2200" dirty="0" err="1"/>
              <a:t>above</a:t>
            </a:r>
            <a:r>
              <a:rPr lang="fr-FR" sz="2200" dirty="0"/>
              <a:t> 139K€</a:t>
            </a:r>
          </a:p>
          <a:p>
            <a:pPr>
              <a:spcBef>
                <a:spcPts val="575"/>
              </a:spcBef>
            </a:pPr>
            <a:r>
              <a:rPr lang="fr-FR" sz="2200" dirty="0" err="1"/>
              <a:t>Increased</a:t>
            </a:r>
            <a:r>
              <a:rPr lang="fr-FR" sz="2200" dirty="0"/>
              <a:t> </a:t>
            </a:r>
            <a:r>
              <a:rPr lang="fr-FR" sz="2200" dirty="0" err="1"/>
              <a:t>flexibility</a:t>
            </a:r>
            <a:r>
              <a:rPr lang="fr-FR" sz="2200" dirty="0"/>
              <a:t> for 2% </a:t>
            </a:r>
            <a:r>
              <a:rPr lang="fr-FR" sz="2200" dirty="0" err="1"/>
              <a:t>rule</a:t>
            </a:r>
            <a:endParaRPr lang="fr-FR" sz="2200" dirty="0"/>
          </a:p>
          <a:p>
            <a:pPr>
              <a:spcBef>
                <a:spcPts val="575"/>
              </a:spcBef>
            </a:pPr>
            <a:r>
              <a:rPr lang="fr-FR" sz="2200" dirty="0" err="1"/>
              <a:t>Priorities</a:t>
            </a:r>
            <a:r>
              <a:rPr lang="fr-FR" sz="2200" dirty="0"/>
              <a:t> and </a:t>
            </a:r>
            <a:r>
              <a:rPr lang="fr-FR" sz="2200" dirty="0" err="1"/>
              <a:t>topics</a:t>
            </a:r>
            <a:r>
              <a:rPr lang="fr-FR" sz="2200" dirty="0"/>
              <a:t> </a:t>
            </a:r>
            <a:r>
              <a:rPr lang="fr-FR" sz="2200" dirty="0" err="1"/>
              <a:t>remain</a:t>
            </a:r>
            <a:r>
              <a:rPr lang="fr-FR" sz="2200" dirty="0"/>
              <a:t>, but </a:t>
            </a:r>
            <a:r>
              <a:rPr lang="fr-FR" sz="2200" dirty="0" err="1"/>
              <a:t>ideas</a:t>
            </a:r>
            <a:r>
              <a:rPr lang="fr-FR" sz="2200" dirty="0"/>
              <a:t> </a:t>
            </a:r>
            <a:r>
              <a:rPr lang="fr-FR" sz="2200" dirty="0" err="1"/>
              <a:t>connected</a:t>
            </a:r>
            <a:r>
              <a:rPr lang="fr-FR" sz="2200" dirty="0"/>
              <a:t> </a:t>
            </a:r>
            <a:r>
              <a:rPr lang="fr-FR" sz="2200" dirty="0" err="1"/>
              <a:t>with</a:t>
            </a:r>
            <a:r>
              <a:rPr lang="fr-FR" sz="2200" dirty="0"/>
              <a:t> </a:t>
            </a:r>
            <a:r>
              <a:rPr lang="fr-FR" sz="2200" dirty="0" err="1"/>
              <a:t>pandemics</a:t>
            </a:r>
            <a:r>
              <a:rPr lang="fr-FR" sz="2200" dirty="0"/>
              <a:t> management </a:t>
            </a:r>
            <a:r>
              <a:rPr lang="fr-FR" sz="2200" dirty="0" err="1"/>
              <a:t>welcome</a:t>
            </a:r>
            <a:endParaRPr lang="fr-FR" sz="2200" dirty="0"/>
          </a:p>
          <a:p>
            <a:pPr>
              <a:spcBef>
                <a:spcPts val="575"/>
              </a:spcBef>
            </a:pPr>
            <a:r>
              <a:rPr lang="fr-FR" sz="2200" dirty="0" err="1"/>
              <a:t>Dulcis</a:t>
            </a:r>
            <a:r>
              <a:rPr lang="fr-FR" sz="2200" dirty="0"/>
              <a:t> in </a:t>
            </a:r>
            <a:r>
              <a:rPr lang="fr-FR" sz="2200" dirty="0" err="1"/>
              <a:t>fundo</a:t>
            </a:r>
            <a:r>
              <a:rPr lang="fr-FR" sz="2200" dirty="0"/>
              <a:t>: one to one </a:t>
            </a:r>
            <a:r>
              <a:rPr lang="fr-FR" sz="2200" dirty="0" err="1"/>
              <a:t>bilateral</a:t>
            </a:r>
            <a:r>
              <a:rPr lang="fr-FR" sz="2200" dirty="0"/>
              <a:t> chats </a:t>
            </a:r>
            <a:r>
              <a:rPr lang="fr-FR" sz="2200" dirty="0" err="1"/>
              <a:t>with</a:t>
            </a:r>
            <a:r>
              <a:rPr lang="fr-FR" sz="2200" dirty="0"/>
              <a:t> all </a:t>
            </a:r>
            <a:r>
              <a:rPr lang="fr-FR" sz="2200" dirty="0" err="1"/>
              <a:t>those</a:t>
            </a:r>
            <a:r>
              <a:rPr lang="fr-FR" sz="2200" dirty="0"/>
              <a:t> </a:t>
            </a:r>
            <a:r>
              <a:rPr lang="fr-FR" sz="2200" dirty="0" err="1"/>
              <a:t>who</a:t>
            </a:r>
            <a:r>
              <a:rPr lang="fr-FR" sz="2200" dirty="0"/>
              <a:t> </a:t>
            </a:r>
            <a:r>
              <a:rPr lang="fr-FR" sz="2200" dirty="0" err="1"/>
              <a:t>need</a:t>
            </a:r>
            <a:r>
              <a:rPr lang="fr-FR" sz="2200" dirty="0"/>
              <a:t> </a:t>
            </a:r>
            <a:r>
              <a:rPr lang="fr-FR" sz="2200" dirty="0" err="1"/>
              <a:t>counselling</a:t>
            </a:r>
            <a:r>
              <a:rPr lang="fr-FR" sz="2200" dirty="0"/>
              <a:t> on </a:t>
            </a:r>
            <a:r>
              <a:rPr lang="fr-FR" sz="2200" dirty="0" err="1"/>
              <a:t>their</a:t>
            </a:r>
            <a:r>
              <a:rPr lang="fr-FR" sz="2200" dirty="0"/>
              <a:t> </a:t>
            </a:r>
            <a:r>
              <a:rPr lang="fr-FR" sz="2200" dirty="0" err="1"/>
              <a:t>proposals</a:t>
            </a:r>
            <a:endParaRPr lang="fr-FR" sz="2200" dirty="0"/>
          </a:p>
        </p:txBody>
      </p:sp>
    </p:spTree>
    <p:extLst>
      <p:ext uri="{BB962C8B-B14F-4D97-AF65-F5344CB8AC3E}">
        <p14:creationId xmlns:p14="http://schemas.microsoft.com/office/powerpoint/2010/main" val="105013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chemeClr val="bg1"/>
                </a:solidFill>
              </a:rPr>
              <a:t>Few </a:t>
            </a:r>
            <a:r>
              <a:rPr lang="fr-FR" dirty="0" err="1">
                <a:solidFill>
                  <a:schemeClr val="bg1"/>
                </a:solidFill>
              </a:rPr>
              <a:t>tips</a:t>
            </a:r>
            <a:endParaRPr lang="fr-FR" dirty="0">
              <a:solidFill>
                <a:schemeClr val="bg1"/>
              </a:solidFill>
            </a:endParaRPr>
          </a:p>
        </p:txBody>
      </p:sp>
      <p:sp>
        <p:nvSpPr>
          <p:cNvPr id="3" name="Sous-titre 2"/>
          <p:cNvSpPr>
            <a:spLocks noGrp="1"/>
          </p:cNvSpPr>
          <p:nvPr>
            <p:ph type="subTitle" idx="1"/>
          </p:nvPr>
        </p:nvSpPr>
        <p:spPr/>
        <p:txBody>
          <a:bodyPr/>
          <a:lstStyle/>
          <a:p>
            <a:endParaRPr lang="fr-FR"/>
          </a:p>
        </p:txBody>
      </p:sp>
      <p:pic>
        <p:nvPicPr>
          <p:cNvPr id="4" name="Image 3" descr="logo-Life-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943" y="5877272"/>
            <a:ext cx="933210" cy="732827"/>
          </a:xfrm>
          <a:prstGeom prst="rect">
            <a:avLst/>
          </a:prstGeom>
        </p:spPr>
      </p:pic>
      <p:pic>
        <p:nvPicPr>
          <p:cNvPr id="6" name="Image 5" descr="logo-EASME-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4196" y="5872388"/>
            <a:ext cx="2438531" cy="698700"/>
          </a:xfrm>
          <a:prstGeom prst="rect">
            <a:avLst/>
          </a:prstGeom>
        </p:spPr>
      </p:pic>
    </p:spTree>
    <p:extLst>
      <p:ext uri="{BB962C8B-B14F-4D97-AF65-F5344CB8AC3E}">
        <p14:creationId xmlns:p14="http://schemas.microsoft.com/office/powerpoint/2010/main" val="317047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lIns="0"/>
          <a:lstStyle/>
          <a:p>
            <a:pPr>
              <a:spcAft>
                <a:spcPts val="1200"/>
              </a:spcAft>
              <a:buFont typeface="Arial"/>
              <a:buChar char="•"/>
              <a:defRPr/>
            </a:pPr>
            <a:r>
              <a:rPr lang="en-GB" sz="2200" dirty="0">
                <a:cs typeface="Calibri" charset="0"/>
              </a:rPr>
              <a:t>It takes </a:t>
            </a:r>
            <a:r>
              <a:rPr lang="en-GB" sz="2200" b="1" dirty="0">
                <a:cs typeface="Calibri" charset="0"/>
              </a:rPr>
              <a:t>TIME to read</a:t>
            </a:r>
            <a:r>
              <a:rPr lang="en-GB" sz="2200" dirty="0">
                <a:cs typeface="Calibri" charset="0"/>
              </a:rPr>
              <a:t> the application guidelines: </a:t>
            </a:r>
          </a:p>
          <a:p>
            <a:pPr marL="720000" lvl="1" indent="-230400">
              <a:spcBef>
                <a:spcPts val="0"/>
              </a:spcBef>
              <a:spcAft>
                <a:spcPts val="1200"/>
              </a:spcAft>
              <a:buFont typeface="Arial"/>
              <a:buChar char="•"/>
              <a:defRPr/>
            </a:pPr>
            <a:r>
              <a:rPr lang="en-GB" sz="2200" dirty="0">
                <a:cs typeface="Calibri" charset="0"/>
              </a:rPr>
              <a:t>Verify that LIFE</a:t>
            </a:r>
            <a:r>
              <a:rPr lang="en-GB" sz="2200" b="1" dirty="0">
                <a:cs typeface="Calibri" charset="0"/>
              </a:rPr>
              <a:t> </a:t>
            </a:r>
            <a:r>
              <a:rPr lang="en-GB" sz="2200" dirty="0">
                <a:cs typeface="Calibri" charset="0"/>
              </a:rPr>
              <a:t>is the appropriate funding programme for you</a:t>
            </a:r>
          </a:p>
          <a:p>
            <a:pPr>
              <a:spcAft>
                <a:spcPts val="1200"/>
              </a:spcAft>
              <a:buFont typeface="Arial"/>
              <a:buChar char="•"/>
              <a:defRPr/>
            </a:pPr>
            <a:r>
              <a:rPr lang="en-GB" sz="2200" b="1" dirty="0">
                <a:cs typeface="Calibri" charset="0"/>
              </a:rPr>
              <a:t>Be AWARE </a:t>
            </a:r>
            <a:r>
              <a:rPr lang="en-GB" sz="2200" dirty="0">
                <a:cs typeface="Calibri" charset="0"/>
              </a:rPr>
              <a:t>of all the exceptions that may apply to you </a:t>
            </a:r>
          </a:p>
          <a:p>
            <a:pPr>
              <a:spcAft>
                <a:spcPts val="1200"/>
              </a:spcAft>
              <a:buFont typeface="Arial"/>
              <a:buChar char="•"/>
              <a:defRPr/>
            </a:pPr>
            <a:r>
              <a:rPr lang="en-GB" sz="2200" dirty="0">
                <a:cs typeface="Calibri" charset="0"/>
              </a:rPr>
              <a:t>Financial coherence is a key issue , check systematically </a:t>
            </a:r>
            <a:r>
              <a:rPr lang="en-GB" sz="2200" b="1" dirty="0">
                <a:cs typeface="Calibri" charset="0"/>
              </a:rPr>
              <a:t>COST EFFECTIVENESS</a:t>
            </a:r>
          </a:p>
          <a:p>
            <a:pPr>
              <a:spcAft>
                <a:spcPts val="1200"/>
              </a:spcAft>
              <a:buFont typeface="Arial"/>
              <a:buChar char="•"/>
              <a:defRPr/>
            </a:pPr>
            <a:r>
              <a:rPr lang="en-GB" sz="2200" b="1" dirty="0">
                <a:cs typeface="Calibri" charset="0"/>
              </a:rPr>
              <a:t>Avoid to</a:t>
            </a:r>
            <a:r>
              <a:rPr lang="en-GB" sz="2200" dirty="0">
                <a:cs typeface="Calibri" charset="0"/>
              </a:rPr>
              <a:t> include actions not related to the objective of your proposal</a:t>
            </a:r>
          </a:p>
          <a:p>
            <a:pPr>
              <a:spcAft>
                <a:spcPts val="1200"/>
              </a:spcAft>
              <a:buFont typeface="Arial"/>
              <a:buChar char="•"/>
              <a:defRPr/>
            </a:pPr>
            <a:r>
              <a:rPr lang="en-US" sz="2200" dirty="0">
                <a:cs typeface="Calibri" charset="0"/>
              </a:rPr>
              <a:t>Remember the up extra points bonus you will get if your project fits the </a:t>
            </a:r>
            <a:br>
              <a:rPr lang="en-US" sz="2200" dirty="0">
                <a:cs typeface="Calibri" charset="0"/>
              </a:rPr>
            </a:br>
            <a:r>
              <a:rPr lang="en-US" sz="2200" b="1" dirty="0">
                <a:cs typeface="Calibri" charset="0"/>
              </a:rPr>
              <a:t>priority project topics</a:t>
            </a:r>
            <a:endParaRPr lang="en-US" sz="2200" dirty="0">
              <a:cs typeface="Calibri" charset="0"/>
            </a:endParaRPr>
          </a:p>
          <a:p>
            <a:pPr marL="0" indent="0">
              <a:spcBef>
                <a:spcPts val="1824"/>
              </a:spcBef>
              <a:buClr>
                <a:srgbClr val="718F0A"/>
              </a:buClr>
              <a:buNone/>
              <a:defRPr/>
            </a:pPr>
            <a:r>
              <a:rPr lang="en-GB" sz="2200" b="1" dirty="0">
                <a:cs typeface="Calibri" charset="0"/>
              </a:rPr>
              <a:t>The SELECTION procedure </a:t>
            </a:r>
            <a:r>
              <a:rPr lang="en-GB" sz="2200" dirty="0">
                <a:cs typeface="Calibri" charset="0"/>
              </a:rPr>
              <a:t>will definitely consider these elements </a:t>
            </a:r>
            <a:br>
              <a:rPr lang="en-GB" sz="2200" dirty="0">
                <a:cs typeface="Calibri" charset="0"/>
              </a:rPr>
            </a:br>
            <a:r>
              <a:rPr lang="en-GB" sz="2200" dirty="0">
                <a:cs typeface="Calibri" charset="0"/>
              </a:rPr>
              <a:t>when evaluating your proposal </a:t>
            </a:r>
          </a:p>
        </p:txBody>
      </p:sp>
      <p:sp>
        <p:nvSpPr>
          <p:cNvPr id="3" name="Titre 2"/>
          <p:cNvSpPr>
            <a:spLocks noGrp="1"/>
          </p:cNvSpPr>
          <p:nvPr>
            <p:ph type="title"/>
          </p:nvPr>
        </p:nvSpPr>
        <p:spPr/>
        <p:txBody>
          <a:bodyPr/>
          <a:lstStyle/>
          <a:p>
            <a:r>
              <a:rPr lang="fr-FR" dirty="0"/>
              <a:t>Be </a:t>
            </a:r>
            <a:r>
              <a:rPr lang="fr-FR" dirty="0" err="1"/>
              <a:t>Aware</a:t>
            </a:r>
            <a:r>
              <a:rPr lang="fr-FR" dirty="0"/>
              <a:t> </a:t>
            </a:r>
          </a:p>
        </p:txBody>
      </p:sp>
    </p:spTree>
    <p:extLst>
      <p:ext uri="{BB962C8B-B14F-4D97-AF65-F5344CB8AC3E}">
        <p14:creationId xmlns:p14="http://schemas.microsoft.com/office/powerpoint/2010/main" val="48252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29874636727_7b9dcccc6a_o.jpg"/>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2335" b="17531"/>
          <a:stretch/>
        </p:blipFill>
        <p:spPr>
          <a:prstGeom prst="rect">
            <a:avLst/>
          </a:prstGeom>
        </p:spPr>
      </p:pic>
      <p:sp>
        <p:nvSpPr>
          <p:cNvPr id="3" name="Titre 2"/>
          <p:cNvSpPr>
            <a:spLocks noGrp="1"/>
          </p:cNvSpPr>
          <p:nvPr>
            <p:ph type="title"/>
          </p:nvPr>
        </p:nvSpPr>
        <p:spPr/>
        <p:txBody>
          <a:bodyPr/>
          <a:lstStyle/>
          <a:p>
            <a:pPr algn="ctr"/>
            <a:r>
              <a:rPr lang="fr-FR" sz="3200" dirty="0" err="1"/>
              <a:t>Think</a:t>
            </a:r>
            <a:r>
              <a:rPr lang="fr-FR" sz="3200" dirty="0"/>
              <a:t> about </a:t>
            </a:r>
            <a:r>
              <a:rPr lang="fr-FR" sz="3200" dirty="0" err="1"/>
              <a:t>Thematic</a:t>
            </a:r>
            <a:r>
              <a:rPr lang="fr-FR" sz="3200" dirty="0"/>
              <a:t> Platform meetings or </a:t>
            </a:r>
            <a:r>
              <a:rPr lang="fr-FR" sz="3200" dirty="0" err="1"/>
              <a:t>Conference</a:t>
            </a:r>
            <a:endParaRPr lang="fr-FR" sz="3200" dirty="0"/>
          </a:p>
        </p:txBody>
      </p:sp>
      <p:sp>
        <p:nvSpPr>
          <p:cNvPr id="4" name="Espace réservé du texte 3"/>
          <p:cNvSpPr>
            <a:spLocks noGrp="1"/>
          </p:cNvSpPr>
          <p:nvPr>
            <p:ph type="body" sz="quarter" idx="14"/>
          </p:nvPr>
        </p:nvSpPr>
        <p:spPr>
          <a:xfrm>
            <a:off x="995259" y="4306607"/>
            <a:ext cx="10277475" cy="1167904"/>
          </a:xfrm>
        </p:spPr>
        <p:txBody>
          <a:bodyPr/>
          <a:lstStyle/>
          <a:p>
            <a:pPr marL="0" indent="0">
              <a:buNone/>
            </a:pPr>
            <a:r>
              <a:rPr lang="fr-FR" dirty="0"/>
              <a:t>If </a:t>
            </a:r>
            <a:r>
              <a:rPr lang="fr-FR" dirty="0" err="1"/>
              <a:t>your</a:t>
            </a:r>
            <a:r>
              <a:rPr lang="fr-FR" dirty="0"/>
              <a:t> future </a:t>
            </a:r>
            <a:r>
              <a:rPr lang="fr-FR" dirty="0" err="1"/>
              <a:t>project</a:t>
            </a:r>
            <a:r>
              <a:rPr lang="fr-FR" dirty="0"/>
              <a:t> has a </a:t>
            </a:r>
            <a:r>
              <a:rPr lang="fr-FR" dirty="0" err="1"/>
              <a:t>great</a:t>
            </a:r>
            <a:r>
              <a:rPr lang="fr-FR" dirty="0"/>
              <a:t> </a:t>
            </a:r>
            <a:r>
              <a:rPr lang="fr-FR" dirty="0" err="1"/>
              <a:t>policy</a:t>
            </a:r>
            <a:r>
              <a:rPr lang="fr-FR" dirty="0"/>
              <a:t> feedback </a:t>
            </a:r>
            <a:r>
              <a:rPr lang="fr-FR" dirty="0" err="1"/>
              <a:t>potential</a:t>
            </a:r>
            <a:r>
              <a:rPr lang="fr-FR" dirty="0"/>
              <a:t>, </a:t>
            </a:r>
            <a:r>
              <a:rPr lang="fr-FR" dirty="0" err="1"/>
              <a:t>think</a:t>
            </a:r>
            <a:r>
              <a:rPr lang="fr-FR" dirty="0"/>
              <a:t> to </a:t>
            </a:r>
            <a:r>
              <a:rPr lang="fr-FR" dirty="0" err="1"/>
              <a:t>include</a:t>
            </a:r>
            <a:r>
              <a:rPr lang="fr-FR" dirty="0"/>
              <a:t> </a:t>
            </a:r>
            <a:r>
              <a:rPr lang="fr-FR" dirty="0" err="1"/>
              <a:t>resources</a:t>
            </a:r>
            <a:r>
              <a:rPr lang="fr-FR" dirty="0"/>
              <a:t> to host a large </a:t>
            </a:r>
            <a:r>
              <a:rPr lang="fr-FR" dirty="0" err="1"/>
              <a:t>conference</a:t>
            </a:r>
            <a:r>
              <a:rPr lang="fr-FR" dirty="0"/>
              <a:t> or a LIFE </a:t>
            </a:r>
            <a:r>
              <a:rPr lang="fr-FR" dirty="0" err="1"/>
              <a:t>Thematic</a:t>
            </a:r>
            <a:r>
              <a:rPr lang="fr-FR" dirty="0"/>
              <a:t> Platform meeting.</a:t>
            </a:r>
          </a:p>
        </p:txBody>
      </p:sp>
    </p:spTree>
    <p:extLst>
      <p:ext uri="{BB962C8B-B14F-4D97-AF65-F5344CB8AC3E}">
        <p14:creationId xmlns:p14="http://schemas.microsoft.com/office/powerpoint/2010/main" val="255070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970722" y="1243113"/>
            <a:ext cx="10509987" cy="5083035"/>
          </a:xfrm>
        </p:spPr>
        <p:txBody>
          <a:bodyPr lIns="0"/>
          <a:lstStyle/>
          <a:p>
            <a:pPr marL="0" indent="0">
              <a:buNone/>
            </a:pPr>
            <a:r>
              <a:rPr lang="fr-FR" b="1" dirty="0" err="1">
                <a:solidFill>
                  <a:srgbClr val="034EA2"/>
                </a:solidFill>
              </a:rPr>
              <a:t>Only</a:t>
            </a:r>
            <a:r>
              <a:rPr lang="fr-FR" b="1" dirty="0">
                <a:solidFill>
                  <a:srgbClr val="034EA2"/>
                </a:solidFill>
              </a:rPr>
              <a:t> </a:t>
            </a:r>
            <a:r>
              <a:rPr lang="fr-FR" b="1" dirty="0" err="1">
                <a:solidFill>
                  <a:srgbClr val="034EA2"/>
                </a:solidFill>
              </a:rPr>
              <a:t>costs</a:t>
            </a:r>
            <a:r>
              <a:rPr lang="fr-FR" b="1" dirty="0">
                <a:solidFill>
                  <a:srgbClr val="034EA2"/>
                </a:solidFill>
              </a:rPr>
              <a:t> </a:t>
            </a:r>
            <a:r>
              <a:rPr lang="fr-FR" b="1" dirty="0" err="1">
                <a:solidFill>
                  <a:srgbClr val="034EA2"/>
                </a:solidFill>
              </a:rPr>
              <a:t>incurred</a:t>
            </a:r>
            <a:r>
              <a:rPr lang="fr-FR" b="1" dirty="0">
                <a:solidFill>
                  <a:srgbClr val="034EA2"/>
                </a:solidFill>
              </a:rPr>
              <a:t> for actions </a:t>
            </a:r>
            <a:r>
              <a:rPr lang="fr-FR" b="1" dirty="0" err="1">
                <a:solidFill>
                  <a:srgbClr val="034EA2"/>
                </a:solidFill>
              </a:rPr>
              <a:t>implemented</a:t>
            </a:r>
            <a:r>
              <a:rPr lang="fr-FR" b="1" dirty="0">
                <a:solidFill>
                  <a:srgbClr val="034EA2"/>
                </a:solidFill>
              </a:rPr>
              <a:t> </a:t>
            </a:r>
            <a:r>
              <a:rPr lang="fr-FR" b="1" dirty="0" err="1">
                <a:solidFill>
                  <a:srgbClr val="034EA2"/>
                </a:solidFill>
              </a:rPr>
              <a:t>during</a:t>
            </a:r>
            <a:r>
              <a:rPr lang="fr-FR" b="1" dirty="0">
                <a:solidFill>
                  <a:srgbClr val="034EA2"/>
                </a:solidFill>
              </a:rPr>
              <a:t> </a:t>
            </a:r>
            <a:r>
              <a:rPr lang="fr-FR" b="1" dirty="0" err="1">
                <a:solidFill>
                  <a:srgbClr val="034EA2"/>
                </a:solidFill>
              </a:rPr>
              <a:t>project</a:t>
            </a:r>
            <a:r>
              <a:rPr lang="fr-FR" b="1" dirty="0">
                <a:solidFill>
                  <a:srgbClr val="034EA2"/>
                </a:solidFill>
              </a:rPr>
              <a:t> life-time </a:t>
            </a:r>
            <a:br>
              <a:rPr lang="fr-FR" b="1" dirty="0">
                <a:solidFill>
                  <a:srgbClr val="034EA2"/>
                </a:solidFill>
              </a:rPr>
            </a:br>
            <a:r>
              <a:rPr lang="fr-FR" b="1" dirty="0" err="1">
                <a:solidFill>
                  <a:srgbClr val="034EA2"/>
                </a:solidFill>
              </a:rPr>
              <a:t>can</a:t>
            </a:r>
            <a:r>
              <a:rPr lang="fr-FR" b="1" dirty="0">
                <a:solidFill>
                  <a:srgbClr val="034EA2"/>
                </a:solidFill>
              </a:rPr>
              <a:t> </a:t>
            </a:r>
            <a:r>
              <a:rPr lang="fr-FR" b="1" dirty="0" err="1">
                <a:solidFill>
                  <a:srgbClr val="034EA2"/>
                </a:solidFill>
              </a:rPr>
              <a:t>be</a:t>
            </a:r>
            <a:r>
              <a:rPr lang="fr-FR" b="1" dirty="0">
                <a:solidFill>
                  <a:srgbClr val="034EA2"/>
                </a:solidFill>
              </a:rPr>
              <a:t> </a:t>
            </a:r>
            <a:r>
              <a:rPr lang="fr-FR" b="1" dirty="0" err="1">
                <a:solidFill>
                  <a:srgbClr val="034EA2"/>
                </a:solidFill>
              </a:rPr>
              <a:t>eligible</a:t>
            </a:r>
            <a:r>
              <a:rPr lang="fr-FR" b="1" dirty="0">
                <a:solidFill>
                  <a:srgbClr val="034EA2"/>
                </a:solidFill>
              </a:rPr>
              <a:t>!</a:t>
            </a:r>
          </a:p>
          <a:p>
            <a:pPr marL="720000">
              <a:spcAft>
                <a:spcPts val="1200"/>
              </a:spcAft>
            </a:pPr>
            <a:r>
              <a:rPr lang="fr-FR" sz="2200" dirty="0"/>
              <a:t>Personnel – 2% </a:t>
            </a:r>
            <a:r>
              <a:rPr lang="fr-FR" sz="2200" dirty="0" err="1"/>
              <a:t>rule</a:t>
            </a:r>
            <a:r>
              <a:rPr lang="fr-FR" sz="2200" dirty="0"/>
              <a:t> for public bodies </a:t>
            </a:r>
            <a:r>
              <a:rPr lang="fr-FR" sz="2200" i="1" dirty="0"/>
              <a:t>(</a:t>
            </a:r>
            <a:r>
              <a:rPr lang="fr-FR" sz="2200" i="1" dirty="0" err="1"/>
              <a:t>own</a:t>
            </a:r>
            <a:r>
              <a:rPr lang="fr-FR" sz="2200" i="1" dirty="0"/>
              <a:t> contribution </a:t>
            </a:r>
            <a:r>
              <a:rPr lang="fr-FR" sz="2200" i="1" dirty="0" err="1"/>
              <a:t>from</a:t>
            </a:r>
            <a:r>
              <a:rPr lang="fr-FR" sz="2200" i="1" dirty="0"/>
              <a:t> public bodies </a:t>
            </a:r>
            <a:r>
              <a:rPr lang="fr-FR" sz="2200" i="1" u="sng" dirty="0"/>
              <a:t>and public </a:t>
            </a:r>
            <a:r>
              <a:rPr lang="fr-FR" sz="2200" i="1" u="sng" dirty="0" err="1"/>
              <a:t>third</a:t>
            </a:r>
            <a:r>
              <a:rPr lang="fr-FR" sz="2200" i="1" u="sng" dirty="0"/>
              <a:t> party </a:t>
            </a:r>
            <a:r>
              <a:rPr lang="fr-FR" sz="2200" i="1" u="sng" dirty="0" err="1"/>
              <a:t>co-financers</a:t>
            </a:r>
            <a:r>
              <a:rPr lang="fr-FR" sz="2200" i="1" dirty="0"/>
              <a:t> </a:t>
            </a:r>
            <a:r>
              <a:rPr lang="fr-FR" sz="2200" i="1" dirty="0" err="1"/>
              <a:t>should</a:t>
            </a:r>
            <a:r>
              <a:rPr lang="fr-FR" sz="2200" i="1" dirty="0"/>
              <a:t> at least </a:t>
            </a:r>
            <a:r>
              <a:rPr lang="fr-FR" sz="2200" i="1" dirty="0" err="1"/>
              <a:t>be</a:t>
            </a:r>
            <a:r>
              <a:rPr lang="fr-FR" sz="2200" i="1" dirty="0"/>
              <a:t> 102% of non-</a:t>
            </a:r>
            <a:r>
              <a:rPr lang="fr-FR" sz="2200" i="1" dirty="0" err="1"/>
              <a:t>additional</a:t>
            </a:r>
            <a:r>
              <a:rPr lang="fr-FR" sz="2200" i="1" dirty="0"/>
              <a:t> staff </a:t>
            </a:r>
            <a:r>
              <a:rPr lang="fr-FR" sz="2200" i="1" dirty="0" err="1"/>
              <a:t>costs</a:t>
            </a:r>
            <a:r>
              <a:rPr lang="fr-FR" sz="2200" i="1" dirty="0"/>
              <a:t>)</a:t>
            </a:r>
          </a:p>
          <a:p>
            <a:pPr marL="720000">
              <a:spcAft>
                <a:spcPts val="1200"/>
              </a:spcAft>
            </a:pPr>
            <a:r>
              <a:rPr lang="fr-FR" sz="2200" dirty="0"/>
              <a:t>Daily rate – </a:t>
            </a:r>
            <a:r>
              <a:rPr lang="fr-FR" sz="2200" dirty="0" err="1"/>
              <a:t>based</a:t>
            </a:r>
            <a:r>
              <a:rPr lang="fr-FR" sz="2200" dirty="0"/>
              <a:t> on </a:t>
            </a:r>
            <a:r>
              <a:rPr lang="fr-FR" sz="2200" dirty="0" err="1"/>
              <a:t>gross</a:t>
            </a:r>
            <a:r>
              <a:rPr lang="fr-FR" sz="2200" dirty="0"/>
              <a:t> </a:t>
            </a:r>
            <a:r>
              <a:rPr lang="fr-FR" sz="2200" dirty="0" err="1"/>
              <a:t>salary</a:t>
            </a:r>
            <a:r>
              <a:rPr lang="fr-FR" sz="2200" dirty="0"/>
              <a:t> + contributions </a:t>
            </a:r>
            <a:r>
              <a:rPr lang="fr-FR" sz="2200" dirty="0" err="1"/>
              <a:t>according</a:t>
            </a:r>
            <a:r>
              <a:rPr lang="fr-FR" sz="2200" dirty="0"/>
              <a:t> </a:t>
            </a:r>
            <a:br>
              <a:rPr lang="fr-FR" sz="2200" dirty="0"/>
            </a:br>
            <a:r>
              <a:rPr lang="fr-FR" sz="2200" dirty="0"/>
              <a:t>to the national </a:t>
            </a:r>
            <a:r>
              <a:rPr lang="fr-FR" sz="2200" dirty="0" err="1"/>
              <a:t>legislation</a:t>
            </a:r>
            <a:r>
              <a:rPr lang="fr-FR" sz="2200" dirty="0"/>
              <a:t> (social </a:t>
            </a:r>
            <a:r>
              <a:rPr lang="fr-FR" sz="2200" dirty="0" err="1"/>
              <a:t>security</a:t>
            </a:r>
            <a:r>
              <a:rPr lang="fr-FR" sz="2200" dirty="0"/>
              <a:t>, pension, etc.)</a:t>
            </a:r>
          </a:p>
          <a:p>
            <a:pPr marL="720000">
              <a:spcAft>
                <a:spcPts val="1200"/>
              </a:spcAft>
            </a:pPr>
            <a:r>
              <a:rPr lang="fr-FR" sz="2200" dirty="0" err="1"/>
              <a:t>Travel</a:t>
            </a:r>
            <a:r>
              <a:rPr lang="fr-FR" sz="2200" dirty="0"/>
              <a:t> </a:t>
            </a:r>
            <a:r>
              <a:rPr lang="fr-FR" sz="2200" dirty="0" err="1"/>
              <a:t>costs</a:t>
            </a:r>
            <a:r>
              <a:rPr lang="fr-FR" sz="2200" dirty="0"/>
              <a:t> – </a:t>
            </a:r>
            <a:r>
              <a:rPr lang="fr-FR" sz="2200" dirty="0" err="1"/>
              <a:t>according</a:t>
            </a:r>
            <a:r>
              <a:rPr lang="fr-FR" sz="2200" dirty="0"/>
              <a:t> to </a:t>
            </a:r>
            <a:r>
              <a:rPr lang="fr-FR" sz="2200" dirty="0" err="1"/>
              <a:t>internal</a:t>
            </a:r>
            <a:r>
              <a:rPr lang="fr-FR" sz="2200" dirty="0"/>
              <a:t> </a:t>
            </a:r>
            <a:r>
              <a:rPr lang="fr-FR" sz="2200" dirty="0" err="1"/>
              <a:t>rules</a:t>
            </a:r>
            <a:r>
              <a:rPr lang="fr-FR" sz="2200" dirty="0"/>
              <a:t> of </a:t>
            </a:r>
            <a:r>
              <a:rPr lang="fr-FR" sz="2200" dirty="0" err="1"/>
              <a:t>project</a:t>
            </a:r>
            <a:r>
              <a:rPr lang="fr-FR" sz="2200" dirty="0"/>
              <a:t> </a:t>
            </a:r>
            <a:r>
              <a:rPr lang="fr-FR" sz="2200" dirty="0" err="1"/>
              <a:t>beneficiaries</a:t>
            </a:r>
            <a:r>
              <a:rPr lang="fr-FR" sz="2200" dirty="0"/>
              <a:t> </a:t>
            </a:r>
          </a:p>
          <a:p>
            <a:pPr marL="720000">
              <a:spcAft>
                <a:spcPts val="1200"/>
              </a:spcAft>
            </a:pPr>
            <a:r>
              <a:rPr lang="fr-FR" sz="2200" dirty="0" err="1"/>
              <a:t>External</a:t>
            </a:r>
            <a:r>
              <a:rPr lang="fr-FR" sz="2200" dirty="0"/>
              <a:t> assistance – not more </a:t>
            </a:r>
            <a:r>
              <a:rPr lang="fr-FR" sz="2200" dirty="0" err="1"/>
              <a:t>than</a:t>
            </a:r>
            <a:r>
              <a:rPr lang="fr-FR" sz="2200" dirty="0"/>
              <a:t> 35% of the total budget</a:t>
            </a:r>
          </a:p>
          <a:p>
            <a:pPr marL="720000">
              <a:spcAft>
                <a:spcPts val="1200"/>
              </a:spcAft>
            </a:pPr>
            <a:r>
              <a:rPr lang="en-US" sz="2200" dirty="0"/>
              <a:t>Public entities must comply with public procurement rules </a:t>
            </a:r>
          </a:p>
          <a:p>
            <a:pPr marL="720000">
              <a:spcAft>
                <a:spcPts val="1200"/>
              </a:spcAft>
            </a:pPr>
            <a:r>
              <a:rPr lang="en-US" sz="2200" dirty="0"/>
              <a:t>Good value for money and no conflict of interest when selecting suppliers</a:t>
            </a:r>
            <a:endParaRPr lang="fr-FR" sz="2200" dirty="0"/>
          </a:p>
        </p:txBody>
      </p:sp>
      <p:sp>
        <p:nvSpPr>
          <p:cNvPr id="3" name="Titre 2"/>
          <p:cNvSpPr>
            <a:spLocks noGrp="1"/>
          </p:cNvSpPr>
          <p:nvPr>
            <p:ph type="title"/>
          </p:nvPr>
        </p:nvSpPr>
        <p:spPr>
          <a:xfrm>
            <a:off x="970722" y="286917"/>
            <a:ext cx="10515600" cy="782357"/>
          </a:xfrm>
        </p:spPr>
        <p:txBody>
          <a:bodyPr/>
          <a:lstStyle/>
          <a:p>
            <a:r>
              <a:rPr lang="fr-FR" dirty="0"/>
              <a:t>Project Budget</a:t>
            </a:r>
          </a:p>
        </p:txBody>
      </p:sp>
    </p:spTree>
    <p:extLst>
      <p:ext uri="{BB962C8B-B14F-4D97-AF65-F5344CB8AC3E}">
        <p14:creationId xmlns:p14="http://schemas.microsoft.com/office/powerpoint/2010/main" val="371290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0189" y="1051813"/>
            <a:ext cx="10676038" cy="2387600"/>
          </a:xfrm>
        </p:spPr>
        <p:txBody>
          <a:bodyPr/>
          <a:lstStyle/>
          <a:p>
            <a:r>
              <a:rPr lang="fr-FR" dirty="0">
                <a:solidFill>
                  <a:schemeClr val="bg1"/>
                </a:solidFill>
              </a:rPr>
              <a:t>The </a:t>
            </a:r>
            <a:r>
              <a:rPr lang="fr-FR" dirty="0" err="1">
                <a:solidFill>
                  <a:schemeClr val="bg1"/>
                </a:solidFill>
              </a:rPr>
              <a:t>External</a:t>
            </a:r>
            <a:r>
              <a:rPr lang="fr-FR" dirty="0">
                <a:solidFill>
                  <a:schemeClr val="bg1"/>
                </a:solidFill>
              </a:rPr>
              <a:t> Monitoring Team</a:t>
            </a:r>
          </a:p>
        </p:txBody>
      </p:sp>
      <p:sp>
        <p:nvSpPr>
          <p:cNvPr id="3" name="Sous-titre 2"/>
          <p:cNvSpPr>
            <a:spLocks noGrp="1"/>
          </p:cNvSpPr>
          <p:nvPr>
            <p:ph type="subTitle" idx="1"/>
          </p:nvPr>
        </p:nvSpPr>
        <p:spPr/>
        <p:txBody>
          <a:bodyPr/>
          <a:lstStyle/>
          <a:p>
            <a:endParaRPr lang="fr-FR"/>
          </a:p>
        </p:txBody>
      </p:sp>
      <p:pic>
        <p:nvPicPr>
          <p:cNvPr id="9" name="Image 8" descr="Neem-Logo CL-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865" y="4149080"/>
            <a:ext cx="1983800" cy="949751"/>
          </a:xfrm>
          <a:prstGeom prst="rect">
            <a:avLst/>
          </a:prstGeom>
        </p:spPr>
      </p:pic>
    </p:spTree>
    <p:extLst>
      <p:ext uri="{BB962C8B-B14F-4D97-AF65-F5344CB8AC3E}">
        <p14:creationId xmlns:p14="http://schemas.microsoft.com/office/powerpoint/2010/main" val="2136829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t>Sub</a:t>
            </a:r>
            <a:r>
              <a:rPr lang="fr-FR" dirty="0"/>
              <a:t>-Programme </a:t>
            </a:r>
            <a:r>
              <a:rPr lang="fr-FR" dirty="0" err="1"/>
              <a:t>Environment</a:t>
            </a:r>
            <a:endParaRPr lang="fr-FR" dirty="0"/>
          </a:p>
        </p:txBody>
      </p:sp>
      <p:pic>
        <p:nvPicPr>
          <p:cNvPr id="4" name="Picture 2">
            <a:extLst>
              <a:ext uri="{FF2B5EF4-FFF2-40B4-BE49-F238E27FC236}">
                <a16:creationId xmlns:a16="http://schemas.microsoft.com/office/drawing/2014/main" id="{23155E67-D002-624C-A733-74B8468A90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8693" y="1530862"/>
            <a:ext cx="7620210" cy="5057663"/>
          </a:xfrm>
          <a:prstGeom prst="rect">
            <a:avLst/>
          </a:prstGeom>
        </p:spPr>
      </p:pic>
    </p:spTree>
    <p:extLst>
      <p:ext uri="{BB962C8B-B14F-4D97-AF65-F5344CB8AC3E}">
        <p14:creationId xmlns:p14="http://schemas.microsoft.com/office/powerpoint/2010/main" val="266264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3"/>
          </p:nvPr>
        </p:nvPicPr>
        <p:blipFill rotWithShape="1">
          <a:blip r:embed="rId3"/>
          <a:srcRect t="12818" b="8325"/>
          <a:stretch/>
        </p:blipFill>
        <p:spPr/>
      </p:pic>
      <p:sp>
        <p:nvSpPr>
          <p:cNvPr id="3" name="Titre 2"/>
          <p:cNvSpPr>
            <a:spLocks noGrp="1"/>
          </p:cNvSpPr>
          <p:nvPr>
            <p:ph type="title"/>
          </p:nvPr>
        </p:nvSpPr>
        <p:spPr/>
        <p:txBody>
          <a:bodyPr lIns="252000" anchor="t" anchorCtr="0"/>
          <a:lstStyle/>
          <a:p>
            <a:r>
              <a:rPr lang="fr-FR" dirty="0"/>
              <a:t>Be </a:t>
            </a:r>
            <a:r>
              <a:rPr lang="fr-FR" dirty="0" err="1"/>
              <a:t>aware</a:t>
            </a:r>
            <a:r>
              <a:rPr lang="fr-FR" dirty="0"/>
              <a:t> – </a:t>
            </a:r>
            <a:r>
              <a:rPr lang="fr-FR" dirty="0" err="1"/>
              <a:t>at</a:t>
            </a:r>
            <a:r>
              <a:rPr lang="fr-FR" dirty="0"/>
              <a:t> the </a:t>
            </a:r>
            <a:r>
              <a:rPr lang="fr-FR" dirty="0" err="1"/>
              <a:t>evaluation</a:t>
            </a:r>
            <a:r>
              <a:rPr lang="fr-FR" dirty="0"/>
              <a:t> stage the concept note must </a:t>
            </a:r>
            <a:r>
              <a:rPr lang="fr-FR" dirty="0" err="1"/>
              <a:t>fulfil</a:t>
            </a:r>
            <a:r>
              <a:rPr lang="fr-FR" dirty="0"/>
              <a:t> the </a:t>
            </a:r>
            <a:r>
              <a:rPr lang="fr-FR" dirty="0" err="1"/>
              <a:t>same</a:t>
            </a:r>
            <a:r>
              <a:rPr lang="fr-FR" dirty="0"/>
              <a:t> </a:t>
            </a:r>
            <a:r>
              <a:rPr lang="fr-FR" dirty="0" err="1"/>
              <a:t>elibility</a:t>
            </a:r>
            <a:r>
              <a:rPr lang="fr-FR" dirty="0"/>
              <a:t> </a:t>
            </a:r>
            <a:r>
              <a:rPr lang="fr-FR" dirty="0" err="1"/>
              <a:t>criteria</a:t>
            </a:r>
            <a:r>
              <a:rPr lang="fr-FR" dirty="0"/>
              <a:t> </a:t>
            </a:r>
            <a:r>
              <a:rPr lang="fr-FR" dirty="0" err="1"/>
              <a:t>than</a:t>
            </a:r>
            <a:r>
              <a:rPr lang="fr-FR" dirty="0"/>
              <a:t> </a:t>
            </a:r>
            <a:r>
              <a:rPr lang="fr-FR" dirty="0" err="1"/>
              <a:t>those</a:t>
            </a:r>
            <a:r>
              <a:rPr lang="fr-FR" dirty="0"/>
              <a:t> of the full </a:t>
            </a:r>
            <a:r>
              <a:rPr lang="fr-FR" dirty="0" err="1"/>
              <a:t>proposal</a:t>
            </a:r>
            <a:endParaRPr lang="fr-FR" dirty="0"/>
          </a:p>
        </p:txBody>
      </p:sp>
    </p:spTree>
    <p:extLst>
      <p:ext uri="{BB962C8B-B14F-4D97-AF65-F5344CB8AC3E}">
        <p14:creationId xmlns:p14="http://schemas.microsoft.com/office/powerpoint/2010/main" val="4207501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iStock-1202869145+site.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3363" b="23363"/>
          <a:stretch>
            <a:fillRect/>
          </a:stretch>
        </p:blipFill>
        <p:spPr/>
      </p:pic>
      <p:sp>
        <p:nvSpPr>
          <p:cNvPr id="3" name="Titre 2"/>
          <p:cNvSpPr>
            <a:spLocks noGrp="1"/>
          </p:cNvSpPr>
          <p:nvPr>
            <p:ph type="title"/>
          </p:nvPr>
        </p:nvSpPr>
        <p:spPr>
          <a:xfrm>
            <a:off x="838200" y="2708920"/>
            <a:ext cx="10515600" cy="782357"/>
          </a:xfrm>
        </p:spPr>
        <p:txBody>
          <a:bodyPr lIns="252000" anchor="t" anchorCtr="0"/>
          <a:lstStyle/>
          <a:p>
            <a:pPr marL="0" indent="0"/>
            <a:r>
              <a:rPr lang="fr-FR" dirty="0"/>
              <a:t>The </a:t>
            </a:r>
            <a:r>
              <a:rPr lang="fr-FR" dirty="0" err="1"/>
              <a:t>applicants</a:t>
            </a:r>
            <a:r>
              <a:rPr lang="fr-FR" dirty="0"/>
              <a:t> </a:t>
            </a:r>
            <a:r>
              <a:rPr lang="fr-FR" dirty="0" err="1"/>
              <a:t>with</a:t>
            </a:r>
            <a:r>
              <a:rPr lang="fr-FR" dirty="0"/>
              <a:t> the best </a:t>
            </a:r>
            <a:r>
              <a:rPr lang="fr-FR" dirty="0" err="1"/>
              <a:t>ranked</a:t>
            </a:r>
            <a:r>
              <a:rPr lang="fr-FR" dirty="0"/>
              <a:t> concept notes </a:t>
            </a:r>
            <a:r>
              <a:rPr lang="fr-FR" dirty="0" err="1"/>
              <a:t>will</a:t>
            </a:r>
            <a:r>
              <a:rPr lang="fr-FR" dirty="0"/>
              <a:t> </a:t>
            </a:r>
            <a:r>
              <a:rPr lang="fr-FR" dirty="0" err="1"/>
              <a:t>be</a:t>
            </a:r>
            <a:r>
              <a:rPr lang="fr-FR" dirty="0"/>
              <a:t> </a:t>
            </a:r>
            <a:r>
              <a:rPr lang="fr-FR" dirty="0" err="1"/>
              <a:t>invited</a:t>
            </a:r>
            <a:r>
              <a:rPr lang="fr-FR" dirty="0"/>
              <a:t> (in </a:t>
            </a:r>
            <a:r>
              <a:rPr lang="fr-FR" b="1" dirty="0"/>
              <a:t>10/2020</a:t>
            </a:r>
            <a:r>
              <a:rPr lang="fr-FR" dirty="0"/>
              <a:t>) to </a:t>
            </a:r>
            <a:r>
              <a:rPr lang="fr-FR" dirty="0" err="1"/>
              <a:t>submit</a:t>
            </a:r>
            <a:r>
              <a:rPr lang="fr-FR" dirty="0"/>
              <a:t> a full </a:t>
            </a:r>
            <a:r>
              <a:rPr lang="fr-FR" dirty="0" err="1"/>
              <a:t>proposal</a:t>
            </a:r>
            <a:r>
              <a:rPr lang="fr-FR" dirty="0"/>
              <a:t> </a:t>
            </a:r>
            <a:r>
              <a:rPr lang="fr-FR" dirty="0" err="1"/>
              <a:t>using</a:t>
            </a:r>
            <a:r>
              <a:rPr lang="fr-FR" dirty="0"/>
              <a:t> the web </a:t>
            </a:r>
            <a:r>
              <a:rPr lang="fr-FR" dirty="0" err="1"/>
              <a:t>tool</a:t>
            </a:r>
            <a:r>
              <a:rPr lang="fr-FR" dirty="0"/>
              <a:t> </a:t>
            </a:r>
            <a:r>
              <a:rPr lang="fr-FR" dirty="0" err="1"/>
              <a:t>eProposal</a:t>
            </a:r>
            <a:r>
              <a:rPr lang="fr-FR" dirty="0"/>
              <a:t> </a:t>
            </a:r>
            <a:r>
              <a:rPr lang="fr-FR" dirty="0" err="1"/>
              <a:t>available</a:t>
            </a:r>
            <a:r>
              <a:rPr lang="fr-FR" dirty="0"/>
              <a:t> via the LIFE web page.  </a:t>
            </a:r>
            <a:br>
              <a:rPr lang="fr-FR" dirty="0"/>
            </a:br>
            <a:br>
              <a:rPr lang="fr-FR" dirty="0"/>
            </a:br>
            <a:br>
              <a:rPr lang="fr-FR" dirty="0"/>
            </a:br>
            <a:endParaRPr lang="fr-FR" dirty="0"/>
          </a:p>
        </p:txBody>
      </p:sp>
    </p:spTree>
    <p:extLst>
      <p:ext uri="{BB962C8B-B14F-4D97-AF65-F5344CB8AC3E}">
        <p14:creationId xmlns:p14="http://schemas.microsoft.com/office/powerpoint/2010/main" val="326819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Indicative </a:t>
            </a:r>
            <a:r>
              <a:rPr lang="fr-FR" dirty="0" err="1"/>
              <a:t>Timetable</a:t>
            </a:r>
            <a:r>
              <a:rPr lang="fr-FR" dirty="0"/>
              <a:t> : </a:t>
            </a:r>
            <a:br>
              <a:rPr lang="fr-FR" dirty="0"/>
            </a:br>
            <a:r>
              <a:rPr lang="fr-FR" dirty="0"/>
              <a:t>Application </a:t>
            </a:r>
            <a:r>
              <a:rPr lang="fr-FR" dirty="0" err="1"/>
              <a:t>Environment</a:t>
            </a:r>
            <a:r>
              <a:rPr lang="fr-FR" dirty="0"/>
              <a:t> </a:t>
            </a:r>
            <a:r>
              <a:rPr lang="fr-FR" dirty="0" err="1"/>
              <a:t>Sub</a:t>
            </a:r>
            <a:r>
              <a:rPr lang="fr-FR" dirty="0"/>
              <a:t>-Programme</a:t>
            </a:r>
          </a:p>
        </p:txBody>
      </p:sp>
      <p:pic>
        <p:nvPicPr>
          <p:cNvPr id="7" name="Espace réservé du contenu 6" descr="TimeLine.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16" b="-677"/>
          <a:stretch/>
        </p:blipFill>
        <p:spPr>
          <a:xfrm>
            <a:off x="1060450" y="1527175"/>
            <a:ext cx="10554558" cy="4293966"/>
          </a:xfrm>
        </p:spPr>
      </p:pic>
    </p:spTree>
    <p:extLst>
      <p:ext uri="{BB962C8B-B14F-4D97-AF65-F5344CB8AC3E}">
        <p14:creationId xmlns:p14="http://schemas.microsoft.com/office/powerpoint/2010/main" val="1013338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a:t>Sub</a:t>
            </a:r>
            <a:r>
              <a:rPr lang="fr-FR" dirty="0"/>
              <a:t>-Programme </a:t>
            </a:r>
            <a:r>
              <a:rPr lang="fr-FR" dirty="0" err="1"/>
              <a:t>Climate</a:t>
            </a:r>
            <a:r>
              <a:rPr lang="fr-FR" dirty="0"/>
              <a:t> Action – One stage</a:t>
            </a:r>
          </a:p>
        </p:txBody>
      </p:sp>
      <p:pic>
        <p:nvPicPr>
          <p:cNvPr id="4" name="Picture 4">
            <a:extLst>
              <a:ext uri="{FF2B5EF4-FFF2-40B4-BE49-F238E27FC236}">
                <a16:creationId xmlns:a16="http://schemas.microsoft.com/office/drawing/2014/main" id="{95BCA1C2-F206-5F46-B66C-06714A054A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4439" y="1580667"/>
            <a:ext cx="7200720" cy="4539010"/>
          </a:xfrm>
          <a:prstGeom prst="rect">
            <a:avLst/>
          </a:prstGeom>
        </p:spPr>
      </p:pic>
    </p:spTree>
    <p:extLst>
      <p:ext uri="{BB962C8B-B14F-4D97-AF65-F5344CB8AC3E}">
        <p14:creationId xmlns:p14="http://schemas.microsoft.com/office/powerpoint/2010/main" val="397758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800" spc="-100" dirty="0"/>
              <a:t>Evaluation of LIFE </a:t>
            </a:r>
            <a:r>
              <a:rPr lang="fr-FR" sz="4800" spc="-100" dirty="0" err="1"/>
              <a:t>proposals</a:t>
            </a:r>
            <a:r>
              <a:rPr lang="fr-FR" sz="4800" spc="-100" dirty="0"/>
              <a:t>:</a:t>
            </a:r>
            <a:br>
              <a:rPr lang="fr-FR" sz="4800" spc="-100" dirty="0"/>
            </a:br>
            <a:r>
              <a:rPr lang="fr-FR" sz="4800" spc="-100" dirty="0"/>
              <a:t>Common </a:t>
            </a:r>
            <a:r>
              <a:rPr lang="fr-FR" sz="4800" spc="-100" dirty="0" err="1"/>
              <a:t>Pitfalls</a:t>
            </a:r>
            <a:endParaRPr lang="fr-FR" sz="4800" spc="-100" dirty="0"/>
          </a:p>
        </p:txBody>
      </p:sp>
      <p:sp>
        <p:nvSpPr>
          <p:cNvPr id="6" name="Text Placeholder 7"/>
          <p:cNvSpPr txBox="1">
            <a:spLocks/>
          </p:cNvSpPr>
          <p:nvPr/>
        </p:nvSpPr>
        <p:spPr>
          <a:xfrm>
            <a:off x="6510997" y="6329002"/>
            <a:ext cx="5455920" cy="528998"/>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ltLang="x-none" sz="2000" i="1" strike="sngStrike" dirty="0">
              <a:solidFill>
                <a:schemeClr val="bg1"/>
              </a:solidFill>
            </a:endParaRPr>
          </a:p>
        </p:txBody>
      </p:sp>
      <p:pic>
        <p:nvPicPr>
          <p:cNvPr id="7" name="Image 6"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43" y="5877272"/>
            <a:ext cx="933210" cy="732827"/>
          </a:xfrm>
          <a:prstGeom prst="rect">
            <a:avLst/>
          </a:prstGeom>
        </p:spPr>
      </p:pic>
      <p:pic>
        <p:nvPicPr>
          <p:cNvPr id="9" name="Image 8" descr="logo-EASME-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196" y="5872388"/>
            <a:ext cx="2438531" cy="698700"/>
          </a:xfrm>
          <a:prstGeom prst="rect">
            <a:avLst/>
          </a:prstGeom>
        </p:spPr>
      </p:pic>
      <p:sp>
        <p:nvSpPr>
          <p:cNvPr id="8" name="Text Placeholder 7">
            <a:extLst>
              <a:ext uri="{FF2B5EF4-FFF2-40B4-BE49-F238E27FC236}">
                <a16:creationId xmlns:a16="http://schemas.microsoft.com/office/drawing/2014/main" id="{E9207161-C5E9-46BC-B606-973B5237EEA9}"/>
              </a:ext>
            </a:extLst>
          </p:cNvPr>
          <p:cNvSpPr>
            <a:spLocks noGrp="1"/>
          </p:cNvSpPr>
          <p:nvPr>
            <p:ph type="body" sz="quarter" idx="13"/>
          </p:nvPr>
        </p:nvSpPr>
        <p:spPr/>
        <p:txBody>
          <a:bodyPr/>
          <a:lstStyle/>
          <a:p>
            <a:endParaRPr lang="et-EE"/>
          </a:p>
        </p:txBody>
      </p:sp>
    </p:spTree>
    <p:extLst>
      <p:ext uri="{BB962C8B-B14F-4D97-AF65-F5344CB8AC3E}">
        <p14:creationId xmlns:p14="http://schemas.microsoft.com/office/powerpoint/2010/main" val="44065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int-d-interrog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00" y="919284"/>
            <a:ext cx="4394200" cy="4394200"/>
          </a:xfrm>
          <a:prstGeom prst="rect">
            <a:avLst/>
          </a:prstGeom>
        </p:spPr>
      </p:pic>
      <p:sp>
        <p:nvSpPr>
          <p:cNvPr id="2" name="Espace réservé du contenu 1"/>
          <p:cNvSpPr>
            <a:spLocks noGrp="1"/>
          </p:cNvSpPr>
          <p:nvPr>
            <p:ph idx="1"/>
          </p:nvPr>
        </p:nvSpPr>
        <p:spPr>
          <a:xfrm>
            <a:off x="838200" y="1825625"/>
            <a:ext cx="7260492" cy="3881904"/>
          </a:xfrm>
        </p:spPr>
        <p:txBody>
          <a:bodyPr lIns="0"/>
          <a:lstStyle/>
          <a:p>
            <a:r>
              <a:rPr lang="fr-FR" dirty="0" err="1"/>
              <a:t>What</a:t>
            </a:r>
            <a:r>
              <a:rPr lang="fr-FR" dirty="0"/>
              <a:t> </a:t>
            </a:r>
            <a:r>
              <a:rPr lang="fr-FR" dirty="0" err="1"/>
              <a:t>is</a:t>
            </a:r>
            <a:r>
              <a:rPr lang="fr-FR" dirty="0"/>
              <a:t> </a:t>
            </a:r>
            <a:r>
              <a:rPr lang="fr-FR" b="1" dirty="0"/>
              <a:t>the </a:t>
            </a:r>
            <a:r>
              <a:rPr lang="fr-FR" b="1" dirty="0" err="1"/>
              <a:t>problem</a:t>
            </a:r>
            <a:r>
              <a:rPr lang="fr-FR" b="1" dirty="0"/>
              <a:t> </a:t>
            </a:r>
            <a:r>
              <a:rPr lang="fr-FR" dirty="0" err="1"/>
              <a:t>you</a:t>
            </a:r>
            <a:r>
              <a:rPr lang="fr-FR" dirty="0"/>
              <a:t> </a:t>
            </a:r>
            <a:r>
              <a:rPr lang="fr-FR" dirty="0" err="1"/>
              <a:t>want</a:t>
            </a:r>
            <a:r>
              <a:rPr lang="fr-FR" dirty="0"/>
              <a:t> to </a:t>
            </a:r>
            <a:r>
              <a:rPr lang="fr-FR" dirty="0" err="1"/>
              <a:t>address</a:t>
            </a:r>
            <a:endParaRPr lang="fr-FR" dirty="0"/>
          </a:p>
          <a:p>
            <a:r>
              <a:rPr lang="fr-FR" dirty="0" err="1"/>
              <a:t>What</a:t>
            </a:r>
            <a:r>
              <a:rPr lang="fr-FR" dirty="0"/>
              <a:t> are the challenges </a:t>
            </a:r>
            <a:r>
              <a:rPr lang="fr-FR" b="1" dirty="0"/>
              <a:t>in </a:t>
            </a:r>
            <a:r>
              <a:rPr lang="fr-FR" b="1" dirty="0" err="1"/>
              <a:t>your</a:t>
            </a:r>
            <a:r>
              <a:rPr lang="fr-FR" b="1" dirty="0"/>
              <a:t> </a:t>
            </a:r>
            <a:r>
              <a:rPr lang="fr-FR" b="1" dirty="0" err="1"/>
              <a:t>specific</a:t>
            </a:r>
            <a:r>
              <a:rPr lang="fr-FR" b="1" dirty="0"/>
              <a:t> </a:t>
            </a:r>
            <a:r>
              <a:rPr lang="fr-FR" b="1" dirty="0" err="1"/>
              <a:t>context</a:t>
            </a:r>
            <a:endParaRPr lang="fr-FR" b="1" dirty="0"/>
          </a:p>
          <a:p>
            <a:r>
              <a:rPr lang="fr-FR" dirty="0" err="1"/>
              <a:t>What</a:t>
            </a:r>
            <a:r>
              <a:rPr lang="fr-FR" dirty="0"/>
              <a:t> has been </a:t>
            </a:r>
            <a:r>
              <a:rPr lang="fr-FR" dirty="0" err="1"/>
              <a:t>done</a:t>
            </a:r>
            <a:r>
              <a:rPr lang="fr-FR" dirty="0"/>
              <a:t> </a:t>
            </a:r>
            <a:r>
              <a:rPr lang="fr-FR" dirty="0" err="1"/>
              <a:t>so</a:t>
            </a:r>
            <a:r>
              <a:rPr lang="fr-FR" dirty="0"/>
              <a:t> far – </a:t>
            </a:r>
            <a:r>
              <a:rPr lang="fr-FR" b="1" dirty="0"/>
              <a:t>value </a:t>
            </a:r>
            <a:r>
              <a:rPr lang="fr-FR" b="1" dirty="0" err="1"/>
              <a:t>added</a:t>
            </a:r>
            <a:r>
              <a:rPr lang="fr-FR" b="1" dirty="0"/>
              <a:t> of the </a:t>
            </a:r>
            <a:r>
              <a:rPr lang="fr-FR" b="1" dirty="0" err="1"/>
              <a:t>project</a:t>
            </a:r>
            <a:endParaRPr lang="fr-FR" b="1" dirty="0"/>
          </a:p>
          <a:p>
            <a:r>
              <a:rPr lang="fr-FR" b="1" dirty="0"/>
              <a:t>Baseline data </a:t>
            </a:r>
            <a:r>
              <a:rPr lang="fr-FR" dirty="0"/>
              <a:t>(</a:t>
            </a:r>
            <a:r>
              <a:rPr lang="fr-FR" dirty="0" err="1"/>
              <a:t>surveys</a:t>
            </a:r>
            <a:r>
              <a:rPr lang="fr-FR" dirty="0"/>
              <a:t>, </a:t>
            </a:r>
            <a:r>
              <a:rPr lang="fr-FR" dirty="0" err="1"/>
              <a:t>results</a:t>
            </a:r>
            <a:r>
              <a:rPr lang="fr-FR" dirty="0"/>
              <a:t> of tests, etc.) </a:t>
            </a:r>
            <a:r>
              <a:rPr lang="en-GB" altLang="x-none" dirty="0">
                <a:ea typeface="ＭＳ Ｐゴシック" charset="-128"/>
                <a:sym typeface="Wingdings" charset="2"/>
              </a:rPr>
              <a:t> </a:t>
            </a:r>
            <a:r>
              <a:rPr lang="fr-FR" dirty="0" err="1"/>
              <a:t>provide</a:t>
            </a:r>
            <a:r>
              <a:rPr lang="fr-FR" dirty="0"/>
              <a:t> the data source and, </a:t>
            </a:r>
            <a:r>
              <a:rPr lang="fr-FR" dirty="0" err="1"/>
              <a:t>when</a:t>
            </a:r>
            <a:r>
              <a:rPr lang="fr-FR" dirty="0"/>
              <a:t> relevant, </a:t>
            </a:r>
            <a:r>
              <a:rPr lang="fr-FR" dirty="0" err="1"/>
              <a:t>maps</a:t>
            </a:r>
            <a:endParaRPr lang="fr-FR" dirty="0"/>
          </a:p>
        </p:txBody>
      </p:sp>
      <p:sp>
        <p:nvSpPr>
          <p:cNvPr id="3" name="Titre 2"/>
          <p:cNvSpPr>
            <a:spLocks noGrp="1"/>
          </p:cNvSpPr>
          <p:nvPr>
            <p:ph type="title"/>
          </p:nvPr>
        </p:nvSpPr>
        <p:spPr/>
        <p:txBody>
          <a:bodyPr/>
          <a:lstStyle/>
          <a:p>
            <a:r>
              <a:rPr lang="fr-FR" dirty="0"/>
              <a:t>The </a:t>
            </a:r>
            <a:r>
              <a:rPr lang="fr-FR" dirty="0" err="1"/>
              <a:t>baseline</a:t>
            </a:r>
            <a:r>
              <a:rPr lang="fr-FR" dirty="0"/>
              <a:t> </a:t>
            </a:r>
            <a:r>
              <a:rPr lang="fr-FR" dirty="0" err="1"/>
              <a:t>is</a:t>
            </a:r>
            <a:r>
              <a:rPr lang="fr-FR" dirty="0"/>
              <a:t> </a:t>
            </a:r>
            <a:r>
              <a:rPr lang="fr-FR" dirty="0" err="1"/>
              <a:t>incomplete</a:t>
            </a:r>
            <a:endParaRPr lang="fr-FR" dirty="0"/>
          </a:p>
        </p:txBody>
      </p:sp>
    </p:spTree>
    <p:extLst>
      <p:ext uri="{BB962C8B-B14F-4D97-AF65-F5344CB8AC3E}">
        <p14:creationId xmlns:p14="http://schemas.microsoft.com/office/powerpoint/2010/main" val="3408090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200" y="1825625"/>
            <a:ext cx="6361724" cy="3881904"/>
          </a:xfrm>
        </p:spPr>
        <p:txBody>
          <a:bodyPr lIns="0"/>
          <a:lstStyle/>
          <a:p>
            <a:r>
              <a:rPr lang="fr-FR" dirty="0" err="1"/>
              <a:t>Who</a:t>
            </a:r>
            <a:r>
              <a:rPr lang="fr-FR" dirty="0"/>
              <a:t> </a:t>
            </a:r>
            <a:r>
              <a:rPr lang="fr-FR" dirty="0" err="1"/>
              <a:t>is</a:t>
            </a:r>
            <a:r>
              <a:rPr lang="fr-FR" dirty="0"/>
              <a:t> </a:t>
            </a:r>
            <a:r>
              <a:rPr lang="fr-FR" b="1" dirty="0" err="1"/>
              <a:t>affected</a:t>
            </a:r>
            <a:r>
              <a:rPr lang="fr-FR" b="1" dirty="0"/>
              <a:t> by the </a:t>
            </a:r>
            <a:r>
              <a:rPr lang="fr-FR" b="1" dirty="0" err="1"/>
              <a:t>problem</a:t>
            </a:r>
            <a:r>
              <a:rPr lang="fr-FR" b="1" dirty="0"/>
              <a:t> </a:t>
            </a:r>
            <a:r>
              <a:rPr lang="fr-FR" dirty="0"/>
              <a:t>? </a:t>
            </a:r>
            <a:r>
              <a:rPr lang="fr-FR" dirty="0" err="1"/>
              <a:t>Who</a:t>
            </a:r>
            <a:r>
              <a:rPr lang="fr-FR" dirty="0"/>
              <a:t> </a:t>
            </a:r>
            <a:r>
              <a:rPr lang="fr-FR" dirty="0" err="1"/>
              <a:t>will</a:t>
            </a:r>
            <a:r>
              <a:rPr lang="fr-FR" dirty="0"/>
              <a:t> use the solutions/</a:t>
            </a:r>
            <a:r>
              <a:rPr lang="fr-FR" dirty="0" err="1"/>
              <a:t>tools</a:t>
            </a:r>
            <a:r>
              <a:rPr lang="fr-FR" dirty="0"/>
              <a:t> </a:t>
            </a:r>
            <a:r>
              <a:rPr lang="fr-FR" dirty="0" err="1"/>
              <a:t>developed</a:t>
            </a:r>
            <a:r>
              <a:rPr lang="fr-FR" dirty="0"/>
              <a:t> ? </a:t>
            </a:r>
          </a:p>
          <a:p>
            <a:r>
              <a:rPr lang="fr-FR" b="1" dirty="0"/>
              <a:t>Local </a:t>
            </a:r>
            <a:r>
              <a:rPr lang="fr-FR" b="1" dirty="0" err="1"/>
              <a:t>authorities</a:t>
            </a:r>
            <a:r>
              <a:rPr lang="fr-FR" b="1" dirty="0"/>
              <a:t> </a:t>
            </a:r>
            <a:r>
              <a:rPr lang="fr-FR" dirty="0" err="1"/>
              <a:t>involved</a:t>
            </a:r>
            <a:r>
              <a:rPr lang="fr-FR" dirty="0"/>
              <a:t> ? How ? </a:t>
            </a:r>
            <a:r>
              <a:rPr lang="fr-FR" dirty="0" err="1"/>
              <a:t>Ensure</a:t>
            </a:r>
            <a:r>
              <a:rPr lang="fr-FR" dirty="0"/>
              <a:t> active participation of </a:t>
            </a:r>
            <a:r>
              <a:rPr lang="fr-FR" dirty="0" err="1"/>
              <a:t>key</a:t>
            </a:r>
            <a:r>
              <a:rPr lang="fr-FR" dirty="0"/>
              <a:t> </a:t>
            </a:r>
            <a:r>
              <a:rPr lang="fr-FR" dirty="0" err="1"/>
              <a:t>stakeholders</a:t>
            </a:r>
            <a:endParaRPr lang="fr-FR" dirty="0"/>
          </a:p>
          <a:p>
            <a:r>
              <a:rPr lang="fr-FR" b="1" dirty="0" err="1"/>
              <a:t>Partnership</a:t>
            </a:r>
            <a:r>
              <a:rPr lang="fr-FR" b="1" dirty="0"/>
              <a:t> </a:t>
            </a:r>
            <a:r>
              <a:rPr lang="fr-FR" b="1" dirty="0" err="1"/>
              <a:t>based</a:t>
            </a:r>
            <a:r>
              <a:rPr lang="fr-FR" b="1" dirty="0"/>
              <a:t> on expertise </a:t>
            </a:r>
            <a:r>
              <a:rPr lang="fr-FR" dirty="0" err="1"/>
              <a:t>needed</a:t>
            </a:r>
            <a:r>
              <a:rPr lang="fr-FR" dirty="0"/>
              <a:t> in the </a:t>
            </a:r>
            <a:r>
              <a:rPr lang="fr-FR" dirty="0" err="1"/>
              <a:t>project</a:t>
            </a:r>
            <a:endParaRPr lang="fr-FR" dirty="0"/>
          </a:p>
          <a:p>
            <a:endParaRPr lang="fr-FR" dirty="0"/>
          </a:p>
        </p:txBody>
      </p:sp>
      <p:sp>
        <p:nvSpPr>
          <p:cNvPr id="3" name="Titre 2"/>
          <p:cNvSpPr>
            <a:spLocks noGrp="1"/>
          </p:cNvSpPr>
          <p:nvPr>
            <p:ph type="title"/>
          </p:nvPr>
        </p:nvSpPr>
        <p:spPr/>
        <p:txBody>
          <a:bodyPr/>
          <a:lstStyle/>
          <a:p>
            <a:r>
              <a:rPr lang="fr-FR" dirty="0"/>
              <a:t>Target group, </a:t>
            </a:r>
            <a:r>
              <a:rPr lang="fr-FR" dirty="0" err="1"/>
              <a:t>stakeholders</a:t>
            </a:r>
            <a:r>
              <a:rPr lang="fr-FR" dirty="0"/>
              <a:t>, </a:t>
            </a:r>
            <a:r>
              <a:rPr lang="fr-FR" dirty="0" err="1"/>
              <a:t>partnership</a:t>
            </a:r>
            <a:r>
              <a:rPr lang="fr-FR" dirty="0"/>
              <a:t> not </a:t>
            </a:r>
            <a:r>
              <a:rPr lang="fr-FR" dirty="0" err="1"/>
              <a:t>appropriate</a:t>
            </a:r>
            <a:endParaRPr lang="fr-FR" dirty="0"/>
          </a:p>
        </p:txBody>
      </p:sp>
      <p:pic>
        <p:nvPicPr>
          <p:cNvPr id="4" name="Picture 3" descr="C:\Users\giappla\AppData\Local\Local Documents - no backup\Pictures\stakeholders.jpg"/>
          <p:cNvPicPr>
            <a:picLocks noChangeAspect="1" noChangeArrowheads="1"/>
          </p:cNvPicPr>
          <p:nvPr/>
        </p:nvPicPr>
        <p:blipFill rotWithShape="1">
          <a:blip r:embed="rId3">
            <a:extLst>
              <a:ext uri="{28A0092B-C50C-407E-A947-70E740481C1C}">
                <a14:useLocalDpi xmlns:a14="http://schemas.microsoft.com/office/drawing/2010/main"/>
              </a:ext>
            </a:extLst>
          </a:blip>
          <a:srcRect l="914" t="-330" r="2406" b="2446"/>
          <a:stretch/>
        </p:blipFill>
        <p:spPr bwMode="auto">
          <a:xfrm>
            <a:off x="7629770" y="1617779"/>
            <a:ext cx="4318000" cy="2895604"/>
          </a:xfrm>
          <a:prstGeom prst="rect">
            <a:avLst/>
          </a:prstGeom>
          <a:noFill/>
          <a:ln>
            <a:noFill/>
          </a:ln>
        </p:spPr>
      </p:pic>
    </p:spTree>
    <p:extLst>
      <p:ext uri="{BB962C8B-B14F-4D97-AF65-F5344CB8AC3E}">
        <p14:creationId xmlns:p14="http://schemas.microsoft.com/office/powerpoint/2010/main" val="425482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Stock-5320045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9093" y="1280126"/>
            <a:ext cx="4832907" cy="3348786"/>
          </a:xfrm>
          <a:prstGeom prst="rect">
            <a:avLst/>
          </a:prstGeom>
        </p:spPr>
      </p:pic>
      <p:sp>
        <p:nvSpPr>
          <p:cNvPr id="2" name="Espace réservé du contenu 1"/>
          <p:cNvSpPr>
            <a:spLocks noGrp="1"/>
          </p:cNvSpPr>
          <p:nvPr>
            <p:ph idx="1"/>
          </p:nvPr>
        </p:nvSpPr>
        <p:spPr>
          <a:xfrm>
            <a:off x="838199" y="1825625"/>
            <a:ext cx="6646334" cy="3881904"/>
          </a:xfrm>
        </p:spPr>
        <p:txBody>
          <a:bodyPr lIns="0"/>
          <a:lstStyle/>
          <a:p>
            <a:r>
              <a:rPr lang="fr-FR" b="1" dirty="0"/>
              <a:t>Are the actions </a:t>
            </a:r>
            <a:r>
              <a:rPr lang="fr-FR" b="1" dirty="0" err="1"/>
              <a:t>appropriate</a:t>
            </a:r>
            <a:r>
              <a:rPr lang="fr-FR" b="1" dirty="0"/>
              <a:t> to </a:t>
            </a:r>
            <a:r>
              <a:rPr lang="fr-FR" b="1" dirty="0" err="1"/>
              <a:t>address</a:t>
            </a:r>
            <a:r>
              <a:rPr lang="fr-FR" b="1" dirty="0"/>
              <a:t> </a:t>
            </a:r>
            <a:r>
              <a:rPr lang="fr-FR" dirty="0"/>
              <a:t>the </a:t>
            </a:r>
            <a:r>
              <a:rPr lang="fr-FR" dirty="0" err="1"/>
              <a:t>problem</a:t>
            </a:r>
            <a:r>
              <a:rPr lang="fr-FR" dirty="0"/>
              <a:t> </a:t>
            </a:r>
            <a:r>
              <a:rPr lang="fr-FR" dirty="0" err="1"/>
              <a:t>identified</a:t>
            </a:r>
            <a:r>
              <a:rPr lang="fr-FR" dirty="0"/>
              <a:t> ? Use </a:t>
            </a:r>
            <a:r>
              <a:rPr lang="fr-FR" b="1" dirty="0" err="1"/>
              <a:t>logical</a:t>
            </a:r>
            <a:r>
              <a:rPr lang="fr-FR" b="1" dirty="0"/>
              <a:t> </a:t>
            </a:r>
            <a:r>
              <a:rPr lang="fr-FR" b="1" dirty="0" err="1"/>
              <a:t>framework</a:t>
            </a:r>
            <a:r>
              <a:rPr lang="fr-FR" b="1" dirty="0"/>
              <a:t> </a:t>
            </a:r>
          </a:p>
          <a:p>
            <a:r>
              <a:rPr lang="fr-FR" dirty="0" err="1"/>
              <a:t>Clearly</a:t>
            </a:r>
            <a:r>
              <a:rPr lang="fr-FR" dirty="0"/>
              <a:t> </a:t>
            </a:r>
            <a:r>
              <a:rPr lang="fr-FR" dirty="0" err="1"/>
              <a:t>present</a:t>
            </a:r>
            <a:r>
              <a:rPr lang="fr-FR" dirty="0"/>
              <a:t> </a:t>
            </a:r>
            <a:r>
              <a:rPr lang="fr-FR" b="1" dirty="0" err="1"/>
              <a:t>who</a:t>
            </a:r>
            <a:r>
              <a:rPr lang="fr-FR" b="1" dirty="0"/>
              <a:t> </a:t>
            </a:r>
            <a:r>
              <a:rPr lang="fr-FR" b="1" dirty="0" err="1"/>
              <a:t>does</a:t>
            </a:r>
            <a:r>
              <a:rPr lang="fr-FR" b="1" dirty="0"/>
              <a:t> </a:t>
            </a:r>
            <a:r>
              <a:rPr lang="fr-FR" b="1" dirty="0" err="1"/>
              <a:t>what</a:t>
            </a:r>
            <a:r>
              <a:rPr lang="fr-FR" b="1" dirty="0"/>
              <a:t> and </a:t>
            </a:r>
            <a:r>
              <a:rPr lang="fr-FR" b="1" dirty="0" err="1"/>
              <a:t>when</a:t>
            </a:r>
            <a:endParaRPr lang="fr-FR" b="1" dirty="0"/>
          </a:p>
          <a:p>
            <a:r>
              <a:rPr lang="fr-FR" dirty="0"/>
              <a:t>Tools/</a:t>
            </a:r>
            <a:r>
              <a:rPr lang="fr-FR" dirty="0" err="1"/>
              <a:t>strategies</a:t>
            </a:r>
            <a:r>
              <a:rPr lang="fr-FR" dirty="0"/>
              <a:t>/</a:t>
            </a:r>
            <a:r>
              <a:rPr lang="fr-FR" dirty="0" err="1"/>
              <a:t>methodologies</a:t>
            </a:r>
            <a:r>
              <a:rPr lang="en-US" altLang="x-none" dirty="0">
                <a:sym typeface="Wingdings" charset="2"/>
              </a:rPr>
              <a:t> </a:t>
            </a:r>
            <a:r>
              <a:rPr lang="fr-FR" dirty="0"/>
              <a:t> </a:t>
            </a:r>
            <a:r>
              <a:rPr lang="fr-FR" dirty="0" err="1"/>
              <a:t>needed</a:t>
            </a:r>
            <a:r>
              <a:rPr lang="fr-FR" dirty="0"/>
              <a:t> for </a:t>
            </a:r>
            <a:r>
              <a:rPr lang="fr-FR" b="1" dirty="0" err="1"/>
              <a:t>concrete</a:t>
            </a:r>
            <a:r>
              <a:rPr lang="fr-FR" b="1" dirty="0"/>
              <a:t> </a:t>
            </a:r>
            <a:r>
              <a:rPr lang="fr-FR" b="1" dirty="0" err="1"/>
              <a:t>implementation</a:t>
            </a:r>
            <a:endParaRPr lang="fr-FR" b="1" dirty="0"/>
          </a:p>
          <a:p>
            <a:r>
              <a:rPr lang="fr-FR" b="1" dirty="0"/>
              <a:t>Transnational?</a:t>
            </a:r>
          </a:p>
        </p:txBody>
      </p:sp>
      <p:sp>
        <p:nvSpPr>
          <p:cNvPr id="3" name="Titre 2"/>
          <p:cNvSpPr>
            <a:spLocks noGrp="1"/>
          </p:cNvSpPr>
          <p:nvPr>
            <p:ph type="title"/>
          </p:nvPr>
        </p:nvSpPr>
        <p:spPr/>
        <p:txBody>
          <a:bodyPr/>
          <a:lstStyle/>
          <a:p>
            <a:r>
              <a:rPr lang="fr-FR" dirty="0" err="1"/>
              <a:t>Unclear</a:t>
            </a:r>
            <a:r>
              <a:rPr lang="fr-FR" dirty="0"/>
              <a:t> </a:t>
            </a:r>
            <a:r>
              <a:rPr lang="fr-FR" dirty="0" err="1"/>
              <a:t>link</a:t>
            </a:r>
            <a:r>
              <a:rPr lang="fr-FR" dirty="0"/>
              <a:t> </a:t>
            </a:r>
            <a:r>
              <a:rPr lang="fr-FR" dirty="0" err="1"/>
              <a:t>between</a:t>
            </a:r>
            <a:r>
              <a:rPr lang="fr-FR" dirty="0"/>
              <a:t> actions and objectives</a:t>
            </a:r>
          </a:p>
        </p:txBody>
      </p:sp>
    </p:spTree>
    <p:extLst>
      <p:ext uri="{BB962C8B-B14F-4D97-AF65-F5344CB8AC3E}">
        <p14:creationId xmlns:p14="http://schemas.microsoft.com/office/powerpoint/2010/main" val="153897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199" y="1825625"/>
            <a:ext cx="7446109" cy="3881904"/>
          </a:xfrm>
        </p:spPr>
        <p:txBody>
          <a:bodyPr lIns="0"/>
          <a:lstStyle/>
          <a:p>
            <a:r>
              <a:rPr lang="fr-FR" dirty="0" err="1"/>
              <a:t>Technical</a:t>
            </a:r>
            <a:r>
              <a:rPr lang="fr-FR" dirty="0"/>
              <a:t> </a:t>
            </a:r>
            <a:r>
              <a:rPr lang="fr-FR" dirty="0" err="1"/>
              <a:t>sustainability</a:t>
            </a:r>
            <a:r>
              <a:rPr lang="fr-FR" dirty="0"/>
              <a:t> </a:t>
            </a:r>
            <a:r>
              <a:rPr lang="fr-FR" b="1" dirty="0" err="1"/>
              <a:t>should</a:t>
            </a:r>
            <a:r>
              <a:rPr lang="fr-FR" b="1" dirty="0"/>
              <a:t> </a:t>
            </a:r>
            <a:r>
              <a:rPr lang="fr-FR" b="1" dirty="0" err="1"/>
              <a:t>be</a:t>
            </a:r>
            <a:r>
              <a:rPr lang="fr-FR" b="1" dirty="0"/>
              <a:t> </a:t>
            </a:r>
            <a:r>
              <a:rPr lang="fr-FR" b="1" dirty="0" err="1"/>
              <a:t>built</a:t>
            </a:r>
            <a:r>
              <a:rPr lang="fr-FR" b="1" dirty="0"/>
              <a:t> in the </a:t>
            </a:r>
            <a:r>
              <a:rPr lang="fr-FR" b="1" dirty="0" err="1"/>
              <a:t>project</a:t>
            </a:r>
            <a:r>
              <a:rPr lang="fr-FR" b="1" dirty="0"/>
              <a:t> </a:t>
            </a:r>
            <a:r>
              <a:rPr lang="fr-FR" dirty="0"/>
              <a:t>ex. </a:t>
            </a:r>
            <a:r>
              <a:rPr lang="fr-FR" dirty="0" err="1"/>
              <a:t>scale</a:t>
            </a:r>
            <a:r>
              <a:rPr lang="fr-FR" dirty="0"/>
              <a:t> up pilot, </a:t>
            </a:r>
            <a:r>
              <a:rPr lang="fr-FR" dirty="0" err="1"/>
              <a:t>uptake</a:t>
            </a:r>
            <a:r>
              <a:rPr lang="fr-FR" dirty="0"/>
              <a:t> of </a:t>
            </a:r>
            <a:r>
              <a:rPr lang="fr-FR" dirty="0" err="1"/>
              <a:t>policy</a:t>
            </a:r>
            <a:r>
              <a:rPr lang="fr-FR" dirty="0"/>
              <a:t> </a:t>
            </a:r>
            <a:r>
              <a:rPr lang="fr-FR" dirty="0" err="1"/>
              <a:t>recommendations</a:t>
            </a:r>
            <a:r>
              <a:rPr lang="fr-FR" dirty="0"/>
              <a:t> / </a:t>
            </a:r>
            <a:r>
              <a:rPr lang="fr-FR" dirty="0" err="1"/>
              <a:t>tools</a:t>
            </a:r>
            <a:endParaRPr lang="fr-FR" dirty="0"/>
          </a:p>
          <a:p>
            <a:r>
              <a:rPr lang="fr-FR" dirty="0" err="1"/>
              <a:t>Responsibilities</a:t>
            </a:r>
            <a:r>
              <a:rPr lang="fr-FR" dirty="0"/>
              <a:t> – </a:t>
            </a:r>
            <a:r>
              <a:rPr lang="fr-FR" dirty="0" err="1"/>
              <a:t>who</a:t>
            </a:r>
            <a:r>
              <a:rPr lang="fr-FR" dirty="0"/>
              <a:t> </a:t>
            </a:r>
            <a:r>
              <a:rPr lang="fr-FR" dirty="0" err="1"/>
              <a:t>will</a:t>
            </a:r>
            <a:r>
              <a:rPr lang="fr-FR" dirty="0"/>
              <a:t> do the job </a:t>
            </a:r>
            <a:r>
              <a:rPr lang="fr-FR" dirty="0" err="1"/>
              <a:t>afterwards</a:t>
            </a:r>
            <a:r>
              <a:rPr lang="fr-FR" dirty="0"/>
              <a:t> ? </a:t>
            </a:r>
            <a:br>
              <a:rPr lang="fr-FR" dirty="0"/>
            </a:br>
            <a:r>
              <a:rPr lang="fr-FR" b="1" dirty="0" err="1"/>
              <a:t>Who</a:t>
            </a:r>
            <a:r>
              <a:rPr lang="fr-FR" b="1" dirty="0"/>
              <a:t> </a:t>
            </a:r>
            <a:r>
              <a:rPr lang="fr-FR" b="1" dirty="0" err="1"/>
              <a:t>will</a:t>
            </a:r>
            <a:r>
              <a:rPr lang="fr-FR" b="1" dirty="0"/>
              <a:t> use the </a:t>
            </a:r>
            <a:r>
              <a:rPr lang="fr-FR" b="1" dirty="0" err="1"/>
              <a:t>tool</a:t>
            </a:r>
            <a:r>
              <a:rPr lang="fr-FR" b="1" dirty="0"/>
              <a:t> / </a:t>
            </a:r>
            <a:r>
              <a:rPr lang="fr-FR" b="1" dirty="0" err="1"/>
              <a:t>products</a:t>
            </a:r>
            <a:r>
              <a:rPr lang="fr-FR" b="1" dirty="0"/>
              <a:t> </a:t>
            </a:r>
            <a:r>
              <a:rPr lang="fr-FR" b="1" dirty="0" err="1"/>
              <a:t>developed</a:t>
            </a:r>
            <a:r>
              <a:rPr lang="fr-FR" b="1" dirty="0"/>
              <a:t> </a:t>
            </a:r>
            <a:r>
              <a:rPr lang="fr-FR" dirty="0"/>
              <a:t>?</a:t>
            </a:r>
          </a:p>
          <a:p>
            <a:r>
              <a:rPr lang="fr-FR" dirty="0"/>
              <a:t>Financial </a:t>
            </a:r>
            <a:r>
              <a:rPr lang="fr-FR" dirty="0" err="1"/>
              <a:t>sustainability</a:t>
            </a:r>
            <a:endParaRPr lang="fr-FR" dirty="0"/>
          </a:p>
        </p:txBody>
      </p:sp>
      <p:sp>
        <p:nvSpPr>
          <p:cNvPr id="3" name="Titre 2"/>
          <p:cNvSpPr>
            <a:spLocks noGrp="1"/>
          </p:cNvSpPr>
          <p:nvPr>
            <p:ph type="title"/>
          </p:nvPr>
        </p:nvSpPr>
        <p:spPr/>
        <p:txBody>
          <a:bodyPr/>
          <a:lstStyle/>
          <a:p>
            <a:r>
              <a:rPr lang="fr-FR" dirty="0" err="1"/>
              <a:t>Sustainability</a:t>
            </a:r>
            <a:r>
              <a:rPr lang="fr-FR" dirty="0"/>
              <a:t> not </a:t>
            </a:r>
            <a:r>
              <a:rPr lang="fr-FR" dirty="0" err="1"/>
              <a:t>ensured</a:t>
            </a:r>
            <a:endParaRPr lang="fr-FR" dirty="0"/>
          </a:p>
        </p:txBody>
      </p:sp>
      <p:pic>
        <p:nvPicPr>
          <p:cNvPr id="4" name="Picture 2" descr="C:\Users\giappla\AppData\Local\Local Documents - no backup\Pictures\sust.jpg"/>
          <p:cNvPicPr>
            <a:picLocks noChangeAspect="1" noChangeArrowheads="1"/>
          </p:cNvPicPr>
          <p:nvPr/>
        </p:nvPicPr>
        <p:blipFill rotWithShape="1">
          <a:blip r:embed="rId3">
            <a:extLst>
              <a:ext uri="{28A0092B-C50C-407E-A947-70E740481C1C}">
                <a14:useLocalDpi xmlns:a14="http://schemas.microsoft.com/office/drawing/2010/main"/>
              </a:ext>
            </a:extLst>
          </a:blip>
          <a:srcRect l="16510" t="783" r="13690" b="602"/>
          <a:stretch/>
        </p:blipFill>
        <p:spPr bwMode="auto">
          <a:xfrm>
            <a:off x="8258058" y="1869089"/>
            <a:ext cx="3386866" cy="2400064"/>
          </a:xfrm>
          <a:prstGeom prst="rect">
            <a:avLst/>
          </a:prstGeom>
          <a:no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389088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 Consorsium-18.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1503" y="833"/>
            <a:ext cx="7635239" cy="6862729"/>
          </a:xfrm>
          <a:prstGeom prst="rect">
            <a:avLst/>
          </a:prstGeom>
        </p:spPr>
      </p:pic>
    </p:spTree>
    <p:extLst>
      <p:ext uri="{BB962C8B-B14F-4D97-AF65-F5344CB8AC3E}">
        <p14:creationId xmlns:p14="http://schemas.microsoft.com/office/powerpoint/2010/main" val="70426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giappla\AppData\Local\Local Documents - no backup\Pictures\images.png"/>
          <p:cNvPicPr>
            <a:picLocks noChangeAspect="1" noChangeArrowheads="1"/>
          </p:cNvPicPr>
          <p:nvPr/>
        </p:nvPicPr>
        <p:blipFill rotWithShape="1">
          <a:blip r:embed="rId3">
            <a:extLst>
              <a:ext uri="{28A0092B-C50C-407E-A947-70E740481C1C}">
                <a14:useLocalDpi xmlns:a14="http://schemas.microsoft.com/office/drawing/2010/main"/>
              </a:ext>
            </a:extLst>
          </a:blip>
          <a:srcRect l="931" t="1277" r="1215" b="1411"/>
          <a:stretch/>
        </p:blipFill>
        <p:spPr bwMode="auto">
          <a:xfrm>
            <a:off x="8295762" y="1794967"/>
            <a:ext cx="3579360" cy="3014583"/>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sp>
        <p:nvSpPr>
          <p:cNvPr id="2" name="Espace réservé du contenu 1"/>
          <p:cNvSpPr>
            <a:spLocks noGrp="1"/>
          </p:cNvSpPr>
          <p:nvPr>
            <p:ph idx="1"/>
          </p:nvPr>
        </p:nvSpPr>
        <p:spPr>
          <a:xfrm>
            <a:off x="838199" y="1825625"/>
            <a:ext cx="7552140" cy="3881904"/>
          </a:xfrm>
        </p:spPr>
        <p:txBody>
          <a:bodyPr lIns="0"/>
          <a:lstStyle/>
          <a:p>
            <a:r>
              <a:rPr lang="fr-FR" dirty="0" err="1"/>
              <a:t>What</a:t>
            </a:r>
            <a:r>
              <a:rPr lang="fr-FR" dirty="0"/>
              <a:t> are the </a:t>
            </a:r>
            <a:r>
              <a:rPr lang="fr-FR" b="1" dirty="0"/>
              <a:t>changes </a:t>
            </a:r>
            <a:r>
              <a:rPr lang="fr-FR" b="1" dirty="0" err="1"/>
              <a:t>achieved</a:t>
            </a:r>
            <a:r>
              <a:rPr lang="fr-FR" dirty="0"/>
              <a:t>? </a:t>
            </a:r>
          </a:p>
          <a:p>
            <a:r>
              <a:rPr lang="fr-FR" b="1" dirty="0"/>
              <a:t>Value for the EU</a:t>
            </a:r>
            <a:r>
              <a:rPr lang="fr-FR" dirty="0"/>
              <a:t>: </a:t>
            </a:r>
            <a:r>
              <a:rPr lang="fr-FR" dirty="0" err="1"/>
              <a:t>policy</a:t>
            </a:r>
            <a:r>
              <a:rPr lang="fr-FR" dirty="0"/>
              <a:t> update, </a:t>
            </a:r>
            <a:r>
              <a:rPr lang="fr-FR" b="1" dirty="0"/>
              <a:t>new </a:t>
            </a:r>
            <a:r>
              <a:rPr lang="fr-FR" b="1" dirty="0" err="1"/>
              <a:t>legislation</a:t>
            </a:r>
            <a:r>
              <a:rPr lang="fr-FR" dirty="0"/>
              <a:t>, </a:t>
            </a:r>
            <a:br>
              <a:rPr lang="fr-FR" dirty="0"/>
            </a:br>
            <a:r>
              <a:rPr lang="fr-FR" dirty="0"/>
              <a:t>changes in </a:t>
            </a:r>
            <a:r>
              <a:rPr lang="fr-FR" b="1" dirty="0" err="1"/>
              <a:t>behaviour</a:t>
            </a:r>
            <a:r>
              <a:rPr lang="fr-FR" b="1" dirty="0"/>
              <a:t>, new </a:t>
            </a:r>
            <a:r>
              <a:rPr lang="fr-FR" b="1" dirty="0" err="1"/>
              <a:t>product</a:t>
            </a:r>
            <a:r>
              <a:rPr lang="fr-FR" b="1" dirty="0"/>
              <a:t> on the </a:t>
            </a:r>
            <a:r>
              <a:rPr lang="fr-FR" b="1" dirty="0" err="1"/>
              <a:t>market</a:t>
            </a:r>
            <a:endParaRPr lang="fr-FR" b="1" dirty="0"/>
          </a:p>
          <a:p>
            <a:r>
              <a:rPr lang="fr-FR" b="1" dirty="0" err="1"/>
              <a:t>Indicators</a:t>
            </a:r>
            <a:r>
              <a:rPr lang="fr-FR" dirty="0"/>
              <a:t> of impact – n. of people </a:t>
            </a:r>
            <a:r>
              <a:rPr lang="fr-FR" dirty="0" err="1"/>
              <a:t>trained</a:t>
            </a:r>
            <a:r>
              <a:rPr lang="fr-FR" dirty="0"/>
              <a:t> </a:t>
            </a:r>
            <a:r>
              <a:rPr lang="fr-FR" dirty="0" err="1"/>
              <a:t>is</a:t>
            </a:r>
            <a:r>
              <a:rPr lang="fr-FR" dirty="0"/>
              <a:t> not </a:t>
            </a:r>
            <a:br>
              <a:rPr lang="fr-FR" dirty="0"/>
            </a:br>
            <a:r>
              <a:rPr lang="fr-FR" dirty="0"/>
              <a:t>an impact </a:t>
            </a:r>
            <a:r>
              <a:rPr lang="fr-FR" dirty="0" err="1"/>
              <a:t>indicator</a:t>
            </a:r>
            <a:endParaRPr lang="fr-FR" dirty="0"/>
          </a:p>
          <a:p>
            <a:r>
              <a:rPr lang="fr-FR" dirty="0" err="1"/>
              <a:t>Negative</a:t>
            </a:r>
            <a:r>
              <a:rPr lang="fr-FR" dirty="0"/>
              <a:t> impact on </a:t>
            </a:r>
            <a:r>
              <a:rPr lang="fr-FR" dirty="0" err="1"/>
              <a:t>environment</a:t>
            </a:r>
            <a:endParaRPr lang="fr-FR" dirty="0"/>
          </a:p>
        </p:txBody>
      </p:sp>
      <p:sp>
        <p:nvSpPr>
          <p:cNvPr id="3" name="Titre 2"/>
          <p:cNvSpPr>
            <a:spLocks noGrp="1"/>
          </p:cNvSpPr>
          <p:nvPr>
            <p:ph type="title"/>
          </p:nvPr>
        </p:nvSpPr>
        <p:spPr/>
        <p:txBody>
          <a:bodyPr/>
          <a:lstStyle/>
          <a:p>
            <a:r>
              <a:rPr lang="fr-FR" dirty="0" err="1"/>
              <a:t>Low</a:t>
            </a:r>
            <a:r>
              <a:rPr lang="fr-FR" dirty="0"/>
              <a:t> impact/</a:t>
            </a:r>
            <a:r>
              <a:rPr lang="fr-FR" dirty="0" err="1"/>
              <a:t>little</a:t>
            </a:r>
            <a:r>
              <a:rPr lang="fr-FR" dirty="0"/>
              <a:t> EU </a:t>
            </a:r>
            <a:r>
              <a:rPr lang="fr-FR" dirty="0" err="1"/>
              <a:t>added</a:t>
            </a:r>
            <a:r>
              <a:rPr lang="fr-FR" dirty="0"/>
              <a:t> value</a:t>
            </a:r>
          </a:p>
        </p:txBody>
      </p:sp>
    </p:spTree>
    <p:extLst>
      <p:ext uri="{BB962C8B-B14F-4D97-AF65-F5344CB8AC3E}">
        <p14:creationId xmlns:p14="http://schemas.microsoft.com/office/powerpoint/2010/main" val="1718950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38199" y="1825625"/>
            <a:ext cx="6498281" cy="3881904"/>
          </a:xfrm>
        </p:spPr>
        <p:txBody>
          <a:bodyPr lIns="0"/>
          <a:lstStyle/>
          <a:p>
            <a:r>
              <a:rPr lang="fr-FR" dirty="0" err="1"/>
              <a:t>Replication</a:t>
            </a:r>
            <a:r>
              <a:rPr lang="fr-FR" dirty="0"/>
              <a:t> in </a:t>
            </a:r>
            <a:r>
              <a:rPr lang="fr-FR" b="1" dirty="0" err="1"/>
              <a:t>another</a:t>
            </a:r>
            <a:r>
              <a:rPr lang="fr-FR" b="1" dirty="0"/>
              <a:t> area/</a:t>
            </a:r>
            <a:r>
              <a:rPr lang="fr-FR" b="1" dirty="0" err="1"/>
              <a:t>sector</a:t>
            </a:r>
            <a:endParaRPr lang="fr-FR" b="1" dirty="0"/>
          </a:p>
          <a:p>
            <a:r>
              <a:rPr lang="fr-FR" dirty="0" err="1"/>
              <a:t>Only</a:t>
            </a:r>
            <a:r>
              <a:rPr lang="fr-FR" dirty="0"/>
              <a:t> a </a:t>
            </a:r>
            <a:r>
              <a:rPr lang="fr-FR" dirty="0" err="1"/>
              <a:t>replication</a:t>
            </a:r>
            <a:r>
              <a:rPr lang="fr-FR" dirty="0"/>
              <a:t> </a:t>
            </a:r>
            <a:r>
              <a:rPr lang="fr-FR" dirty="0" err="1"/>
              <a:t>strategy</a:t>
            </a:r>
            <a:r>
              <a:rPr lang="fr-FR" dirty="0"/>
              <a:t> or final workshop </a:t>
            </a:r>
            <a:r>
              <a:rPr lang="fr-FR" dirty="0" err="1"/>
              <a:t>is</a:t>
            </a:r>
            <a:r>
              <a:rPr lang="fr-FR" dirty="0"/>
              <a:t> not </a:t>
            </a:r>
            <a:r>
              <a:rPr lang="fr-FR" dirty="0" err="1"/>
              <a:t>sufficient</a:t>
            </a:r>
            <a:endParaRPr lang="fr-FR" dirty="0"/>
          </a:p>
          <a:p>
            <a:r>
              <a:rPr lang="fr-FR" dirty="0"/>
              <a:t>Transfer but </a:t>
            </a:r>
            <a:r>
              <a:rPr lang="fr-FR" b="1" dirty="0" err="1"/>
              <a:t>adapted</a:t>
            </a:r>
            <a:r>
              <a:rPr lang="fr-FR" b="1" dirty="0"/>
              <a:t> to the new </a:t>
            </a:r>
            <a:r>
              <a:rPr lang="fr-FR" b="1" dirty="0" err="1"/>
              <a:t>context</a:t>
            </a:r>
            <a:endParaRPr lang="fr-FR" b="1" dirty="0"/>
          </a:p>
          <a:p>
            <a:r>
              <a:rPr lang="fr-FR" b="1" dirty="0" err="1"/>
              <a:t>Should</a:t>
            </a:r>
            <a:r>
              <a:rPr lang="fr-FR" b="1" dirty="0"/>
              <a:t> </a:t>
            </a:r>
            <a:r>
              <a:rPr lang="fr-FR" b="1" dirty="0" err="1"/>
              <a:t>be</a:t>
            </a:r>
            <a:r>
              <a:rPr lang="fr-FR" b="1" dirty="0"/>
              <a:t> </a:t>
            </a:r>
            <a:r>
              <a:rPr lang="fr-FR" b="1" dirty="0" err="1"/>
              <a:t>built</a:t>
            </a:r>
            <a:r>
              <a:rPr lang="fr-FR" b="1" dirty="0"/>
              <a:t> </a:t>
            </a:r>
            <a:r>
              <a:rPr lang="fr-FR" dirty="0"/>
              <a:t>in the </a:t>
            </a:r>
            <a:r>
              <a:rPr lang="fr-FR" dirty="0" err="1"/>
              <a:t>project</a:t>
            </a:r>
            <a:endParaRPr lang="fr-FR" dirty="0"/>
          </a:p>
        </p:txBody>
      </p:sp>
      <p:sp>
        <p:nvSpPr>
          <p:cNvPr id="3" name="Titre 2"/>
          <p:cNvSpPr>
            <a:spLocks noGrp="1"/>
          </p:cNvSpPr>
          <p:nvPr>
            <p:ph type="title"/>
          </p:nvPr>
        </p:nvSpPr>
        <p:spPr/>
        <p:txBody>
          <a:bodyPr/>
          <a:lstStyle/>
          <a:p>
            <a:r>
              <a:rPr lang="fr-FR" spc="-100" dirty="0" err="1"/>
              <a:t>Replication</a:t>
            </a:r>
            <a:r>
              <a:rPr lang="fr-FR" spc="-100" dirty="0"/>
              <a:t> and </a:t>
            </a:r>
            <a:r>
              <a:rPr lang="fr-FR" spc="-100" dirty="0" err="1"/>
              <a:t>transfer</a:t>
            </a:r>
            <a:r>
              <a:rPr lang="fr-FR" spc="-100" dirty="0"/>
              <a:t> of </a:t>
            </a:r>
            <a:r>
              <a:rPr lang="fr-FR" spc="-100" dirty="0" err="1"/>
              <a:t>results</a:t>
            </a:r>
            <a:r>
              <a:rPr lang="fr-FR" spc="-100" dirty="0"/>
              <a:t> not </a:t>
            </a:r>
            <a:r>
              <a:rPr lang="fr-FR" spc="-100" dirty="0" err="1"/>
              <a:t>developed</a:t>
            </a:r>
            <a:endParaRPr lang="fr-FR" spc="-100" dirty="0"/>
          </a:p>
        </p:txBody>
      </p:sp>
      <p:pic>
        <p:nvPicPr>
          <p:cNvPr id="4" name="Picture 5" descr="C:\Users\giappla\AppData\Local\Local Documents - no backup\Pictures\c4d02c_58cb8ca7fdbe47bcaf9a521a05d2c16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01703" y="1917237"/>
            <a:ext cx="4238860" cy="3040921"/>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283290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Close to </a:t>
            </a:r>
            <a:r>
              <a:rPr lang="fr-FR" dirty="0" err="1"/>
              <a:t>market</a:t>
            </a:r>
            <a:r>
              <a:rPr lang="fr-FR" dirty="0"/>
              <a:t> </a:t>
            </a:r>
            <a:r>
              <a:rPr lang="fr-FR" dirty="0" err="1"/>
              <a:t>strategy</a:t>
            </a:r>
            <a:r>
              <a:rPr lang="fr-FR" dirty="0"/>
              <a:t> not </a:t>
            </a:r>
            <a:r>
              <a:rPr lang="fr-FR" dirty="0" err="1"/>
              <a:t>well</a:t>
            </a:r>
            <a:r>
              <a:rPr lang="fr-FR" dirty="0"/>
              <a:t> </a:t>
            </a:r>
            <a:r>
              <a:rPr lang="fr-FR" dirty="0" err="1"/>
              <a:t>developed</a:t>
            </a:r>
            <a:endParaRPr lang="fr-FR" dirty="0"/>
          </a:p>
        </p:txBody>
      </p:sp>
      <p:pic>
        <p:nvPicPr>
          <p:cNvPr id="4" name="Picture 4"/>
          <p:cNvPicPr>
            <a:picLocks noChangeAspect="1"/>
          </p:cNvPicPr>
          <p:nvPr/>
        </p:nvPicPr>
        <p:blipFill>
          <a:blip r:embed="rId3"/>
          <a:stretch>
            <a:fillRect/>
          </a:stretch>
        </p:blipFill>
        <p:spPr>
          <a:xfrm>
            <a:off x="8435938" y="1867792"/>
            <a:ext cx="3756062" cy="2820166"/>
          </a:xfrm>
          <a:prstGeom prst="rect">
            <a:avLst/>
          </a:prstGeom>
        </p:spPr>
      </p:pic>
      <p:sp>
        <p:nvSpPr>
          <p:cNvPr id="2" name="Espace réservé du contenu 1"/>
          <p:cNvSpPr>
            <a:spLocks noGrp="1"/>
          </p:cNvSpPr>
          <p:nvPr>
            <p:ph idx="1"/>
          </p:nvPr>
        </p:nvSpPr>
        <p:spPr>
          <a:xfrm>
            <a:off x="838199" y="1825625"/>
            <a:ext cx="7471073" cy="3881904"/>
          </a:xfrm>
        </p:spPr>
        <p:txBody>
          <a:bodyPr lIns="0"/>
          <a:lstStyle/>
          <a:p>
            <a:r>
              <a:rPr lang="fr-FR" dirty="0" err="1"/>
              <a:t>What</a:t>
            </a:r>
            <a:r>
              <a:rPr lang="fr-FR" dirty="0"/>
              <a:t> </a:t>
            </a:r>
            <a:r>
              <a:rPr lang="fr-FR" dirty="0" err="1"/>
              <a:t>is</a:t>
            </a:r>
            <a:r>
              <a:rPr lang="fr-FR" dirty="0"/>
              <a:t> the </a:t>
            </a:r>
            <a:r>
              <a:rPr lang="fr-FR" b="1" dirty="0"/>
              <a:t>state of art of the solution </a:t>
            </a:r>
            <a:r>
              <a:rPr lang="fr-FR" dirty="0"/>
              <a:t>/ </a:t>
            </a:r>
            <a:r>
              <a:rPr lang="fr-FR" dirty="0" err="1"/>
              <a:t>process</a:t>
            </a:r>
            <a:r>
              <a:rPr lang="fr-FR" dirty="0"/>
              <a:t>? </a:t>
            </a:r>
            <a:br>
              <a:rPr lang="fr-FR" dirty="0"/>
            </a:br>
            <a:r>
              <a:rPr lang="fr-FR" dirty="0" err="1"/>
              <a:t>Technical</a:t>
            </a:r>
            <a:r>
              <a:rPr lang="fr-FR" dirty="0"/>
              <a:t> </a:t>
            </a:r>
            <a:r>
              <a:rPr lang="fr-FR" dirty="0" err="1"/>
              <a:t>readiness</a:t>
            </a:r>
            <a:r>
              <a:rPr lang="fr-FR" dirty="0"/>
              <a:t> – </a:t>
            </a:r>
            <a:r>
              <a:rPr lang="fr-FR" b="1" dirty="0"/>
              <a:t>no </a:t>
            </a:r>
            <a:r>
              <a:rPr lang="fr-FR" b="1" dirty="0" err="1"/>
              <a:t>research</a:t>
            </a:r>
            <a:r>
              <a:rPr lang="fr-FR" dirty="0"/>
              <a:t> (</a:t>
            </a:r>
            <a:r>
              <a:rPr lang="fr-FR" dirty="0" err="1"/>
              <a:t>accepted</a:t>
            </a:r>
            <a:r>
              <a:rPr lang="fr-FR" dirty="0"/>
              <a:t> if </a:t>
            </a:r>
            <a:r>
              <a:rPr lang="fr-FR" dirty="0" err="1"/>
              <a:t>strictly</a:t>
            </a:r>
            <a:r>
              <a:rPr lang="fr-FR" dirty="0"/>
              <a:t> </a:t>
            </a:r>
            <a:r>
              <a:rPr lang="fr-FR" dirty="0" err="1"/>
              <a:t>needed</a:t>
            </a:r>
            <a:r>
              <a:rPr lang="fr-FR" dirty="0"/>
              <a:t>)</a:t>
            </a:r>
          </a:p>
          <a:p>
            <a:r>
              <a:rPr lang="fr-FR" dirty="0"/>
              <a:t>Quantification of </a:t>
            </a:r>
            <a:r>
              <a:rPr lang="fr-FR" b="1" dirty="0" err="1"/>
              <a:t>environmental</a:t>
            </a:r>
            <a:r>
              <a:rPr lang="fr-FR" b="1" dirty="0"/>
              <a:t> </a:t>
            </a:r>
            <a:r>
              <a:rPr lang="fr-FR" b="1" dirty="0" err="1"/>
              <a:t>benefits</a:t>
            </a:r>
            <a:r>
              <a:rPr lang="fr-FR" dirty="0"/>
              <a:t> - LCA</a:t>
            </a:r>
          </a:p>
          <a:p>
            <a:r>
              <a:rPr lang="fr-FR" b="1" dirty="0" err="1"/>
              <a:t>Market</a:t>
            </a:r>
            <a:r>
              <a:rPr lang="fr-FR" b="1" dirty="0"/>
              <a:t> </a:t>
            </a:r>
            <a:r>
              <a:rPr lang="fr-FR" b="1" dirty="0" err="1"/>
              <a:t>positioning</a:t>
            </a:r>
            <a:r>
              <a:rPr lang="fr-FR" b="1" dirty="0"/>
              <a:t> </a:t>
            </a:r>
            <a:r>
              <a:rPr lang="fr-FR" dirty="0"/>
              <a:t>/ commercialisation </a:t>
            </a:r>
            <a:r>
              <a:rPr lang="fr-FR" dirty="0" err="1"/>
              <a:t>can</a:t>
            </a:r>
            <a:r>
              <a:rPr lang="fr-FR" dirty="0"/>
              <a:t> </a:t>
            </a:r>
            <a:r>
              <a:rPr lang="fr-FR" dirty="0" err="1"/>
              <a:t>start</a:t>
            </a:r>
            <a:r>
              <a:rPr lang="fr-FR" dirty="0"/>
              <a:t> </a:t>
            </a:r>
            <a:r>
              <a:rPr lang="fr-FR" dirty="0" err="1"/>
              <a:t>within</a:t>
            </a:r>
            <a:r>
              <a:rPr lang="fr-FR" dirty="0"/>
              <a:t> the </a:t>
            </a:r>
            <a:r>
              <a:rPr lang="fr-FR" dirty="0" err="1"/>
              <a:t>project</a:t>
            </a:r>
            <a:endParaRPr lang="fr-FR" dirty="0"/>
          </a:p>
          <a:p>
            <a:r>
              <a:rPr lang="fr-FR" b="1" dirty="0"/>
              <a:t>Business plan </a:t>
            </a:r>
            <a:r>
              <a:rPr lang="fr-FR" dirty="0"/>
              <a:t>/ licences</a:t>
            </a:r>
          </a:p>
        </p:txBody>
      </p:sp>
    </p:spTree>
    <p:extLst>
      <p:ext uri="{BB962C8B-B14F-4D97-AF65-F5344CB8AC3E}">
        <p14:creationId xmlns:p14="http://schemas.microsoft.com/office/powerpoint/2010/main" val="875288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Keep in touch</a:t>
            </a:r>
            <a:endParaRPr lang="en-GB" dirty="0"/>
          </a:p>
        </p:txBody>
      </p:sp>
      <p:sp>
        <p:nvSpPr>
          <p:cNvPr id="5" name="Content Placeholder 4"/>
          <p:cNvSpPr>
            <a:spLocks noGrp="1"/>
          </p:cNvSpPr>
          <p:nvPr>
            <p:ph idx="1"/>
          </p:nvPr>
        </p:nvSpPr>
        <p:spPr>
          <a:xfrm>
            <a:off x="6270177" y="4714827"/>
            <a:ext cx="3617290" cy="361995"/>
          </a:xfrm>
        </p:spPr>
        <p:txBody>
          <a:bodyPr/>
          <a:lstStyle/>
          <a:p>
            <a:pPr marL="0" indent="0">
              <a:buNone/>
            </a:pPr>
            <a:r>
              <a:rPr lang="en-IE" sz="1600" dirty="0">
                <a:hlinkClick r:id="rId3"/>
              </a:rPr>
              <a:t>EU Spotify</a:t>
            </a:r>
            <a:endParaRPr lang="en-GB"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0722" y="1630238"/>
            <a:ext cx="684199" cy="750146"/>
          </a:xfrm>
          <a:prstGeom prst="rect">
            <a:avLst/>
          </a:prstGeom>
        </p:spPr>
      </p:pic>
      <p:sp>
        <p:nvSpPr>
          <p:cNvPr id="2" name="Rectangle 1"/>
          <p:cNvSpPr/>
          <p:nvPr/>
        </p:nvSpPr>
        <p:spPr>
          <a:xfrm>
            <a:off x="1819504" y="1774881"/>
            <a:ext cx="1439818" cy="338554"/>
          </a:xfrm>
          <a:prstGeom prst="rect">
            <a:avLst/>
          </a:prstGeom>
        </p:spPr>
        <p:txBody>
          <a:bodyPr wrap="none">
            <a:spAutoFit/>
          </a:bodyPr>
          <a:lstStyle/>
          <a:p>
            <a:r>
              <a:rPr lang="en-GB" sz="1600" dirty="0">
                <a:hlinkClick r:id="rId5"/>
              </a:rPr>
              <a:t>ec.europa.eu/</a:t>
            </a:r>
            <a:endParaRPr lang="en-IE" sz="12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0722" y="2635213"/>
            <a:ext cx="684199" cy="750146"/>
          </a:xfrm>
          <a:prstGeom prst="rect">
            <a:avLst/>
          </a:prstGeom>
        </p:spPr>
      </p:pic>
      <p:sp>
        <p:nvSpPr>
          <p:cNvPr id="7" name="Rectangle 6"/>
          <p:cNvSpPr/>
          <p:nvPr/>
        </p:nvSpPr>
        <p:spPr>
          <a:xfrm>
            <a:off x="1819504" y="2841009"/>
            <a:ext cx="1165704" cy="338554"/>
          </a:xfrm>
          <a:prstGeom prst="rect">
            <a:avLst/>
          </a:prstGeom>
        </p:spPr>
        <p:txBody>
          <a:bodyPr wrap="none">
            <a:spAutoFit/>
          </a:bodyPr>
          <a:lstStyle/>
          <a:p>
            <a:r>
              <a:rPr lang="en-GB" sz="1600" dirty="0">
                <a:hlinkClick r:id="rId6"/>
              </a:rPr>
              <a:t>europa.eu/</a:t>
            </a:r>
            <a:endParaRPr lang="en-GB" sz="16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0722" y="3587900"/>
            <a:ext cx="640631" cy="702230"/>
          </a:xfrm>
          <a:prstGeom prst="rect">
            <a:avLst/>
          </a:prstGeom>
        </p:spPr>
      </p:pic>
      <p:sp>
        <p:nvSpPr>
          <p:cNvPr id="9" name="Rectangle 8"/>
          <p:cNvSpPr/>
          <p:nvPr/>
        </p:nvSpPr>
        <p:spPr>
          <a:xfrm>
            <a:off x="1819504" y="3736212"/>
            <a:ext cx="1975221" cy="338554"/>
          </a:xfrm>
          <a:prstGeom prst="rect">
            <a:avLst/>
          </a:prstGeom>
        </p:spPr>
        <p:txBody>
          <a:bodyPr wrap="none">
            <a:spAutoFit/>
          </a:bodyPr>
          <a:lstStyle/>
          <a:p>
            <a:r>
              <a:rPr lang="en-IE" sz="1600" dirty="0">
                <a:hlinkClick r:id="rId8"/>
              </a:rPr>
              <a:t>@</a:t>
            </a:r>
            <a:r>
              <a:rPr lang="en-IE" sz="1600" dirty="0" err="1">
                <a:hlinkClick r:id="rId8"/>
              </a:rPr>
              <a:t>EU_Commission</a:t>
            </a:r>
            <a:r>
              <a:rPr lang="en-IE" sz="1600" dirty="0">
                <a:hlinkClick r:id="rId8"/>
              </a:rPr>
              <a:t> </a:t>
            </a:r>
            <a:endParaRPr lang="en-GB" sz="1200" dirty="0"/>
          </a:p>
        </p:txBody>
      </p:sp>
      <p:sp>
        <p:nvSpPr>
          <p:cNvPr id="10" name="Rectangle 9"/>
          <p:cNvSpPr/>
          <p:nvPr/>
        </p:nvSpPr>
        <p:spPr>
          <a:xfrm>
            <a:off x="1819504" y="4710652"/>
            <a:ext cx="6096000" cy="338554"/>
          </a:xfrm>
          <a:prstGeom prst="rect">
            <a:avLst/>
          </a:prstGeom>
        </p:spPr>
        <p:txBody>
          <a:bodyPr>
            <a:spAutoFit/>
          </a:bodyPr>
          <a:lstStyle/>
          <a:p>
            <a:r>
              <a:rPr lang="en-IE" sz="1600" dirty="0">
                <a:hlinkClick r:id="rId9"/>
              </a:rPr>
              <a:t>@</a:t>
            </a:r>
            <a:r>
              <a:rPr lang="en-IE" sz="1600" dirty="0" err="1">
                <a:hlinkClick r:id="rId9"/>
              </a:rPr>
              <a:t>EuropeanCommission</a:t>
            </a:r>
            <a:r>
              <a:rPr lang="en-IE" sz="1600" dirty="0">
                <a:hlinkClick r:id="rId9"/>
              </a:rPr>
              <a:t> </a:t>
            </a:r>
            <a:endParaRPr lang="en-GB" sz="12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0922" y="4538287"/>
            <a:ext cx="620230" cy="681506"/>
          </a:xfrm>
          <a:prstGeom prst="rect">
            <a:avLst/>
          </a:prstGeom>
        </p:spPr>
      </p:pic>
      <p:sp>
        <p:nvSpPr>
          <p:cNvPr id="12" name="Rectangle 11"/>
          <p:cNvSpPr/>
          <p:nvPr/>
        </p:nvSpPr>
        <p:spPr>
          <a:xfrm>
            <a:off x="1819504" y="5661644"/>
            <a:ext cx="6096000" cy="338554"/>
          </a:xfrm>
          <a:prstGeom prst="rect">
            <a:avLst/>
          </a:prstGeom>
        </p:spPr>
        <p:txBody>
          <a:bodyPr>
            <a:spAutoFit/>
          </a:bodyPr>
          <a:lstStyle/>
          <a:p>
            <a:r>
              <a:rPr lang="en-IE" sz="1600" dirty="0">
                <a:hlinkClick r:id="rId11"/>
              </a:rPr>
              <a:t>European Commission</a:t>
            </a:r>
            <a:endParaRPr lang="en-GB" sz="12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80922" y="5491270"/>
            <a:ext cx="620230" cy="681506"/>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363060" y="1661642"/>
            <a:ext cx="647562" cy="711537"/>
          </a:xfrm>
          <a:prstGeom prst="rect">
            <a:avLst/>
          </a:prstGeom>
        </p:spPr>
      </p:pic>
      <p:sp>
        <p:nvSpPr>
          <p:cNvPr id="15" name="Rectangle 14"/>
          <p:cNvSpPr/>
          <p:nvPr/>
        </p:nvSpPr>
        <p:spPr>
          <a:xfrm>
            <a:off x="6156397" y="1792054"/>
            <a:ext cx="3798073" cy="338554"/>
          </a:xfrm>
          <a:prstGeom prst="rect">
            <a:avLst/>
          </a:prstGeom>
        </p:spPr>
        <p:txBody>
          <a:bodyPr wrap="square">
            <a:spAutoFit/>
          </a:bodyPr>
          <a:lstStyle/>
          <a:p>
            <a:r>
              <a:rPr lang="en-IE" sz="1600" dirty="0">
                <a:hlinkClick r:id="rId14"/>
              </a:rPr>
              <a:t>europeancommission</a:t>
            </a:r>
            <a:r>
              <a:rPr lang="en-IE" sz="1600" dirty="0"/>
              <a:t> </a:t>
            </a:r>
            <a:endParaRPr lang="en-GB" sz="12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402348" y="2611751"/>
            <a:ext cx="568985" cy="623695"/>
          </a:xfrm>
          <a:prstGeom prst="rect">
            <a:avLst/>
          </a:prstGeom>
        </p:spPr>
      </p:pic>
      <p:sp>
        <p:nvSpPr>
          <p:cNvPr id="17" name="Rectangle 16">
            <a:hlinkClick r:id="rId16"/>
          </p:cNvPr>
          <p:cNvSpPr/>
          <p:nvPr/>
        </p:nvSpPr>
        <p:spPr>
          <a:xfrm>
            <a:off x="6156397" y="2749321"/>
            <a:ext cx="2465740" cy="338554"/>
          </a:xfrm>
          <a:prstGeom prst="rect">
            <a:avLst/>
          </a:prstGeom>
        </p:spPr>
        <p:txBody>
          <a:bodyPr wrap="none">
            <a:spAutoFit/>
          </a:bodyPr>
          <a:lstStyle/>
          <a:p>
            <a:r>
              <a:rPr lang="en-GB" sz="1600" dirty="0">
                <a:hlinkClick r:id="rId16"/>
              </a:rPr>
              <a:t>@</a:t>
            </a:r>
            <a:r>
              <a:rPr lang="en-GB" sz="1600" dirty="0" err="1">
                <a:hlinkClick r:id="rId16"/>
              </a:rPr>
              <a:t>EuropeanCommission</a:t>
            </a:r>
            <a:endParaRPr lang="en-GB" sz="1200" dirty="0"/>
          </a:p>
        </p:txBody>
      </p:sp>
      <p:sp>
        <p:nvSpPr>
          <p:cNvPr id="18" name="Rectangle 17"/>
          <p:cNvSpPr/>
          <p:nvPr/>
        </p:nvSpPr>
        <p:spPr>
          <a:xfrm>
            <a:off x="6270177" y="3733427"/>
            <a:ext cx="927242" cy="338554"/>
          </a:xfrm>
          <a:prstGeom prst="rect">
            <a:avLst/>
          </a:prstGeom>
        </p:spPr>
        <p:txBody>
          <a:bodyPr wrap="none">
            <a:spAutoFit/>
          </a:bodyPr>
          <a:lstStyle/>
          <a:p>
            <a:r>
              <a:rPr lang="en-IE" sz="1600" dirty="0">
                <a:hlinkClick r:id="rId17"/>
              </a:rPr>
              <a:t>EUTube</a:t>
            </a:r>
            <a:endParaRPr lang="en-IE" sz="12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399823" y="3542487"/>
            <a:ext cx="660728" cy="726004"/>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381661" y="4514763"/>
            <a:ext cx="695271" cy="762124"/>
          </a:xfrm>
          <a:prstGeom prst="rect">
            <a:avLst/>
          </a:prstGeom>
        </p:spPr>
      </p:pic>
    </p:spTree>
    <p:extLst>
      <p:ext uri="{BB962C8B-B14F-4D97-AF65-F5344CB8AC3E}">
        <p14:creationId xmlns:p14="http://schemas.microsoft.com/office/powerpoint/2010/main" val="794615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270905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19" t="10969" r="-86548" b="10591"/>
          <a:stretch/>
        </p:blipFill>
        <p:spPr>
          <a:xfrm>
            <a:off x="0" y="-11758"/>
            <a:ext cx="12193200" cy="3429338"/>
          </a:xfrm>
          <a:prstGeom prst="rect">
            <a:avLst/>
          </a:prstGeom>
        </p:spPr>
      </p:pic>
      <p:pic>
        <p:nvPicPr>
          <p:cNvPr id="7" name="Picture 1"/>
          <p:cNvPicPr>
            <a:picLocks noChangeAspect="1"/>
          </p:cNvPicPr>
          <p:nvPr/>
        </p:nvPicPr>
        <p:blipFill rotWithShape="1">
          <a:blip r:embed="rId4" cstate="screen">
            <a:extLst>
              <a:ext uri="{28A0092B-C50C-407E-A947-70E740481C1C}">
                <a14:useLocalDpi xmlns:a14="http://schemas.microsoft.com/office/drawing/2010/main"/>
              </a:ext>
            </a:extLst>
          </a:blip>
          <a:srcRect t="9030"/>
          <a:stretch/>
        </p:blipFill>
        <p:spPr>
          <a:xfrm>
            <a:off x="6516688" y="-11758"/>
            <a:ext cx="5675312" cy="3429032"/>
          </a:xfrm>
          <a:prstGeom prst="rect">
            <a:avLst/>
          </a:prstGeom>
        </p:spPr>
      </p:pic>
      <p:sp>
        <p:nvSpPr>
          <p:cNvPr id="3" name="Title 2"/>
          <p:cNvSpPr>
            <a:spLocks noGrp="1"/>
          </p:cNvSpPr>
          <p:nvPr>
            <p:ph type="title"/>
          </p:nvPr>
        </p:nvSpPr>
        <p:spPr/>
        <p:txBody>
          <a:bodyPr lIns="252000"/>
          <a:lstStyle/>
          <a:p>
            <a:r>
              <a:rPr lang="en-GB" dirty="0"/>
              <a:t>Main Activities</a:t>
            </a:r>
          </a:p>
        </p:txBody>
      </p:sp>
      <p:sp>
        <p:nvSpPr>
          <p:cNvPr id="4" name="Text Placeholder 3"/>
          <p:cNvSpPr>
            <a:spLocks noGrp="1"/>
          </p:cNvSpPr>
          <p:nvPr>
            <p:ph type="body" sz="quarter" idx="14"/>
          </p:nvPr>
        </p:nvSpPr>
        <p:spPr>
          <a:xfrm>
            <a:off x="838200" y="3789040"/>
            <a:ext cx="10515600" cy="2035175"/>
          </a:xfrm>
        </p:spPr>
        <p:txBody>
          <a:bodyPr lIns="0"/>
          <a:lstStyle/>
          <a:p>
            <a:pPr marL="230400" indent="-230400">
              <a:spcBef>
                <a:spcPts val="575"/>
              </a:spcBef>
              <a:spcAft>
                <a:spcPts val="1000"/>
              </a:spcAft>
              <a:buFont typeface="Arial"/>
              <a:buChar char="•"/>
            </a:pPr>
            <a:r>
              <a:rPr lang="en-GB" altLang="x-none" dirty="0"/>
              <a:t>Monitoring of projects supported by the LIFE Programme:</a:t>
            </a:r>
          </a:p>
          <a:p>
            <a:pPr marL="720000" lvl="3" indent="-230400">
              <a:spcBef>
                <a:spcPts val="575"/>
              </a:spcBef>
              <a:spcAft>
                <a:spcPts val="0"/>
              </a:spcAft>
              <a:buSzPct val="90000"/>
              <a:buFont typeface="Arial"/>
              <a:buChar char="•"/>
            </a:pPr>
            <a:r>
              <a:rPr lang="en-GB" altLang="x-none" sz="2400" dirty="0"/>
              <a:t>Checking the compliance with LIFE rules – administrative, financial, communication</a:t>
            </a:r>
          </a:p>
          <a:p>
            <a:pPr marL="720000" lvl="4" indent="-230400">
              <a:spcBef>
                <a:spcPts val="0"/>
              </a:spcBef>
              <a:spcAft>
                <a:spcPts val="0"/>
              </a:spcAft>
              <a:buSzPct val="90000"/>
              <a:buFont typeface="Arial"/>
              <a:buChar char="•"/>
            </a:pPr>
            <a:r>
              <a:rPr lang="en-GB" altLang="x-none" sz="2400" dirty="0"/>
              <a:t>Checking the project technical progress –monitoring missions</a:t>
            </a:r>
          </a:p>
          <a:p>
            <a:pPr marL="720000" lvl="4" indent="-230400">
              <a:spcBef>
                <a:spcPts val="0"/>
              </a:spcBef>
              <a:spcAft>
                <a:spcPts val="0"/>
              </a:spcAft>
              <a:buSzPct val="90000"/>
              <a:buFont typeface="Arial"/>
              <a:buChar char="•"/>
            </a:pPr>
            <a:r>
              <a:rPr lang="en-GB" altLang="x-none" sz="2400" dirty="0"/>
              <a:t>Policy impact/relevance – through </a:t>
            </a:r>
            <a:r>
              <a:rPr lang="en-GB" altLang="x-none" sz="2400" dirty="0" err="1"/>
              <a:t>DeNTE</a:t>
            </a:r>
            <a:r>
              <a:rPr lang="en-GB" altLang="x-none" sz="2400" dirty="0"/>
              <a:t> Hubs</a:t>
            </a:r>
          </a:p>
          <a:p>
            <a:pPr marL="720000" lvl="4" indent="-230400">
              <a:spcBef>
                <a:spcPts val="0"/>
              </a:spcBef>
              <a:spcAft>
                <a:spcPts val="0"/>
              </a:spcAft>
              <a:buSzPct val="90000"/>
              <a:buFont typeface="Arial"/>
              <a:buChar char="•"/>
            </a:pPr>
            <a:r>
              <a:rPr lang="en-GB" altLang="x-none" sz="2400" dirty="0"/>
              <a:t>C2M follow-up and coaching</a:t>
            </a:r>
          </a:p>
        </p:txBody>
      </p:sp>
    </p:spTree>
    <p:extLst>
      <p:ext uri="{BB962C8B-B14F-4D97-AF65-F5344CB8AC3E}">
        <p14:creationId xmlns:p14="http://schemas.microsoft.com/office/powerpoint/2010/main" val="200034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Titre 2"/>
          <p:cNvSpPr>
            <a:spLocks noGrp="1"/>
          </p:cNvSpPr>
          <p:nvPr>
            <p:ph type="title"/>
          </p:nvPr>
        </p:nvSpPr>
        <p:spPr/>
        <p:txBody>
          <a:bodyPr/>
          <a:lstStyle/>
          <a:p>
            <a:r>
              <a:rPr lang="fr-FR" dirty="0"/>
              <a:t>article II 1.4</a:t>
            </a:r>
          </a:p>
        </p:txBody>
      </p:sp>
      <p:pic>
        <p:nvPicPr>
          <p:cNvPr id="5" name="Picture 8"/>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l="1362" t="2167" r="3653" b="2313"/>
          <a:stretch/>
        </p:blipFill>
        <p:spPr bwMode="auto">
          <a:xfrm>
            <a:off x="564472" y="423296"/>
            <a:ext cx="5952216" cy="598495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7" name="AutoShape 8"/>
          <p:cNvSpPr>
            <a:spLocks noChangeArrowheads="1"/>
          </p:cNvSpPr>
          <p:nvPr/>
        </p:nvSpPr>
        <p:spPr bwMode="auto">
          <a:xfrm>
            <a:off x="3287688" y="1268760"/>
            <a:ext cx="1310404" cy="13415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endParaRPr lang="el-GR" sz="1800">
              <a:solidFill>
                <a:prstClr val="black"/>
              </a:solidFill>
              <a:latin typeface="News Gothic MT"/>
              <a:ea typeface="+mn-ea"/>
            </a:endParaRPr>
          </a:p>
        </p:txBody>
      </p:sp>
      <p:sp>
        <p:nvSpPr>
          <p:cNvPr id="8" name="AutoShape 8"/>
          <p:cNvSpPr>
            <a:spLocks noChangeArrowheads="1"/>
          </p:cNvSpPr>
          <p:nvPr/>
        </p:nvSpPr>
        <p:spPr bwMode="auto">
          <a:xfrm>
            <a:off x="3935760" y="2852936"/>
            <a:ext cx="1310404" cy="134157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pPr defTabSz="457200" eaLnBrk="1" fontAlgn="auto" hangingPunct="1">
              <a:spcBef>
                <a:spcPts val="0"/>
              </a:spcBef>
              <a:spcAft>
                <a:spcPts val="0"/>
              </a:spcAft>
              <a:defRPr/>
            </a:pPr>
            <a:endParaRPr lang="el-GR" sz="1800">
              <a:solidFill>
                <a:prstClr val="black"/>
              </a:solidFill>
              <a:latin typeface="News Gothic MT"/>
              <a:ea typeface="+mn-ea"/>
            </a:endParaRPr>
          </a:p>
        </p:txBody>
      </p:sp>
    </p:spTree>
    <p:extLst>
      <p:ext uri="{BB962C8B-B14F-4D97-AF65-F5344CB8AC3E}">
        <p14:creationId xmlns:p14="http://schemas.microsoft.com/office/powerpoint/2010/main" val="174288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88840"/>
            <a:ext cx="9799850" cy="2142232"/>
          </a:xfrm>
        </p:spPr>
        <p:txBody>
          <a:bodyPr>
            <a:noAutofit/>
          </a:bodyPr>
          <a:lstStyle/>
          <a:p>
            <a:r>
              <a:rPr lang="fr-BE" dirty="0">
                <a:cs typeface="Calibri Light"/>
              </a:rPr>
              <a:t>The LIFE Programme</a:t>
            </a:r>
            <a:br>
              <a:rPr lang="fr-BE" dirty="0">
                <a:cs typeface="Calibri Light"/>
              </a:rPr>
            </a:br>
            <a:r>
              <a:rPr lang="fr-BE" dirty="0">
                <a:cs typeface="Calibri Light"/>
              </a:rPr>
              <a:t>2014-2020</a:t>
            </a:r>
            <a:br>
              <a:rPr lang="en-GB" dirty="0">
                <a:cs typeface="Calibri Light"/>
              </a:rPr>
            </a:br>
            <a:endParaRPr lang="en-GB" dirty="0"/>
          </a:p>
        </p:txBody>
      </p:sp>
      <p:pic>
        <p:nvPicPr>
          <p:cNvPr id="10" name="Image 9" descr="logo-Lif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943" y="5877272"/>
            <a:ext cx="933210" cy="732827"/>
          </a:xfrm>
          <a:prstGeom prst="rect">
            <a:avLst/>
          </a:prstGeom>
        </p:spPr>
      </p:pic>
      <p:pic>
        <p:nvPicPr>
          <p:cNvPr id="12" name="Image 11" descr="logo-EASME-0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196" y="5872388"/>
            <a:ext cx="2438531" cy="698700"/>
          </a:xfrm>
          <a:prstGeom prst="rect">
            <a:avLst/>
          </a:prstGeom>
        </p:spPr>
      </p:pic>
      <p:sp>
        <p:nvSpPr>
          <p:cNvPr id="9" name="Espace réservé du texte 3"/>
          <p:cNvSpPr>
            <a:spLocks noGrp="1"/>
          </p:cNvSpPr>
          <p:nvPr>
            <p:ph type="body" sz="quarter" idx="13"/>
          </p:nvPr>
        </p:nvSpPr>
        <p:spPr>
          <a:xfrm>
            <a:off x="4357077" y="5040134"/>
            <a:ext cx="6779237" cy="528998"/>
          </a:xfrm>
        </p:spPr>
        <p:txBody>
          <a:bodyPr/>
          <a:lstStyle/>
          <a:p>
            <a:endParaRPr lang="fr-FR" dirty="0"/>
          </a:p>
        </p:txBody>
      </p:sp>
      <p:sp>
        <p:nvSpPr>
          <p:cNvPr id="13" name="Subtitle 6"/>
          <p:cNvSpPr txBox="1">
            <a:spLocks/>
          </p:cNvSpPr>
          <p:nvPr/>
        </p:nvSpPr>
        <p:spPr>
          <a:xfrm>
            <a:off x="1127448" y="3706734"/>
            <a:ext cx="10065224" cy="89775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en-GB" sz="2800" dirty="0">
              <a:solidFill>
                <a:schemeClr val="accent5"/>
              </a:solidFill>
            </a:endParaRPr>
          </a:p>
        </p:txBody>
      </p:sp>
    </p:spTree>
    <p:extLst>
      <p:ext uri="{BB962C8B-B14F-4D97-AF65-F5344CB8AC3E}">
        <p14:creationId xmlns:p14="http://schemas.microsoft.com/office/powerpoint/2010/main" val="71819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altLang="en-US" dirty="0"/>
              <a:t>LIFE's overall objective</a:t>
            </a:r>
            <a:endParaRPr lang="fr-FR" dirty="0"/>
          </a:p>
        </p:txBody>
      </p:sp>
      <p:sp>
        <p:nvSpPr>
          <p:cNvPr id="3" name="Sous-titre 2"/>
          <p:cNvSpPr>
            <a:spLocks noGrp="1"/>
          </p:cNvSpPr>
          <p:nvPr>
            <p:ph type="subTitle" idx="1"/>
          </p:nvPr>
        </p:nvSpPr>
        <p:spPr>
          <a:xfrm>
            <a:off x="1115909" y="4160826"/>
            <a:ext cx="10530664" cy="1216143"/>
          </a:xfrm>
        </p:spPr>
        <p:txBody>
          <a:bodyPr/>
          <a:lstStyle/>
          <a:p>
            <a:r>
              <a:rPr lang="en-GB" altLang="x-none" sz="2400" dirty="0">
                <a:solidFill>
                  <a:schemeClr val="tx1"/>
                </a:solidFill>
                <a:ea typeface="ヒラギノ角ゴ Pro W3" charset="-128"/>
              </a:rPr>
              <a:t>To contribute to: the implementation, update and development </a:t>
            </a:r>
            <a:br>
              <a:rPr lang="en-GB" altLang="x-none" sz="2400" dirty="0">
                <a:solidFill>
                  <a:schemeClr val="tx1"/>
                </a:solidFill>
                <a:ea typeface="ヒラギノ角ゴ Pro W3" charset="-128"/>
              </a:rPr>
            </a:br>
            <a:r>
              <a:rPr lang="en-GB" altLang="x-none" sz="2400" dirty="0">
                <a:solidFill>
                  <a:schemeClr val="tx1"/>
                </a:solidFill>
                <a:ea typeface="ヒラギノ角ゴ Pro W3" charset="-128"/>
              </a:rPr>
              <a:t>of the EU environmental and climate policy and legislation</a:t>
            </a:r>
          </a:p>
        </p:txBody>
      </p:sp>
      <p:sp>
        <p:nvSpPr>
          <p:cNvPr id="4" name="Oval 32"/>
          <p:cNvSpPr/>
          <p:nvPr/>
        </p:nvSpPr>
        <p:spPr>
          <a:xfrm>
            <a:off x="7032104" y="2708920"/>
            <a:ext cx="1258431" cy="1216619"/>
          </a:xfrm>
          <a:prstGeom prst="ellipse">
            <a:avLst/>
          </a:prstGeom>
          <a:blipFill>
            <a:blip r:embed="rId3" cstate="screen">
              <a:extLst>
                <a:ext uri="{28A0092B-C50C-407E-A947-70E740481C1C}">
                  <a14:useLocalDpi xmlns:a14="http://schemas.microsoft.com/office/drawing/2010/main"/>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33"/>
          <p:cNvSpPr/>
          <p:nvPr/>
        </p:nvSpPr>
        <p:spPr>
          <a:xfrm>
            <a:off x="4943872" y="2708920"/>
            <a:ext cx="1258431" cy="1216619"/>
          </a:xfrm>
          <a:prstGeom prst="ellipse">
            <a:avLst/>
          </a:prstGeom>
          <a:blipFill>
            <a:blip r:embed="rId4" cstate="screen">
              <a:extLst>
                <a:ext uri="{28A0092B-C50C-407E-A947-70E740481C1C}">
                  <a14:useLocalDpi xmlns:a14="http://schemas.microsoft.com/office/drawing/2010/main"/>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34"/>
          <p:cNvSpPr/>
          <p:nvPr/>
        </p:nvSpPr>
        <p:spPr>
          <a:xfrm>
            <a:off x="2855640" y="2708920"/>
            <a:ext cx="1258431" cy="1216619"/>
          </a:xfrm>
          <a:prstGeom prst="ellipse">
            <a:avLst/>
          </a:prstGeom>
          <a:blipFill>
            <a:blip r:embed="rId5" cstate="screen">
              <a:extLst>
                <a:ext uri="{28A0092B-C50C-407E-A947-70E740481C1C}">
                  <a14:useLocalDpi xmlns:a14="http://schemas.microsoft.com/office/drawing/2010/main"/>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Image 6" descr="logo-Life-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00" y="5109612"/>
            <a:ext cx="1931600" cy="1516837"/>
          </a:xfrm>
          <a:prstGeom prst="rect">
            <a:avLst/>
          </a:prstGeom>
        </p:spPr>
      </p:pic>
      <p:sp>
        <p:nvSpPr>
          <p:cNvPr id="8" name="ZoneTexte 7"/>
          <p:cNvSpPr txBox="1"/>
          <p:nvPr/>
        </p:nvSpPr>
        <p:spPr>
          <a:xfrm>
            <a:off x="2849920" y="5872440"/>
            <a:ext cx="5349200" cy="461665"/>
          </a:xfrm>
          <a:prstGeom prst="rect">
            <a:avLst/>
          </a:prstGeom>
          <a:noFill/>
        </p:spPr>
        <p:txBody>
          <a:bodyPr wrap="square" rtlCol="0">
            <a:spAutoFit/>
          </a:bodyPr>
          <a:lstStyle/>
          <a:p>
            <a:r>
              <a:rPr lang="en-US" altLang="x-none" sz="2400" b="1" i="1" dirty="0" err="1">
                <a:solidFill>
                  <a:srgbClr val="034EA2"/>
                </a:solidFill>
              </a:rPr>
              <a:t>L</a:t>
            </a:r>
            <a:r>
              <a:rPr lang="en-US" altLang="fr-FR" i="1" dirty="0" err="1"/>
              <a:t>’</a:t>
            </a:r>
            <a:r>
              <a:rPr lang="en-US" altLang="ja-JP" sz="2400" b="1" i="1" dirty="0" err="1">
                <a:solidFill>
                  <a:srgbClr val="034EA2"/>
                </a:solidFill>
              </a:rPr>
              <a:t>I</a:t>
            </a:r>
            <a:r>
              <a:rPr lang="en-US" altLang="ja-JP" i="1" dirty="0" err="1"/>
              <a:t>nstrument</a:t>
            </a:r>
            <a:r>
              <a:rPr lang="en-US" altLang="ja-JP" i="1" dirty="0">
                <a:solidFill>
                  <a:srgbClr val="FFFFFF"/>
                </a:solidFill>
              </a:rPr>
              <a:t> </a:t>
            </a:r>
            <a:r>
              <a:rPr lang="en-US" altLang="ja-JP" sz="2400" b="1" i="1" dirty="0">
                <a:solidFill>
                  <a:schemeClr val="tx2"/>
                </a:solidFill>
              </a:rPr>
              <a:t>F</a:t>
            </a:r>
            <a:r>
              <a:rPr lang="en-US" altLang="ja-JP" i="1" dirty="0">
                <a:solidFill>
                  <a:srgbClr val="4D4D4D"/>
                </a:solidFill>
              </a:rPr>
              <a:t>inancier pour </a:t>
            </a:r>
            <a:r>
              <a:rPr lang="en-US" altLang="ja-JP" i="1" dirty="0" err="1">
                <a:solidFill>
                  <a:srgbClr val="4D4D4D"/>
                </a:solidFill>
              </a:rPr>
              <a:t>l</a:t>
            </a:r>
            <a:r>
              <a:rPr lang="en-US" altLang="fr-FR" i="1" dirty="0" err="1">
                <a:solidFill>
                  <a:srgbClr val="4D4D4D"/>
                </a:solidFill>
              </a:rPr>
              <a:t>’</a:t>
            </a:r>
            <a:r>
              <a:rPr lang="en-US" altLang="ja-JP" sz="2400" b="1" i="1" dirty="0" err="1">
                <a:solidFill>
                  <a:srgbClr val="034EA2"/>
                </a:solidFill>
              </a:rPr>
              <a:t>E</a:t>
            </a:r>
            <a:r>
              <a:rPr lang="en-US" altLang="ja-JP" i="1" dirty="0" err="1">
                <a:solidFill>
                  <a:srgbClr val="4D4D4D"/>
                </a:solidFill>
              </a:rPr>
              <a:t>nvironnement</a:t>
            </a:r>
            <a:r>
              <a:rPr lang="en-US" altLang="ja-JP" i="1" dirty="0">
                <a:solidFill>
                  <a:srgbClr val="4D4D4D"/>
                </a:solidFill>
              </a:rPr>
              <a:t>  </a:t>
            </a:r>
            <a:endParaRPr lang="en-GB" altLang="ja-JP" i="1" dirty="0">
              <a:solidFill>
                <a:srgbClr val="4D4D4D"/>
              </a:solidFill>
            </a:endParaRPr>
          </a:p>
        </p:txBody>
      </p:sp>
    </p:spTree>
    <p:extLst>
      <p:ext uri="{BB962C8B-B14F-4D97-AF65-F5344CB8AC3E}">
        <p14:creationId xmlns:p14="http://schemas.microsoft.com/office/powerpoint/2010/main" val="423921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8216" y="1825625"/>
            <a:ext cx="10865682" cy="3881904"/>
          </a:xfrm>
        </p:spPr>
        <p:txBody>
          <a:bodyPr lIns="0"/>
          <a:lstStyle/>
          <a:p>
            <a:pPr>
              <a:spcAft>
                <a:spcPts val="1200"/>
              </a:spcAft>
              <a:buSzPct val="100000"/>
              <a:buFont typeface="Arial"/>
              <a:buChar char="•"/>
            </a:pPr>
            <a:r>
              <a:rPr lang="en-GB" altLang="x-none" dirty="0">
                <a:ea typeface="ヒラギノ角ゴ Pro W3" charset="-128"/>
              </a:rPr>
              <a:t>Contributing towards a </a:t>
            </a:r>
            <a:r>
              <a:rPr lang="en-GB" altLang="x-none" b="1" dirty="0">
                <a:ea typeface="ヒラギノ角ゴ Pro W3" charset="-128"/>
              </a:rPr>
              <a:t>resource-efficient, low-carbon and </a:t>
            </a:r>
            <a:br>
              <a:rPr lang="en-GB" altLang="x-none" b="1" dirty="0">
                <a:ea typeface="ヒラギノ角ゴ Pro W3" charset="-128"/>
              </a:rPr>
            </a:br>
            <a:r>
              <a:rPr lang="en-GB" altLang="x-none" b="1" dirty="0">
                <a:ea typeface="ヒラギノ角ゴ Pro W3" charset="-128"/>
              </a:rPr>
              <a:t>climate-resilient economy</a:t>
            </a:r>
            <a:r>
              <a:rPr lang="en-GB" altLang="x-none" dirty="0">
                <a:ea typeface="ヒラギノ角ゴ Pro W3" charset="-128"/>
              </a:rPr>
              <a:t>; protecting and improving the </a:t>
            </a:r>
            <a:r>
              <a:rPr lang="en-GB" altLang="x-none" b="1" dirty="0">
                <a:ea typeface="ヒラギノ角ゴ Pro W3" charset="-128"/>
              </a:rPr>
              <a:t>environment</a:t>
            </a:r>
            <a:r>
              <a:rPr lang="en-GB" altLang="x-none" dirty="0">
                <a:ea typeface="ヒラギノ角ゴ Pro W3" charset="-128"/>
              </a:rPr>
              <a:t>; maintaining and improving </a:t>
            </a:r>
            <a:r>
              <a:rPr lang="en-GB" altLang="x-none" b="1" dirty="0">
                <a:ea typeface="ヒラギノ角ゴ Pro W3" charset="-128"/>
              </a:rPr>
              <a:t>biodiversity</a:t>
            </a:r>
            <a:r>
              <a:rPr lang="en-GB" altLang="x-none" dirty="0">
                <a:ea typeface="ヒラギノ角ゴ Pro W3" charset="-128"/>
              </a:rPr>
              <a:t>, ecosystems and, in particular, </a:t>
            </a:r>
            <a:br>
              <a:rPr lang="en-GB" altLang="x-none" dirty="0">
                <a:ea typeface="ヒラギノ角ゴ Pro W3" charset="-128"/>
              </a:rPr>
            </a:br>
            <a:r>
              <a:rPr lang="en-GB" altLang="x-none" dirty="0">
                <a:ea typeface="ヒラギノ角ゴ Pro W3" charset="-128"/>
              </a:rPr>
              <a:t>the </a:t>
            </a:r>
            <a:r>
              <a:rPr lang="en-GB" altLang="x-none" b="1" dirty="0" err="1">
                <a:ea typeface="ヒラギノ角ゴ Pro W3" charset="-128"/>
              </a:rPr>
              <a:t>Natura</a:t>
            </a:r>
            <a:r>
              <a:rPr lang="en-GB" altLang="x-none" b="1" dirty="0">
                <a:ea typeface="ヒラギノ角ゴ Pro W3" charset="-128"/>
              </a:rPr>
              <a:t> 2000 network</a:t>
            </a:r>
          </a:p>
          <a:p>
            <a:pPr>
              <a:spcAft>
                <a:spcPts val="1200"/>
              </a:spcAft>
              <a:buSzPct val="100000"/>
              <a:buFont typeface="Arial"/>
              <a:buChar char="•"/>
            </a:pPr>
            <a:r>
              <a:rPr lang="en-GB" altLang="x-none" dirty="0">
                <a:ea typeface="ヒラギノ角ゴ Pro W3" charset="-128"/>
              </a:rPr>
              <a:t>Improving the development, implementation and enforcement of </a:t>
            </a:r>
            <a:br>
              <a:rPr lang="en-GB" altLang="x-none" dirty="0">
                <a:ea typeface="ヒラギノ角ゴ Pro W3" charset="-128"/>
              </a:rPr>
            </a:br>
            <a:r>
              <a:rPr lang="en-GB" altLang="x-none" b="1" dirty="0">
                <a:ea typeface="ヒラギノ角ゴ Pro W3" charset="-128"/>
              </a:rPr>
              <a:t>Union environmental and climate policy and legislation</a:t>
            </a:r>
          </a:p>
          <a:p>
            <a:pPr>
              <a:spcAft>
                <a:spcPts val="1200"/>
              </a:spcAft>
              <a:buSzPct val="100000"/>
              <a:buFont typeface="Arial"/>
              <a:buChar char="•"/>
            </a:pPr>
            <a:r>
              <a:rPr lang="en-GB" altLang="x-none" b="1" dirty="0">
                <a:ea typeface="ヒラギノ角ゴ Pro W3" charset="-128"/>
              </a:rPr>
              <a:t>Integrating and mainstreaming </a:t>
            </a:r>
            <a:r>
              <a:rPr lang="en-GB" altLang="x-none" dirty="0">
                <a:ea typeface="ヒラギノ角ゴ Pro W3" charset="-128"/>
              </a:rPr>
              <a:t>of environmental and climate objectives </a:t>
            </a:r>
            <a:br>
              <a:rPr lang="en-GB" altLang="x-none" dirty="0">
                <a:ea typeface="ヒラギノ角ゴ Pro W3" charset="-128"/>
              </a:rPr>
            </a:br>
            <a:r>
              <a:rPr lang="en-GB" altLang="x-none" dirty="0">
                <a:ea typeface="ヒラギノ角ゴ Pro W3" charset="-128"/>
              </a:rPr>
              <a:t>into other Union policies</a:t>
            </a:r>
          </a:p>
          <a:p>
            <a:pPr>
              <a:spcAft>
                <a:spcPts val="1200"/>
              </a:spcAft>
              <a:buSzPct val="100000"/>
              <a:buFont typeface="Arial"/>
              <a:buChar char="•"/>
            </a:pPr>
            <a:r>
              <a:rPr lang="en-GB" altLang="x-none" dirty="0">
                <a:ea typeface="ヒラギノ角ゴ Pro W3" charset="-128"/>
              </a:rPr>
              <a:t>Improving environmental and climate </a:t>
            </a:r>
            <a:r>
              <a:rPr lang="en-GB" altLang="x-none" b="1" dirty="0">
                <a:ea typeface="ヒラギノ角ゴ Pro W3" charset="-128"/>
              </a:rPr>
              <a:t>governance</a:t>
            </a:r>
            <a:r>
              <a:rPr lang="en-GB" altLang="x-none" dirty="0">
                <a:ea typeface="ヒラギノ角ゴ Pro W3" charset="-128"/>
              </a:rPr>
              <a:t> </a:t>
            </a:r>
          </a:p>
          <a:p>
            <a:pPr>
              <a:spcAft>
                <a:spcPts val="1200"/>
              </a:spcAft>
              <a:buSzPct val="100000"/>
              <a:buFont typeface="Arial"/>
              <a:buChar char="•"/>
            </a:pPr>
            <a:r>
              <a:rPr lang="en-GB" altLang="x-none" dirty="0">
                <a:ea typeface="ヒラギノ角ゴ Pro W3" charset="-128"/>
              </a:rPr>
              <a:t>Implementing the </a:t>
            </a:r>
            <a:r>
              <a:rPr lang="en-GB" altLang="x-none" b="1" dirty="0">
                <a:ea typeface="ヒラギノ角ゴ Pro W3" charset="-128"/>
              </a:rPr>
              <a:t>7</a:t>
            </a:r>
            <a:r>
              <a:rPr lang="en-GB" altLang="x-none" b="1" baseline="30000" dirty="0">
                <a:ea typeface="ヒラギノ角ゴ Pro W3" charset="-128"/>
              </a:rPr>
              <a:t>th</a:t>
            </a:r>
            <a:r>
              <a:rPr lang="en-GB" altLang="x-none" b="1" dirty="0">
                <a:ea typeface="ヒラギノ角ゴ Pro W3" charset="-128"/>
              </a:rPr>
              <a:t> Environment Action Programme</a:t>
            </a:r>
            <a:endParaRPr lang="en-GB" b="1" dirty="0"/>
          </a:p>
          <a:p>
            <a:pPr marL="0" indent="0">
              <a:spcAft>
                <a:spcPts val="1200"/>
              </a:spcAft>
              <a:buNone/>
            </a:pPr>
            <a:endParaRPr lang="fr-FR" dirty="0"/>
          </a:p>
        </p:txBody>
      </p:sp>
      <p:sp>
        <p:nvSpPr>
          <p:cNvPr id="3" name="Titre 2"/>
          <p:cNvSpPr>
            <a:spLocks noGrp="1"/>
          </p:cNvSpPr>
          <p:nvPr>
            <p:ph type="title"/>
          </p:nvPr>
        </p:nvSpPr>
        <p:spPr/>
        <p:txBody>
          <a:bodyPr/>
          <a:lstStyle/>
          <a:p>
            <a:r>
              <a:rPr lang="en-GB" altLang="x-none" dirty="0">
                <a:ea typeface="ヒラギノ角ゴ Pro W3" charset="-128"/>
              </a:rPr>
              <a:t>LIFE 2014-2020 – Objectives</a:t>
            </a:r>
            <a:endParaRPr lang="fr-FR" dirty="0"/>
          </a:p>
        </p:txBody>
      </p:sp>
    </p:spTree>
    <p:extLst>
      <p:ext uri="{BB962C8B-B14F-4D97-AF65-F5344CB8AC3E}">
        <p14:creationId xmlns:p14="http://schemas.microsoft.com/office/powerpoint/2010/main" val="337763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r>
              <a:rPr lang="en-GB" altLang="en-US" dirty="0">
                <a:ea typeface="ヒラギノ角ゴ Pro W3" charset="-128"/>
              </a:rPr>
              <a:t>LIFE 2014-2020: Priority Areas &amp; Budget</a:t>
            </a:r>
          </a:p>
        </p:txBody>
      </p:sp>
      <p:sp>
        <p:nvSpPr>
          <p:cNvPr id="4" name="Espace réservé du contenu 3"/>
          <p:cNvSpPr>
            <a:spLocks noGrp="1"/>
          </p:cNvSpPr>
          <p:nvPr>
            <p:ph idx="1"/>
          </p:nvPr>
        </p:nvSpPr>
        <p:spPr/>
        <p:txBody>
          <a:bodyPr/>
          <a:lstStyle/>
          <a:p>
            <a:endParaRPr lang="fr-FR"/>
          </a:p>
        </p:txBody>
      </p:sp>
      <p:pic>
        <p:nvPicPr>
          <p:cNvPr id="13" name="Picture 3">
            <a:extLst>
              <a:ext uri="{FF2B5EF4-FFF2-40B4-BE49-F238E27FC236}">
                <a16:creationId xmlns:a16="http://schemas.microsoft.com/office/drawing/2014/main" id="{B7D83823-71C3-284F-876D-BBAB2F9DC5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538" y="1638650"/>
            <a:ext cx="6463469" cy="4276969"/>
          </a:xfrm>
          <a:prstGeom prst="rect">
            <a:avLst/>
          </a:prstGeom>
        </p:spPr>
      </p:pic>
    </p:spTree>
    <p:extLst>
      <p:ext uri="{BB962C8B-B14F-4D97-AF65-F5344CB8AC3E}">
        <p14:creationId xmlns:p14="http://schemas.microsoft.com/office/powerpoint/2010/main" val="321584687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87431-2774-4E17-BE38-8A579357848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2EEACE0-6474-4130-B64E-D9F9E547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5820</TotalTime>
  <Words>2657</Words>
  <Application>Microsoft Office PowerPoint</Application>
  <PresentationFormat>Widescreen</PresentationFormat>
  <Paragraphs>243</Paragraphs>
  <Slides>34</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News Gothic MT</vt:lpstr>
      <vt:lpstr>Wingdings</vt:lpstr>
      <vt:lpstr>Office Theme</vt:lpstr>
      <vt:lpstr>Document</vt:lpstr>
      <vt:lpstr>The LIFE Programme Tips and pitfalls </vt:lpstr>
      <vt:lpstr>The External Monitoring Team</vt:lpstr>
      <vt:lpstr>PowerPoint Presentation</vt:lpstr>
      <vt:lpstr>Main Activities</vt:lpstr>
      <vt:lpstr>article II 1.4</vt:lpstr>
      <vt:lpstr>The LIFE Programme 2014-2020 </vt:lpstr>
      <vt:lpstr>LIFE's overall objective</vt:lpstr>
      <vt:lpstr>LIFE 2014-2020 – Objectives</vt:lpstr>
      <vt:lpstr>LIFE 2014-2020: Priority Areas &amp; Budget</vt:lpstr>
      <vt:lpstr>What is LIFE financing?</vt:lpstr>
      <vt:lpstr>LIFE – General features</vt:lpstr>
      <vt:lpstr>LIFE 2014-2020 – Important documents</vt:lpstr>
      <vt:lpstr>PowerPoint Presentation</vt:lpstr>
      <vt:lpstr>LIFE 2020 – Indicative planning and Budget</vt:lpstr>
      <vt:lpstr>Covid19 related Flexibility measures</vt:lpstr>
      <vt:lpstr>Few tips</vt:lpstr>
      <vt:lpstr>Be Aware </vt:lpstr>
      <vt:lpstr>Think about Thematic Platform meetings or Conference</vt:lpstr>
      <vt:lpstr>Project Budget</vt:lpstr>
      <vt:lpstr>Sub-Programme Environment</vt:lpstr>
      <vt:lpstr>Be aware – at the evaluation stage the concept note must fulfil the same elibility criteria than those of the full proposal</vt:lpstr>
      <vt:lpstr>The applicants with the best ranked concept notes will be invited (in 10/2020) to submit a full proposal using the web tool eProposal available via the LIFE web page.     </vt:lpstr>
      <vt:lpstr>Indicative Timetable :  Application Environment Sub-Programme</vt:lpstr>
      <vt:lpstr>Sub-Programme Climate Action – One stage</vt:lpstr>
      <vt:lpstr>Evaluation of LIFE proposals: Common Pitfalls</vt:lpstr>
      <vt:lpstr>The baseline is incomplete</vt:lpstr>
      <vt:lpstr>Target group, stakeholders, partnership not appropriate</vt:lpstr>
      <vt:lpstr>Unclear link between actions and objectives</vt:lpstr>
      <vt:lpstr>Sustainability not ensured</vt:lpstr>
      <vt:lpstr>Low impact/little EU added value</vt:lpstr>
      <vt:lpstr>Replication and transfer of results not developed</vt:lpstr>
      <vt:lpstr>Close to market strategy not well developed</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Üld Kasutaja</cp:lastModifiedBy>
  <cp:revision>291</cp:revision>
  <dcterms:created xsi:type="dcterms:W3CDTF">2019-08-09T12:06:42Z</dcterms:created>
  <dcterms:modified xsi:type="dcterms:W3CDTF">2020-04-24T09:18:34Z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