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sldIdLst>
    <p:sldId id="262" r:id="rId2"/>
    <p:sldId id="282" r:id="rId3"/>
    <p:sldId id="283" r:id="rId4"/>
    <p:sldId id="273" r:id="rId5"/>
    <p:sldId id="290" r:id="rId6"/>
    <p:sldId id="274" r:id="rId7"/>
    <p:sldId id="275" r:id="rId8"/>
    <p:sldId id="279" r:id="rId9"/>
    <p:sldId id="280" r:id="rId10"/>
    <p:sldId id="281" r:id="rId11"/>
    <p:sldId id="286" r:id="rId12"/>
    <p:sldId id="287" r:id="rId13"/>
    <p:sldId id="285" r:id="rId14"/>
    <p:sldId id="288" r:id="rId15"/>
    <p:sldId id="284" r:id="rId16"/>
    <p:sldId id="289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E5B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096088-A0D9-4290-ABDF-B6AB2EF532CC}" v="600" dt="2020-01-30T15:46:08.3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>
        <p:scale>
          <a:sx n="50" d="100"/>
          <a:sy n="50" d="100"/>
        </p:scale>
        <p:origin x="486" y="18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24.11.2020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594690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24.11.2020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60758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24.11.2020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240469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24.11.2020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69885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24.11.2020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93907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24.11.2020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58911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24.11.2020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586331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24.11.2020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52539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24.11.2020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92743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24.11.2020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528812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24.11.2020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275445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24F08-A4F6-4C5C-B2C2-5EC083C97248}" type="datetimeFigureOut">
              <a:rPr lang="et-EE" smtClean="0"/>
              <a:t>24.11.2020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594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vir.ee/sites/default/files/soode_tegevuskava.pdf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76510" y="345660"/>
            <a:ext cx="7857683" cy="5556291"/>
          </a:xfrm>
          <a:prstGeom prst="rect">
            <a:avLst/>
          </a:prstGeom>
          <a:effectLst>
            <a:softEdge rad="342900"/>
          </a:effectLst>
        </p:spPr>
      </p:pic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628650" y="-84531"/>
            <a:ext cx="733354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t-EE" sz="2800" b="1" dirty="0" err="1"/>
              <a:t>Soode</a:t>
            </a:r>
            <a:r>
              <a:rPr lang="en-US" altLang="et-EE" sz="2800" b="1" dirty="0"/>
              <a:t> </a:t>
            </a:r>
            <a:r>
              <a:rPr lang="en-US" altLang="et-EE" sz="2800" b="1" dirty="0" err="1"/>
              <a:t>kaitse</a:t>
            </a:r>
            <a:r>
              <a:rPr lang="en-US" altLang="et-EE" sz="2800" b="1" dirty="0"/>
              <a:t> ja </a:t>
            </a:r>
            <a:r>
              <a:rPr lang="en-US" altLang="et-EE" sz="2800" b="1" dirty="0" err="1"/>
              <a:t>taastamine</a:t>
            </a:r>
            <a:r>
              <a:rPr lang="en-US" altLang="et-EE" sz="2800" b="1" dirty="0"/>
              <a:t> – </a:t>
            </a:r>
            <a:r>
              <a:rPr lang="et-EE" altLang="et-EE" sz="2800" dirty="0"/>
              <a:t>LIFE </a:t>
            </a:r>
            <a:r>
              <a:rPr lang="et-EE" altLang="et-EE" sz="2800" dirty="0" err="1"/>
              <a:t>Mires</a:t>
            </a:r>
            <a:r>
              <a:rPr lang="et-EE" altLang="et-EE" sz="2800" dirty="0"/>
              <a:t> Estonia; </a:t>
            </a:r>
            <a:endParaRPr lang="et-EE" altLang="et-EE" sz="28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t-EE" altLang="et-EE" sz="2800" dirty="0" smtClean="0"/>
              <a:t>LIFE14 </a:t>
            </a:r>
            <a:r>
              <a:rPr lang="et-EE" altLang="et-EE" sz="2800" dirty="0"/>
              <a:t>NAT/EE/000126</a:t>
            </a:r>
            <a:endParaRPr lang="en-US" altLang="et-EE" sz="2800" b="1" dirty="0"/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509807" y="4163984"/>
            <a:ext cx="5489464" cy="221599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t-EE" altLang="et-EE" sz="1800" u="sng" dirty="0"/>
              <a:t>Taastamistööde mõjuala: </a:t>
            </a:r>
            <a:r>
              <a:rPr lang="et-EE" altLang="et-EE" sz="1800" dirty="0"/>
              <a:t>ca</a:t>
            </a:r>
            <a:r>
              <a:rPr lang="et-EE" altLang="et-EE" sz="1800" b="1" dirty="0">
                <a:solidFill>
                  <a:srgbClr val="00B050"/>
                </a:solidFill>
              </a:rPr>
              <a:t> </a:t>
            </a:r>
            <a:r>
              <a:rPr lang="et-EE" altLang="et-EE" sz="1800" b="1" u="sng" dirty="0">
                <a:solidFill>
                  <a:srgbClr val="00B050"/>
                </a:solidFill>
              </a:rPr>
              <a:t>7600</a:t>
            </a:r>
            <a:r>
              <a:rPr lang="et-EE" altLang="et-EE" sz="1800" b="1" dirty="0">
                <a:solidFill>
                  <a:srgbClr val="00B050"/>
                </a:solidFill>
              </a:rPr>
              <a:t> </a:t>
            </a:r>
            <a:r>
              <a:rPr lang="et-EE" altLang="et-EE" sz="1800" dirty="0"/>
              <a:t>ha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t-EE" sz="1800" u="sng" dirty="0" err="1"/>
              <a:t>Rahastajad</a:t>
            </a:r>
            <a:r>
              <a:rPr lang="en-US" altLang="et-EE" sz="1800" dirty="0"/>
              <a:t>: </a:t>
            </a:r>
            <a:r>
              <a:rPr lang="et-EE" altLang="et-EE" sz="1800" dirty="0"/>
              <a:t>Euroopa Liidu LIFE programm</a:t>
            </a:r>
            <a:r>
              <a:rPr lang="en-US" altLang="et-EE" sz="1800" dirty="0"/>
              <a:t>;</a:t>
            </a:r>
            <a:r>
              <a:rPr lang="et-EE" altLang="et-EE" sz="1800" dirty="0"/>
              <a:t> Keskkonnainvesteeringute Keskus</a:t>
            </a:r>
            <a:r>
              <a:rPr lang="en-US" altLang="et-EE" sz="1800" dirty="0"/>
              <a:t>, </a:t>
            </a:r>
            <a:r>
              <a:rPr lang="en-US" altLang="et-EE" sz="1800" dirty="0" err="1"/>
              <a:t>kokku</a:t>
            </a:r>
            <a:r>
              <a:rPr lang="en-US" altLang="et-EE" sz="1800" dirty="0"/>
              <a:t>  2,815,576 EUR, </a:t>
            </a:r>
            <a:r>
              <a:rPr lang="en-US" altLang="et-EE" sz="1800" dirty="0" err="1"/>
              <a:t>sellest</a:t>
            </a:r>
            <a:r>
              <a:rPr lang="en-US" altLang="et-EE" sz="1800" dirty="0"/>
              <a:t> EL 74,61 %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t-EE" sz="1800" u="sng" dirty="0" err="1"/>
              <a:t>Projekti</a:t>
            </a:r>
            <a:r>
              <a:rPr lang="en-US" altLang="et-EE" sz="1800" u="sng" dirty="0"/>
              <a:t> </a:t>
            </a:r>
            <a:r>
              <a:rPr lang="en-US" altLang="et-EE" sz="1800" u="sng" dirty="0" err="1"/>
              <a:t>periood</a:t>
            </a:r>
            <a:r>
              <a:rPr lang="en-US" altLang="et-EE" sz="1800" dirty="0"/>
              <a:t>: 1. sept 2015 – </a:t>
            </a:r>
            <a:r>
              <a:rPr lang="et-EE" altLang="et-EE" sz="1800" dirty="0"/>
              <a:t>31. </a:t>
            </a:r>
            <a:r>
              <a:rPr lang="et-EE" altLang="et-EE" sz="1800" dirty="0"/>
              <a:t>dets </a:t>
            </a:r>
            <a:r>
              <a:rPr lang="et-EE" altLang="et-EE" sz="1800" dirty="0" smtClean="0"/>
              <a:t>2021 (aug 2020)</a:t>
            </a:r>
            <a:endParaRPr lang="en-US" altLang="et-EE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t-EE" sz="1800" u="sng" dirty="0" err="1"/>
              <a:t>Partnerid</a:t>
            </a:r>
            <a:r>
              <a:rPr lang="et-EE" altLang="et-EE" sz="1800" dirty="0"/>
              <a:t>: ELF, Tartu Ülikool, MTÜ </a:t>
            </a:r>
            <a:r>
              <a:rPr lang="et-EE" altLang="et-EE" sz="1800" dirty="0" err="1"/>
              <a:t>Arheovisioon</a:t>
            </a:r>
            <a:endParaRPr lang="et-EE" altLang="et-EE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t-EE" altLang="et-EE" sz="1800" u="sng" dirty="0"/>
              <a:t>Koostööpartnerid</a:t>
            </a:r>
            <a:r>
              <a:rPr lang="et-EE" altLang="et-EE" sz="1800" dirty="0"/>
              <a:t>: Keskkonnaamet, RMK jpt.</a:t>
            </a:r>
            <a:endParaRPr lang="en-US" altLang="et-EE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t-EE" altLang="et-EE" sz="1200" dirty="0"/>
              <a:t> </a:t>
            </a:r>
            <a:endParaRPr lang="en-US" altLang="et-EE" sz="1200" dirty="0"/>
          </a:p>
        </p:txBody>
      </p:sp>
    </p:spTree>
    <p:extLst>
      <p:ext uri="{BB962C8B-B14F-4D97-AF65-F5344CB8AC3E}">
        <p14:creationId xmlns:p14="http://schemas.microsoft.com/office/powerpoint/2010/main" val="147928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030" t="17666" r="63583" b="23667"/>
          <a:stretch/>
        </p:blipFill>
        <p:spPr>
          <a:xfrm>
            <a:off x="342900" y="504824"/>
            <a:ext cx="8686800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24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98" y="6351"/>
            <a:ext cx="9942513" cy="709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457201" y="609600"/>
            <a:ext cx="24641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t-EE" altLang="et-EE" sz="2000" b="1">
                <a:latin typeface="Arial" panose="020B0604020202020204" pitchFamily="34" charset="0"/>
              </a:rPr>
              <a:t>Projekti meeskond</a:t>
            </a:r>
            <a:endParaRPr lang="en-US" altLang="et-EE" sz="2000" b="1">
              <a:latin typeface="Arial" panose="020B0604020202020204" pitchFamily="34" charset="0"/>
            </a:endParaRPr>
          </a:p>
        </p:txBody>
      </p:sp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328613" y="1610037"/>
            <a:ext cx="41910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t-EE" altLang="et-EE" sz="1800" dirty="0">
                <a:latin typeface="Arial" panose="020B0604020202020204" pitchFamily="34" charset="0"/>
                <a:ea typeface="MS Mincho" pitchFamily="49" charset="-128"/>
              </a:rPr>
              <a:t>Jüri-Ott Salm, PhD, projektijuht</a:t>
            </a:r>
            <a:endParaRPr lang="en-US" altLang="et-EE" sz="1800" dirty="0">
              <a:latin typeface="Arial" panose="020B0604020202020204" pitchFamily="34" charset="0"/>
              <a:ea typeface="MS Mincho" pitchFamily="49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t-EE" altLang="et-EE" sz="1800" dirty="0">
                <a:latin typeface="Arial" panose="020B0604020202020204" pitchFamily="34" charset="0"/>
                <a:ea typeface="MS Mincho" pitchFamily="49" charset="-128"/>
              </a:rPr>
              <a:t>Marko Kohv, PhD, ekspert</a:t>
            </a:r>
            <a:endParaRPr lang="en-US" altLang="et-EE" sz="1800" dirty="0">
              <a:latin typeface="Arial" panose="020B0604020202020204" pitchFamily="34" charset="0"/>
              <a:ea typeface="MS Mincho" pitchFamily="49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t-EE" altLang="et-EE" sz="1800" dirty="0">
                <a:latin typeface="Arial" panose="020B0604020202020204" pitchFamily="34" charset="0"/>
                <a:ea typeface="MS Mincho" pitchFamily="49" charset="-128"/>
              </a:rPr>
              <a:t>Piret Pungas-Kohv, PhD,      	keskkonnateadlikkuse ekspert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t-EE" altLang="et-EE" sz="1800" dirty="0">
                <a:latin typeface="Arial" panose="020B0604020202020204" pitchFamily="34" charset="0"/>
                <a:ea typeface="MS Mincho" pitchFamily="49" charset="-128"/>
              </a:rPr>
              <a:t>Eerik </a:t>
            </a:r>
            <a:r>
              <a:rPr lang="et-EE" altLang="et-EE" sz="1800" dirty="0" err="1">
                <a:latin typeface="Arial" panose="020B0604020202020204" pitchFamily="34" charset="0"/>
                <a:ea typeface="MS Mincho" pitchFamily="49" charset="-128"/>
              </a:rPr>
              <a:t>Leibak</a:t>
            </a:r>
            <a:r>
              <a:rPr lang="et-EE" altLang="et-EE" sz="1800" dirty="0">
                <a:latin typeface="Arial" panose="020B0604020202020204" pitchFamily="34" charset="0"/>
                <a:ea typeface="MS Mincho" pitchFamily="49" charset="-128"/>
              </a:rPr>
              <a:t>, ekspert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t-EE" altLang="et-EE" sz="1800" dirty="0">
                <a:latin typeface="Arial" panose="020B0604020202020204" pitchFamily="34" charset="0"/>
                <a:ea typeface="MS Mincho" pitchFamily="49" charset="-128"/>
              </a:rPr>
              <a:t>Kertu Hool, MA, avalikud suhted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t-EE" altLang="et-EE" sz="1800" dirty="0">
                <a:latin typeface="Arial" panose="020B0604020202020204" pitchFamily="34" charset="0"/>
                <a:ea typeface="MS Mincho" pitchFamily="49" charset="-128"/>
              </a:rPr>
              <a:t>Laura </a:t>
            </a:r>
            <a:r>
              <a:rPr lang="et-EE" altLang="et-EE" sz="1800" dirty="0" err="1">
                <a:latin typeface="Arial" panose="020B0604020202020204" pitchFamily="34" charset="0"/>
                <a:ea typeface="MS Mincho" pitchFamily="49" charset="-128"/>
              </a:rPr>
              <a:t>Oro</a:t>
            </a:r>
            <a:r>
              <a:rPr lang="et-EE" altLang="et-EE" sz="1800" dirty="0">
                <a:latin typeface="Arial" panose="020B0604020202020204" pitchFamily="34" charset="0"/>
                <a:ea typeface="MS Mincho" pitchFamily="49" charset="-128"/>
              </a:rPr>
              <a:t>, MA, PR assistent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t-EE" altLang="et-EE" sz="1800" dirty="0">
                <a:latin typeface="Arial" panose="020B0604020202020204" pitchFamily="34" charset="0"/>
                <a:ea typeface="MS Mincho" pitchFamily="49" charset="-128"/>
              </a:rPr>
              <a:t>Kadri Kalmus, </a:t>
            </a:r>
            <a:r>
              <a:rPr lang="et-EE" altLang="et-EE" sz="1800" dirty="0" err="1">
                <a:latin typeface="Arial" panose="020B0604020202020204" pitchFamily="34" charset="0"/>
                <a:ea typeface="MS Mincho" pitchFamily="49" charset="-128"/>
              </a:rPr>
              <a:t>MSc</a:t>
            </a:r>
            <a:r>
              <a:rPr lang="et-EE" altLang="et-EE" sz="1800" dirty="0">
                <a:latin typeface="Arial" panose="020B0604020202020204" pitchFamily="34" charset="0"/>
                <a:ea typeface="MS Mincho" pitchFamily="49" charset="-128"/>
              </a:rPr>
              <a:t>, raamatupidaja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t-EE" altLang="et-EE" sz="1800" dirty="0">
                <a:latin typeface="Arial" panose="020B0604020202020204" pitchFamily="34" charset="0"/>
                <a:ea typeface="MS Mincho" pitchFamily="49" charset="-128"/>
              </a:rPr>
              <a:t>Siim Kuresoo, </a:t>
            </a:r>
            <a:r>
              <a:rPr lang="et-EE" altLang="et-EE" sz="1800" dirty="0" err="1">
                <a:latin typeface="Arial" panose="020B0604020202020204" pitchFamily="34" charset="0"/>
                <a:ea typeface="MS Mincho" pitchFamily="49" charset="-128"/>
              </a:rPr>
              <a:t>talgukorraldaja</a:t>
            </a:r>
            <a:endParaRPr lang="et-EE" altLang="et-EE" sz="1800" dirty="0">
              <a:latin typeface="Arial" panose="020B0604020202020204" pitchFamily="34" charset="0"/>
              <a:ea typeface="MS Mincho" pitchFamily="49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t-EE" altLang="et-EE" sz="1800" dirty="0">
                <a:latin typeface="Arial" panose="020B0604020202020204" pitchFamily="34" charset="0"/>
                <a:ea typeface="MS Mincho" pitchFamily="49" charset="-128"/>
              </a:rPr>
              <a:t>Kadri </a:t>
            </a:r>
            <a:r>
              <a:rPr lang="et-EE" altLang="et-EE" sz="1800" dirty="0" err="1">
                <a:latin typeface="Arial" panose="020B0604020202020204" pitchFamily="34" charset="0"/>
                <a:ea typeface="MS Mincho" pitchFamily="49" charset="-128"/>
              </a:rPr>
              <a:t>Aller</a:t>
            </a:r>
            <a:r>
              <a:rPr lang="et-EE" altLang="et-EE" sz="1800" dirty="0">
                <a:latin typeface="Arial" panose="020B0604020202020204" pitchFamily="34" charset="0"/>
                <a:ea typeface="MS Mincho" pitchFamily="49" charset="-128"/>
              </a:rPr>
              <a:t>, </a:t>
            </a:r>
            <a:r>
              <a:rPr lang="et-EE" altLang="et-EE" sz="1800" dirty="0" err="1">
                <a:latin typeface="Arial" panose="020B0604020202020204" pitchFamily="34" charset="0"/>
                <a:ea typeface="MS Mincho" pitchFamily="49" charset="-128"/>
              </a:rPr>
              <a:t>talgukorraldaja</a:t>
            </a:r>
            <a:endParaRPr lang="et-EE" altLang="et-EE" sz="1800" dirty="0">
              <a:latin typeface="Arial" panose="020B0604020202020204" pitchFamily="34" charset="0"/>
              <a:ea typeface="MS Mincho" pitchFamily="49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t-EE" altLang="et-EE" sz="1800" dirty="0">
                <a:latin typeface="Arial" panose="020B0604020202020204" pitchFamily="34" charset="0"/>
                <a:ea typeface="MS Mincho" pitchFamily="49" charset="-128"/>
              </a:rPr>
              <a:t>Indrek Hiiesalu, </a:t>
            </a:r>
            <a:r>
              <a:rPr lang="et-EE" altLang="et-EE" sz="1800" dirty="0" err="1">
                <a:latin typeface="Arial" panose="020B0604020202020204" pitchFamily="34" charset="0"/>
                <a:ea typeface="MS Mincho" pitchFamily="49" charset="-128"/>
              </a:rPr>
              <a:t>MSc</a:t>
            </a:r>
            <a:r>
              <a:rPr lang="et-EE" altLang="et-EE" sz="1800" dirty="0">
                <a:latin typeface="Arial" panose="020B0604020202020204" pitchFamily="34" charset="0"/>
                <a:ea typeface="MS Mincho" pitchFamily="49" charset="-128"/>
              </a:rPr>
              <a:t>, botaanik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t-EE" altLang="et-EE" sz="1800" dirty="0">
                <a:latin typeface="Arial" panose="020B0604020202020204" pitchFamily="34" charset="0"/>
                <a:ea typeface="MS Mincho" pitchFamily="49" charset="-128"/>
              </a:rPr>
              <a:t>Edgar Sepp, </a:t>
            </a:r>
            <a:r>
              <a:rPr lang="et-EE" altLang="et-EE" sz="1800" dirty="0" err="1">
                <a:latin typeface="Arial" panose="020B0604020202020204" pitchFamily="34" charset="0"/>
                <a:ea typeface="MS Mincho" pitchFamily="49" charset="-128"/>
              </a:rPr>
              <a:t>MSc</a:t>
            </a:r>
            <a:r>
              <a:rPr lang="et-EE" altLang="et-EE" sz="1800" dirty="0">
                <a:latin typeface="Arial" panose="020B0604020202020204" pitchFamily="34" charset="0"/>
                <a:ea typeface="MS Mincho" pitchFamily="49" charset="-128"/>
              </a:rPr>
              <a:t>, seire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t-EE" altLang="et-EE" sz="1800" dirty="0">
                <a:latin typeface="Arial" panose="020B0604020202020204" pitchFamily="34" charset="0"/>
                <a:ea typeface="MS Mincho" pitchFamily="49" charset="-128"/>
              </a:rPr>
              <a:t>Kärt </a:t>
            </a:r>
            <a:r>
              <a:rPr lang="et-EE" altLang="et-EE" sz="1800" dirty="0" err="1">
                <a:latin typeface="Arial" panose="020B0604020202020204" pitchFamily="34" charset="0"/>
                <a:ea typeface="MS Mincho" pitchFamily="49" charset="-128"/>
              </a:rPr>
              <a:t>Mell</a:t>
            </a:r>
            <a:r>
              <a:rPr lang="et-EE" altLang="et-EE" sz="1800" dirty="0">
                <a:latin typeface="Arial" panose="020B0604020202020204" pitchFamily="34" charset="0"/>
                <a:ea typeface="MS Mincho" pitchFamily="49" charset="-128"/>
              </a:rPr>
              <a:t>, </a:t>
            </a:r>
            <a:r>
              <a:rPr lang="et-EE" altLang="et-EE" sz="1800" dirty="0" err="1">
                <a:latin typeface="Arial" panose="020B0604020202020204" pitchFamily="34" charset="0"/>
                <a:ea typeface="MS Mincho" pitchFamily="49" charset="-128"/>
              </a:rPr>
              <a:t>MSc</a:t>
            </a:r>
            <a:r>
              <a:rPr lang="et-EE" altLang="et-EE" sz="1800" dirty="0">
                <a:latin typeface="Arial" panose="020B0604020202020204" pitchFamily="34" charset="0"/>
                <a:ea typeface="MS Mincho" pitchFamily="49" charset="-128"/>
              </a:rPr>
              <a:t>, assistent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t-EE" altLang="et-EE" sz="1800" dirty="0">
                <a:latin typeface="Arial" panose="020B0604020202020204" pitchFamily="34" charset="0"/>
                <a:ea typeface="MS Mincho" pitchFamily="49" charset="-128"/>
              </a:rPr>
              <a:t>Liina Järvpõld, assistent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t-EE" altLang="et-EE" sz="1800" dirty="0">
                <a:latin typeface="Arial" panose="020B0604020202020204" pitchFamily="34" charset="0"/>
                <a:ea typeface="MS Mincho" pitchFamily="49" charset="-128"/>
              </a:rPr>
              <a:t>+ ca 500 vabatahtlikku</a:t>
            </a:r>
          </a:p>
          <a:p>
            <a:pPr>
              <a:spcBef>
                <a:spcPct val="0"/>
              </a:spcBef>
              <a:buFontTx/>
              <a:buNone/>
            </a:pPr>
            <a:endParaRPr lang="et-EE" altLang="et-EE" sz="1200" dirty="0">
              <a:latin typeface="Arial" panose="020B0604020202020204" pitchFamily="34" charset="0"/>
              <a:ea typeface="MS Mincho" pitchFamily="49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t-EE" altLang="et-EE" sz="1200" dirty="0">
              <a:latin typeface="Arial" panose="020B0604020202020204" pitchFamily="34" charset="0"/>
              <a:ea typeface="MS Mincho" pitchFamily="49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t-EE" altLang="et-EE" sz="1800" dirty="0">
              <a:latin typeface="Arial" panose="020B0604020202020204" pitchFamily="34" charset="0"/>
              <a:ea typeface="MS Mincho" pitchFamily="49" charset="-128"/>
            </a:endParaRPr>
          </a:p>
        </p:txBody>
      </p:sp>
      <p:pic>
        <p:nvPicPr>
          <p:cNvPr id="4101" name="Picture 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2" y="985839"/>
            <a:ext cx="539751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" descr="archaeovision-r&amp;d-500px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3" y="1296991"/>
            <a:ext cx="796925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TextBox 6"/>
          <p:cNvSpPr txBox="1">
            <a:spLocks noChangeArrowheads="1"/>
          </p:cNvSpPr>
          <p:nvPr/>
        </p:nvSpPr>
        <p:spPr bwMode="auto">
          <a:xfrm>
            <a:off x="4648201" y="1898654"/>
            <a:ext cx="48958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t-EE" altLang="et-EE" sz="1800">
                <a:latin typeface="Arial" panose="020B0604020202020204" pitchFamily="34" charset="0"/>
              </a:rPr>
              <a:t>Hembo Pagi, </a:t>
            </a:r>
            <a:r>
              <a:rPr lang="et-EE" altLang="et-EE" sz="1800">
                <a:latin typeface="Arial" panose="020B0604020202020204" pitchFamily="34" charset="0"/>
                <a:ea typeface="MS Mincho" pitchFamily="49" charset="-128"/>
              </a:rPr>
              <a:t>IT ekspert</a:t>
            </a:r>
          </a:p>
          <a:p>
            <a:pPr>
              <a:spcBef>
                <a:spcPct val="0"/>
              </a:spcBef>
              <a:buFontTx/>
              <a:buNone/>
            </a:pPr>
            <a:endParaRPr lang="et-EE" altLang="et-EE" sz="1800">
              <a:latin typeface="Arial" panose="020B0604020202020204" pitchFamily="34" charset="0"/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731" y="2624252"/>
            <a:ext cx="5093072" cy="286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427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5687" y="0"/>
            <a:ext cx="9689687" cy="691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1"/>
          <p:cNvSpPr txBox="1">
            <a:spLocks noChangeArrowheads="1"/>
          </p:cNvSpPr>
          <p:nvPr/>
        </p:nvSpPr>
        <p:spPr bwMode="auto">
          <a:xfrm>
            <a:off x="457203" y="609600"/>
            <a:ext cx="29626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t-EE" altLang="et-EE" sz="2000" b="1">
                <a:latin typeface="Arial" panose="020B0604020202020204" pitchFamily="34" charset="0"/>
              </a:rPr>
              <a:t>Projekti meeskond: TÜ</a:t>
            </a:r>
            <a:endParaRPr lang="en-US" altLang="et-EE" sz="2000" b="1">
              <a:latin typeface="Arial" panose="020B0604020202020204" pitchFamily="34" charset="0"/>
            </a:endParaRPr>
          </a:p>
        </p:txBody>
      </p:sp>
      <p:pic>
        <p:nvPicPr>
          <p:cNvPr id="5124" name="Picture 51" descr="TYlogo_Ring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566" y="514350"/>
            <a:ext cx="712787" cy="7810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1"/>
          <p:cNvSpPr>
            <a:spLocks noChangeArrowheads="1"/>
          </p:cNvSpPr>
          <p:nvPr/>
        </p:nvSpPr>
        <p:spPr bwMode="auto">
          <a:xfrm>
            <a:off x="457203" y="1384300"/>
            <a:ext cx="8721725" cy="336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t-EE" altLang="et-EE" sz="1800" dirty="0">
                <a:latin typeface="Arial" panose="020B0604020202020204" pitchFamily="34" charset="0"/>
              </a:rPr>
              <a:t>Voldemar </a:t>
            </a:r>
            <a:r>
              <a:rPr lang="et-EE" altLang="et-EE" sz="1800" dirty="0" err="1">
                <a:latin typeface="Arial" panose="020B0604020202020204" pitchFamily="34" charset="0"/>
              </a:rPr>
              <a:t>Rannap</a:t>
            </a:r>
            <a:r>
              <a:rPr lang="et-EE" altLang="et-EE" sz="1800" dirty="0">
                <a:latin typeface="Arial" panose="020B0604020202020204" pitchFamily="34" charset="0"/>
              </a:rPr>
              <a:t>, </a:t>
            </a:r>
            <a:r>
              <a:rPr lang="et-EE" altLang="et-EE" sz="1800" dirty="0" err="1">
                <a:latin typeface="Arial" panose="020B0604020202020204" pitchFamily="34" charset="0"/>
              </a:rPr>
              <a:t>MSc</a:t>
            </a:r>
            <a:r>
              <a:rPr lang="et-EE" altLang="et-EE" sz="1800" dirty="0">
                <a:latin typeface="Arial" panose="020B0604020202020204" pitchFamily="34" charset="0"/>
              </a:rPr>
              <a:t>, projekti juht</a:t>
            </a:r>
          </a:p>
          <a:p>
            <a:pPr>
              <a:buFont typeface="Arial" panose="020B0604020202020204" pitchFamily="34" charset="0"/>
              <a:buNone/>
            </a:pPr>
            <a:endParaRPr lang="et-EE" altLang="et-EE" sz="1800" dirty="0">
              <a:latin typeface="Arial" panose="020B0604020202020204" pitchFamily="34" charset="0"/>
            </a:endParaRPr>
          </a:p>
          <a:p>
            <a:r>
              <a:rPr lang="et-EE" altLang="et-EE" sz="1800" dirty="0">
                <a:latin typeface="Arial" panose="020B0604020202020204" pitchFamily="34" charset="0"/>
              </a:rPr>
              <a:t>Asko Lõhmus, PhD, </a:t>
            </a:r>
            <a:r>
              <a:rPr lang="et-EE" altLang="et-EE" sz="1800" dirty="0" err="1">
                <a:latin typeface="Arial" panose="020B0604020202020204" pitchFamily="34" charset="0"/>
              </a:rPr>
              <a:t>Riinu</a:t>
            </a:r>
            <a:r>
              <a:rPr lang="et-EE" altLang="et-EE" sz="1800" dirty="0">
                <a:latin typeface="Arial" panose="020B0604020202020204" pitchFamily="34" charset="0"/>
              </a:rPr>
              <a:t> </a:t>
            </a:r>
            <a:r>
              <a:rPr lang="et-EE" altLang="et-EE" sz="1800" dirty="0" err="1">
                <a:latin typeface="Arial" panose="020B0604020202020204" pitchFamily="34" charset="0"/>
              </a:rPr>
              <a:t>Rannap</a:t>
            </a:r>
            <a:r>
              <a:rPr lang="et-EE" altLang="et-EE" sz="1800" dirty="0">
                <a:latin typeface="Arial" panose="020B0604020202020204" pitchFamily="34" charset="0"/>
              </a:rPr>
              <a:t>, PhD – projekti nõustajad</a:t>
            </a:r>
          </a:p>
          <a:p>
            <a:pPr>
              <a:buFont typeface="Arial" panose="020B0604020202020204" pitchFamily="34" charset="0"/>
              <a:buNone/>
            </a:pPr>
            <a:endParaRPr lang="et-EE" altLang="et-EE" sz="1800" dirty="0">
              <a:latin typeface="Arial" panose="020B0604020202020204" pitchFamily="34" charset="0"/>
            </a:endParaRPr>
          </a:p>
          <a:p>
            <a:r>
              <a:rPr lang="et-EE" altLang="et-EE" sz="1800" dirty="0">
                <a:latin typeface="Arial" panose="020B0604020202020204" pitchFamily="34" charset="0"/>
              </a:rPr>
              <a:t>Liina </a:t>
            </a:r>
            <a:r>
              <a:rPr lang="et-EE" altLang="et-EE" sz="1800" dirty="0" err="1">
                <a:latin typeface="Arial" panose="020B0604020202020204" pitchFamily="34" charset="0"/>
              </a:rPr>
              <a:t>Remm</a:t>
            </a:r>
            <a:r>
              <a:rPr lang="et-EE" altLang="et-EE" sz="1800" dirty="0">
                <a:latin typeface="Arial" panose="020B0604020202020204" pitchFamily="34" charset="0"/>
              </a:rPr>
              <a:t>, PhD, kiilid ja kahepaiksed</a:t>
            </a:r>
          </a:p>
          <a:p>
            <a:pPr>
              <a:buFont typeface="Arial" panose="020B0604020202020204" pitchFamily="34" charset="0"/>
              <a:buNone/>
            </a:pPr>
            <a:endParaRPr lang="et-EE" altLang="et-EE" sz="1800" dirty="0">
              <a:latin typeface="Arial" panose="020B0604020202020204" pitchFamily="34" charset="0"/>
            </a:endParaRPr>
          </a:p>
          <a:p>
            <a:r>
              <a:rPr lang="et-EE" altLang="et-EE" sz="1800" dirty="0">
                <a:latin typeface="Arial" panose="020B0604020202020204" pitchFamily="34" charset="0"/>
              </a:rPr>
              <a:t>Urmas Sellis, </a:t>
            </a:r>
            <a:r>
              <a:rPr lang="et-EE" altLang="et-EE" sz="1800" dirty="0" err="1">
                <a:latin typeface="Arial" panose="020B0604020202020204" pitchFamily="34" charset="0"/>
              </a:rPr>
              <a:t>MSc</a:t>
            </a:r>
            <a:r>
              <a:rPr lang="et-EE" altLang="et-EE" sz="1800" dirty="0">
                <a:latin typeface="Arial" panose="020B0604020202020204" pitchFamily="34" charset="0"/>
              </a:rPr>
              <a:t>, linnud</a:t>
            </a:r>
          </a:p>
          <a:p>
            <a:pPr>
              <a:buFont typeface="Arial" panose="020B0604020202020204" pitchFamily="34" charset="0"/>
              <a:buNone/>
            </a:pPr>
            <a:endParaRPr lang="et-EE" altLang="et-EE" sz="1800" dirty="0">
              <a:latin typeface="Arial" panose="020B0604020202020204" pitchFamily="34" charset="0"/>
            </a:endParaRPr>
          </a:p>
          <a:p>
            <a:r>
              <a:rPr lang="et-EE" altLang="et-EE" sz="1800" dirty="0">
                <a:latin typeface="Arial" panose="020B0604020202020204" pitchFamily="34" charset="0"/>
              </a:rPr>
              <a:t>Ann </a:t>
            </a:r>
            <a:r>
              <a:rPr lang="et-EE" altLang="et-EE" sz="1800" dirty="0" err="1">
                <a:latin typeface="Arial" panose="020B0604020202020204" pitchFamily="34" charset="0"/>
              </a:rPr>
              <a:t>Kraut</a:t>
            </a:r>
            <a:r>
              <a:rPr lang="et-EE" altLang="et-EE" sz="1800" dirty="0">
                <a:latin typeface="Arial" panose="020B0604020202020204" pitchFamily="34" charset="0"/>
              </a:rPr>
              <a:t>, PhD, liblikad</a:t>
            </a:r>
          </a:p>
          <a:p>
            <a:pPr>
              <a:buFont typeface="Arial" panose="020B0604020202020204" pitchFamily="34" charset="0"/>
              <a:buNone/>
            </a:pPr>
            <a:endParaRPr lang="et-EE" altLang="et-EE" sz="1800" dirty="0">
              <a:latin typeface="Arial" panose="020B0604020202020204" pitchFamily="34" charset="0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65" y="2511281"/>
            <a:ext cx="4268784" cy="283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34082" y="5345211"/>
            <a:ext cx="2108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t-EE" altLang="et-EE" dirty="0">
                <a:solidFill>
                  <a:srgbClr val="404040"/>
                </a:solidFill>
                <a:latin typeface="Lato"/>
              </a:rPr>
              <a:t>Foto: Kaspar Arme</a:t>
            </a:r>
            <a:endParaRPr lang="et-EE" altLang="et-E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56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1"/>
          <p:cNvSpPr txBox="1">
            <a:spLocks noChangeArrowheads="1"/>
          </p:cNvSpPr>
          <p:nvPr/>
        </p:nvSpPr>
        <p:spPr bwMode="auto">
          <a:xfrm>
            <a:off x="677866" y="381000"/>
            <a:ext cx="20954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t-EE" altLang="et-EE" sz="1800" b="1">
                <a:latin typeface="Arial" panose="020B0604020202020204" pitchFamily="34" charset="0"/>
              </a:rPr>
              <a:t>Projekti juhtrühm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750890"/>
            <a:ext cx="7848600" cy="54938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dirty="0" err="1">
                <a:solidFill>
                  <a:srgbClr val="22222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Herdis</a:t>
            </a:r>
            <a:r>
              <a:rPr lang="en-US" dirty="0">
                <a:solidFill>
                  <a:srgbClr val="22222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2222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Fridolin</a:t>
            </a:r>
            <a:r>
              <a:rPr lang="en-US" dirty="0">
                <a:solidFill>
                  <a:srgbClr val="22222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Keskkonnaministeerium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22222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looduskaitseosakonna</a:t>
            </a:r>
            <a:r>
              <a:rPr lang="en-US" dirty="0">
                <a:solidFill>
                  <a:srgbClr val="22222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2222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peaspetsialist</a:t>
            </a:r>
            <a:r>
              <a:rPr lang="en-US" dirty="0">
                <a:solidFill>
                  <a:srgbClr val="22222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et-EE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t-EE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Maret Vildak</a:t>
            </a: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Keskkonnaamet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looduskaitse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peaspetsialist</a:t>
            </a:r>
            <a:r>
              <a:rPr lang="en-US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t-EE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Asta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Tuusti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t-EE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Loodusmuuseumi </a:t>
            </a:r>
            <a:r>
              <a:rPr lang="et-EE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juhataha</a:t>
            </a: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t-EE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Kaupo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Kohv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Riigimetsa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Majandamise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Keskus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looduskaitseosakonna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dirty="0">
                <a:ea typeface="Calibri" panose="020F0502020204030204" pitchFamily="34" charset="0"/>
                <a:cs typeface="Times New Roman" panose="02020603050405020304" pitchFamily="18" charset="0"/>
              </a:rPr>
              <a:t>juhataja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t-EE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Marika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Kose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Eesti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Märgalade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Ühing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juhatuse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liige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t-EE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6. Ivar </a:t>
            </a:r>
            <a:r>
              <a:rPr lang="en-US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Ojaste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Eesti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Ornitoloogia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Ühing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liigikaitse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ekspert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t-EE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7. Kai </a:t>
            </a:r>
            <a:r>
              <a:rPr lang="en-US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Vellak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, Tartu </a:t>
            </a:r>
            <a:r>
              <a:rPr lang="en-US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Ülikool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vanemteadur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t-EE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en-US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Pikne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 Kama, </a:t>
            </a:r>
            <a:r>
              <a:rPr lang="et-EE" dirty="0">
                <a:ea typeface="Times New Roman" panose="02020603050405020304" pitchFamily="18" charset="0"/>
                <a:cs typeface="Times New Roman" panose="02020603050405020304" pitchFamily="18" charset="0"/>
              </a:rPr>
              <a:t>arheoloogia doktor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t-EE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t-EE" dirty="0">
                <a:ea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Silvia </a:t>
            </a:r>
            <a:r>
              <a:rPr lang="en-US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Lotman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t-EE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estimaa</a:t>
            </a:r>
            <a:r>
              <a:rPr lang="en-US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Looduse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 Fond, </a:t>
            </a:r>
            <a:r>
              <a:rPr lang="en-US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juhatuse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t-EE" dirty="0">
                <a:ea typeface="Times New Roman" panose="02020603050405020304" pitchFamily="18" charset="0"/>
                <a:cs typeface="Times New Roman" panose="02020603050405020304" pitchFamily="18" charset="0"/>
              </a:rPr>
              <a:t>liige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t-EE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t-EE" dirty="0"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t-EE" dirty="0">
                <a:ea typeface="Calibri" panose="020F0502020204030204" pitchFamily="34" charset="0"/>
                <a:cs typeface="Times New Roman" panose="02020603050405020304" pitchFamily="18" charset="0"/>
              </a:rPr>
              <a:t>Piret Sepp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Keskkonnainvesteeringute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Keskus</a:t>
            </a:r>
            <a:r>
              <a:rPr lang="et-EE" dirty="0">
                <a:ea typeface="Times New Roman" panose="02020603050405020304" pitchFamily="18" charset="0"/>
                <a:cs typeface="Times New Roman" panose="02020603050405020304" pitchFamily="18" charset="0"/>
              </a:rPr>
              <a:t>, t</a:t>
            </a:r>
            <a:r>
              <a:rPr lang="fi-FI" dirty="0" err="1"/>
              <a:t>oetuste</a:t>
            </a:r>
            <a:r>
              <a:rPr lang="fi-FI" dirty="0"/>
              <a:t> ja </a:t>
            </a:r>
            <a:r>
              <a:rPr lang="fi-FI" dirty="0" err="1"/>
              <a:t>teenuste</a:t>
            </a:r>
            <a:r>
              <a:rPr lang="fi-FI" dirty="0"/>
              <a:t> osakonna </a:t>
            </a:r>
            <a:r>
              <a:rPr lang="fi-FI" dirty="0" err="1"/>
              <a:t>projektikoordinaator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t-EE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t-EE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Tõnno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Jonuks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Eesti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Kirjandusmuuseum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vanemteadur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t-EE" dirty="0">
                <a:ea typeface="Times New Roman" panose="02020603050405020304" pitchFamily="18" charset="0"/>
                <a:cs typeface="Times New Roman" panose="02020603050405020304" pitchFamily="18" charset="0"/>
              </a:rPr>
              <a:t> esindab </a:t>
            </a:r>
            <a:r>
              <a:rPr lang="et-EE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Arheovisiooni</a:t>
            </a:r>
            <a:endParaRPr lang="et-EE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endParaRPr lang="et-EE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51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940247" y="1219200"/>
            <a:ext cx="1236466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t-EE" altLang="et-EE" sz="1800">
                <a:latin typeface="Arial" panose="020B0604020202020204" pitchFamily="34" charset="0"/>
              </a:rPr>
              <a:t>Tudu raja video</a:t>
            </a:r>
          </a:p>
          <a:p>
            <a:pPr>
              <a:spcBef>
                <a:spcPct val="0"/>
              </a:spcBef>
              <a:buFontTx/>
              <a:buNone/>
            </a:pPr>
            <a:endParaRPr lang="et-EE" altLang="et-EE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t-EE" altLang="et-EE" sz="1800">
                <a:latin typeface="Arial" panose="020B0604020202020204" pitchFamily="34" charset="0"/>
              </a:rPr>
              <a:t>Pilt presidendiga</a:t>
            </a:r>
          </a:p>
          <a:p>
            <a:pPr>
              <a:spcBef>
                <a:spcPct val="0"/>
              </a:spcBef>
              <a:buFontTx/>
              <a:buNone/>
            </a:pPr>
            <a:endParaRPr lang="et-EE" altLang="et-EE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t-EE" altLang="et-EE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t-EE" altLang="et-EE" sz="1800">
              <a:latin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7" y="304799"/>
            <a:ext cx="7427005" cy="49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13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Box 3"/>
          <p:cNvSpPr txBox="1">
            <a:spLocks noChangeArrowheads="1"/>
          </p:cNvSpPr>
          <p:nvPr/>
        </p:nvSpPr>
        <p:spPr bwMode="auto">
          <a:xfrm>
            <a:off x="3662363" y="4133850"/>
            <a:ext cx="37099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t-EE" altLang="et-EE" sz="1200">
                <a:latin typeface="Arial Narrow" panose="020B0606020202030204" pitchFamily="34" charset="0"/>
              </a:rPr>
              <a:t>Fotod: </a:t>
            </a:r>
            <a:r>
              <a:rPr lang="fi-FI" altLang="et-EE" sz="1200" i="1">
                <a:latin typeface="Arial Narrow" panose="020B0606020202030204" pitchFamily="34" charset="0"/>
              </a:rPr>
              <a:t>Marina Loštšina, Kaitseväe peastaabi teavitusosakond</a:t>
            </a:r>
            <a:endParaRPr lang="et-EE" altLang="et-EE" sz="1200">
              <a:latin typeface="Arial Narrow" panose="020B0606020202030204" pitchFamily="34" charset="0"/>
            </a:endParaRPr>
          </a:p>
        </p:txBody>
      </p:sp>
      <p:pic>
        <p:nvPicPr>
          <p:cNvPr id="4403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441325"/>
            <a:ext cx="3200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75" y="441325"/>
            <a:ext cx="53340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787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09" y="609600"/>
            <a:ext cx="4221071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 rot="16200000">
            <a:off x="4489487" y="2757983"/>
            <a:ext cx="1133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t-EE" altLang="et-EE" sz="1800" dirty="0">
                <a:latin typeface="Arial" panose="020B0604020202020204" pitchFamily="34" charset="0"/>
              </a:rPr>
              <a:t>Ü. </a:t>
            </a:r>
            <a:r>
              <a:rPr lang="et-EE" altLang="et-EE" sz="1800" dirty="0" err="1">
                <a:latin typeface="Arial" panose="020B0604020202020204" pitchFamily="34" charset="0"/>
              </a:rPr>
              <a:t>Veldre</a:t>
            </a:r>
            <a:endParaRPr lang="et-EE" altLang="et-EE" sz="1800" dirty="0">
              <a:latin typeface="Arial" panose="020B0604020202020204" pitchFamily="34" charset="0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2195052" y="4451002"/>
            <a:ext cx="13660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t-EE" altLang="et-EE" sz="2400" b="1" dirty="0" smtClean="0">
                <a:solidFill>
                  <a:schemeClr val="accent1"/>
                </a:solidFill>
                <a:latin typeface="Arial" panose="020B0604020202020204" pitchFamily="34" charset="0"/>
              </a:rPr>
              <a:t>TÄNAN!</a:t>
            </a:r>
            <a:endParaRPr lang="et-EE" altLang="et-EE" sz="2400" b="1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369" y="553810"/>
            <a:ext cx="3339401" cy="481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 rot="16200000">
            <a:off x="8231638" y="4536884"/>
            <a:ext cx="12937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t-EE" altLang="et-EE" sz="1800" dirty="0" err="1">
                <a:latin typeface="Arial" panose="020B0604020202020204" pitchFamily="34" charset="0"/>
              </a:rPr>
              <a:t>L.Oro</a:t>
            </a:r>
            <a:endParaRPr lang="et-EE" altLang="et-EE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56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74" y="0"/>
            <a:ext cx="9144000" cy="754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63232" y="526688"/>
            <a:ext cx="8596989" cy="6079064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3" name="TextBox 2"/>
          <p:cNvSpPr txBox="1"/>
          <p:nvPr/>
        </p:nvSpPr>
        <p:spPr>
          <a:xfrm>
            <a:off x="18954572" y="18981828"/>
            <a:ext cx="8477428" cy="2677656"/>
          </a:xfrm>
          <a:prstGeom prst="rect">
            <a:avLst/>
          </a:prstGeom>
          <a:solidFill>
            <a:schemeClr val="bg1"/>
          </a:solidFill>
          <a:effectLst>
            <a:softEdge rad="0"/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t-EE" dirty="0">
                <a:latin typeface="+mn-lt"/>
                <a:cs typeface="+mn-cs"/>
              </a:rPr>
              <a:t>Project site in Sirtsi Nature Conervation area. Expected impact ca 2000</a:t>
            </a:r>
            <a:r>
              <a:rPr lang="en-GB" dirty="0">
                <a:latin typeface="+mn-lt"/>
                <a:cs typeface="+mn-cs"/>
              </a:rPr>
              <a:t> ha</a:t>
            </a:r>
            <a:r>
              <a:rPr lang="et-EE" dirty="0">
                <a:latin typeface="+mn-lt"/>
                <a:cs typeface="+mn-cs"/>
              </a:rPr>
              <a:t> including following habitats: 7110* - 702 ha</a:t>
            </a:r>
            <a:r>
              <a:rPr lang="en-GB" dirty="0">
                <a:latin typeface="+mn-lt"/>
                <a:cs typeface="+mn-cs"/>
              </a:rPr>
              <a:t>,</a:t>
            </a:r>
            <a:r>
              <a:rPr lang="et-EE" dirty="0">
                <a:latin typeface="+mn-lt"/>
                <a:cs typeface="+mn-cs"/>
              </a:rPr>
              <a:t> 9080* - 118 ha, 91D0* - 279 ha, 9010* - 85 ha, 316 – 3 ha, 7140 – 10 ha.</a:t>
            </a:r>
            <a:r>
              <a:rPr lang="en-GB" dirty="0">
                <a:latin typeface="+mn-lt"/>
                <a:cs typeface="+mn-cs"/>
              </a:rPr>
              <a:t> </a:t>
            </a:r>
            <a:r>
              <a:rPr lang="et-EE" dirty="0">
                <a:latin typeface="+mn-lt"/>
                <a:cs typeface="+mn-cs"/>
              </a:rPr>
              <a:t>Lenght ofdrainage ditches to be closed: 91 km.</a:t>
            </a:r>
            <a:r>
              <a:rPr lang="en-GB" dirty="0">
                <a:latin typeface="+mn-lt"/>
                <a:cs typeface="+mn-cs"/>
              </a:rPr>
              <a:t> </a:t>
            </a:r>
            <a:r>
              <a:rPr lang="et-EE" dirty="0">
                <a:latin typeface="+mn-lt"/>
                <a:cs typeface="+mn-cs"/>
              </a:rPr>
              <a:t>Coverage of p</a:t>
            </a:r>
            <a:r>
              <a:rPr lang="en-GB" dirty="0">
                <a:latin typeface="+mn-lt"/>
                <a:cs typeface="+mn-cs"/>
              </a:rPr>
              <a:t>ossible </a:t>
            </a:r>
            <a:r>
              <a:rPr lang="et-EE" dirty="0">
                <a:latin typeface="+mn-lt"/>
                <a:cs typeface="+mn-cs"/>
              </a:rPr>
              <a:t>forest cuttingrea: 700 </a:t>
            </a:r>
            <a:r>
              <a:rPr lang="en-GB" dirty="0">
                <a:latin typeface="+mn-lt"/>
                <a:cs typeface="+mn-cs"/>
              </a:rPr>
              <a:t> ha</a:t>
            </a:r>
            <a:r>
              <a:rPr lang="et-EE" dirty="0">
                <a:latin typeface="+mn-lt"/>
                <a:cs typeface="+mn-cs"/>
              </a:rPr>
              <a:t>. Presented information is based on preliminary esimatin and will be updated in the course of restoration plans.</a:t>
            </a:r>
            <a:endParaRPr lang="en-GB" dirty="0">
              <a:latin typeface="+mn-lt"/>
              <a:cs typeface="+mn-cs"/>
            </a:endParaRPr>
          </a:p>
        </p:txBody>
      </p:sp>
      <p:sp>
        <p:nvSpPr>
          <p:cNvPr id="15369" name="TextBox 4"/>
          <p:cNvSpPr txBox="1">
            <a:spLocks noChangeArrowheads="1"/>
          </p:cNvSpPr>
          <p:nvPr/>
        </p:nvSpPr>
        <p:spPr bwMode="auto">
          <a:xfrm>
            <a:off x="457200" y="304800"/>
            <a:ext cx="4774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t-EE" sz="1800" b="1" dirty="0" err="1"/>
              <a:t>Taastamisala</a:t>
            </a:r>
            <a:r>
              <a:rPr lang="en-US" altLang="et-EE" sz="1800" b="1" dirty="0"/>
              <a:t> </a:t>
            </a:r>
            <a:r>
              <a:rPr lang="en-US" altLang="et-EE" sz="1800" b="1" dirty="0" err="1"/>
              <a:t>Sirtsi</a:t>
            </a:r>
            <a:r>
              <a:rPr lang="en-US" altLang="et-EE" sz="1800" b="1" dirty="0"/>
              <a:t> </a:t>
            </a:r>
            <a:r>
              <a:rPr lang="en-US" altLang="et-EE" sz="1800" b="1" dirty="0" err="1"/>
              <a:t>looduskait</a:t>
            </a:r>
            <a:r>
              <a:rPr lang="et-EE" altLang="et-EE" sz="1800" b="1" dirty="0"/>
              <a:t>s</a:t>
            </a:r>
            <a:r>
              <a:rPr lang="en-US" altLang="et-EE" sz="1800" b="1" dirty="0" err="1" smtClean="0"/>
              <a:t>ealal</a:t>
            </a:r>
            <a:r>
              <a:rPr lang="et-EE" altLang="et-EE" sz="1800" b="1" dirty="0" smtClean="0"/>
              <a:t> – ca 2000 ha</a:t>
            </a:r>
            <a:endParaRPr lang="en-US" altLang="et-EE" sz="1800" b="1" dirty="0"/>
          </a:p>
        </p:txBody>
      </p:sp>
    </p:spTree>
    <p:extLst>
      <p:ext uri="{BB962C8B-B14F-4D97-AF65-F5344CB8AC3E}">
        <p14:creationId xmlns:p14="http://schemas.microsoft.com/office/powerpoint/2010/main" val="1341609046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09784" cy="736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33602"/>
              </p:ext>
            </p:extLst>
          </p:nvPr>
        </p:nvGraphicFramePr>
        <p:xfrm>
          <a:off x="327025" y="50799"/>
          <a:ext cx="8681256" cy="6127970"/>
        </p:xfrm>
        <a:graphic>
          <a:graphicData uri="http://schemas.openxmlformats.org/drawingml/2006/table">
            <a:tbl>
              <a:tblPr/>
              <a:tblGrid>
                <a:gridCol w="956195">
                  <a:extLst>
                    <a:ext uri="{9D8B030D-6E8A-4147-A177-3AD203B41FA5}">
                      <a16:colId xmlns:a16="http://schemas.microsoft.com/office/drawing/2014/main" val="3511372985"/>
                    </a:ext>
                  </a:extLst>
                </a:gridCol>
                <a:gridCol w="328352">
                  <a:extLst>
                    <a:ext uri="{9D8B030D-6E8A-4147-A177-3AD203B41FA5}">
                      <a16:colId xmlns:a16="http://schemas.microsoft.com/office/drawing/2014/main" val="2326911312"/>
                    </a:ext>
                  </a:extLst>
                </a:gridCol>
                <a:gridCol w="1206596">
                  <a:extLst>
                    <a:ext uri="{9D8B030D-6E8A-4147-A177-3AD203B41FA5}">
                      <a16:colId xmlns:a16="http://schemas.microsoft.com/office/drawing/2014/main" val="1032611795"/>
                    </a:ext>
                  </a:extLst>
                </a:gridCol>
                <a:gridCol w="1358804">
                  <a:extLst>
                    <a:ext uri="{9D8B030D-6E8A-4147-A177-3AD203B41FA5}">
                      <a16:colId xmlns:a16="http://schemas.microsoft.com/office/drawing/2014/main" val="3756463676"/>
                    </a:ext>
                  </a:extLst>
                </a:gridCol>
                <a:gridCol w="1923299">
                  <a:extLst>
                    <a:ext uri="{9D8B030D-6E8A-4147-A177-3AD203B41FA5}">
                      <a16:colId xmlns:a16="http://schemas.microsoft.com/office/drawing/2014/main" val="2303833395"/>
                    </a:ext>
                  </a:extLst>
                </a:gridCol>
                <a:gridCol w="1804139">
                  <a:extLst>
                    <a:ext uri="{9D8B030D-6E8A-4147-A177-3AD203B41FA5}">
                      <a16:colId xmlns:a16="http://schemas.microsoft.com/office/drawing/2014/main" val="3117108568"/>
                    </a:ext>
                  </a:extLst>
                </a:gridCol>
                <a:gridCol w="1103871">
                  <a:extLst>
                    <a:ext uri="{9D8B030D-6E8A-4147-A177-3AD203B41FA5}">
                      <a16:colId xmlns:a16="http://schemas.microsoft.com/office/drawing/2014/main" val="2023581792"/>
                    </a:ext>
                  </a:extLst>
                </a:gridCol>
              </a:tblGrid>
              <a:tr h="554283">
                <a:tc>
                  <a:txBody>
                    <a:bodyPr/>
                    <a:lstStyle/>
                    <a:p>
                      <a:pPr fontAlgn="b"/>
                      <a:r>
                        <a:rPr lang="et-EE" sz="1600" dirty="0">
                          <a:effectLst/>
                        </a:rPr>
                        <a:t/>
                      </a:r>
                      <a:br>
                        <a:rPr lang="et-EE" sz="1600" dirty="0">
                          <a:effectLst/>
                        </a:rPr>
                      </a:br>
                      <a:endParaRPr lang="et-EE" sz="1600" dirty="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Projekteerimise maksumus (€)</a:t>
                      </a:r>
                      <a:endParaRPr lang="et-EE" sz="1600" dirty="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Tööde kulu (€)</a:t>
                      </a:r>
                      <a:endParaRPr lang="et-EE" sz="160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Hinnang taastamiskavas (€)</a:t>
                      </a:r>
                      <a:endParaRPr lang="et-EE" sz="160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Hinnang teostusprojektis (€)</a:t>
                      </a:r>
                      <a:endParaRPr lang="et-EE" sz="160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Hangete maksumus (€)</a:t>
                      </a:r>
                      <a:endParaRPr lang="et-EE" sz="1600" dirty="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2295509"/>
                  </a:ext>
                </a:extLst>
              </a:tr>
              <a:tr h="554283">
                <a:tc>
                  <a:txBody>
                    <a:bodyPr/>
                    <a:lstStyle/>
                    <a:p>
                      <a:pPr fontAlgn="b"/>
                      <a:r>
                        <a:rPr lang="et-EE" sz="1600" dirty="0">
                          <a:effectLst/>
                        </a:rPr>
                        <a:t/>
                      </a:r>
                      <a:br>
                        <a:rPr lang="et-EE" sz="1600" dirty="0">
                          <a:effectLst/>
                        </a:rPr>
                      </a:br>
                      <a:endParaRPr lang="et-EE" sz="1600" dirty="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taotlus</a:t>
                      </a:r>
                      <a:endParaRPr lang="et-EE" sz="1600" dirty="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9835074"/>
                  </a:ext>
                </a:extLst>
              </a:tr>
              <a:tr h="554283">
                <a:tc gridSpan="3"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Taastamisala</a:t>
                      </a:r>
                      <a:endParaRPr lang="et-EE" sz="1600" dirty="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t-EE" sz="1600" dirty="0">
                          <a:effectLst/>
                        </a:rPr>
                        <a:t/>
                      </a:r>
                      <a:br>
                        <a:rPr lang="et-EE" sz="1600" dirty="0">
                          <a:effectLst/>
                        </a:rPr>
                      </a:br>
                      <a:endParaRPr lang="et-EE" sz="1600" dirty="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t-EE" sz="1600">
                          <a:effectLst/>
                        </a:rPr>
                        <a:t/>
                      </a:r>
                      <a:br>
                        <a:rPr lang="et-EE" sz="1600">
                          <a:effectLst/>
                        </a:rPr>
                      </a:br>
                      <a:endParaRPr lang="et-EE" sz="160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t-EE" sz="1600">
                          <a:effectLst/>
                        </a:rPr>
                        <a:t/>
                      </a:r>
                      <a:br>
                        <a:rPr lang="et-EE" sz="1600">
                          <a:effectLst/>
                        </a:rPr>
                      </a:br>
                      <a:endParaRPr lang="et-EE" sz="160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t-EE" sz="1600">
                          <a:effectLst/>
                        </a:rPr>
                        <a:t/>
                      </a:r>
                      <a:br>
                        <a:rPr lang="et-EE" sz="1600">
                          <a:effectLst/>
                        </a:rPr>
                      </a:br>
                      <a:endParaRPr lang="et-EE" sz="160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8470282"/>
                  </a:ext>
                </a:extLst>
              </a:tr>
              <a:tr h="671311">
                <a:tc gridSpan="2"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Feodorisoo</a:t>
                      </a:r>
                    </a:p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597 ha</a:t>
                      </a:r>
                      <a:endParaRPr lang="et-EE" sz="1600" dirty="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t-EE" sz="160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5760</a:t>
                      </a:r>
                      <a:endParaRPr lang="et-EE" sz="1600" dirty="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66075</a:t>
                      </a:r>
                      <a:endParaRPr lang="et-EE" sz="160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40000</a:t>
                      </a:r>
                      <a:endParaRPr lang="et-EE" sz="1600" dirty="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32677</a:t>
                      </a:r>
                      <a:endParaRPr lang="et-EE" sz="160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41735</a:t>
                      </a:r>
                      <a:endParaRPr lang="et-EE" sz="160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0920754"/>
                  </a:ext>
                </a:extLst>
              </a:tr>
              <a:tr h="671311">
                <a:tc gridSpan="2"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Tudusoo</a:t>
                      </a:r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t-EE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lka</a:t>
                      </a:r>
                      <a:endParaRPr lang="et-EE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2089 ha</a:t>
                      </a:r>
                      <a:endParaRPr lang="et-EE" sz="1600" dirty="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t-EE" sz="160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18360</a:t>
                      </a:r>
                      <a:endParaRPr lang="et-EE" sz="160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333819</a:t>
                      </a:r>
                      <a:endParaRPr lang="et-EE" sz="160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120000</a:t>
                      </a:r>
                      <a:endParaRPr lang="et-EE" sz="1600" dirty="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436117</a:t>
                      </a:r>
                      <a:endParaRPr lang="et-EE" sz="1600" dirty="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260081</a:t>
                      </a:r>
                      <a:endParaRPr lang="et-EE" sz="160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6954600"/>
                  </a:ext>
                </a:extLst>
              </a:tr>
              <a:tr h="671311">
                <a:tc gridSpan="2"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Laukasoo</a:t>
                      </a:r>
                    </a:p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705 ha</a:t>
                      </a:r>
                      <a:endParaRPr lang="et-EE" sz="1600" dirty="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t-EE" sz="160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14400</a:t>
                      </a:r>
                      <a:endParaRPr lang="et-EE" sz="160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195396</a:t>
                      </a:r>
                      <a:endParaRPr lang="et-EE" sz="160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108000</a:t>
                      </a:r>
                      <a:endParaRPr lang="et-EE" sz="160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114937</a:t>
                      </a:r>
                      <a:endParaRPr lang="et-EE" sz="160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225088</a:t>
                      </a:r>
                      <a:endParaRPr lang="et-EE" sz="160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372457"/>
                  </a:ext>
                </a:extLst>
              </a:tr>
              <a:tr h="671311">
                <a:tc gridSpan="2"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Ohepalu </a:t>
                      </a:r>
                      <a:r>
                        <a:rPr lang="et-EE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lka</a:t>
                      </a:r>
                      <a:endParaRPr lang="et-EE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1120 ha</a:t>
                      </a:r>
                      <a:endParaRPr lang="et-EE" sz="1600" dirty="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t-EE" sz="160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9497</a:t>
                      </a:r>
                      <a:endParaRPr lang="et-EE" sz="160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30081</a:t>
                      </a:r>
                      <a:endParaRPr lang="et-EE" sz="160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60000</a:t>
                      </a:r>
                      <a:endParaRPr lang="et-EE" sz="1600" dirty="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30000</a:t>
                      </a:r>
                      <a:endParaRPr lang="et-EE" sz="1600" dirty="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48066</a:t>
                      </a:r>
                      <a:endParaRPr lang="et-EE" sz="160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4839471"/>
                  </a:ext>
                </a:extLst>
              </a:tr>
              <a:tr h="671311">
                <a:tc gridSpan="2"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Soosaare</a:t>
                      </a:r>
                    </a:p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167 ha</a:t>
                      </a:r>
                      <a:endParaRPr lang="et-EE" sz="1600" dirty="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t-EE" sz="160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6860</a:t>
                      </a:r>
                      <a:endParaRPr lang="et-EE" sz="160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63057</a:t>
                      </a:r>
                      <a:endParaRPr lang="et-EE" sz="160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24000</a:t>
                      </a:r>
                      <a:endParaRPr lang="et-EE" sz="160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30900</a:t>
                      </a:r>
                      <a:endParaRPr lang="et-EE" sz="1600" dirty="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63301</a:t>
                      </a:r>
                      <a:endParaRPr lang="et-EE" sz="160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2969073"/>
                  </a:ext>
                </a:extLst>
              </a:tr>
              <a:tr h="554283">
                <a:tc gridSpan="2"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Sirtsi</a:t>
                      </a:r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t-EE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lka</a:t>
                      </a:r>
                      <a:endParaRPr lang="et-EE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2681 ha</a:t>
                      </a:r>
                      <a:endParaRPr lang="et-EE" sz="1600" dirty="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t-EE" sz="160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15840</a:t>
                      </a:r>
                      <a:endParaRPr lang="et-EE" sz="160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448428</a:t>
                      </a:r>
                      <a:endParaRPr lang="et-EE" sz="160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258000</a:t>
                      </a:r>
                      <a:endParaRPr lang="et-EE" sz="160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675140</a:t>
                      </a:r>
                      <a:endParaRPr lang="et-EE" sz="160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401875</a:t>
                      </a:r>
                      <a:endParaRPr lang="et-EE" sz="1600" dirty="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0204650"/>
                  </a:ext>
                </a:extLst>
              </a:tr>
              <a:tr h="554283">
                <a:tc gridSpan="2"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Kokku</a:t>
                      </a:r>
                    </a:p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7360 ha</a:t>
                      </a:r>
                      <a:endParaRPr lang="et-EE" sz="1600" dirty="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t-EE" sz="160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70717</a:t>
                      </a:r>
                      <a:endParaRPr lang="et-EE" sz="160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1136855</a:t>
                      </a:r>
                      <a:endParaRPr lang="et-EE" sz="1600" b="1" dirty="0"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610000</a:t>
                      </a:r>
                      <a:endParaRPr lang="et-EE" sz="1600" b="1" dirty="0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1319771</a:t>
                      </a:r>
                      <a:endParaRPr lang="et-EE" sz="16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940145</a:t>
                      </a:r>
                      <a:endParaRPr lang="et-EE" sz="1600" b="1" dirty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32376" marR="32376" marT="33301" marB="3330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0361691"/>
                  </a:ext>
                </a:extLst>
              </a:tr>
            </a:tbl>
          </a:graphicData>
        </a:graphic>
      </p:graphicFrame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944814" y="1315561"/>
            <a:ext cx="25773907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t-EE" altLang="et-EE">
                <a:latin typeface="Arial" panose="020B0604020202020204" pitchFamily="34" charset="0"/>
              </a:rPr>
              <a:t/>
            </a:r>
            <a:br>
              <a:rPr lang="et-EE" altLang="et-EE">
                <a:latin typeface="Arial" panose="020B0604020202020204" pitchFamily="34" charset="0"/>
              </a:rPr>
            </a:br>
            <a:endParaRPr lang="et-EE" altLang="et-EE">
              <a:latin typeface="Arial" panose="020B0604020202020204" pitchFamily="34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t-EE" altLang="et-EE">
                <a:latin typeface="Arial" panose="020B0604020202020204" pitchFamily="34" charset="0"/>
              </a:rPr>
              <a:t/>
            </a:r>
            <a:br>
              <a:rPr lang="et-EE" altLang="et-EE">
                <a:latin typeface="Arial" panose="020B0604020202020204" pitchFamily="34" charset="0"/>
              </a:rPr>
            </a:br>
            <a:r>
              <a:rPr lang="et-EE" altLang="et-EE">
                <a:latin typeface="Arial" panose="020B0604020202020204" pitchFamily="34" charset="0"/>
              </a:rPr>
              <a:t/>
            </a:r>
            <a:br>
              <a:rPr lang="et-EE" altLang="et-EE">
                <a:latin typeface="Arial" panose="020B0604020202020204" pitchFamily="34" charset="0"/>
              </a:rPr>
            </a:br>
            <a:endParaRPr lang="et-EE" altLang="et-E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11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1053" y="1"/>
            <a:ext cx="9604635" cy="685750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994" y="338405"/>
            <a:ext cx="9054883" cy="542120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t-EE" b="1" dirty="0" smtClean="0"/>
              <a:t>Alade valiku põhimõtted:</a:t>
            </a:r>
          </a:p>
          <a:p>
            <a:r>
              <a:rPr lang="et-EE" b="1" dirty="0" err="1" smtClean="0"/>
              <a:t>Algaandmed</a:t>
            </a:r>
            <a:r>
              <a:rPr lang="et-EE" b="1" dirty="0" smtClean="0"/>
              <a:t>:</a:t>
            </a:r>
          </a:p>
          <a:p>
            <a:pPr lvl="1"/>
            <a:r>
              <a:rPr lang="et-EE" b="1" dirty="0" smtClean="0"/>
              <a:t>ELF soode inventuur</a:t>
            </a:r>
          </a:p>
          <a:p>
            <a:pPr lvl="1"/>
            <a:r>
              <a:rPr lang="et-EE" b="1" dirty="0" smtClean="0"/>
              <a:t>Jääksoode inventuur</a:t>
            </a:r>
          </a:p>
          <a:p>
            <a:pPr lvl="1"/>
            <a:r>
              <a:rPr lang="et-EE" b="1" dirty="0" smtClean="0"/>
              <a:t>Looduskaitselised inventuurid jne</a:t>
            </a:r>
          </a:p>
          <a:p>
            <a:pPr marL="457190" lvl="1" indent="0">
              <a:buNone/>
            </a:pPr>
            <a:endParaRPr lang="et-EE" b="1" dirty="0" smtClean="0"/>
          </a:p>
          <a:p>
            <a:r>
              <a:rPr lang="et-EE" b="1" dirty="0" smtClean="0"/>
              <a:t>Esmatähtsad alad:</a:t>
            </a:r>
          </a:p>
          <a:p>
            <a:pPr lvl="1"/>
            <a:r>
              <a:rPr lang="et-EE" b="1" dirty="0" smtClean="0"/>
              <a:t>„</a:t>
            </a:r>
            <a:r>
              <a:rPr lang="et-EE" b="1" dirty="0" err="1" smtClean="0"/>
              <a:t>Ramsar-i</a:t>
            </a:r>
            <a:r>
              <a:rPr lang="et-EE" b="1" dirty="0" smtClean="0"/>
              <a:t> alad“ (Eestis 17 tk)</a:t>
            </a:r>
          </a:p>
          <a:p>
            <a:pPr lvl="1"/>
            <a:r>
              <a:rPr lang="et-EE" b="1" dirty="0" smtClean="0"/>
              <a:t>Suured sookompleksid</a:t>
            </a:r>
          </a:p>
          <a:p>
            <a:endParaRPr lang="et-EE" b="1" dirty="0" smtClean="0"/>
          </a:p>
          <a:p>
            <a:r>
              <a:rPr lang="et-EE" b="1" dirty="0" smtClean="0"/>
              <a:t>Kaitstavate soode tegevuskava 2016  (</a:t>
            </a:r>
            <a:r>
              <a:rPr lang="et-EE" b="1" dirty="0" smtClean="0">
                <a:hlinkClick r:id="rId3"/>
              </a:rPr>
              <a:t>link</a:t>
            </a:r>
            <a:r>
              <a:rPr lang="et-EE" b="1" dirty="0" smtClean="0"/>
              <a:t>)</a:t>
            </a:r>
          </a:p>
          <a:p>
            <a:pPr marL="457190" lvl="1" indent="0">
              <a:buNone/>
            </a:pPr>
            <a:r>
              <a:rPr lang="et-EE" b="1" dirty="0" smtClean="0"/>
              <a:t>„Aastaks 2020 taastada vähemalt … 10 000 ha sookoosluseid …“</a:t>
            </a:r>
          </a:p>
          <a:p>
            <a:endParaRPr lang="et-EE" b="1" dirty="0" smtClean="0"/>
          </a:p>
          <a:p>
            <a:endParaRPr lang="et-EE" b="1" dirty="0" smtClean="0"/>
          </a:p>
          <a:p>
            <a:pPr marL="914380" lvl="2" indent="0">
              <a:buNone/>
            </a:pPr>
            <a:r>
              <a:rPr lang="et-EE" b="1" dirty="0" smtClean="0"/>
              <a:t> </a:t>
            </a:r>
          </a:p>
          <a:p>
            <a:pPr marL="0" indent="0">
              <a:buNone/>
            </a:pPr>
            <a:endParaRPr lang="et-EE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744" y="5374789"/>
            <a:ext cx="6106003" cy="10941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3905" y="338402"/>
            <a:ext cx="2374972" cy="3342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68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9983" y="275304"/>
            <a:ext cx="4374017" cy="61721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64" y="275304"/>
            <a:ext cx="4532225" cy="617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6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" r="1" b="2913"/>
          <a:stretch/>
        </p:blipFill>
        <p:spPr bwMode="auto">
          <a:xfrm>
            <a:off x="-25400" y="-914399"/>
            <a:ext cx="15646400" cy="952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672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5" y="2"/>
            <a:ext cx="9144001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1"/>
          <p:cNvSpPr>
            <a:spLocks noChangeArrowheads="1"/>
          </p:cNvSpPr>
          <p:nvPr/>
        </p:nvSpPr>
        <p:spPr bwMode="auto">
          <a:xfrm>
            <a:off x="296865" y="2"/>
            <a:ext cx="8534400" cy="584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t-EE" altLang="et-EE" dirty="0">
                <a:solidFill>
                  <a:srgbClr val="222222"/>
                </a:solidFill>
                <a:latin typeface="Arial" panose="020B0604020202020204" pitchFamily="34" charset="0"/>
              </a:rPr>
              <a:t>KOOSTÖÖ ja KOOSKÕLASTUSED</a:t>
            </a:r>
          </a:p>
          <a:p>
            <a:pPr>
              <a:spcBef>
                <a:spcPct val="0"/>
              </a:spcBef>
              <a:buFontTx/>
              <a:buNone/>
            </a:pPr>
            <a:endParaRPr lang="et-EE" altLang="et-EE" sz="18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t-EE" altLang="et-EE" sz="2800" dirty="0"/>
              <a:t>Projekti </a:t>
            </a:r>
            <a:r>
              <a:rPr lang="et-EE" altLang="et-EE" sz="2800" dirty="0" smtClean="0"/>
              <a:t>ametlikud partnerid</a:t>
            </a:r>
            <a:r>
              <a:rPr lang="et-EE" altLang="et-EE" sz="2800" dirty="0"/>
              <a:t>: Eestimaa Looduse Fond, </a:t>
            </a:r>
            <a:r>
              <a:rPr lang="et-EE" altLang="et-EE" sz="2800" dirty="0">
                <a:solidFill>
                  <a:schemeClr val="accent5"/>
                </a:solidFill>
              </a:rPr>
              <a:t>Tartu Ülikool</a:t>
            </a:r>
            <a:r>
              <a:rPr lang="et-EE" altLang="et-EE" sz="2800" dirty="0"/>
              <a:t>, MTÜ </a:t>
            </a:r>
            <a:r>
              <a:rPr lang="et-EE" altLang="et-EE" sz="2800" dirty="0" err="1"/>
              <a:t>Arheovisioon</a:t>
            </a:r>
            <a:r>
              <a:rPr lang="et-EE" altLang="et-EE" sz="2800" dirty="0"/>
              <a:t>, </a:t>
            </a:r>
            <a:endParaRPr lang="et-EE" altLang="et-EE" sz="2800" dirty="0" smtClean="0"/>
          </a:p>
          <a:p>
            <a:r>
              <a:rPr lang="et-EE" altLang="et-EE" sz="2800" dirty="0"/>
              <a:t>Projekti </a:t>
            </a:r>
            <a:r>
              <a:rPr lang="et-EE" altLang="et-EE" sz="2800" dirty="0" smtClean="0"/>
              <a:t>olulised </a:t>
            </a:r>
            <a:r>
              <a:rPr lang="et-EE" altLang="et-EE" sz="2800" dirty="0"/>
              <a:t>partnerid: </a:t>
            </a:r>
            <a:r>
              <a:rPr lang="et-EE" altLang="et-EE" sz="2800" dirty="0" smtClean="0">
                <a:solidFill>
                  <a:srgbClr val="0070C0"/>
                </a:solidFill>
              </a:rPr>
              <a:t>Keskkonnaministeerium</a:t>
            </a:r>
            <a:r>
              <a:rPr lang="et-EE" altLang="et-EE" sz="2800" dirty="0" smtClean="0"/>
              <a:t>, Riigimetsa </a:t>
            </a:r>
            <a:r>
              <a:rPr lang="et-EE" altLang="et-EE" sz="2800" dirty="0"/>
              <a:t>Majandamise </a:t>
            </a:r>
            <a:r>
              <a:rPr lang="et-EE" altLang="et-EE" sz="2800" dirty="0" smtClean="0"/>
              <a:t>Keskus, </a:t>
            </a:r>
            <a:r>
              <a:rPr lang="et-EE" altLang="et-EE" sz="2800" dirty="0"/>
              <a:t>Keskkonnaamet</a:t>
            </a:r>
          </a:p>
          <a:p>
            <a:r>
              <a:rPr lang="et-EE" altLang="et-EE" sz="2800" dirty="0" smtClean="0"/>
              <a:t>Koostöö: </a:t>
            </a:r>
            <a:r>
              <a:rPr lang="et-EE" altLang="et-EE" sz="2800" dirty="0" err="1" smtClean="0"/>
              <a:t>KOVid</a:t>
            </a:r>
            <a:r>
              <a:rPr lang="et-EE" altLang="et-EE" sz="2800" dirty="0" smtClean="0"/>
              <a:t>, Põllumajandusamet jt</a:t>
            </a:r>
          </a:p>
          <a:p>
            <a:r>
              <a:rPr lang="et-EE" altLang="et-EE" sz="2800" dirty="0" smtClean="0"/>
              <a:t>Kaasrahastus: </a:t>
            </a:r>
            <a:r>
              <a:rPr lang="et-EE" altLang="et-EE" sz="2800" dirty="0" smtClean="0">
                <a:solidFill>
                  <a:srgbClr val="0070C0"/>
                </a:solidFill>
              </a:rPr>
              <a:t>SA Keskkonnainvesteeringute Keskus</a:t>
            </a:r>
          </a:p>
          <a:p>
            <a:endParaRPr lang="et-EE" altLang="et-EE" sz="2800" dirty="0">
              <a:solidFill>
                <a:srgbClr val="0070C0"/>
              </a:solidFill>
            </a:endParaRPr>
          </a:p>
          <a:p>
            <a:r>
              <a:rPr lang="et-EE" altLang="et-EE" sz="2800" dirty="0" smtClean="0">
                <a:solidFill>
                  <a:srgbClr val="0070C0"/>
                </a:solidFill>
              </a:rPr>
              <a:t>Eelnev osalus LIFE projektides; taotluse koostajad elluviimisel; paindlikkus.</a:t>
            </a:r>
          </a:p>
          <a:p>
            <a:endParaRPr lang="et-EE" altLang="et-EE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13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433" t="12000" r="60180" b="15111"/>
          <a:stretch/>
        </p:blipFill>
        <p:spPr>
          <a:xfrm>
            <a:off x="85725" y="380999"/>
            <a:ext cx="8896350" cy="59150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9100" y="11667"/>
            <a:ext cx="6401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b="1" dirty="0" smtClean="0"/>
              <a:t>16 tegevust, 41 asja (</a:t>
            </a:r>
            <a:r>
              <a:rPr lang="et-EE" b="1" dirty="0" err="1" smtClean="0"/>
              <a:t>deliverable</a:t>
            </a:r>
            <a:r>
              <a:rPr lang="et-EE" b="1" dirty="0" smtClean="0"/>
              <a:t>), 48 verstaposti + INDIKAATORID</a:t>
            </a:r>
            <a:endParaRPr lang="et-EE" b="1" dirty="0"/>
          </a:p>
        </p:txBody>
      </p:sp>
    </p:spTree>
    <p:extLst>
      <p:ext uri="{BB962C8B-B14F-4D97-AF65-F5344CB8AC3E}">
        <p14:creationId xmlns:p14="http://schemas.microsoft.com/office/powerpoint/2010/main" val="213784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299" t="16024" r="61755" b="19517"/>
          <a:stretch/>
        </p:blipFill>
        <p:spPr>
          <a:xfrm>
            <a:off x="0" y="428626"/>
            <a:ext cx="9030802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60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arkvarakomplekti Office kujundu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523</Words>
  <Application>Microsoft Office PowerPoint</Application>
  <PresentationFormat>On-screen Show (4:3)</PresentationFormat>
  <Paragraphs>146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Arial Narrow</vt:lpstr>
      <vt:lpstr>Calibri</vt:lpstr>
      <vt:lpstr>Calibri Light</vt:lpstr>
      <vt:lpstr>Lato</vt:lpstr>
      <vt:lpstr>MS Mincho</vt:lpstr>
      <vt:lpstr>Times New Roman</vt:lpstr>
      <vt:lpstr>Tarkvarakomplekti Office kujundus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PowerPointi esitlus</dc:title>
  <dc:creator/>
  <cp:lastModifiedBy/>
  <cp:revision>71</cp:revision>
  <dcterms:created xsi:type="dcterms:W3CDTF">2020-01-30T15:29:26Z</dcterms:created>
  <dcterms:modified xsi:type="dcterms:W3CDTF">2020-11-24T10:52:06Z</dcterms:modified>
</cp:coreProperties>
</file>