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25"/>
  </p:notesMasterIdLst>
  <p:handoutMasterIdLst>
    <p:handoutMasterId r:id="rId26"/>
  </p:handoutMasterIdLst>
  <p:sldIdLst>
    <p:sldId id="439" r:id="rId2"/>
    <p:sldId id="452" r:id="rId3"/>
    <p:sldId id="466" r:id="rId4"/>
    <p:sldId id="467" r:id="rId5"/>
    <p:sldId id="468" r:id="rId6"/>
    <p:sldId id="469" r:id="rId7"/>
    <p:sldId id="472" r:id="rId8"/>
    <p:sldId id="494" r:id="rId9"/>
    <p:sldId id="495" r:id="rId10"/>
    <p:sldId id="475" r:id="rId11"/>
    <p:sldId id="477" r:id="rId12"/>
    <p:sldId id="478" r:id="rId13"/>
    <p:sldId id="483" r:id="rId14"/>
    <p:sldId id="484" r:id="rId15"/>
    <p:sldId id="476" r:id="rId16"/>
    <p:sldId id="489" r:id="rId17"/>
    <p:sldId id="496" r:id="rId18"/>
    <p:sldId id="497" r:id="rId19"/>
    <p:sldId id="503" r:id="rId20"/>
    <p:sldId id="504" r:id="rId21"/>
    <p:sldId id="505" r:id="rId22"/>
    <p:sldId id="499" r:id="rId23"/>
    <p:sldId id="501" r:id="rId24"/>
  </p:sldIdLst>
  <p:sldSz cx="9144000" cy="5143500" type="screen16x9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7CD3EF-A85B-4DAF-92A8-10CAE6D7D6D7}">
          <p14:sldIdLst>
            <p14:sldId id="439"/>
            <p14:sldId id="452"/>
            <p14:sldId id="466"/>
            <p14:sldId id="467"/>
            <p14:sldId id="468"/>
            <p14:sldId id="469"/>
            <p14:sldId id="472"/>
            <p14:sldId id="494"/>
            <p14:sldId id="495"/>
            <p14:sldId id="475"/>
            <p14:sldId id="477"/>
            <p14:sldId id="478"/>
            <p14:sldId id="483"/>
            <p14:sldId id="484"/>
            <p14:sldId id="476"/>
            <p14:sldId id="489"/>
            <p14:sldId id="496"/>
            <p14:sldId id="497"/>
            <p14:sldId id="503"/>
            <p14:sldId id="504"/>
            <p14:sldId id="505"/>
            <p14:sldId id="499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TORRE Francesca (EASME)" initials="EF(" lastIdx="3" clrIdx="0">
    <p:extLst>
      <p:ext uri="{19B8F6BF-5375-455C-9EA6-DF929625EA0E}">
        <p15:presenceInfo xmlns:p15="http://schemas.microsoft.com/office/powerpoint/2012/main" userId="S-1-5-21-1606980848-2025429265-839522115-1075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808080"/>
    <a:srgbClr val="3166CF"/>
    <a:srgbClr val="2D5EC1"/>
    <a:srgbClr val="FFD624"/>
    <a:srgbClr val="3E6FD2"/>
    <a:srgbClr val="BDDEFF"/>
    <a:srgbClr val="99CCFF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80221" autoAdjust="0"/>
  </p:normalViewPr>
  <p:slideViewPr>
    <p:cSldViewPr>
      <p:cViewPr varScale="1">
        <p:scale>
          <a:sx n="93" d="100"/>
          <a:sy n="93" d="100"/>
        </p:scale>
        <p:origin x="80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42EBC-C537-48FD-B204-A0E3133627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13E07-7623-47E5-B807-572895413677}">
      <dgm:prSet custT="1"/>
      <dgm:spPr>
        <a:solidFill>
          <a:srgbClr val="FFFFFF">
            <a:alpha val="60000"/>
          </a:srgbClr>
        </a:solidFill>
        <a:ln w="25400">
          <a:solidFill>
            <a:srgbClr val="035DC1"/>
          </a:solidFill>
        </a:ln>
      </dgm:spPr>
      <dgm:t>
        <a:bodyPr/>
        <a:lstStyle/>
        <a:p>
          <a:r>
            <a:rPr lang="en-GB" sz="1200" b="1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Solid analysis of the problem, state of play and solution proposed (baseline)</a:t>
          </a:r>
          <a:endParaRPr lang="en-GB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FD89CA-E80B-4FD7-9EC1-EE1693924B92}" type="parTrans" cxnId="{3EEF1DE6-CB52-480E-B181-B86AF70D5EAE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1B0BD6-90BB-4E93-BC57-2B051DFD02AF}" type="sibTrans" cxnId="{3EEF1DE6-CB52-480E-B181-B86AF70D5EAE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BFD914-446F-4F32-A2AD-3EFE9D48321E}">
      <dgm:prSet custT="1"/>
      <dgm:spPr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Robust assessment of impacts over the life cycle of the solution proposed</a:t>
          </a:r>
        </a:p>
      </dgm:t>
    </dgm:pt>
    <dgm:pt modelId="{A1BAA86D-CA3D-43DE-A1D3-1CAB0DAFFB7D}" type="parTrans" cxnId="{A3B73EF1-F967-4274-A0F5-593CB96E65EA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4F80568-4D8D-43D6-95F3-CABEBA1855F8}" type="sibTrans" cxnId="{A3B73EF1-F967-4274-A0F5-593CB96E65EA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A7C1E7A-B12F-4546-8E11-C1E0A2A9A06B}">
      <dgm:prSet custT="1"/>
      <dgm:spPr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Clear strategy on how to sustain and multiply the impacts	</a:t>
          </a:r>
        </a:p>
      </dgm:t>
    </dgm:pt>
    <dgm:pt modelId="{8731A5E1-969F-47A3-AD5A-FA946529E840}" type="parTrans" cxnId="{52975A19-E242-4E2A-9ACA-2A20618432E4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BED326-2549-4DD8-933F-DB2268D2673F}" type="sibTrans" cxnId="{52975A19-E242-4E2A-9ACA-2A20618432E4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D724B1-97EE-4E8F-AFF6-F2813637B8F6}">
      <dgm:prSet custT="1"/>
      <dgm:spPr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Key stakeholders involved  (incl. users)</a:t>
          </a:r>
        </a:p>
      </dgm:t>
    </dgm:pt>
    <dgm:pt modelId="{416DFE39-F145-4471-B3BD-13005D876E03}" type="sibTrans" cxnId="{D3D3F832-A15F-4314-85D0-E05033D5A368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5CFB583-1DF2-4B73-A5BD-ABB2D59C426F}" type="parTrans" cxnId="{D3D3F832-A15F-4314-85D0-E05033D5A368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CA34EA-8960-4323-97E5-511F45BDD165}" type="pres">
      <dgm:prSet presAssocID="{EBE42EBC-C537-48FD-B204-A0E3133627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849A4-71AF-441E-9359-6724476A8CFA}" type="pres">
      <dgm:prSet presAssocID="{D8413E07-7623-47E5-B807-572895413677}" presName="parentText" presStyleLbl="node1" presStyleIdx="0" presStyleCnt="4" custLinFactNeighborX="295" custLinFactNeighborY="-22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F2024-0350-49F2-BA13-AC5CC76C6324}" type="pres">
      <dgm:prSet presAssocID="{3F1B0BD6-90BB-4E93-BC57-2B051DFD02AF}" presName="spacer" presStyleCnt="0"/>
      <dgm:spPr/>
    </dgm:pt>
    <dgm:pt modelId="{028A0B79-8F5D-4107-B07E-EDF0C72F7AA3}" type="pres">
      <dgm:prSet presAssocID="{F5D724B1-97EE-4E8F-AFF6-F2813637B8F6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1001012"/>
          <a:ext cx="4038600" cy="8424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0E7153A3-91A3-40EC-B623-EE251B9262C6}" type="pres">
      <dgm:prSet presAssocID="{416DFE39-F145-4471-B3BD-13005D876E03}" presName="spacer" presStyleCnt="0"/>
      <dgm:spPr/>
    </dgm:pt>
    <dgm:pt modelId="{2D9BF670-0F8C-4803-871A-72AA594FDBAB}" type="pres">
      <dgm:prSet presAssocID="{0FBFD914-446F-4F32-A2AD-3EFE9D48321E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1973012"/>
          <a:ext cx="4038600" cy="8424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E76212DB-364F-4C77-BC1B-95A8ED97F2F2}" type="pres">
      <dgm:prSet presAssocID="{54F80568-4D8D-43D6-95F3-CABEBA1855F8}" presName="spacer" presStyleCnt="0"/>
      <dgm:spPr/>
    </dgm:pt>
    <dgm:pt modelId="{2F58C7A6-C101-4952-93F6-22C89487A56D}" type="pres">
      <dgm:prSet presAssocID="{FA7C1E7A-B12F-4546-8E11-C1E0A2A9A06B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2945012"/>
          <a:ext cx="4038600" cy="842400"/>
        </a:xfrm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D480158-32DB-4D9D-BB64-655D10547948}" type="presOf" srcId="{F5D724B1-97EE-4E8F-AFF6-F2813637B8F6}" destId="{028A0B79-8F5D-4107-B07E-EDF0C72F7AA3}" srcOrd="0" destOrd="0" presId="urn:microsoft.com/office/officeart/2005/8/layout/vList2"/>
    <dgm:cxn modelId="{52975A19-E242-4E2A-9ACA-2A20618432E4}" srcId="{EBE42EBC-C537-48FD-B204-A0E3133627DB}" destId="{FA7C1E7A-B12F-4546-8E11-C1E0A2A9A06B}" srcOrd="3" destOrd="0" parTransId="{8731A5E1-969F-47A3-AD5A-FA946529E840}" sibTransId="{D5BED326-2549-4DD8-933F-DB2268D2673F}"/>
    <dgm:cxn modelId="{232FEC95-B630-46B8-BCEE-3022E149D6DD}" type="presOf" srcId="{EBE42EBC-C537-48FD-B204-A0E3133627DB}" destId="{46CA34EA-8960-4323-97E5-511F45BDD165}" srcOrd="0" destOrd="0" presId="urn:microsoft.com/office/officeart/2005/8/layout/vList2"/>
    <dgm:cxn modelId="{D3D3F832-A15F-4314-85D0-E05033D5A368}" srcId="{EBE42EBC-C537-48FD-B204-A0E3133627DB}" destId="{F5D724B1-97EE-4E8F-AFF6-F2813637B8F6}" srcOrd="1" destOrd="0" parTransId="{C5CFB583-1DF2-4B73-A5BD-ABB2D59C426F}" sibTransId="{416DFE39-F145-4471-B3BD-13005D876E03}"/>
    <dgm:cxn modelId="{6D5BCC55-D635-4D23-982A-62913F3C864E}" type="presOf" srcId="{FA7C1E7A-B12F-4546-8E11-C1E0A2A9A06B}" destId="{2F58C7A6-C101-4952-93F6-22C89487A56D}" srcOrd="0" destOrd="0" presId="urn:microsoft.com/office/officeart/2005/8/layout/vList2"/>
    <dgm:cxn modelId="{B85ADBFF-9962-44DE-97DC-C3F1730334F6}" type="presOf" srcId="{0FBFD914-446F-4F32-A2AD-3EFE9D48321E}" destId="{2D9BF670-0F8C-4803-871A-72AA594FDBAB}" srcOrd="0" destOrd="0" presId="urn:microsoft.com/office/officeart/2005/8/layout/vList2"/>
    <dgm:cxn modelId="{3EEF1DE6-CB52-480E-B181-B86AF70D5EAE}" srcId="{EBE42EBC-C537-48FD-B204-A0E3133627DB}" destId="{D8413E07-7623-47E5-B807-572895413677}" srcOrd="0" destOrd="0" parTransId="{72FD89CA-E80B-4FD7-9EC1-EE1693924B92}" sibTransId="{3F1B0BD6-90BB-4E93-BC57-2B051DFD02AF}"/>
    <dgm:cxn modelId="{801A2BA0-EDB0-40A0-AB4F-E7BD09B57051}" type="presOf" srcId="{D8413E07-7623-47E5-B807-572895413677}" destId="{A48849A4-71AF-441E-9359-6724476A8CFA}" srcOrd="0" destOrd="0" presId="urn:microsoft.com/office/officeart/2005/8/layout/vList2"/>
    <dgm:cxn modelId="{A3B73EF1-F967-4274-A0F5-593CB96E65EA}" srcId="{EBE42EBC-C537-48FD-B204-A0E3133627DB}" destId="{0FBFD914-446F-4F32-A2AD-3EFE9D48321E}" srcOrd="2" destOrd="0" parTransId="{A1BAA86D-CA3D-43DE-A1D3-1CAB0DAFFB7D}" sibTransId="{54F80568-4D8D-43D6-95F3-CABEBA1855F8}"/>
    <dgm:cxn modelId="{32704A40-B8DE-4F52-9168-D826634FD553}" type="presParOf" srcId="{46CA34EA-8960-4323-97E5-511F45BDD165}" destId="{A48849A4-71AF-441E-9359-6724476A8CFA}" srcOrd="0" destOrd="0" presId="urn:microsoft.com/office/officeart/2005/8/layout/vList2"/>
    <dgm:cxn modelId="{266669C4-570E-4D96-AB4C-ECFE8BAE5086}" type="presParOf" srcId="{46CA34EA-8960-4323-97E5-511F45BDD165}" destId="{378F2024-0350-49F2-BA13-AC5CC76C6324}" srcOrd="1" destOrd="0" presId="urn:microsoft.com/office/officeart/2005/8/layout/vList2"/>
    <dgm:cxn modelId="{648F6A17-5C80-42D6-B092-59E701789491}" type="presParOf" srcId="{46CA34EA-8960-4323-97E5-511F45BDD165}" destId="{028A0B79-8F5D-4107-B07E-EDF0C72F7AA3}" srcOrd="2" destOrd="0" presId="urn:microsoft.com/office/officeart/2005/8/layout/vList2"/>
    <dgm:cxn modelId="{CDA33E23-8465-48DE-9D5D-8120F9C122A8}" type="presParOf" srcId="{46CA34EA-8960-4323-97E5-511F45BDD165}" destId="{0E7153A3-91A3-40EC-B623-EE251B9262C6}" srcOrd="3" destOrd="0" presId="urn:microsoft.com/office/officeart/2005/8/layout/vList2"/>
    <dgm:cxn modelId="{A46805F4-B069-48B0-BFB3-DF80BCE6C9E5}" type="presParOf" srcId="{46CA34EA-8960-4323-97E5-511F45BDD165}" destId="{2D9BF670-0F8C-4803-871A-72AA594FDBAB}" srcOrd="4" destOrd="0" presId="urn:microsoft.com/office/officeart/2005/8/layout/vList2"/>
    <dgm:cxn modelId="{E18BE5C5-0F5E-4576-8A9A-98E0FA0AC257}" type="presParOf" srcId="{46CA34EA-8960-4323-97E5-511F45BDD165}" destId="{E76212DB-364F-4C77-BC1B-95A8ED97F2F2}" srcOrd="5" destOrd="0" presId="urn:microsoft.com/office/officeart/2005/8/layout/vList2"/>
    <dgm:cxn modelId="{8B9A485E-C761-4867-AA25-3EDA57BBFD66}" type="presParOf" srcId="{46CA34EA-8960-4323-97E5-511F45BDD165}" destId="{2F58C7A6-C101-4952-93F6-22C89487A56D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42EBC-C537-48FD-B204-A0E3133627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13E07-7623-47E5-B807-572895413677}">
      <dgm:prSet custT="1"/>
      <dgm:spPr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Insufficient background </a:t>
          </a:r>
          <a:r>
            <a:rPr lang="en-GB" sz="1200" b="1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information</a:t>
          </a: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(why, who and how)</a:t>
          </a:r>
        </a:p>
      </dgm:t>
    </dgm:pt>
    <dgm:pt modelId="{72FD89CA-E80B-4FD7-9EC1-EE1693924B92}" type="parTrans" cxnId="{3EEF1DE6-CB52-480E-B181-B86AF70D5EA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1B0BD6-90BB-4E93-BC57-2B051DFD02AF}" type="sibTrans" cxnId="{3EEF1DE6-CB52-480E-B181-B86AF70D5EA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3A52AA-BEE2-441D-B340-75A7A7706784}">
      <dgm:prSet custT="1"/>
      <dgm:spPr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Rationale for projects is defined during the project</a:t>
          </a:r>
        </a:p>
      </dgm:t>
    </dgm:pt>
    <dgm:pt modelId="{30242A58-D7B5-495F-93B1-30FB6A4A0243}" type="parTrans" cxnId="{6FE26B28-AA5D-470B-8DA8-67F23D24FFD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02780D9-1AE6-42E1-BDF6-4F2DB90B0E4B}" type="sibTrans" cxnId="{6FE26B28-AA5D-470B-8DA8-67F23D24FFD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D7A2F3E-F162-4EA3-8FA2-84497AF2F8EB}">
      <dgm:prSet custT="1"/>
      <dgm:spPr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Objectives too broad, too many</a:t>
          </a:r>
        </a:p>
      </dgm:t>
    </dgm:pt>
    <dgm:pt modelId="{E4D894B9-5322-4243-8C31-D534A0F2CC27}" type="parTrans" cxnId="{69C7E47B-D2CA-4E90-8B9B-6AB13519DCE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59A56A5-458D-4CC9-B696-E90F969BFD4A}" type="sibTrans" cxnId="{69C7E47B-D2CA-4E90-8B9B-6AB13519DCE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F3FD07B-2720-4EB6-9B0E-511ACF23243D}">
      <dgm:prSet custT="1"/>
      <dgm:spPr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Poor partnership (partners don’t fit regarding know-how or insufficient budget)</a:t>
          </a:r>
        </a:p>
      </dgm:t>
    </dgm:pt>
    <dgm:pt modelId="{DD577FCC-AEA2-4F52-8A75-C44810F22405}" type="parTrans" cxnId="{69BEAB38-AC18-429D-9BE9-5431B8C6E90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F7FCDEC-E0B3-4619-A06B-B324DA0CDBC0}" type="sibTrans" cxnId="{69BEAB38-AC18-429D-9BE9-5431B8C6E90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7FA144A-AEC2-436C-8B44-F69B3AFEDD08}">
      <dgm:prSet custT="1"/>
      <dgm:spPr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Over-optimistic / unrealistic or lack of quantification of impacts</a:t>
          </a:r>
        </a:p>
      </dgm:t>
    </dgm:pt>
    <dgm:pt modelId="{7A27244C-EEF0-4A86-9D8E-697904E699D3}" type="parTrans" cxnId="{76AA7AE3-D25F-4813-A9B1-876A853DE5A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AC18A5C-1307-44F7-9ED0-AA26CAC69E53}" type="sibTrans" cxnId="{76AA7AE3-D25F-4813-A9B1-876A853DE5A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25F469A-14C1-4797-9D03-4EECEC13DFE6}">
      <dgm:prSet custT="1"/>
      <dgm:spPr>
        <a:solidFill>
          <a:srgbClr val="FFFFFF">
            <a:alpha val="50196"/>
          </a:srgbClr>
        </a:solidFill>
        <a:ln w="25400">
          <a:solidFill>
            <a:srgbClr val="035DC1"/>
          </a:solidFill>
        </a:ln>
      </dgm:spPr>
      <dgm:t>
        <a:bodyPr/>
        <a:lstStyle/>
        <a:p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Replication confused with networking and dissemination</a:t>
          </a:r>
        </a:p>
      </dgm:t>
    </dgm:pt>
    <dgm:pt modelId="{3D7CACA1-D4C0-4965-8CD2-91E032D467F7}" type="parTrans" cxnId="{8EEA6C90-A457-47C7-A0ED-FA3B2EE3039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98008F8-9E21-4B52-B472-BE0C81ED5B03}" type="sibTrans" cxnId="{8EEA6C90-A457-47C7-A0ED-FA3B2EE3039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7472C41-52D8-4BE4-BC64-D50B7F6EFCD1}">
      <dgm:prSet custT="1"/>
      <dgm:spPr>
        <a:solidFill>
          <a:srgbClr val="FFFFFF">
            <a:alpha val="50196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GB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Vague plans to sustain the project/results after project end</a:t>
          </a:r>
        </a:p>
      </dgm:t>
    </dgm:pt>
    <dgm:pt modelId="{C177C5C6-4550-44F0-99A3-B451F14560BF}" type="parTrans" cxnId="{FB2E79D7-141A-4B4E-920B-F252A8AFAA7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2A24B83-A143-41C8-9F7A-C16B6E23EB79}" type="sibTrans" cxnId="{FB2E79D7-141A-4B4E-920B-F252A8AFAA7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6CA34EA-8960-4323-97E5-511F45BDD165}" type="pres">
      <dgm:prSet presAssocID="{EBE42EBC-C537-48FD-B204-A0E3133627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849A4-71AF-441E-9359-6724476A8CFA}" type="pres">
      <dgm:prSet presAssocID="{D8413E07-7623-47E5-B807-572895413677}" presName="parentText" presStyleLbl="node1" presStyleIdx="0" presStyleCnt="7" custLinFactNeighborX="-623" custLinFactNeighborY="-4200">
        <dgm:presLayoutVars>
          <dgm:chMax val="0"/>
          <dgm:bulletEnabled val="1"/>
        </dgm:presLayoutVars>
      </dgm:prSet>
      <dgm:spPr>
        <a:xfrm>
          <a:off x="0" y="3024"/>
          <a:ext cx="5242385" cy="482625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378F2024-0350-49F2-BA13-AC5CC76C6324}" type="pres">
      <dgm:prSet presAssocID="{3F1B0BD6-90BB-4E93-BC57-2B051DFD02AF}" presName="spacer" presStyleCnt="0"/>
      <dgm:spPr/>
    </dgm:pt>
    <dgm:pt modelId="{B1D89B4C-E656-4E2C-9955-E8A086073757}" type="pres">
      <dgm:prSet presAssocID="{6C3A52AA-BEE2-441D-B340-75A7A7706784}" presName="parentText" presStyleLbl="node1" presStyleIdx="1" presStyleCnt="7">
        <dgm:presLayoutVars>
          <dgm:chMax val="0"/>
          <dgm:bulletEnabled val="1"/>
        </dgm:presLayoutVars>
      </dgm:prSet>
      <dgm:spPr>
        <a:xfrm>
          <a:off x="0" y="557650"/>
          <a:ext cx="5242385" cy="482625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E12A7D61-5C8A-47BF-8BC7-E32608159C5F}" type="pres">
      <dgm:prSet presAssocID="{C02780D9-1AE6-42E1-BDF6-4F2DB90B0E4B}" presName="spacer" presStyleCnt="0"/>
      <dgm:spPr/>
    </dgm:pt>
    <dgm:pt modelId="{028703B3-9E4E-4839-85F9-D73C259185A0}" type="pres">
      <dgm:prSet presAssocID="{DD7A2F3E-F162-4EA3-8FA2-84497AF2F8EB}" presName="parentText" presStyleLbl="node1" presStyleIdx="2" presStyleCnt="7">
        <dgm:presLayoutVars>
          <dgm:chMax val="0"/>
          <dgm:bulletEnabled val="1"/>
        </dgm:presLayoutVars>
      </dgm:prSet>
      <dgm:spPr>
        <a:xfrm>
          <a:off x="0" y="1112275"/>
          <a:ext cx="5242385" cy="482625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C6ACBCE9-6227-495F-B79F-DBF0D564619A}" type="pres">
      <dgm:prSet presAssocID="{459A56A5-458D-4CC9-B696-E90F969BFD4A}" presName="spacer" presStyleCnt="0"/>
      <dgm:spPr/>
    </dgm:pt>
    <dgm:pt modelId="{0EA7B593-C840-4B43-8360-23CADE8889FB}" type="pres">
      <dgm:prSet presAssocID="{2F3FD07B-2720-4EB6-9B0E-511ACF23243D}" presName="parentText" presStyleLbl="node1" presStyleIdx="3" presStyleCnt="7">
        <dgm:presLayoutVars>
          <dgm:chMax val="0"/>
          <dgm:bulletEnabled val="1"/>
        </dgm:presLayoutVars>
      </dgm:prSet>
      <dgm:spPr>
        <a:xfrm>
          <a:off x="0" y="1666900"/>
          <a:ext cx="5242385" cy="482625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5D1498E9-6CD7-44A8-A9E1-64664F4FEA2F}" type="pres">
      <dgm:prSet presAssocID="{0F7FCDEC-E0B3-4619-A06B-B324DA0CDBC0}" presName="spacer" presStyleCnt="0"/>
      <dgm:spPr/>
    </dgm:pt>
    <dgm:pt modelId="{A0239220-7985-4508-9C98-0994D1068E20}" type="pres">
      <dgm:prSet presAssocID="{C7FA144A-AEC2-436C-8B44-F69B3AFEDD08}" presName="parentText" presStyleLbl="node1" presStyleIdx="4" presStyleCnt="7">
        <dgm:presLayoutVars>
          <dgm:chMax val="0"/>
          <dgm:bulletEnabled val="1"/>
        </dgm:presLayoutVars>
      </dgm:prSet>
      <dgm:spPr>
        <a:xfrm>
          <a:off x="0" y="2221525"/>
          <a:ext cx="5242385" cy="482625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1074B375-FD65-4BCC-8C92-183BC3D7ABEF}" type="pres">
      <dgm:prSet presAssocID="{9AC18A5C-1307-44F7-9ED0-AA26CAC69E53}" presName="spacer" presStyleCnt="0"/>
      <dgm:spPr/>
    </dgm:pt>
    <dgm:pt modelId="{F5C7198A-FBB6-4201-9968-B60F62C73EA4}" type="pres">
      <dgm:prSet presAssocID="{F25F469A-14C1-4797-9D03-4EECEC13DFE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C2B1C-07C6-429A-83BC-09FD26DC6F66}" type="pres">
      <dgm:prSet presAssocID="{298008F8-9E21-4B52-B472-BE0C81ED5B03}" presName="spacer" presStyleCnt="0"/>
      <dgm:spPr/>
    </dgm:pt>
    <dgm:pt modelId="{68668280-9016-4F59-AEDE-5414401BBAA7}" type="pres">
      <dgm:prSet presAssocID="{B7472C41-52D8-4BE4-BC64-D50B7F6EFCD1}" presName="parentText" presStyleLbl="node1" presStyleIdx="6" presStyleCnt="7">
        <dgm:presLayoutVars>
          <dgm:chMax val="0"/>
          <dgm:bulletEnabled val="1"/>
        </dgm:presLayoutVars>
      </dgm:prSet>
      <dgm:spPr>
        <a:xfrm>
          <a:off x="0" y="3330775"/>
          <a:ext cx="5242385" cy="482625"/>
        </a:xfrm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228CCD9-8FE2-4A1B-9B83-BAFB618BD7CF}" type="presOf" srcId="{EBE42EBC-C537-48FD-B204-A0E3133627DB}" destId="{46CA34EA-8960-4323-97E5-511F45BDD165}" srcOrd="0" destOrd="0" presId="urn:microsoft.com/office/officeart/2005/8/layout/vList2"/>
    <dgm:cxn modelId="{CF24B5CE-7402-49F5-8E5E-918CC3FAFA01}" type="presOf" srcId="{B7472C41-52D8-4BE4-BC64-D50B7F6EFCD1}" destId="{68668280-9016-4F59-AEDE-5414401BBAA7}" srcOrd="0" destOrd="0" presId="urn:microsoft.com/office/officeart/2005/8/layout/vList2"/>
    <dgm:cxn modelId="{69C7E47B-D2CA-4E90-8B9B-6AB13519DCE3}" srcId="{EBE42EBC-C537-48FD-B204-A0E3133627DB}" destId="{DD7A2F3E-F162-4EA3-8FA2-84497AF2F8EB}" srcOrd="2" destOrd="0" parTransId="{E4D894B9-5322-4243-8C31-D534A0F2CC27}" sibTransId="{459A56A5-458D-4CC9-B696-E90F969BFD4A}"/>
    <dgm:cxn modelId="{2178B9FD-D4F2-4B95-8A03-2A4C1F352543}" type="presOf" srcId="{2F3FD07B-2720-4EB6-9B0E-511ACF23243D}" destId="{0EA7B593-C840-4B43-8360-23CADE8889FB}" srcOrd="0" destOrd="0" presId="urn:microsoft.com/office/officeart/2005/8/layout/vList2"/>
    <dgm:cxn modelId="{6FE26B28-AA5D-470B-8DA8-67F23D24FFDB}" srcId="{EBE42EBC-C537-48FD-B204-A0E3133627DB}" destId="{6C3A52AA-BEE2-441D-B340-75A7A7706784}" srcOrd="1" destOrd="0" parTransId="{30242A58-D7B5-495F-93B1-30FB6A4A0243}" sibTransId="{C02780D9-1AE6-42E1-BDF6-4F2DB90B0E4B}"/>
    <dgm:cxn modelId="{73439696-CA8F-4170-8EE0-604D9BB375CF}" type="presOf" srcId="{6C3A52AA-BEE2-441D-B340-75A7A7706784}" destId="{B1D89B4C-E656-4E2C-9955-E8A086073757}" srcOrd="0" destOrd="0" presId="urn:microsoft.com/office/officeart/2005/8/layout/vList2"/>
    <dgm:cxn modelId="{2F2359D6-A354-4334-8912-3296F595CAB0}" type="presOf" srcId="{DD7A2F3E-F162-4EA3-8FA2-84497AF2F8EB}" destId="{028703B3-9E4E-4839-85F9-D73C259185A0}" srcOrd="0" destOrd="0" presId="urn:microsoft.com/office/officeart/2005/8/layout/vList2"/>
    <dgm:cxn modelId="{8EC7B9FD-A2FD-4614-ACEA-6748B7EA0064}" type="presOf" srcId="{C7FA144A-AEC2-436C-8B44-F69B3AFEDD08}" destId="{A0239220-7985-4508-9C98-0994D1068E20}" srcOrd="0" destOrd="0" presId="urn:microsoft.com/office/officeart/2005/8/layout/vList2"/>
    <dgm:cxn modelId="{7E16DCD9-3E42-4858-A9A0-90DBCD4E344D}" type="presOf" srcId="{F25F469A-14C1-4797-9D03-4EECEC13DFE6}" destId="{F5C7198A-FBB6-4201-9968-B60F62C73EA4}" srcOrd="0" destOrd="0" presId="urn:microsoft.com/office/officeart/2005/8/layout/vList2"/>
    <dgm:cxn modelId="{76AA7AE3-D25F-4813-A9B1-876A853DE5A7}" srcId="{EBE42EBC-C537-48FD-B204-A0E3133627DB}" destId="{C7FA144A-AEC2-436C-8B44-F69B3AFEDD08}" srcOrd="4" destOrd="0" parTransId="{7A27244C-EEF0-4A86-9D8E-697904E699D3}" sibTransId="{9AC18A5C-1307-44F7-9ED0-AA26CAC69E53}"/>
    <dgm:cxn modelId="{69BEAB38-AC18-429D-9BE9-5431B8C6E902}" srcId="{EBE42EBC-C537-48FD-B204-A0E3133627DB}" destId="{2F3FD07B-2720-4EB6-9B0E-511ACF23243D}" srcOrd="3" destOrd="0" parTransId="{DD577FCC-AEA2-4F52-8A75-C44810F22405}" sibTransId="{0F7FCDEC-E0B3-4619-A06B-B324DA0CDBC0}"/>
    <dgm:cxn modelId="{9C172939-2D74-4893-9060-A17A7E7823BC}" type="presOf" srcId="{D8413E07-7623-47E5-B807-572895413677}" destId="{A48849A4-71AF-441E-9359-6724476A8CFA}" srcOrd="0" destOrd="0" presId="urn:microsoft.com/office/officeart/2005/8/layout/vList2"/>
    <dgm:cxn modelId="{8EEA6C90-A457-47C7-A0ED-FA3B2EE30394}" srcId="{EBE42EBC-C537-48FD-B204-A0E3133627DB}" destId="{F25F469A-14C1-4797-9D03-4EECEC13DFE6}" srcOrd="5" destOrd="0" parTransId="{3D7CACA1-D4C0-4965-8CD2-91E032D467F7}" sibTransId="{298008F8-9E21-4B52-B472-BE0C81ED5B03}"/>
    <dgm:cxn modelId="{3EEF1DE6-CB52-480E-B181-B86AF70D5EAE}" srcId="{EBE42EBC-C537-48FD-B204-A0E3133627DB}" destId="{D8413E07-7623-47E5-B807-572895413677}" srcOrd="0" destOrd="0" parTransId="{72FD89CA-E80B-4FD7-9EC1-EE1693924B92}" sibTransId="{3F1B0BD6-90BB-4E93-BC57-2B051DFD02AF}"/>
    <dgm:cxn modelId="{FB2E79D7-141A-4B4E-920B-F252A8AFAA78}" srcId="{EBE42EBC-C537-48FD-B204-A0E3133627DB}" destId="{B7472C41-52D8-4BE4-BC64-D50B7F6EFCD1}" srcOrd="6" destOrd="0" parTransId="{C177C5C6-4550-44F0-99A3-B451F14560BF}" sibTransId="{92A24B83-A143-41C8-9F7A-C16B6E23EB79}"/>
    <dgm:cxn modelId="{CEA54EEC-98C5-47D2-A41C-CF40C3AF5F8E}" type="presParOf" srcId="{46CA34EA-8960-4323-97E5-511F45BDD165}" destId="{A48849A4-71AF-441E-9359-6724476A8CFA}" srcOrd="0" destOrd="0" presId="urn:microsoft.com/office/officeart/2005/8/layout/vList2"/>
    <dgm:cxn modelId="{4EBB8FD5-89A7-4C1E-94F8-ABDCA6812A20}" type="presParOf" srcId="{46CA34EA-8960-4323-97E5-511F45BDD165}" destId="{378F2024-0350-49F2-BA13-AC5CC76C6324}" srcOrd="1" destOrd="0" presId="urn:microsoft.com/office/officeart/2005/8/layout/vList2"/>
    <dgm:cxn modelId="{80D74CFC-3A1F-4071-9018-77F06C709B85}" type="presParOf" srcId="{46CA34EA-8960-4323-97E5-511F45BDD165}" destId="{B1D89B4C-E656-4E2C-9955-E8A086073757}" srcOrd="2" destOrd="0" presId="urn:microsoft.com/office/officeart/2005/8/layout/vList2"/>
    <dgm:cxn modelId="{CCF0766E-E309-4193-8110-3A5D4FD9E700}" type="presParOf" srcId="{46CA34EA-8960-4323-97E5-511F45BDD165}" destId="{E12A7D61-5C8A-47BF-8BC7-E32608159C5F}" srcOrd="3" destOrd="0" presId="urn:microsoft.com/office/officeart/2005/8/layout/vList2"/>
    <dgm:cxn modelId="{82046560-B012-4C5E-AF01-0FCFD3859DAD}" type="presParOf" srcId="{46CA34EA-8960-4323-97E5-511F45BDD165}" destId="{028703B3-9E4E-4839-85F9-D73C259185A0}" srcOrd="4" destOrd="0" presId="urn:microsoft.com/office/officeart/2005/8/layout/vList2"/>
    <dgm:cxn modelId="{6608CF4B-86B4-462A-BE49-C4F472C7DC9E}" type="presParOf" srcId="{46CA34EA-8960-4323-97E5-511F45BDD165}" destId="{C6ACBCE9-6227-495F-B79F-DBF0D564619A}" srcOrd="5" destOrd="0" presId="urn:microsoft.com/office/officeart/2005/8/layout/vList2"/>
    <dgm:cxn modelId="{62F6B545-6B95-4A6B-AA22-193C5C4209B4}" type="presParOf" srcId="{46CA34EA-8960-4323-97E5-511F45BDD165}" destId="{0EA7B593-C840-4B43-8360-23CADE8889FB}" srcOrd="6" destOrd="0" presId="urn:microsoft.com/office/officeart/2005/8/layout/vList2"/>
    <dgm:cxn modelId="{524DC3A2-B4C0-498F-956A-82D6FBE8B795}" type="presParOf" srcId="{46CA34EA-8960-4323-97E5-511F45BDD165}" destId="{5D1498E9-6CD7-44A8-A9E1-64664F4FEA2F}" srcOrd="7" destOrd="0" presId="urn:microsoft.com/office/officeart/2005/8/layout/vList2"/>
    <dgm:cxn modelId="{3FCE05FD-7AEC-4429-A673-15CEDD851924}" type="presParOf" srcId="{46CA34EA-8960-4323-97E5-511F45BDD165}" destId="{A0239220-7985-4508-9C98-0994D1068E20}" srcOrd="8" destOrd="0" presId="urn:microsoft.com/office/officeart/2005/8/layout/vList2"/>
    <dgm:cxn modelId="{C5CAD6C0-91F1-455F-BC79-0E7414E3B789}" type="presParOf" srcId="{46CA34EA-8960-4323-97E5-511F45BDD165}" destId="{1074B375-FD65-4BCC-8C92-183BC3D7ABEF}" srcOrd="9" destOrd="0" presId="urn:microsoft.com/office/officeart/2005/8/layout/vList2"/>
    <dgm:cxn modelId="{D1718A79-817A-4100-BAFB-31323438E365}" type="presParOf" srcId="{46CA34EA-8960-4323-97E5-511F45BDD165}" destId="{F5C7198A-FBB6-4201-9968-B60F62C73EA4}" srcOrd="10" destOrd="0" presId="urn:microsoft.com/office/officeart/2005/8/layout/vList2"/>
    <dgm:cxn modelId="{0456203F-9C5C-4240-B8F7-ACB0C1AB815E}" type="presParOf" srcId="{46CA34EA-8960-4323-97E5-511F45BDD165}" destId="{573C2B1C-07C6-429A-83BC-09FD26DC6F66}" srcOrd="11" destOrd="0" presId="urn:microsoft.com/office/officeart/2005/8/layout/vList2"/>
    <dgm:cxn modelId="{06DFDD6A-A859-4783-81AB-C0044E701D72}" type="presParOf" srcId="{46CA34EA-8960-4323-97E5-511F45BDD165}" destId="{68668280-9016-4F59-AEDE-5414401BBAA7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849A4-71AF-441E-9359-6724476A8CFA}">
      <dsp:nvSpPr>
        <dsp:cNvPr id="0" name=""/>
        <dsp:cNvSpPr/>
      </dsp:nvSpPr>
      <dsp:spPr>
        <a:xfrm>
          <a:off x="0" y="0"/>
          <a:ext cx="3028950" cy="658125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Solid analysis of the problem, state of play and solution proposed (baseline)</a:t>
          </a:r>
          <a:endParaRPr lang="en-GB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127" y="32127"/>
        <a:ext cx="2964696" cy="593871"/>
      </dsp:txXfrm>
    </dsp:sp>
    <dsp:sp modelId="{028A0B79-8F5D-4107-B07E-EDF0C72F7AA3}">
      <dsp:nvSpPr>
        <dsp:cNvPr id="0" name=""/>
        <dsp:cNvSpPr/>
      </dsp:nvSpPr>
      <dsp:spPr>
        <a:xfrm>
          <a:off x="0" y="737033"/>
          <a:ext cx="3028950" cy="658125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Key stakeholders involved  (incl. users)</a:t>
          </a:r>
        </a:p>
      </dsp:txBody>
      <dsp:txXfrm>
        <a:off x="32127" y="769160"/>
        <a:ext cx="2964696" cy="593871"/>
      </dsp:txXfrm>
    </dsp:sp>
    <dsp:sp modelId="{2D9BF670-0F8C-4803-871A-72AA594FDBAB}">
      <dsp:nvSpPr>
        <dsp:cNvPr id="0" name=""/>
        <dsp:cNvSpPr/>
      </dsp:nvSpPr>
      <dsp:spPr>
        <a:xfrm>
          <a:off x="0" y="1467158"/>
          <a:ext cx="3028950" cy="658125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Robust assessment of impacts over the life cycle of the solution proposed</a:t>
          </a:r>
        </a:p>
      </dsp:txBody>
      <dsp:txXfrm>
        <a:off x="32127" y="1499285"/>
        <a:ext cx="2964696" cy="593871"/>
      </dsp:txXfrm>
    </dsp:sp>
    <dsp:sp modelId="{2F58C7A6-C101-4952-93F6-22C89487A56D}">
      <dsp:nvSpPr>
        <dsp:cNvPr id="0" name=""/>
        <dsp:cNvSpPr/>
      </dsp:nvSpPr>
      <dsp:spPr>
        <a:xfrm>
          <a:off x="0" y="2197284"/>
          <a:ext cx="3028950" cy="658125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Clear strategy on how to sustain and multiply the impacts	</a:t>
          </a:r>
        </a:p>
      </dsp:txBody>
      <dsp:txXfrm>
        <a:off x="32127" y="2229411"/>
        <a:ext cx="2964696" cy="593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849A4-71AF-441E-9359-6724476A8CFA}">
      <dsp:nvSpPr>
        <dsp:cNvPr id="0" name=""/>
        <dsp:cNvSpPr/>
      </dsp:nvSpPr>
      <dsp:spPr>
        <a:xfrm>
          <a:off x="0" y="1138"/>
          <a:ext cx="3931789" cy="398188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Insufficient background </a:t>
          </a:r>
          <a:r>
            <a:rPr lang="en-GB" sz="1200" b="1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information</a:t>
          </a: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(why, who and how)</a:t>
          </a:r>
        </a:p>
      </dsp:txBody>
      <dsp:txXfrm>
        <a:off x="19438" y="20576"/>
        <a:ext cx="3892913" cy="359312"/>
      </dsp:txXfrm>
    </dsp:sp>
    <dsp:sp modelId="{B1D89B4C-E656-4E2C-9955-E8A086073757}">
      <dsp:nvSpPr>
        <dsp:cNvPr id="0" name=""/>
        <dsp:cNvSpPr/>
      </dsp:nvSpPr>
      <dsp:spPr>
        <a:xfrm>
          <a:off x="0" y="411782"/>
          <a:ext cx="3931789" cy="398188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Rationale for projects is defined during the project</a:t>
          </a:r>
        </a:p>
      </dsp:txBody>
      <dsp:txXfrm>
        <a:off x="19438" y="431220"/>
        <a:ext cx="3892913" cy="359312"/>
      </dsp:txXfrm>
    </dsp:sp>
    <dsp:sp modelId="{028703B3-9E4E-4839-85F9-D73C259185A0}">
      <dsp:nvSpPr>
        <dsp:cNvPr id="0" name=""/>
        <dsp:cNvSpPr/>
      </dsp:nvSpPr>
      <dsp:spPr>
        <a:xfrm>
          <a:off x="0" y="821923"/>
          <a:ext cx="3931789" cy="398188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Objectives too broad, too many</a:t>
          </a:r>
        </a:p>
      </dsp:txBody>
      <dsp:txXfrm>
        <a:off x="19438" y="841361"/>
        <a:ext cx="3892913" cy="359312"/>
      </dsp:txXfrm>
    </dsp:sp>
    <dsp:sp modelId="{0EA7B593-C840-4B43-8360-23CADE8889FB}">
      <dsp:nvSpPr>
        <dsp:cNvPr id="0" name=""/>
        <dsp:cNvSpPr/>
      </dsp:nvSpPr>
      <dsp:spPr>
        <a:xfrm>
          <a:off x="0" y="1232065"/>
          <a:ext cx="3931789" cy="398188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Poor partnership (partners don’t fit regarding know-how or insufficient budget)</a:t>
          </a:r>
        </a:p>
      </dsp:txBody>
      <dsp:txXfrm>
        <a:off x="19438" y="1251503"/>
        <a:ext cx="3892913" cy="359312"/>
      </dsp:txXfrm>
    </dsp:sp>
    <dsp:sp modelId="{A0239220-7985-4508-9C98-0994D1068E20}">
      <dsp:nvSpPr>
        <dsp:cNvPr id="0" name=""/>
        <dsp:cNvSpPr/>
      </dsp:nvSpPr>
      <dsp:spPr>
        <a:xfrm>
          <a:off x="0" y="1642206"/>
          <a:ext cx="3931789" cy="398188"/>
        </a:xfrm>
        <a:prstGeom prst="round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Over-optimistic / unrealistic or lack of quantification of impacts</a:t>
          </a:r>
        </a:p>
      </dsp:txBody>
      <dsp:txXfrm>
        <a:off x="19438" y="1661644"/>
        <a:ext cx="3892913" cy="359312"/>
      </dsp:txXfrm>
    </dsp:sp>
    <dsp:sp modelId="{F5C7198A-FBB6-4201-9968-B60F62C73EA4}">
      <dsp:nvSpPr>
        <dsp:cNvPr id="0" name=""/>
        <dsp:cNvSpPr/>
      </dsp:nvSpPr>
      <dsp:spPr>
        <a:xfrm>
          <a:off x="0" y="2052348"/>
          <a:ext cx="3931789" cy="398188"/>
        </a:xfrm>
        <a:prstGeom prst="roundRect">
          <a:avLst/>
        </a:prstGeom>
        <a:solidFill>
          <a:srgbClr val="FFFFFF">
            <a:alpha val="50196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Replication confused with networking and dissemination</a:t>
          </a:r>
        </a:p>
      </dsp:txBody>
      <dsp:txXfrm>
        <a:off x="19438" y="2071786"/>
        <a:ext cx="3892913" cy="359312"/>
      </dsp:txXfrm>
    </dsp:sp>
    <dsp:sp modelId="{68668280-9016-4F59-AEDE-5414401BBAA7}">
      <dsp:nvSpPr>
        <dsp:cNvPr id="0" name=""/>
        <dsp:cNvSpPr/>
      </dsp:nvSpPr>
      <dsp:spPr>
        <a:xfrm>
          <a:off x="0" y="2462490"/>
          <a:ext cx="3931789" cy="398188"/>
        </a:xfrm>
        <a:prstGeom prst="roundRect">
          <a:avLst/>
        </a:prstGeom>
        <a:solidFill>
          <a:srgbClr val="FFFFFF">
            <a:alpha val="50196"/>
          </a:srgbClr>
        </a:solidFill>
        <a:ln w="25400" cap="flat" cmpd="sng" algn="ctr">
          <a:solidFill>
            <a:srgbClr val="035D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Vague plans to sustain the project/results after project end</a:t>
          </a:r>
        </a:p>
      </dsp:txBody>
      <dsp:txXfrm>
        <a:off x="19438" y="2481928"/>
        <a:ext cx="3892913" cy="359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th/solidarity/organisation_info_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youth/annual-work-programmes_e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996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71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09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4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08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6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6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0" i="1" dirty="0">
                <a:solidFill>
                  <a:srgbClr val="FF0000"/>
                </a:solidFill>
                <a:ea typeface="ＭＳ Ｐゴシック" charset="-128"/>
              </a:rPr>
              <a:t>ESC projects -</a:t>
            </a:r>
            <a:r>
              <a:rPr lang="en-US" altLang="x-none" b="0" i="1" baseline="0" dirty="0">
                <a:solidFill>
                  <a:srgbClr val="FF0000"/>
                </a:solidFill>
                <a:ea typeface="ＭＳ Ｐゴシック" charset="-128"/>
              </a:rPr>
              <a:t> no specific LIFE ESC Calls since 2017</a:t>
            </a:r>
          </a:p>
          <a:p>
            <a:r>
              <a:rPr lang="en-US" altLang="x-none" b="0" i="1" baseline="0" dirty="0">
                <a:solidFill>
                  <a:srgbClr val="FF0000"/>
                </a:solidFill>
                <a:ea typeface="ＭＳ Ｐゴシック" charset="-128"/>
              </a:rPr>
              <a:t>2019 Call puts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ＭＳ Ｐゴシック" charset="0"/>
              </a:rPr>
              <a:t>additional emphasis on, inter alia, response to environmental and climate challenges, including disaster prevention, preparedness and recovery (excluding immediate disaster response).  </a:t>
            </a: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ＭＳ Ｐゴシック" charset="0"/>
              </a:rPr>
              <a:t>For further information: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ＭＳ Ｐゴシック" charset="0"/>
            </a:endParaRP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ＭＳ Ｐゴシック" charset="0"/>
                <a:hlinkClick r:id="rId3"/>
              </a:rPr>
              <a:t>https://europa.eu/youth/solidarity/organisation_info_en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ＭＳ Ｐゴシック" charset="0"/>
            </a:endParaRP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ＭＳ Ｐゴシック" charset="0"/>
                <a:hlinkClick r:id="rId4"/>
              </a:rPr>
              <a:t>https://ec.europa.eu/youth/annual-work-programmes_en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1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x-none" b="0" dirty="0">
              <a:ea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2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1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5E855-9445-4E03-B824-A12BDD1A0C33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196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0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213" indent="-28410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182" indent="-226967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289" indent="-226967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5396" indent="-226967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2504" indent="-22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9612" indent="-22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6718" indent="-22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3826" indent="-2269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0781C4-5448-485A-A68F-CE0AA78F749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380" indent="-225380" algn="just"/>
            <a:endParaRPr lang="en-GB" altLang="en-US" sz="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7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8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51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90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80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73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1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23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34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73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07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82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82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841772"/>
            <a:ext cx="8007029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8007029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58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420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85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88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3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492"/>
            <a:ext cx="1286800" cy="3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asme/en/life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3512" y="1491630"/>
            <a:ext cx="7590992" cy="864096"/>
          </a:xfrm>
        </p:spPr>
        <p:txBody>
          <a:bodyPr>
            <a:noAutofit/>
          </a:bodyPr>
          <a:lstStyle/>
          <a:p>
            <a:r>
              <a:rPr lang="fr-BE" sz="4400" dirty="0" smtClean="0">
                <a:cs typeface="Calibri Light"/>
              </a:rPr>
              <a:t>LIFE: the </a:t>
            </a:r>
            <a:r>
              <a:rPr lang="fr-BE" sz="4400" dirty="0" err="1" smtClean="0">
                <a:cs typeface="Calibri Light"/>
              </a:rPr>
              <a:t>people’s</a:t>
            </a:r>
            <a:r>
              <a:rPr lang="fr-BE" sz="4400" dirty="0" smtClean="0">
                <a:cs typeface="Calibri Light"/>
              </a:rPr>
              <a:t> programme</a:t>
            </a:r>
            <a:endParaRPr lang="en-GB" sz="4400" dirty="0"/>
          </a:p>
        </p:txBody>
      </p:sp>
      <p:pic>
        <p:nvPicPr>
          <p:cNvPr id="10" name="Image 9" descr="logo-Life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07" y="4407955"/>
            <a:ext cx="699908" cy="549620"/>
          </a:xfrm>
          <a:prstGeom prst="rect">
            <a:avLst/>
          </a:prstGeom>
        </p:spPr>
      </p:pic>
      <p:pic>
        <p:nvPicPr>
          <p:cNvPr id="12" name="Image 11" descr="logo-EASME-0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648" y="4404291"/>
            <a:ext cx="1828898" cy="524025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267808" y="4068132"/>
            <a:ext cx="5084428" cy="735866"/>
          </a:xfrm>
        </p:spPr>
        <p:txBody>
          <a:bodyPr/>
          <a:lstStyle/>
          <a:p>
            <a:r>
              <a:rPr lang="en-GB" altLang="x-none" sz="1800" dirty="0" smtClean="0"/>
              <a:t>Francesca Ettorre &amp; Astrid Geiger</a:t>
            </a:r>
            <a:r>
              <a:rPr lang="en-GB" altLang="x-none" sz="1800" dirty="0"/>
              <a:t/>
            </a:r>
            <a:br>
              <a:rPr lang="en-GB" altLang="x-none" sz="1800" dirty="0"/>
            </a:br>
            <a:r>
              <a:rPr lang="en-GB" altLang="x-none" sz="1800" dirty="0" smtClean="0"/>
              <a:t>25 November 2020</a:t>
            </a:r>
            <a:endParaRPr lang="en-GB" altLang="x-none" sz="1800" dirty="0"/>
          </a:p>
          <a:p>
            <a:endParaRPr lang="fr-FR" dirty="0"/>
          </a:p>
        </p:txBody>
      </p:sp>
      <p:sp>
        <p:nvSpPr>
          <p:cNvPr id="13" name="Subtitle 6"/>
          <p:cNvSpPr txBox="1">
            <a:spLocks/>
          </p:cNvSpPr>
          <p:nvPr/>
        </p:nvSpPr>
        <p:spPr>
          <a:xfrm>
            <a:off x="845586" y="2338206"/>
            <a:ext cx="7548918" cy="10256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Aft>
                <a:spcPts val="1350"/>
              </a:spcAft>
              <a:buClr>
                <a:srgbClr val="034EA2"/>
              </a:buClr>
              <a:defRPr/>
            </a:pPr>
            <a:endParaRPr lang="en-GB" sz="2800" b="0" dirty="0" smtClean="0">
              <a:solidFill>
                <a:srgbClr val="FFC000"/>
              </a:solidFill>
            </a:endParaRPr>
          </a:p>
          <a:p>
            <a:pPr defTabSz="685800" fontAlgn="auto">
              <a:spcAft>
                <a:spcPts val="1350"/>
              </a:spcAft>
              <a:buClr>
                <a:srgbClr val="034EA2"/>
              </a:buClr>
              <a:defRPr/>
            </a:pPr>
            <a:r>
              <a:rPr lang="en-GB" sz="2800" b="0" dirty="0" smtClean="0">
                <a:solidFill>
                  <a:srgbClr val="FFC000"/>
                </a:solidFill>
              </a:rPr>
              <a:t>Estonia LIFE Info Day</a:t>
            </a:r>
          </a:p>
          <a:p>
            <a:pPr defTabSz="685800" fontAlgn="auto">
              <a:spcAft>
                <a:spcPts val="1350"/>
              </a:spcAft>
              <a:buClr>
                <a:srgbClr val="034EA2"/>
              </a:buClr>
              <a:defRPr/>
            </a:pPr>
            <a:r>
              <a:rPr lang="en-GB" sz="2800" b="0" strike="sngStrike" dirty="0">
                <a:solidFill>
                  <a:srgbClr val="FFC000"/>
                </a:solidFill>
                <a:latin typeface="Arial"/>
              </a:rPr>
              <a:t/>
            </a:r>
            <a:br>
              <a:rPr lang="en-GB" sz="2800" b="0" strike="sngStrike" dirty="0">
                <a:solidFill>
                  <a:srgbClr val="FFC000"/>
                </a:solidFill>
                <a:latin typeface="Arial"/>
              </a:rPr>
            </a:br>
            <a:endParaRPr lang="en-GB" sz="2800" b="0" dirty="0">
              <a:solidFill>
                <a:srgbClr val="FFC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7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1995686"/>
            <a:ext cx="7349888" cy="1606674"/>
          </a:xfrm>
        </p:spPr>
        <p:txBody>
          <a:bodyPr>
            <a:noAutofit/>
          </a:bodyPr>
          <a:lstStyle/>
          <a:p>
            <a:r>
              <a:rPr lang="fr-BE" dirty="0" smtClean="0">
                <a:solidFill>
                  <a:srgbClr val="FFFFFF"/>
                </a:solidFill>
                <a:cs typeface="Calibri Light"/>
              </a:rPr>
              <a:t/>
            </a:r>
            <a:br>
              <a:rPr lang="fr-BE" dirty="0" smtClean="0">
                <a:solidFill>
                  <a:srgbClr val="FFFFFF"/>
                </a:solidFill>
                <a:cs typeface="Calibri Light"/>
              </a:rPr>
            </a:br>
            <a:r>
              <a:rPr lang="fr-BE" dirty="0" err="1">
                <a:solidFill>
                  <a:srgbClr val="FFFFFF"/>
                </a:solidFill>
                <a:cs typeface="Calibri Light"/>
              </a:rPr>
              <a:t>A</a:t>
            </a:r>
            <a:r>
              <a:rPr lang="fr-BE" dirty="0" err="1" smtClean="0">
                <a:solidFill>
                  <a:srgbClr val="FFFFFF"/>
                </a:solidFill>
                <a:cs typeface="Calibri Light"/>
              </a:rPr>
              <a:t>pplying</a:t>
            </a:r>
            <a:r>
              <a:rPr lang="fr-BE" dirty="0" smtClean="0">
                <a:solidFill>
                  <a:srgbClr val="FFFFFF"/>
                </a:solidFill>
                <a:cs typeface="Calibri Light"/>
              </a:rPr>
              <a:t> </a:t>
            </a:r>
            <a:r>
              <a:rPr lang="fr-BE" dirty="0" err="1" smtClean="0">
                <a:solidFill>
                  <a:srgbClr val="FFFFFF"/>
                </a:solidFill>
                <a:cs typeface="Calibri Light"/>
              </a:rPr>
              <a:t>successfully</a:t>
            </a:r>
            <a:r>
              <a:rPr lang="fr-BE" dirty="0" smtClean="0">
                <a:solidFill>
                  <a:srgbClr val="FFFFFF"/>
                </a:solidFill>
                <a:cs typeface="Calibri Light"/>
              </a:rPr>
              <a:t>:</a:t>
            </a:r>
            <a:br>
              <a:rPr lang="fr-BE" dirty="0" smtClean="0">
                <a:solidFill>
                  <a:srgbClr val="FFFFFF"/>
                </a:solidFill>
                <a:cs typeface="Calibri Light"/>
              </a:rPr>
            </a:br>
            <a:r>
              <a:rPr lang="fr-BE" sz="4000" dirty="0" smtClean="0">
                <a:solidFill>
                  <a:srgbClr val="FFFFFF"/>
                </a:solidFill>
                <a:cs typeface="Calibri Light"/>
              </a:rPr>
              <a:t>how </a:t>
            </a:r>
            <a:r>
              <a:rPr lang="fr-BE" sz="4000" dirty="0" err="1" smtClean="0">
                <a:solidFill>
                  <a:srgbClr val="FFFFFF"/>
                </a:solidFill>
                <a:cs typeface="Calibri Light"/>
              </a:rPr>
              <a:t>does</a:t>
            </a:r>
            <a:r>
              <a:rPr lang="fr-BE" sz="4000" dirty="0" smtClean="0">
                <a:solidFill>
                  <a:srgbClr val="FFFFFF"/>
                </a:solidFill>
                <a:cs typeface="Calibri Light"/>
              </a:rPr>
              <a:t> </a:t>
            </a:r>
            <a:r>
              <a:rPr lang="fr-BE" sz="4000" dirty="0" err="1" smtClean="0">
                <a:solidFill>
                  <a:srgbClr val="FFFFFF"/>
                </a:solidFill>
                <a:cs typeface="Calibri Light"/>
              </a:rPr>
              <a:t>it</a:t>
            </a:r>
            <a:r>
              <a:rPr lang="fr-BE" sz="4000" dirty="0" smtClean="0">
                <a:solidFill>
                  <a:srgbClr val="FFFFFF"/>
                </a:solidFill>
                <a:cs typeface="Calibri Light"/>
              </a:rPr>
              <a:t> </a:t>
            </a:r>
            <a:r>
              <a:rPr lang="fr-BE" sz="4000" dirty="0" err="1" smtClean="0">
                <a:solidFill>
                  <a:srgbClr val="FFFFFF"/>
                </a:solidFill>
                <a:cs typeface="Calibri Light"/>
              </a:rPr>
              <a:t>work</a:t>
            </a:r>
            <a:r>
              <a:rPr lang="fr-BE" sz="4000" dirty="0" smtClean="0">
                <a:solidFill>
                  <a:srgbClr val="FFFFFF"/>
                </a:solidFill>
                <a:cs typeface="Calibri Light"/>
              </a:rPr>
              <a:t>?  </a:t>
            </a:r>
            <a:r>
              <a:rPr lang="fr-BE" sz="4000" dirty="0" smtClean="0">
                <a:cs typeface="Calibri Light"/>
              </a:rPr>
              <a:t> </a:t>
            </a: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endParaRPr lang="en-GB" dirty="0"/>
          </a:p>
        </p:txBody>
      </p:sp>
      <p:pic>
        <p:nvPicPr>
          <p:cNvPr id="10" name="Image 9" descr="logo-Lif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7" y="4407955"/>
            <a:ext cx="699908" cy="549620"/>
          </a:xfrm>
          <a:prstGeom prst="rect">
            <a:avLst/>
          </a:prstGeom>
        </p:spPr>
      </p:pic>
      <p:pic>
        <p:nvPicPr>
          <p:cNvPr id="12" name="Image 11" descr="logo-EASME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48" y="4404291"/>
            <a:ext cx="1828898" cy="5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There is </a:t>
            </a:r>
            <a:r>
              <a:rPr lang="en-US" b="1" dirty="0"/>
              <a:t>significant competition </a:t>
            </a:r>
            <a:r>
              <a:rPr lang="en-US" dirty="0"/>
              <a:t>for LIFE funds</a:t>
            </a:r>
          </a:p>
          <a:p>
            <a:pPr>
              <a:spcBef>
                <a:spcPts val="9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It takes </a:t>
            </a:r>
            <a:r>
              <a:rPr lang="en-US" b="1" dirty="0"/>
              <a:t>time and money to </a:t>
            </a:r>
            <a:r>
              <a:rPr lang="en-US" dirty="0"/>
              <a:t>prepare an </a:t>
            </a:r>
            <a:r>
              <a:rPr lang="en-US" dirty="0" smtClean="0"/>
              <a:t>application – don’t wait until the last moment!</a:t>
            </a:r>
            <a:endParaRPr lang="en-US" dirty="0"/>
          </a:p>
          <a:p>
            <a:pPr>
              <a:spcBef>
                <a:spcPts val="9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Proposals that </a:t>
            </a:r>
            <a:r>
              <a:rPr lang="en-US" b="1" dirty="0"/>
              <a:t>fail are poorly prepared </a:t>
            </a:r>
            <a:r>
              <a:rPr lang="en-US" dirty="0"/>
              <a:t>or simply not as good as the others, funding is </a:t>
            </a:r>
            <a:r>
              <a:rPr lang="en-US" dirty="0" smtClean="0"/>
              <a:t>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983" y="197531"/>
            <a:ext cx="962573" cy="10189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1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5626"/>
            <a:ext cx="8179274" cy="3145021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>
              <a:spcBef>
                <a:spcPts val="9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LIFE Web site </a:t>
            </a:r>
            <a:r>
              <a:rPr lang="en-US" dirty="0">
                <a:hlinkClick r:id="rId2"/>
              </a:rPr>
              <a:t>https://ec.europa.eu/easme/en/life</a:t>
            </a:r>
            <a:r>
              <a:rPr lang="en-US" dirty="0"/>
              <a:t> – It contains everything you need:</a:t>
            </a:r>
            <a:r>
              <a:rPr lang="en-GB" dirty="0"/>
              <a:t> in particular </a:t>
            </a:r>
            <a:r>
              <a:rPr lang="en-GB" b="1" dirty="0"/>
              <a:t>LIFE project database</a:t>
            </a:r>
          </a:p>
          <a:p>
            <a:pPr>
              <a:spcBef>
                <a:spcPts val="9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GB" b="1" dirty="0"/>
              <a:t>LIFE </a:t>
            </a:r>
            <a:r>
              <a:rPr lang="en-GB" b="1" dirty="0" smtClean="0"/>
              <a:t>Regulation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b="1" dirty="0" smtClean="0"/>
              <a:t>Multi-annual work-programme</a:t>
            </a:r>
            <a:endParaRPr lang="en-GB" dirty="0"/>
          </a:p>
          <a:p>
            <a:pPr>
              <a:spcBef>
                <a:spcPts val="9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GB" b="1" dirty="0" smtClean="0"/>
              <a:t>Call document </a:t>
            </a:r>
            <a:r>
              <a:rPr lang="en-GB" dirty="0" smtClean="0"/>
              <a:t>and</a:t>
            </a:r>
            <a:r>
              <a:rPr lang="en-GB" b="1" dirty="0" smtClean="0"/>
              <a:t> Description of the Action</a:t>
            </a:r>
            <a:endParaRPr lang="en-GB" b="1" dirty="0"/>
          </a:p>
          <a:p>
            <a:pPr>
              <a:spcBef>
                <a:spcPts val="9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Eventually</a:t>
            </a:r>
            <a:r>
              <a:rPr lang="en-US" dirty="0"/>
              <a:t>, specific information, guidelines designed by your </a:t>
            </a:r>
            <a:r>
              <a:rPr lang="en-US" b="1" dirty="0"/>
              <a:t>National Contact Point</a:t>
            </a:r>
            <a:endParaRPr lang="en-GB" b="1" dirty="0"/>
          </a:p>
          <a:p>
            <a:pPr>
              <a:spcBef>
                <a:spcPts val="9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GB" b="1" dirty="0"/>
              <a:t>Evaluation comments </a:t>
            </a:r>
            <a:r>
              <a:rPr lang="en-GB" dirty="0"/>
              <a:t>from previous </a:t>
            </a:r>
            <a:r>
              <a:rPr lang="en-GB" dirty="0" smtClean="0"/>
              <a:t>submissions/ from Concept note stage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READ</a:t>
            </a:r>
          </a:p>
        </p:txBody>
      </p:sp>
    </p:spTree>
    <p:extLst>
      <p:ext uri="{BB962C8B-B14F-4D97-AF65-F5344CB8AC3E}">
        <p14:creationId xmlns:p14="http://schemas.microsoft.com/office/powerpoint/2010/main" val="30428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/>
        <p:txBody>
          <a:bodyPr vert="horz" lIns="68580" tIns="34290" rIns="68580" bIns="34290" rtlCol="0">
            <a:normAutofit/>
          </a:bodyPr>
          <a:lstStyle/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altLang="en-US" dirty="0"/>
              <a:t>Information on the baseline (scope and extent of the problem, expected change)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altLang="en-US" dirty="0"/>
              <a:t>Actions listing vs </a:t>
            </a:r>
            <a:r>
              <a:rPr lang="en-GB" altLang="en-US" b="1" dirty="0"/>
              <a:t>main actions </a:t>
            </a:r>
            <a:r>
              <a:rPr lang="en-GB" altLang="en-US" dirty="0"/>
              <a:t>list and </a:t>
            </a:r>
            <a:r>
              <a:rPr lang="en-GB" altLang="en-US" b="1" dirty="0"/>
              <a:t>description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altLang="en-US" b="1" dirty="0"/>
              <a:t>Timeline</a:t>
            </a:r>
            <a:r>
              <a:rPr lang="en-GB" altLang="en-US" dirty="0"/>
              <a:t> and use of </a:t>
            </a:r>
            <a:r>
              <a:rPr lang="en-GB" altLang="en-US" b="1" dirty="0"/>
              <a:t>budget 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altLang="en-US" dirty="0"/>
              <a:t>Quantification of impacts </a:t>
            </a:r>
            <a:r>
              <a:rPr lang="en-GB" altLang="en-US" sz="1500" dirty="0"/>
              <a:t>(absolute and relative terms)</a:t>
            </a:r>
            <a:endParaRPr lang="en-GB" altLang="en-US" dirty="0"/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altLang="en-US" dirty="0"/>
              <a:t>Partnership and involvement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NOTE EXPERIENCE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75" y="3473965"/>
            <a:ext cx="1352825" cy="89587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60232" y="411510"/>
            <a:ext cx="1584176" cy="79208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/>
              <a:t>Until</a:t>
            </a:r>
            <a:r>
              <a:rPr lang="de-DE" sz="1800" dirty="0" smtClean="0"/>
              <a:t> 2020!</a:t>
            </a:r>
            <a:endParaRPr lang="en-GB" sz="1800" dirty="0"/>
          </a:p>
        </p:txBody>
      </p:sp>
      <p:sp>
        <p:nvSpPr>
          <p:cNvPr id="8" name="Rectangle 7"/>
          <p:cNvSpPr/>
          <p:nvPr/>
        </p:nvSpPr>
        <p:spPr>
          <a:xfrm>
            <a:off x="8244408" y="195486"/>
            <a:ext cx="144016" cy="117373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FULL PROPOSAL</a:t>
            </a:r>
            <a:endParaRPr lang="en-GB" dirty="0"/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28042" y="1629781"/>
          <a:ext cx="3028950" cy="28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80679" y="1133207"/>
            <a:ext cx="3030140" cy="31227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32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GB" sz="1500" kern="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design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auto">
          <a:xfrm>
            <a:off x="4572000" y="1133207"/>
            <a:ext cx="2747963" cy="3122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32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GB" sz="1500" kern="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problems</a:t>
            </a:r>
          </a:p>
        </p:txBody>
      </p:sp>
      <p:graphicFrame>
        <p:nvGraphicFramePr>
          <p:cNvPr id="12" name="Content Placeholder 1"/>
          <p:cNvGraphicFramePr>
            <a:graphicFrameLocks/>
          </p:cNvGraphicFramePr>
          <p:nvPr>
            <p:extLst/>
          </p:nvPr>
        </p:nvGraphicFramePr>
        <p:xfrm>
          <a:off x="4116170" y="1629781"/>
          <a:ext cx="3931789" cy="286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Right Arrow 6"/>
          <p:cNvSpPr/>
          <p:nvPr/>
        </p:nvSpPr>
        <p:spPr>
          <a:xfrm>
            <a:off x="6372200" y="362145"/>
            <a:ext cx="1584176" cy="79208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/>
              <a:t>Until</a:t>
            </a:r>
            <a:r>
              <a:rPr lang="de-DE" sz="1800" dirty="0" smtClean="0"/>
              <a:t> 2020!</a:t>
            </a:r>
            <a:endParaRPr lang="en-GB" sz="1800" dirty="0"/>
          </a:p>
        </p:txBody>
      </p:sp>
      <p:sp>
        <p:nvSpPr>
          <p:cNvPr id="8" name="Rectangle 7"/>
          <p:cNvSpPr/>
          <p:nvPr/>
        </p:nvSpPr>
        <p:spPr>
          <a:xfrm>
            <a:off x="7956376" y="146121"/>
            <a:ext cx="144016" cy="117373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1995686"/>
            <a:ext cx="7349888" cy="1606674"/>
          </a:xfrm>
        </p:spPr>
        <p:txBody>
          <a:bodyPr>
            <a:noAutofit/>
          </a:bodyPr>
          <a:lstStyle/>
          <a:p>
            <a:r>
              <a:rPr lang="fr-BE" dirty="0" smtClean="0">
                <a:solidFill>
                  <a:srgbClr val="FFFFFF"/>
                </a:solidFill>
                <a:cs typeface="Calibri Light"/>
              </a:rPr>
              <a:t/>
            </a:r>
            <a:br>
              <a:rPr lang="fr-BE" dirty="0" smtClean="0">
                <a:solidFill>
                  <a:srgbClr val="FFFFFF"/>
                </a:solidFill>
                <a:cs typeface="Calibri Light"/>
              </a:rPr>
            </a:br>
            <a:r>
              <a:rPr lang="fr-BE" dirty="0" smtClean="0">
                <a:solidFill>
                  <a:srgbClr val="FFFFFF"/>
                </a:solidFill>
                <a:cs typeface="Calibri Light"/>
              </a:rPr>
              <a:t>LIFE in 2021-2027</a:t>
            </a:r>
            <a:br>
              <a:rPr lang="fr-BE" dirty="0" smtClean="0">
                <a:solidFill>
                  <a:srgbClr val="FFFFFF"/>
                </a:solidFill>
                <a:cs typeface="Calibri Light"/>
              </a:rPr>
            </a:br>
            <a:r>
              <a:rPr lang="fr-BE" dirty="0" err="1">
                <a:solidFill>
                  <a:srgbClr val="FFFFFF"/>
                </a:solidFill>
                <a:cs typeface="Calibri Light"/>
              </a:rPr>
              <a:t>W</a:t>
            </a:r>
            <a:r>
              <a:rPr lang="fr-BE" dirty="0" err="1" smtClean="0">
                <a:solidFill>
                  <a:srgbClr val="FFFFFF"/>
                </a:solidFill>
                <a:cs typeface="Calibri Light"/>
              </a:rPr>
              <a:t>hat’s</a:t>
            </a:r>
            <a:r>
              <a:rPr lang="fr-BE" dirty="0" smtClean="0">
                <a:solidFill>
                  <a:srgbClr val="FFFFFF"/>
                </a:solidFill>
                <a:cs typeface="Calibri Light"/>
              </a:rPr>
              <a:t> new? </a:t>
            </a: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endParaRPr lang="en-GB" dirty="0"/>
          </a:p>
        </p:txBody>
      </p:sp>
      <p:pic>
        <p:nvPicPr>
          <p:cNvPr id="10" name="Image 9" descr="logo-Lif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7" y="4407955"/>
            <a:ext cx="699908" cy="549620"/>
          </a:xfrm>
          <a:prstGeom prst="rect">
            <a:avLst/>
          </a:prstGeom>
        </p:spPr>
      </p:pic>
      <p:pic>
        <p:nvPicPr>
          <p:cNvPr id="12" name="Image 11" descr="logo-EASME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48" y="4404291"/>
            <a:ext cx="1828898" cy="5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69219"/>
            <a:ext cx="7986092" cy="2911428"/>
          </a:xfrm>
        </p:spPr>
        <p:txBody>
          <a:bodyPr/>
          <a:lstStyle/>
          <a:p>
            <a:r>
              <a:rPr lang="en-GB" dirty="0" smtClean="0"/>
              <a:t>New EU Multiannual Financial Framework 2021-2027</a:t>
            </a:r>
          </a:p>
          <a:p>
            <a:r>
              <a:rPr lang="en-GB" dirty="0" smtClean="0"/>
              <a:t>New LIFE Regulation and new Multiannual Work Programme 2021-2024</a:t>
            </a:r>
          </a:p>
          <a:p>
            <a:r>
              <a:rPr lang="en-GB" dirty="0" smtClean="0"/>
              <a:t>Inclusion of new sub-programme ‘Clean Energy Transition’</a:t>
            </a:r>
          </a:p>
          <a:p>
            <a:r>
              <a:rPr lang="en-GB" dirty="0" smtClean="0"/>
              <a:t>Revised EU co-funding rates</a:t>
            </a:r>
          </a:p>
          <a:p>
            <a:r>
              <a:rPr lang="en-GB" dirty="0" smtClean="0"/>
              <a:t>Increased </a:t>
            </a:r>
            <a:r>
              <a:rPr lang="en-GB" dirty="0"/>
              <a:t>LIFE budget 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will continue after 2020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31790"/>
            <a:ext cx="3393967" cy="14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European Commission proposal in detail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172490"/>
            <a:ext cx="8179274" cy="2911428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Increased </a:t>
            </a:r>
            <a:r>
              <a:rPr lang="en-US" dirty="0"/>
              <a:t>budget from 3.4 billion EUR </a:t>
            </a:r>
            <a:r>
              <a:rPr lang="en-US" dirty="0" smtClean="0"/>
              <a:t>(2014-2020) to 5.4 </a:t>
            </a:r>
            <a:r>
              <a:rPr lang="en-US" dirty="0"/>
              <a:t>billion </a:t>
            </a:r>
            <a:r>
              <a:rPr lang="en-US" dirty="0" smtClean="0"/>
              <a:t>EUR (2021-2027)</a:t>
            </a:r>
            <a:endParaRPr lang="en-US" dirty="0"/>
          </a:p>
          <a:p>
            <a:pPr algn="just"/>
            <a:r>
              <a:rPr lang="en-US" dirty="0" smtClean="0"/>
              <a:t>STILL the only EU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u="sng" dirty="0" smtClean="0"/>
              <a:t>only</a:t>
            </a:r>
            <a:r>
              <a:rPr lang="en-US" dirty="0" smtClean="0"/>
              <a:t> focus on: environment</a:t>
            </a:r>
            <a:r>
              <a:rPr lang="en-US" dirty="0"/>
              <a:t>, </a:t>
            </a:r>
            <a:r>
              <a:rPr lang="en-US" dirty="0" smtClean="0"/>
              <a:t>nature </a:t>
            </a:r>
            <a:r>
              <a:rPr lang="en-US" dirty="0"/>
              <a:t>conservation </a:t>
            </a:r>
            <a:r>
              <a:rPr lang="en-US" dirty="0" smtClean="0"/>
              <a:t>and </a:t>
            </a:r>
            <a:r>
              <a:rPr lang="en-US" dirty="0"/>
              <a:t>climate action</a:t>
            </a:r>
          </a:p>
          <a:p>
            <a:pPr algn="just"/>
            <a:r>
              <a:rPr lang="en-GB" dirty="0" smtClean="0"/>
              <a:t>2 fields with 2 sub-programmes each including a new one linked to Clean Energy transition</a:t>
            </a:r>
          </a:p>
          <a:p>
            <a:pPr algn="just">
              <a:spcAft>
                <a:spcPts val="0"/>
              </a:spcAft>
            </a:pPr>
            <a:r>
              <a:rPr lang="en-GB" dirty="0" smtClean="0"/>
              <a:t>Builds on ‘previous’ LIFE, reinforcing and adapting:</a:t>
            </a:r>
          </a:p>
          <a:p>
            <a:pPr lvl="1" algn="just">
              <a:spcAft>
                <a:spcPts val="0"/>
              </a:spcAft>
            </a:pPr>
            <a:r>
              <a:rPr lang="en-GB" sz="1800" dirty="0" smtClean="0"/>
              <a:t>some types of projects/actions (e.g.: Integrated Projects)</a:t>
            </a:r>
          </a:p>
          <a:p>
            <a:pPr lvl="1" algn="just">
              <a:spcAft>
                <a:spcPts val="1200"/>
              </a:spcAft>
            </a:pPr>
            <a:r>
              <a:rPr lang="en-GB" sz="1800" dirty="0" smtClean="0"/>
              <a:t>award criteria: synergies, replication, uptake of other EU programmes 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2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Structure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25731" y="1316575"/>
            <a:ext cx="2126919" cy="2906654"/>
            <a:chOff x="2423805" y="1755433"/>
            <a:chExt cx="2835892" cy="3875538"/>
          </a:xfrm>
        </p:grpSpPr>
        <p:sp>
          <p:nvSpPr>
            <p:cNvPr id="5" name="Freeform 4"/>
            <p:cNvSpPr/>
            <p:nvPr/>
          </p:nvSpPr>
          <p:spPr>
            <a:xfrm rot="21600000">
              <a:off x="2678902" y="1777358"/>
              <a:ext cx="2538264" cy="864104"/>
            </a:xfrm>
            <a:custGeom>
              <a:avLst/>
              <a:gdLst>
                <a:gd name="connsiteX0" fmla="*/ 0 w 2538264"/>
                <a:gd name="connsiteY0" fmla="*/ 0 h 864102"/>
                <a:gd name="connsiteX1" fmla="*/ 2106213 w 2538264"/>
                <a:gd name="connsiteY1" fmla="*/ 0 h 864102"/>
                <a:gd name="connsiteX2" fmla="*/ 2538264 w 2538264"/>
                <a:gd name="connsiteY2" fmla="*/ 432051 h 864102"/>
                <a:gd name="connsiteX3" fmla="*/ 2106213 w 2538264"/>
                <a:gd name="connsiteY3" fmla="*/ 864102 h 864102"/>
                <a:gd name="connsiteX4" fmla="*/ 0 w 2538264"/>
                <a:gd name="connsiteY4" fmla="*/ 864102 h 864102"/>
                <a:gd name="connsiteX5" fmla="*/ 0 w 2538264"/>
                <a:gd name="connsiteY5" fmla="*/ 0 h 86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8264" h="864102">
                  <a:moveTo>
                    <a:pt x="2538264" y="864101"/>
                  </a:moveTo>
                  <a:lnTo>
                    <a:pt x="432051" y="864101"/>
                  </a:lnTo>
                  <a:lnTo>
                    <a:pt x="0" y="432051"/>
                  </a:lnTo>
                  <a:lnTo>
                    <a:pt x="432051" y="1"/>
                  </a:lnTo>
                  <a:lnTo>
                    <a:pt x="2538264" y="1"/>
                  </a:lnTo>
                  <a:lnTo>
                    <a:pt x="2538264" y="864101"/>
                  </a:lnTo>
                  <a:close/>
                </a:path>
              </a:pathLst>
            </a:custGeom>
            <a:solidFill>
              <a:srgbClr val="4AC44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7803" tIns="45721" rIns="85344" bIns="45721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/>
                <a:t>Nature and biodiversity: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23805" y="1755433"/>
              <a:ext cx="966826" cy="86410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21600000">
              <a:off x="2677486" y="2765811"/>
              <a:ext cx="2538264" cy="864103"/>
            </a:xfrm>
            <a:custGeom>
              <a:avLst/>
              <a:gdLst>
                <a:gd name="connsiteX0" fmla="*/ 0 w 2538264"/>
                <a:gd name="connsiteY0" fmla="*/ 0 h 864102"/>
                <a:gd name="connsiteX1" fmla="*/ 2106213 w 2538264"/>
                <a:gd name="connsiteY1" fmla="*/ 0 h 864102"/>
                <a:gd name="connsiteX2" fmla="*/ 2538264 w 2538264"/>
                <a:gd name="connsiteY2" fmla="*/ 432051 h 864102"/>
                <a:gd name="connsiteX3" fmla="*/ 2106213 w 2538264"/>
                <a:gd name="connsiteY3" fmla="*/ 864102 h 864102"/>
                <a:gd name="connsiteX4" fmla="*/ 0 w 2538264"/>
                <a:gd name="connsiteY4" fmla="*/ 864102 h 864102"/>
                <a:gd name="connsiteX5" fmla="*/ 0 w 2538264"/>
                <a:gd name="connsiteY5" fmla="*/ 0 h 86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8264" h="864102">
                  <a:moveTo>
                    <a:pt x="2538264" y="864101"/>
                  </a:moveTo>
                  <a:lnTo>
                    <a:pt x="432051" y="864101"/>
                  </a:lnTo>
                  <a:lnTo>
                    <a:pt x="0" y="432051"/>
                  </a:lnTo>
                  <a:lnTo>
                    <a:pt x="432051" y="1"/>
                  </a:lnTo>
                  <a:lnTo>
                    <a:pt x="2538264" y="1"/>
                  </a:lnTo>
                  <a:lnTo>
                    <a:pt x="2538264" y="864101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7803" tIns="45721" rIns="85344" bIns="4571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chemeClr val="accent6"/>
                  </a:solidFill>
                </a:rPr>
                <a:t>Circular economy     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chemeClr val="accent6"/>
                  </a:solidFill>
                </a:rPr>
                <a:t>    and quality of life: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24062" y="2757499"/>
              <a:ext cx="965798" cy="86410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21600000">
              <a:off x="2671703" y="3774570"/>
              <a:ext cx="2538265" cy="864103"/>
            </a:xfrm>
            <a:custGeom>
              <a:avLst/>
              <a:gdLst>
                <a:gd name="connsiteX0" fmla="*/ 0 w 2538264"/>
                <a:gd name="connsiteY0" fmla="*/ 0 h 864102"/>
                <a:gd name="connsiteX1" fmla="*/ 2106213 w 2538264"/>
                <a:gd name="connsiteY1" fmla="*/ 0 h 864102"/>
                <a:gd name="connsiteX2" fmla="*/ 2538264 w 2538264"/>
                <a:gd name="connsiteY2" fmla="*/ 432051 h 864102"/>
                <a:gd name="connsiteX3" fmla="*/ 2106213 w 2538264"/>
                <a:gd name="connsiteY3" fmla="*/ 864102 h 864102"/>
                <a:gd name="connsiteX4" fmla="*/ 0 w 2538264"/>
                <a:gd name="connsiteY4" fmla="*/ 864102 h 864102"/>
                <a:gd name="connsiteX5" fmla="*/ 0 w 2538264"/>
                <a:gd name="connsiteY5" fmla="*/ 0 h 86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8264" h="864102">
                  <a:moveTo>
                    <a:pt x="2538264" y="864101"/>
                  </a:moveTo>
                  <a:lnTo>
                    <a:pt x="432051" y="864101"/>
                  </a:lnTo>
                  <a:lnTo>
                    <a:pt x="0" y="432051"/>
                  </a:lnTo>
                  <a:lnTo>
                    <a:pt x="432051" y="1"/>
                  </a:lnTo>
                  <a:lnTo>
                    <a:pt x="2538264" y="1"/>
                  </a:lnTo>
                  <a:lnTo>
                    <a:pt x="2538264" y="86410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7803" tIns="45721" rIns="85345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/>
                <a:t>Climate  mitigation and adaptation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479833" y="3755518"/>
              <a:ext cx="864102" cy="86410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 rot="21600000">
              <a:off x="2721432" y="4766868"/>
              <a:ext cx="2538265" cy="864103"/>
            </a:xfrm>
            <a:custGeom>
              <a:avLst/>
              <a:gdLst>
                <a:gd name="connsiteX0" fmla="*/ 0 w 2538264"/>
                <a:gd name="connsiteY0" fmla="*/ 0 h 864102"/>
                <a:gd name="connsiteX1" fmla="*/ 2106213 w 2538264"/>
                <a:gd name="connsiteY1" fmla="*/ 0 h 864102"/>
                <a:gd name="connsiteX2" fmla="*/ 2538264 w 2538264"/>
                <a:gd name="connsiteY2" fmla="*/ 432051 h 864102"/>
                <a:gd name="connsiteX3" fmla="*/ 2106213 w 2538264"/>
                <a:gd name="connsiteY3" fmla="*/ 864102 h 864102"/>
                <a:gd name="connsiteX4" fmla="*/ 0 w 2538264"/>
                <a:gd name="connsiteY4" fmla="*/ 864102 h 864102"/>
                <a:gd name="connsiteX5" fmla="*/ 0 w 2538264"/>
                <a:gd name="connsiteY5" fmla="*/ 0 h 86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8264" h="864102">
                  <a:moveTo>
                    <a:pt x="2538264" y="864101"/>
                  </a:moveTo>
                  <a:lnTo>
                    <a:pt x="432051" y="864101"/>
                  </a:lnTo>
                  <a:lnTo>
                    <a:pt x="0" y="432051"/>
                  </a:lnTo>
                  <a:lnTo>
                    <a:pt x="432051" y="1"/>
                  </a:lnTo>
                  <a:lnTo>
                    <a:pt x="2538264" y="1"/>
                  </a:lnTo>
                  <a:lnTo>
                    <a:pt x="2538264" y="864101"/>
                  </a:lnTo>
                  <a:close/>
                </a:path>
              </a:pathLst>
            </a:cu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7803" tIns="45721" rIns="85345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chemeClr val="accent6"/>
                  </a:solidFill>
                </a:rPr>
                <a:t>Clean energy transition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430104" y="4747816"/>
              <a:ext cx="1063018" cy="86410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Right Arrow 12"/>
          <p:cNvSpPr/>
          <p:nvPr/>
        </p:nvSpPr>
        <p:spPr>
          <a:xfrm>
            <a:off x="3597487" y="1470149"/>
            <a:ext cx="436438" cy="1880008"/>
          </a:xfrm>
          <a:prstGeom prst="rightArrow">
            <a:avLst/>
          </a:prstGeom>
          <a:solidFill>
            <a:srgbClr val="FFC000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en-GB" sz="570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66783" y="2263428"/>
            <a:ext cx="267143" cy="18800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en-GB" sz="570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8880" y="925526"/>
            <a:ext cx="2455256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rPr>
              <a:t>Sub-programmes</a:t>
            </a:r>
            <a:endParaRPr lang="en-GB" sz="1800" dirty="0">
              <a:solidFill>
                <a:srgbClr val="0F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6811" y="909670"/>
            <a:ext cx="2251275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800" dirty="0" err="1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rPr>
              <a:t>Proposed</a:t>
            </a:r>
            <a:r>
              <a:rPr lang="de-DE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r>
              <a:rPr lang="de-DE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dirty="0" err="1">
                <a:solidFill>
                  <a:srgbClr val="0F5494"/>
                </a:solidFill>
                <a:latin typeface="Calibri"/>
                <a:ea typeface="Calibri"/>
                <a:cs typeface="Calibri"/>
                <a:sym typeface="Calibri"/>
              </a:rPr>
              <a:t>split</a:t>
            </a:r>
            <a:endParaRPr lang="en-GB" sz="1800" dirty="0">
              <a:solidFill>
                <a:srgbClr val="0F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2776" y="1344959"/>
            <a:ext cx="1748893" cy="648078"/>
          </a:xfrm>
          <a:prstGeom prst="rect">
            <a:avLst/>
          </a:prstGeom>
          <a:solidFill>
            <a:srgbClr val="4AC44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803" tIns="45721" rIns="85344" bIns="45721" numCol="1" spcCol="1270" anchor="ctr" anchorCtr="0">
            <a:noAutofit/>
          </a:bodyPr>
          <a:lstStyle/>
          <a:p>
            <a:pPr algn="ctr" defTabSz="542925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2,2 </a:t>
            </a:r>
            <a:r>
              <a:rPr lang="en-US" sz="1200" dirty="0" err="1"/>
              <a:t>Bln</a:t>
            </a:r>
            <a:r>
              <a:rPr lang="en-US" sz="1200" dirty="0"/>
              <a:t> € (39,4%)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06749" y="2086299"/>
            <a:ext cx="1743947" cy="6480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803" tIns="45721" rIns="85344" bIns="4571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>
                <a:solidFill>
                  <a:schemeClr val="accent6"/>
                </a:solidFill>
              </a:rPr>
              <a:t>1,3 </a:t>
            </a:r>
            <a:r>
              <a:rPr lang="en-US" sz="1200" dirty="0" err="1">
                <a:solidFill>
                  <a:schemeClr val="accent6"/>
                </a:solidFill>
              </a:rPr>
              <a:t>Bln</a:t>
            </a:r>
            <a:r>
              <a:rPr lang="en-US" sz="1200" dirty="0">
                <a:solidFill>
                  <a:schemeClr val="accent6"/>
                </a:solidFill>
              </a:rPr>
              <a:t> € (24,8%)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2776" y="2842868"/>
            <a:ext cx="1743947" cy="6480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803" tIns="45721" rIns="85345" bIns="4572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1 </a:t>
            </a:r>
            <a:r>
              <a:rPr lang="en-US" sz="1200" dirty="0" err="1"/>
              <a:t>Bln</a:t>
            </a:r>
            <a:r>
              <a:rPr lang="en-US" sz="1200" dirty="0"/>
              <a:t> € (18%)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06750" y="3587092"/>
            <a:ext cx="1755386" cy="64807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803" tIns="45721" rIns="85345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>
                <a:solidFill>
                  <a:schemeClr val="accent6"/>
                </a:solidFill>
              </a:rPr>
              <a:t>1 </a:t>
            </a:r>
            <a:r>
              <a:rPr lang="en-US" sz="1200" dirty="0" err="1">
                <a:solidFill>
                  <a:schemeClr val="accent6"/>
                </a:solidFill>
              </a:rPr>
              <a:t>Bln</a:t>
            </a:r>
            <a:r>
              <a:rPr lang="en-US" sz="1200" dirty="0">
                <a:solidFill>
                  <a:schemeClr val="accent6"/>
                </a:solidFill>
              </a:rPr>
              <a:t> € (18%) 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3472357" y="3670149"/>
            <a:ext cx="656366" cy="624787"/>
          </a:xfrm>
          <a:prstGeom prst="irregularSeal1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en-US" sz="570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 rot="20832018">
            <a:off x="3550226" y="3637751"/>
            <a:ext cx="2319158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BE" sz="1200" dirty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 lang="en-US" sz="1200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1559951" y="2895714"/>
            <a:ext cx="203738" cy="1714500"/>
          </a:xfrm>
          <a:prstGeom prst="leftBrace">
            <a:avLst>
              <a:gd name="adj1" fmla="val 8333"/>
              <a:gd name="adj2" fmla="val 51333"/>
            </a:avLst>
          </a:prstGeom>
          <a:noFill/>
          <a:ln w="38100">
            <a:solidFill>
              <a:srgbClr val="0F549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1559950" y="1086568"/>
            <a:ext cx="203738" cy="1714500"/>
          </a:xfrm>
          <a:prstGeom prst="leftBrace">
            <a:avLst>
              <a:gd name="adj1" fmla="val 8333"/>
              <a:gd name="adj2" fmla="val 51333"/>
            </a:avLst>
          </a:prstGeom>
          <a:noFill/>
          <a:ln w="38100">
            <a:solidFill>
              <a:srgbClr val="0F549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51653" y="1463507"/>
            <a:ext cx="1662137" cy="710273"/>
          </a:xfrm>
          <a:prstGeom prst="rect">
            <a:avLst/>
          </a:prstGeom>
          <a:noFill/>
          <a:ln w="12700" cap="flat">
            <a:solidFill>
              <a:srgbClr val="0F549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Environment Field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381358" y="3336910"/>
            <a:ext cx="1662137" cy="707882"/>
          </a:xfrm>
          <a:prstGeom prst="rect">
            <a:avLst/>
          </a:prstGeom>
          <a:noFill/>
          <a:ln w="12700" cap="flat">
            <a:solidFill>
              <a:srgbClr val="0F549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b="1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Action Field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57049" y="777307"/>
            <a:ext cx="2449536" cy="3744809"/>
          </a:xfrm>
          <a:prstGeom prst="roundRect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/>
            <a:r>
              <a:rPr lang="en-US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To contribute: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to a </a:t>
            </a:r>
            <a:r>
              <a:rPr lang="en-US" sz="14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clean, circular, energy-efficient, low-carbon and climate-resilient economy</a:t>
            </a:r>
            <a:r>
              <a:rPr lang="en-US" sz="1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400" b="1" u="sng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transition </a:t>
            </a:r>
            <a:r>
              <a:rPr lang="en-US" sz="14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to clean </a:t>
            </a:r>
            <a:r>
              <a:rPr lang="en-US" sz="1400" b="1" u="sng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energy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to </a:t>
            </a:r>
            <a:r>
              <a:rPr lang="en-US" sz="1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14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protection and improvement of the quality of the </a:t>
            </a:r>
            <a:r>
              <a:rPr lang="en-US" sz="1400" b="1" u="sng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environment</a:t>
            </a:r>
            <a:endParaRPr lang="en-US" sz="1400" dirty="0" smtClean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to </a:t>
            </a:r>
            <a:r>
              <a:rPr lang="en-US" sz="14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halting and reversing biodiversity </a:t>
            </a:r>
            <a:r>
              <a:rPr lang="en-US" sz="1400" b="1" u="sng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loss</a:t>
            </a:r>
            <a:r>
              <a:rPr lang="en-US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endParaRPr kumimoji="0" lang="en-US" sz="14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0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Environment</a:t>
            </a:r>
            <a:r>
              <a:rPr lang="fr-FR" dirty="0" smtClean="0"/>
              <a:t> Field – </a:t>
            </a:r>
            <a:r>
              <a:rPr lang="fr-FR" dirty="0" err="1" smtClean="0"/>
              <a:t>Two</a:t>
            </a:r>
            <a:r>
              <a:rPr lang="fr-FR" dirty="0" smtClean="0"/>
              <a:t> stage</a:t>
            </a:r>
            <a:endParaRPr lang="fr-FR" dirty="0"/>
          </a:p>
        </p:txBody>
      </p:sp>
      <p:sp>
        <p:nvSpPr>
          <p:cNvPr id="6" name="Oval 5"/>
          <p:cNvSpPr/>
          <p:nvPr/>
        </p:nvSpPr>
        <p:spPr>
          <a:xfrm>
            <a:off x="3203848" y="1923678"/>
            <a:ext cx="146916" cy="196894"/>
          </a:xfrm>
          <a:prstGeom prst="ellipse">
            <a:avLst/>
          </a:prstGeom>
          <a:solidFill>
            <a:srgbClr val="E85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03848" y="3219822"/>
            <a:ext cx="146916" cy="136013"/>
          </a:xfrm>
          <a:prstGeom prst="ellipse">
            <a:avLst/>
          </a:prstGeom>
          <a:solidFill>
            <a:srgbClr val="E85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155E67-D002-624C-A733-74B8468A90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48913"/>
            <a:ext cx="6529796" cy="433393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31245" y="1897797"/>
            <a:ext cx="219520" cy="169897"/>
          </a:xfrm>
          <a:prstGeom prst="ellipse">
            <a:avLst/>
          </a:prstGeom>
          <a:solidFill>
            <a:srgbClr val="E85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167546" y="3228057"/>
            <a:ext cx="219520" cy="169897"/>
          </a:xfrm>
          <a:prstGeom prst="ellipse">
            <a:avLst/>
          </a:prstGeom>
          <a:solidFill>
            <a:srgbClr val="E85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What is LIFE?</a:t>
            </a:r>
            <a:endParaRPr lang="en-GB" dirty="0" smtClean="0"/>
          </a:p>
          <a:p>
            <a:r>
              <a:rPr lang="en-GB" dirty="0" smtClean="0"/>
              <a:t>LIFE in Estonia (2014-2020)</a:t>
            </a:r>
          </a:p>
          <a:p>
            <a:r>
              <a:rPr lang="en-IE" dirty="0" smtClean="0"/>
              <a:t>Applying successfully </a:t>
            </a:r>
            <a:endParaRPr lang="en-GB" dirty="0" smtClean="0"/>
          </a:p>
          <a:p>
            <a:r>
              <a:rPr lang="en-GB" dirty="0" smtClean="0"/>
              <a:t>LIFE 2021-2027: what’s new?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795" y="1384201"/>
            <a:ext cx="4173893" cy="27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Climate</a:t>
            </a:r>
            <a:r>
              <a:rPr lang="fr-FR" dirty="0" smtClean="0"/>
              <a:t> Action Field – One stage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CA1C2-F206-5F46-B66C-06714A054A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553" y="1045695"/>
            <a:ext cx="6118358" cy="38567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11925" y="4155926"/>
            <a:ext cx="292123" cy="194401"/>
          </a:xfrm>
          <a:prstGeom prst="ellipse">
            <a:avLst/>
          </a:prstGeom>
          <a:solidFill>
            <a:srgbClr val="E85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4488" y="273845"/>
            <a:ext cx="5915025" cy="64486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LIFE “The people’s  Programme”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253164"/>
            <a:ext cx="7992888" cy="24207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BE" sz="2400" dirty="0" smtClean="0">
                <a:solidFill>
                  <a:schemeClr val="bg2">
                    <a:lumMod val="25000"/>
                  </a:schemeClr>
                </a:solidFill>
              </a:rPr>
              <a:t>One 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</a:rPr>
              <a:t>of the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</a:rPr>
              <a:t>most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</a:rPr>
              <a:t> visible EU programs on the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</a:rPr>
              <a:t>ground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Empowers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and enables small and big</a:t>
            </a:r>
          </a:p>
          <a:p>
            <a:pPr>
              <a:lnSpc>
                <a:spcPct val="120000"/>
              </a:lnSpc>
            </a:pPr>
            <a:r>
              <a:rPr lang="fr-BE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Support to start-ups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now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 possible</a:t>
            </a:r>
          </a:p>
          <a:p>
            <a:pPr>
              <a:lnSpc>
                <a:spcPct val="120000"/>
              </a:lnSpc>
            </a:pPr>
            <a:r>
              <a:rPr lang="fr-BE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Support to local initiatives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also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 possible</a:t>
            </a:r>
          </a:p>
          <a:p>
            <a:pPr>
              <a:lnSpc>
                <a:spcPct val="120000"/>
              </a:lnSpc>
            </a:pPr>
            <a:r>
              <a:rPr lang="fr-BE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Close to the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needs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 of civil society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also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during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 COVID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crisis</a:t>
            </a:r>
            <a:endParaRPr lang="en-GB" sz="2400" dirty="0">
              <a:solidFill>
                <a:schemeClr val="bg2">
                  <a:lumMod val="25000"/>
                </a:schemeClr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endParaRPr lang="en-GB" sz="2400" dirty="0">
              <a:solidFill>
                <a:schemeClr val="bg2">
                  <a:lumMod val="25000"/>
                </a:schemeClr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LIFE webpage https://ec.europa.eu/easme/en/life </a:t>
            </a:r>
            <a:endParaRPr lang="en-IE" dirty="0" smtClean="0"/>
          </a:p>
          <a:p>
            <a:r>
              <a:rPr lang="en-IE" dirty="0" smtClean="0"/>
              <a:t>Get </a:t>
            </a:r>
            <a:r>
              <a:rPr lang="en-IE" dirty="0"/>
              <a:t>in touch with your National Contact Point </a:t>
            </a:r>
          </a:p>
          <a:p>
            <a:r>
              <a:rPr lang="en-GB" dirty="0"/>
              <a:t>Ask questions to EASME-LIFE-ENQUIRIES@ec.europa.eu </a:t>
            </a:r>
          </a:p>
          <a:p>
            <a:r>
              <a:rPr lang="en-IE" dirty="0"/>
              <a:t>Project database https://ec.europa.eu/environment/life/project/Projects/index.cfm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Curious to know more about LIFE?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1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-Life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07" y="4407955"/>
            <a:ext cx="699908" cy="549620"/>
          </a:xfrm>
          <a:prstGeom prst="rect">
            <a:avLst/>
          </a:prstGeom>
        </p:spPr>
      </p:pic>
      <p:pic>
        <p:nvPicPr>
          <p:cNvPr id="12" name="Image 11" descr="logo-EASME-0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648" y="4404291"/>
            <a:ext cx="1828898" cy="524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1779662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your attention!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9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1995686"/>
            <a:ext cx="7349888" cy="1606674"/>
          </a:xfrm>
        </p:spPr>
        <p:txBody>
          <a:bodyPr>
            <a:noAutofit/>
          </a:bodyPr>
          <a:lstStyle/>
          <a:p>
            <a:r>
              <a:rPr lang="fr-BE" dirty="0" smtClean="0">
                <a:solidFill>
                  <a:srgbClr val="FFFFFF"/>
                </a:solidFill>
                <a:cs typeface="Calibri Light"/>
              </a:rPr>
              <a:t/>
            </a:r>
            <a:br>
              <a:rPr lang="fr-BE" dirty="0" smtClean="0">
                <a:solidFill>
                  <a:srgbClr val="FFFFFF"/>
                </a:solidFill>
                <a:cs typeface="Calibri Light"/>
              </a:rPr>
            </a:br>
            <a:r>
              <a:rPr lang="fr-BE" dirty="0" err="1" smtClean="0">
                <a:solidFill>
                  <a:srgbClr val="FFFFFF"/>
                </a:solidFill>
                <a:cs typeface="Calibri Light"/>
              </a:rPr>
              <a:t>What</a:t>
            </a:r>
            <a:r>
              <a:rPr lang="fr-BE" dirty="0" smtClean="0">
                <a:solidFill>
                  <a:srgbClr val="FFFFFF"/>
                </a:solidFill>
                <a:cs typeface="Calibri Light"/>
              </a:rPr>
              <a:t> </a:t>
            </a:r>
            <a:r>
              <a:rPr lang="fr-BE" dirty="0" err="1">
                <a:solidFill>
                  <a:srgbClr val="FFFFFF"/>
                </a:solidFill>
                <a:cs typeface="Calibri Light"/>
              </a:rPr>
              <a:t>is</a:t>
            </a:r>
            <a:r>
              <a:rPr lang="fr-BE" dirty="0">
                <a:solidFill>
                  <a:srgbClr val="FFFFFF"/>
                </a:solidFill>
                <a:cs typeface="Calibri Light"/>
              </a:rPr>
              <a:t> LIFE?</a:t>
            </a:r>
            <a:r>
              <a:rPr lang="fr-BE" dirty="0">
                <a:cs typeface="Calibri Light"/>
              </a:rPr>
              <a:t> </a:t>
            </a: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endParaRPr lang="en-GB" dirty="0"/>
          </a:p>
        </p:txBody>
      </p:sp>
      <p:pic>
        <p:nvPicPr>
          <p:cNvPr id="10" name="Image 9" descr="logo-Lif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7" y="4407955"/>
            <a:ext cx="699908" cy="549620"/>
          </a:xfrm>
          <a:prstGeom prst="rect">
            <a:avLst/>
          </a:prstGeom>
        </p:spPr>
      </p:pic>
      <p:pic>
        <p:nvPicPr>
          <p:cNvPr id="12" name="Image 11" descr="logo-EASME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48" y="4404291"/>
            <a:ext cx="1828898" cy="5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12792" y="1338822"/>
            <a:ext cx="3695131" cy="2827468"/>
          </a:xfrm>
        </p:spPr>
        <p:txBody>
          <a:bodyPr/>
          <a:lstStyle/>
          <a:p>
            <a:pPr>
              <a:spcAft>
                <a:spcPts val="750"/>
              </a:spcAft>
              <a:buSzPct val="100000"/>
              <a:buFont typeface="Arial"/>
              <a:buChar char="•"/>
            </a:pPr>
            <a:r>
              <a:rPr lang="en-GB" altLang="x-none" b="1" dirty="0">
                <a:ea typeface="ヒラギノ角ゴ Pro W3" charset="-128"/>
              </a:rPr>
              <a:t>LIFE </a:t>
            </a:r>
            <a:r>
              <a:rPr lang="en-GB" altLang="x-none" b="1" dirty="0" smtClean="0">
                <a:ea typeface="ヒラギノ角ゴ Pro W3" charset="-128"/>
              </a:rPr>
              <a:t>is ongoing since 1992</a:t>
            </a:r>
          </a:p>
          <a:p>
            <a:pPr>
              <a:spcAft>
                <a:spcPts val="750"/>
              </a:spcAft>
              <a:buSzPct val="100000"/>
              <a:buFont typeface="Arial"/>
              <a:buChar char="•"/>
            </a:pPr>
            <a:r>
              <a:rPr lang="en-GB" altLang="x-none" b="1" dirty="0" smtClean="0">
                <a:ea typeface="ヒラギノ角ゴ Pro W3" charset="-128"/>
              </a:rPr>
              <a:t>Until 2019 </a:t>
            </a:r>
            <a:r>
              <a:rPr lang="en-GB" altLang="x-none" dirty="0">
                <a:ea typeface="ヒラギノ角ゴ Pro W3" charset="-128"/>
              </a:rPr>
              <a:t>more than </a:t>
            </a:r>
            <a:r>
              <a:rPr lang="en-GB" altLang="x-none" dirty="0" smtClean="0">
                <a:ea typeface="ヒラギノ角ゴ Pro W3" charset="-128"/>
              </a:rPr>
              <a:t>5400 </a:t>
            </a:r>
            <a:r>
              <a:rPr lang="en-GB" altLang="x-none" dirty="0">
                <a:ea typeface="ヒラギノ角ゴ Pro W3" charset="-128"/>
              </a:rPr>
              <a:t>projects in the fields of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altLang="x-none" sz="1800" b="1" dirty="0">
                <a:ea typeface="ヒラギノ角ゴ Pro W3" charset="-128"/>
              </a:rPr>
              <a:t>Nature &amp; biodiversity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de-DE" altLang="x-none" sz="1800" dirty="0">
                <a:ea typeface="ヒラギノ角ゴ Pro W3" charset="-128"/>
              </a:rPr>
              <a:t>All Other </a:t>
            </a:r>
            <a:r>
              <a:rPr lang="de-DE" altLang="x-none" sz="1800" b="1" dirty="0">
                <a:ea typeface="ヒラギノ角ゴ Pro W3" charset="-128"/>
              </a:rPr>
              <a:t>environmental </a:t>
            </a:r>
            <a:r>
              <a:rPr lang="de-DE" altLang="x-none" sz="1800" b="1" dirty="0" err="1">
                <a:ea typeface="ヒラギノ角ゴ Pro W3" charset="-128"/>
              </a:rPr>
              <a:t>sectors</a:t>
            </a:r>
            <a:endParaRPr lang="de-DE" altLang="x-none" sz="1800" b="1" dirty="0">
              <a:ea typeface="ヒラギノ角ゴ Pro W3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de-DE" altLang="x-none" sz="1800" b="1" dirty="0" err="1">
                <a:ea typeface="ヒラギノ角ゴ Pro W3" charset="-128"/>
              </a:rPr>
              <a:t>Climate</a:t>
            </a:r>
            <a:r>
              <a:rPr lang="de-DE" altLang="x-none" sz="1800" b="1" dirty="0">
                <a:ea typeface="ヒラギノ角ゴ Pro W3" charset="-128"/>
              </a:rPr>
              <a:t> </a:t>
            </a:r>
            <a:r>
              <a:rPr lang="de-DE" altLang="x-none" sz="1800" b="1" dirty="0" err="1">
                <a:ea typeface="ヒラギノ角ゴ Pro W3" charset="-128"/>
              </a:rPr>
              <a:t>action</a:t>
            </a:r>
            <a:endParaRPr lang="de-DE" altLang="x-none" sz="1800" b="1" dirty="0">
              <a:ea typeface="ヒラギノ角ゴ Pro W3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de-DE" altLang="x-none" sz="1800" b="1" dirty="0" err="1">
                <a:ea typeface="ヒラギノ角ゴ Pro W3" charset="-128"/>
              </a:rPr>
              <a:t>Governance</a:t>
            </a:r>
            <a:r>
              <a:rPr lang="de-DE" altLang="x-none" sz="1800" b="1" dirty="0">
                <a:ea typeface="ヒラギノ角ゴ Pro W3" charset="-128"/>
              </a:rPr>
              <a:t> </a:t>
            </a:r>
            <a:r>
              <a:rPr lang="de-DE" altLang="x-none" sz="1800" b="1" dirty="0" err="1">
                <a:ea typeface="ヒラギノ角ゴ Pro W3" charset="-128"/>
              </a:rPr>
              <a:t>and</a:t>
            </a:r>
            <a:r>
              <a:rPr lang="de-DE" altLang="x-none" sz="1800" b="1" dirty="0">
                <a:ea typeface="ヒラギノ角ゴ Pro W3" charset="-128"/>
              </a:rPr>
              <a:t> </a:t>
            </a:r>
            <a:r>
              <a:rPr lang="de-DE" altLang="x-none" sz="1800" b="1" dirty="0" err="1">
                <a:ea typeface="ヒラギノ角ゴ Pro W3" charset="-128"/>
              </a:rPr>
              <a:t>information</a:t>
            </a:r>
            <a:endParaRPr lang="de-DE" altLang="x-none" sz="1800" b="1" dirty="0">
              <a:ea typeface="ヒラギノ角ゴ Pro W3" charset="-128"/>
            </a:endParaRPr>
          </a:p>
          <a:p>
            <a:pPr marL="0" indent="0">
              <a:buSzPct val="100000"/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25983" y="362145"/>
            <a:ext cx="4928458" cy="634367"/>
          </a:xfrm>
        </p:spPr>
        <p:txBody>
          <a:bodyPr/>
          <a:lstStyle/>
          <a:p>
            <a:pPr algn="r"/>
            <a:r>
              <a:rPr lang="en-GB" altLang="x-none" dirty="0">
                <a:latin typeface="+mn-lt"/>
                <a:ea typeface="ヒラギノ角ゴ Pro W3" charset="-128"/>
              </a:rPr>
              <a:t>LIFE </a:t>
            </a:r>
            <a:r>
              <a:rPr lang="en-GB" altLang="x-none" dirty="0" smtClean="0">
                <a:latin typeface="+mn-lt"/>
                <a:ea typeface="ヒラギノ角ゴ Pro W3" charset="-128"/>
              </a:rPr>
              <a:t>until now</a:t>
            </a:r>
            <a:endParaRPr lang="fr-FR" dirty="0">
              <a:latin typeface="+mn-lt"/>
            </a:endParaRPr>
          </a:p>
        </p:txBody>
      </p:sp>
      <p:pic>
        <p:nvPicPr>
          <p:cNvPr id="8" name="Image 3" descr="LIFE11 BIO IT 000020 Aug15_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3"/>
          <a:stretch/>
        </p:blipFill>
        <p:spPr bwMode="auto">
          <a:xfrm>
            <a:off x="1541234" y="3091117"/>
            <a:ext cx="2483928" cy="1908434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1" descr="LIFE11_NAT_RO_823_3_Sept20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066" y="1189462"/>
            <a:ext cx="2748146" cy="1893891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C:\Users\pardodo\AppData\Local\Local Documents - no backup\Pictures\true-wildlife-iberian lynx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02"/>
          <a:stretch/>
        </p:blipFill>
        <p:spPr bwMode="auto">
          <a:xfrm>
            <a:off x="339476" y="2521762"/>
            <a:ext cx="1773247" cy="1342178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134" y="795796"/>
            <a:ext cx="1458516" cy="1107281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6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dirty="0" err="1">
                <a:ea typeface="ヒラギノ角ゴ Pro W3" charset="-128"/>
              </a:rPr>
              <a:t>What</a:t>
            </a:r>
            <a:r>
              <a:rPr lang="it-IT" altLang="x-none" dirty="0">
                <a:ea typeface="ヒラギノ角ゴ Pro W3" charset="-128"/>
              </a:rPr>
              <a:t> </a:t>
            </a:r>
            <a:r>
              <a:rPr lang="it-IT" altLang="x-none" dirty="0" err="1">
                <a:ea typeface="ヒラギノ角ゴ Pro W3" charset="-128"/>
              </a:rPr>
              <a:t>is</a:t>
            </a:r>
            <a:r>
              <a:rPr lang="it-IT" altLang="x-none" dirty="0">
                <a:ea typeface="ヒラギノ角ゴ Pro W3" charset="-128"/>
              </a:rPr>
              <a:t> LIFE </a:t>
            </a:r>
            <a:r>
              <a:rPr lang="it-IT" altLang="x-none" dirty="0" err="1">
                <a:ea typeface="ヒラギノ角ゴ Pro W3" charset="-128"/>
              </a:rPr>
              <a:t>financing</a:t>
            </a:r>
            <a:r>
              <a:rPr lang="it-IT" altLang="x-none" dirty="0">
                <a:ea typeface="ヒラギノ角ゴ Pro W3" charset="-128"/>
              </a:rPr>
              <a:t>?</a:t>
            </a:r>
            <a:endParaRPr lang="fr-FR" dirty="0">
              <a:ea typeface="ヒラギノ角ゴ Pro W3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FC1D9-29B0-1449-AAE2-D675FF9B65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472" y="1236773"/>
            <a:ext cx="4767992" cy="33352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356" y="2494931"/>
            <a:ext cx="1088132" cy="7875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1419545"/>
            <a:ext cx="8179274" cy="3168429"/>
          </a:xfrm>
        </p:spPr>
        <p:txBody>
          <a:bodyPr vert="horz" lIns="0" tIns="45720" rIns="91440" bIns="45720" rtlCol="0">
            <a:noAutofit/>
          </a:bodyPr>
          <a:lstStyle/>
          <a:p>
            <a:pPr marL="189000" indent="0">
              <a:spcAft>
                <a:spcPts val="0"/>
              </a:spcAft>
              <a:buSzPct val="90000"/>
              <a:buNone/>
            </a:pPr>
            <a:r>
              <a:rPr lang="en-GB" altLang="x-none" sz="1650" b="1" dirty="0">
                <a:solidFill>
                  <a:srgbClr val="034EA2"/>
                </a:solidFill>
                <a:ea typeface="ヒラギノ角ゴ Pro W3" charset="-128"/>
              </a:rPr>
              <a:t>For whom?</a:t>
            </a:r>
          </a:p>
          <a:p>
            <a:pPr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altLang="x-none" sz="1650" dirty="0">
                <a:ea typeface="ヒラギノ角ゴ Pro W3" charset="-128"/>
              </a:rPr>
              <a:t>All legal persons registered in the EU</a:t>
            </a:r>
          </a:p>
          <a:p>
            <a:pPr marL="189000" indent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altLang="x-none" sz="1650" b="1" dirty="0">
                <a:solidFill>
                  <a:srgbClr val="034EA2"/>
                </a:solidFill>
                <a:ea typeface="ヒラギノ角ゴ Pro W3" charset="-128"/>
              </a:rPr>
              <a:t>For what?</a:t>
            </a:r>
          </a:p>
          <a:p>
            <a:pPr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altLang="x-none" sz="1650" dirty="0">
                <a:ea typeface="ヒラギノ角ゴ Pro W3" charset="-128"/>
              </a:rPr>
              <a:t>Pursuit of general and specific objectives of the 6 priority areas </a:t>
            </a:r>
          </a:p>
          <a:p>
            <a:pPr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altLang="x-none" sz="1650" dirty="0">
                <a:ea typeface="ヒラギノ角ゴ Pro W3" charset="-128"/>
              </a:rPr>
              <a:t>Additional focus on thematic priorities and on project topics (LIFE Multi-Annual Work Programme 2018-2020)</a:t>
            </a:r>
          </a:p>
          <a:p>
            <a:pPr marL="189000" indent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altLang="x-none" sz="1650" b="1" dirty="0">
                <a:solidFill>
                  <a:srgbClr val="034EA2"/>
                </a:solidFill>
                <a:ea typeface="ヒラギノ角ゴ Pro W3" charset="-128"/>
              </a:rPr>
              <a:t>Average size and duration? </a:t>
            </a:r>
          </a:p>
          <a:p>
            <a:pPr>
              <a:spcAft>
                <a:spcPts val="0"/>
              </a:spcAft>
            </a:pPr>
            <a:r>
              <a:rPr lang="en-GB" altLang="x-none" sz="1650" dirty="0">
                <a:ea typeface="ヒラギノ角ゴ Pro W3" charset="-128"/>
              </a:rPr>
              <a:t>1 to 5 beneficiaries; EU contribution: €500,000 to €1.5 million; 3/5 years (but </a:t>
            </a:r>
            <a:r>
              <a:rPr lang="en-GB" altLang="x-none" sz="1650" dirty="0" smtClean="0">
                <a:ea typeface="ヒラギノ角ゴ Pro W3" charset="-128"/>
              </a:rPr>
              <a:t>LIFE is flexible)</a:t>
            </a:r>
            <a:endParaRPr lang="en-GB" altLang="x-none" sz="1650" dirty="0">
              <a:ea typeface="ヒラギノ角ゴ Pro W3" charset="-128"/>
            </a:endParaRPr>
          </a:p>
          <a:p>
            <a:pPr marL="189000" indent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altLang="x-none" sz="1650" b="1" dirty="0">
                <a:solidFill>
                  <a:srgbClr val="034EA2"/>
                </a:solidFill>
                <a:ea typeface="ヒラギノ角ゴ Pro W3" charset="-128"/>
              </a:rPr>
              <a:t>Co-funding rate?</a:t>
            </a:r>
          </a:p>
          <a:p>
            <a:pPr>
              <a:spcAft>
                <a:spcPts val="0"/>
              </a:spcAft>
              <a:buSzPct val="100000"/>
            </a:pPr>
            <a:r>
              <a:rPr lang="en-GB" altLang="x-none" sz="1650" dirty="0">
                <a:ea typeface="ヒラギノ角ゴ Pro W3" charset="-128"/>
              </a:rPr>
              <a:t>Max. 55% (with few exceptions) in 2014-2020, min 60% as of 2021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8042" y="518218"/>
            <a:ext cx="7886700" cy="586768"/>
          </a:xfrm>
        </p:spPr>
        <p:txBody>
          <a:bodyPr/>
          <a:lstStyle/>
          <a:p>
            <a:r>
              <a:rPr lang="fr-BE" altLang="x-none" dirty="0">
                <a:ea typeface="ヒラギノ角ゴ Pro W3" charset="-128"/>
              </a:rPr>
              <a:t>The "traditional" </a:t>
            </a:r>
            <a:r>
              <a:rPr lang="fr-BE" altLang="x-none" dirty="0" err="1" smtClean="0">
                <a:ea typeface="ヒラギノ角ゴ Pro W3" charset="-128"/>
              </a:rPr>
              <a:t>projects</a:t>
            </a:r>
            <a:r>
              <a:rPr lang="fr-BE" altLang="x-none" dirty="0" smtClean="0">
                <a:ea typeface="ヒラギノ角ゴ Pro W3" charset="-128"/>
              </a:rPr>
              <a:t> – </a:t>
            </a:r>
            <a:r>
              <a:rPr lang="fr-BE" altLang="x-none" dirty="0" err="1" smtClean="0">
                <a:ea typeface="ヒラギノ角ゴ Pro W3" charset="-128"/>
              </a:rPr>
              <a:t>will</a:t>
            </a:r>
            <a:r>
              <a:rPr lang="fr-BE" altLang="x-none" dirty="0" smtClean="0">
                <a:ea typeface="ヒラギノ角ゴ Pro W3" charset="-128"/>
              </a:rPr>
              <a:t> </a:t>
            </a:r>
            <a:r>
              <a:rPr lang="fr-BE" altLang="x-none" dirty="0" err="1" smtClean="0">
                <a:ea typeface="ヒラギノ角ゴ Pro W3" charset="-128"/>
              </a:rPr>
              <a:t>become</a:t>
            </a:r>
            <a:r>
              <a:rPr lang="fr-BE" altLang="x-none" dirty="0" smtClean="0">
                <a:ea typeface="ヒラギノ角ゴ Pro W3" charset="-128"/>
              </a:rPr>
              <a:t> "Standard Action </a:t>
            </a:r>
            <a:r>
              <a:rPr lang="fr-BE" altLang="x-none" dirty="0" err="1" smtClean="0">
                <a:ea typeface="ヒラギノ角ゴ Pro W3" charset="-128"/>
              </a:rPr>
              <a:t>Projects</a:t>
            </a:r>
            <a:r>
              <a:rPr lang="fr-BE" altLang="x-none" dirty="0" smtClean="0">
                <a:ea typeface="ヒラギノ角ゴ Pro W3" charset="-128"/>
              </a:rPr>
              <a:t>"</a:t>
            </a:r>
            <a:endParaRPr lang="fr-FR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50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1995686"/>
            <a:ext cx="7349888" cy="1606674"/>
          </a:xfrm>
        </p:spPr>
        <p:txBody>
          <a:bodyPr>
            <a:noAutofit/>
          </a:bodyPr>
          <a:lstStyle/>
          <a:p>
            <a:r>
              <a:rPr lang="fr-BE" dirty="0" smtClean="0">
                <a:solidFill>
                  <a:srgbClr val="FFFFFF"/>
                </a:solidFill>
                <a:cs typeface="Calibri Light"/>
              </a:rPr>
              <a:t/>
            </a:r>
            <a:br>
              <a:rPr lang="fr-BE" dirty="0" smtClean="0">
                <a:solidFill>
                  <a:srgbClr val="FFFFFF"/>
                </a:solidFill>
                <a:cs typeface="Calibri Light"/>
              </a:rPr>
            </a:br>
            <a:r>
              <a:rPr lang="fr-BE" dirty="0" smtClean="0">
                <a:solidFill>
                  <a:srgbClr val="FFFFFF"/>
                </a:solidFill>
                <a:cs typeface="Calibri Light"/>
              </a:rPr>
              <a:t>LIFE in </a:t>
            </a:r>
            <a:r>
              <a:rPr lang="fr-BE" dirty="0" err="1" smtClean="0">
                <a:solidFill>
                  <a:srgbClr val="FFFFFF"/>
                </a:solidFill>
                <a:cs typeface="Calibri Light"/>
              </a:rPr>
              <a:t>Estonia</a:t>
            </a:r>
            <a:r>
              <a:rPr lang="fr-BE" dirty="0" smtClean="0">
                <a:solidFill>
                  <a:srgbClr val="FFFFFF"/>
                </a:solidFill>
                <a:cs typeface="Calibri Light"/>
              </a:rPr>
              <a:t> </a:t>
            </a:r>
            <a:br>
              <a:rPr lang="fr-BE" dirty="0" smtClean="0">
                <a:solidFill>
                  <a:srgbClr val="FFFFFF"/>
                </a:solidFill>
                <a:cs typeface="Calibri Light"/>
              </a:rPr>
            </a:br>
            <a:r>
              <a:rPr lang="fr-BE" sz="4000" dirty="0" smtClean="0">
                <a:solidFill>
                  <a:srgbClr val="FFFFFF"/>
                </a:solidFill>
                <a:cs typeface="Calibri Light"/>
              </a:rPr>
              <a:t>2014-2020 </a:t>
            </a:r>
            <a:r>
              <a:rPr lang="fr-BE" dirty="0" smtClean="0">
                <a:cs typeface="Calibri Light"/>
              </a:rPr>
              <a:t> </a:t>
            </a: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endParaRPr lang="en-GB" dirty="0"/>
          </a:p>
        </p:txBody>
      </p:sp>
      <p:pic>
        <p:nvPicPr>
          <p:cNvPr id="10" name="Image 9" descr="logo-Lif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7" y="4407955"/>
            <a:ext cx="699908" cy="549620"/>
          </a:xfrm>
          <a:prstGeom prst="rect">
            <a:avLst/>
          </a:prstGeom>
        </p:spPr>
      </p:pic>
      <p:pic>
        <p:nvPicPr>
          <p:cNvPr id="12" name="Image 11" descr="logo-EASME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48" y="4404291"/>
            <a:ext cx="1828898" cy="5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9502"/>
            <a:ext cx="7056784" cy="7137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GB" sz="2900" dirty="0" smtClean="0"/>
              <a:t>2014-2019 Success Rate Traditional Projects </a:t>
            </a:r>
            <a:br>
              <a:rPr lang="en-GB" sz="2900" dirty="0" smtClean="0"/>
            </a:br>
            <a:r>
              <a:rPr lang="en-GB" sz="1500" dirty="0"/>
              <a:t>(Sub-Programme Environment and Climate Action)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23" y="1152021"/>
            <a:ext cx="6533954" cy="28394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60032" y="2479311"/>
            <a:ext cx="432048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6862331" cy="51800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CNs -  Success Rate (invited to 2</a:t>
            </a:r>
            <a:r>
              <a:rPr lang="en-GB" baseline="30000" dirty="0" smtClean="0"/>
              <a:t>nd</a:t>
            </a:r>
            <a:r>
              <a:rPr lang="en-GB" dirty="0" smtClean="0"/>
              <a:t> Stage)*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98" y="886692"/>
            <a:ext cx="6415593" cy="33735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99792" y="2499742"/>
            <a:ext cx="432048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67498" y="4587974"/>
            <a:ext cx="4644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chemeClr val="tx1">
                    <a:lumMod val="75000"/>
                  </a:schemeClr>
                </a:solidFill>
              </a:rPr>
              <a:t>* </a:t>
            </a:r>
            <a:r>
              <a:rPr lang="en-IE" sz="1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ENV </a:t>
            </a:r>
            <a:r>
              <a:rPr lang="en-IE" sz="1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traditional projects under 2020 call </a:t>
            </a:r>
            <a:endParaRPr lang="en-GB" sz="1000" b="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868</Words>
  <Application>Microsoft Office PowerPoint</Application>
  <PresentationFormat>On-screen Show (16:9)</PresentationFormat>
  <Paragraphs>132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Symbol</vt:lpstr>
      <vt:lpstr>Verdana</vt:lpstr>
      <vt:lpstr>Wingdings</vt:lpstr>
      <vt:lpstr>ヒラギノ角ゴ Pro W3</vt:lpstr>
      <vt:lpstr>Office Theme</vt:lpstr>
      <vt:lpstr>LIFE: the people’s programme</vt:lpstr>
      <vt:lpstr>Content</vt:lpstr>
      <vt:lpstr> What is LIFE?  </vt:lpstr>
      <vt:lpstr>LIFE until now</vt:lpstr>
      <vt:lpstr>What is LIFE financing?</vt:lpstr>
      <vt:lpstr>The "traditional" projects – will become "Standard Action Projects"</vt:lpstr>
      <vt:lpstr> LIFE in Estonia  2014-2020   </vt:lpstr>
      <vt:lpstr>2014-2019 Success Rate Traditional Projects  (Sub-Programme Environment and Climate Action)</vt:lpstr>
      <vt:lpstr>CNs -  Success Rate (invited to 2nd Stage)*</vt:lpstr>
      <vt:lpstr> Applying successfully: how does it work?    </vt:lpstr>
      <vt:lpstr>KEY CHALLENGES</vt:lpstr>
      <vt:lpstr>MUST READ</vt:lpstr>
      <vt:lpstr>CONCEPT NOTE EXPERIENCE</vt:lpstr>
      <vt:lpstr>DESIGN FULL PROPOSAL</vt:lpstr>
      <vt:lpstr> LIFE in 2021-2027 What’s new?  </vt:lpstr>
      <vt:lpstr>LIFE will continue after 2020</vt:lpstr>
      <vt:lpstr>The European Commission proposal in detail </vt:lpstr>
      <vt:lpstr>Structure</vt:lpstr>
      <vt:lpstr>Environment Field – Two stage</vt:lpstr>
      <vt:lpstr>Climate Action Field – One stage</vt:lpstr>
      <vt:lpstr>LIFE “The people’s  Programme”</vt:lpstr>
      <vt:lpstr>Curious to know more about LIFE?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Bernd.DECKER@ec.europa.eu</dc:creator>
  <cp:lastModifiedBy>ETTORRE Francesca (EASME)</cp:lastModifiedBy>
  <cp:revision>524</cp:revision>
  <cp:lastPrinted>2019-03-27T18:03:04Z</cp:lastPrinted>
  <dcterms:created xsi:type="dcterms:W3CDTF">2011-10-28T10:25:18Z</dcterms:created>
  <dcterms:modified xsi:type="dcterms:W3CDTF">2020-11-23T10:55:42Z</dcterms:modified>
</cp:coreProperties>
</file>