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1" r:id="rId1"/>
    <p:sldMasterId id="2147484247" r:id="rId2"/>
    <p:sldMasterId id="2147483818" r:id="rId3"/>
    <p:sldMasterId id="2147484164" r:id="rId4"/>
    <p:sldMasterId id="2147484774" r:id="rId5"/>
  </p:sldMasterIdLst>
  <p:notesMasterIdLst>
    <p:notesMasterId r:id="rId20"/>
  </p:notesMasterIdLst>
  <p:handoutMasterIdLst>
    <p:handoutMasterId r:id="rId21"/>
  </p:handoutMasterIdLst>
  <p:sldIdLst>
    <p:sldId id="655" r:id="rId6"/>
    <p:sldId id="660" r:id="rId7"/>
    <p:sldId id="661" r:id="rId8"/>
    <p:sldId id="666" r:id="rId9"/>
    <p:sldId id="667" r:id="rId10"/>
    <p:sldId id="671" r:id="rId11"/>
    <p:sldId id="665" r:id="rId12"/>
    <p:sldId id="664" r:id="rId13"/>
    <p:sldId id="662" r:id="rId14"/>
    <p:sldId id="656" r:id="rId15"/>
    <p:sldId id="659" r:id="rId16"/>
    <p:sldId id="668" r:id="rId17"/>
    <p:sldId id="669" r:id="rId18"/>
    <p:sldId id="670" r:id="rId19"/>
  </p:sldIdLst>
  <p:sldSz cx="9906000" cy="6858000" type="A4"/>
  <p:notesSz cx="6799263" cy="99298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kerSignet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00"/>
    <a:srgbClr val="D9272E"/>
    <a:srgbClr val="A0212E"/>
    <a:srgbClr val="B4F1FF"/>
    <a:srgbClr val="99DAEA"/>
    <a:srgbClr val="EDAA00"/>
    <a:srgbClr val="007297"/>
    <a:srgbClr val="009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9" autoAdjust="0"/>
    <p:restoredTop sz="86400" autoAdjust="0"/>
  </p:normalViewPr>
  <p:slideViewPr>
    <p:cSldViewPr>
      <p:cViewPr varScale="1">
        <p:scale>
          <a:sx n="64" d="100"/>
          <a:sy n="64" d="100"/>
        </p:scale>
        <p:origin x="1180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A64CA6-3390-48B6-B32D-E7E1D9F29D98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18977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783687-B3F6-499B-8C9E-62A2ED154EFF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01015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37A0-61BF-0140-8506-BB43297BA5A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55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37A0-61BF-0140-8506-BB43297BA5A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8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9pPr>
          </a:lstStyle>
          <a:p>
            <a:fld id="{6FE6DC94-681B-4695-A889-565311DEB8BC}" type="slidenum">
              <a:rPr lang="es-ES_tradnl" altLang="et-EE">
                <a:latin typeface="Arial" panose="020B0604020202020204" pitchFamily="34" charset="0"/>
              </a:rPr>
              <a:pPr/>
              <a:t>10</a:t>
            </a:fld>
            <a:endParaRPr lang="es-ES_tradnl" altLang="et-E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C463E-172A-4DFE-87BD-89B09B66B7F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1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B23A084B-6D0E-4554-ADCA-EB6516850B0A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6537325" y="6237288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endParaRPr lang="en-US" sz="1400" b="1" dirty="0" smtClean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4" name="Imagen 9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326EB94C-9424-450F-88CB-8D8891BAC680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6537325" y="6237288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endParaRPr lang="en-US" sz="1400" b="1" dirty="0" smtClean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4" name="Imagen 9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82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10896A8A-E9D1-4E15-98BA-E1D55B3F5954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pic>
        <p:nvPicPr>
          <p:cNvPr id="7" name="Imagen 9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01868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889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77CAD04F-99D1-4AF0-962C-88640706C092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pic>
        <p:nvPicPr>
          <p:cNvPr id="7" name="Imagen 9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01868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769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2063-02D6-459D-A378-90EEF0D6F2D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E74B-D6E8-4B12-9F4F-9E25DD34948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2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56AF-8E6D-4BA9-9A97-EE7A88681D8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EF7B-36BF-4DA7-9FC3-D60B315E478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7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5038-F47D-41E3-AD90-3F145FD7F07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C02A-4C44-4BFA-8B55-D3E14E58180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0186-EA3C-487B-AFDE-59D8BC70CB0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8D90-39B2-4086-AAF5-5FA4A6AB6A3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62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A5CD-E2DB-4958-A770-6F996A7A2B8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8256-6079-45E6-989F-FC5CFEE64DC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C6B1-7C51-4CFE-BF02-FC13C95FA75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D93F-AAB6-450C-B0F3-753339EE597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38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B330-E5B6-4BD5-8D20-7EE16CFBC49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7F22-A12C-4382-86AA-242F9DB6361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0A08-A24F-47B6-BB08-F02E3BDB900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1600-A44D-4BE9-8A7E-3725852C2F5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C27A-3473-4725-BC22-CF0ADA77A22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0CF5-5248-427D-82DC-360965E648E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6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B767-4CF8-4BBB-8C1D-B93CC27EF7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5CE3-7C5E-4D2C-87D4-9275A3AE010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9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95D7-D853-4B86-B007-E08A8E13BEB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1A70-9383-4ECF-BCB4-A58C0FCD330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0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2000" y="0"/>
            <a:ext cx="7605000" cy="864000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2" y="1080000"/>
            <a:ext cx="9165000" cy="540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283" y="6552000"/>
            <a:ext cx="7598717" cy="306000"/>
          </a:xfrm>
          <a:prstGeom prst="rect">
            <a:avLst/>
          </a:prstGeom>
        </p:spPr>
        <p:txBody>
          <a:bodyPr vert="horz" lIns="91440" tIns="36000" rIns="91440" bIns="36000" rtlCol="0" anchor="ctr"/>
          <a:lstStyle>
            <a:lvl1pPr algn="ctr">
              <a:defRPr sz="1100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smtClean="0"/>
              <a:t>LIFE AGRI ADAPT – KO MEETING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04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F0D0DD73-CC0E-41BA-AEA9-F9827EE6FDAD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6537325" y="6237288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endParaRPr lang="en-US" sz="1400" b="1" dirty="0" smtClean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4" name="Imagen 7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82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10896A8A-E9D1-4E15-98BA-E1D55B3F5954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pic>
        <p:nvPicPr>
          <p:cNvPr id="7" name="Imagen 9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01868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889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Logo_Bosti_deutsch_englisch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237288"/>
            <a:ext cx="963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5" descr="Logo_FGN 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62880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6" descr="Logo_SOLAGRO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6308725"/>
            <a:ext cx="12906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7" descr="LogoEMU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6381750"/>
            <a:ext cx="13811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CuadroTexto 8"/>
          <p:cNvSpPr txBox="1">
            <a:spLocks noChangeArrowheads="1"/>
          </p:cNvSpPr>
          <p:nvPr userDrawn="1"/>
        </p:nvSpPr>
        <p:spPr bwMode="auto">
          <a:xfrm>
            <a:off x="2432050" y="2852738"/>
            <a:ext cx="5113338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ES" sz="4000" smtClean="0">
                <a:solidFill>
                  <a:srgbClr val="EDAA00"/>
                </a:solidFill>
                <a:latin typeface="cafeta" pitchFamily="34" charset="0"/>
              </a:rPr>
              <a:t>• NOMBRE DEL DOCUMENTO •</a:t>
            </a:r>
          </a:p>
        </p:txBody>
      </p:sp>
      <p:sp>
        <p:nvSpPr>
          <p:cNvPr id="1032" name="CuadroTexto 9"/>
          <p:cNvSpPr txBox="1">
            <a:spLocks noChangeArrowheads="1"/>
          </p:cNvSpPr>
          <p:nvPr userDrawn="1"/>
        </p:nvSpPr>
        <p:spPr bwMode="auto">
          <a:xfrm>
            <a:off x="3883025" y="3716338"/>
            <a:ext cx="2355850" cy="323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" sz="1500" smtClean="0">
                <a:solidFill>
                  <a:srgbClr val="A0212E"/>
                </a:solidFill>
                <a:latin typeface="Aaux ProRegular OSF" charset="0"/>
                <a:cs typeface="Aaux ProRegular OSF" charset="0"/>
              </a:rPr>
              <a:t>FECHA DEL DOCUMENTO</a:t>
            </a:r>
          </a:p>
        </p:txBody>
      </p:sp>
      <p:pic>
        <p:nvPicPr>
          <p:cNvPr id="2" name="Imagen 1" descr="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8413"/>
            <a:ext cx="3887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72" r:id="rId3"/>
    <p:sldLayoutId id="214748477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26A27DC5-B2BC-4FD8-A829-4086DAB4516C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6537325" y="6237288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smtClean="0">
                <a:solidFill>
                  <a:srgbClr val="A0212E"/>
                </a:solidFill>
                <a:latin typeface="cafeta"/>
                <a:cs typeface="cafeta"/>
              </a:rPr>
              <a:t>LIFE AGRIADAPT METHODOLOGY</a:t>
            </a:r>
          </a:p>
        </p:txBody>
      </p:sp>
      <p:pic>
        <p:nvPicPr>
          <p:cNvPr id="2052" name="Imagen 4" descr="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59" r:id="rId2"/>
    <p:sldLayoutId id="214748476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7288"/>
            <a:ext cx="5762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99696F20-9470-41D9-ADED-0E123FF21AD0}" type="slidenum">
              <a:rPr lang="en-US" altLang="es-ES" sz="1400" b="1" smtClean="0">
                <a:solidFill>
                  <a:srgbClr val="A0212E"/>
                </a:solidFill>
                <a:latin typeface="cafeta" pitchFamily="34" charset="0"/>
              </a:rPr>
              <a:pPr algn="r">
                <a:defRPr/>
              </a:pPr>
              <a:t>‹#›</a:t>
            </a:fld>
            <a:endParaRPr lang="en-US" altLang="es-ES" sz="1400" b="1" smtClean="0">
              <a:solidFill>
                <a:srgbClr val="A0212E"/>
              </a:solidFill>
              <a:latin typeface="cafeta" pitchFamily="34" charset="0"/>
            </a:endParaRPr>
          </a:p>
        </p:txBody>
      </p:sp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6537325" y="6237288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smtClean="0">
                <a:solidFill>
                  <a:srgbClr val="A0212E"/>
                </a:solidFill>
                <a:latin typeface="cafeta"/>
                <a:cs typeface="cafeta"/>
              </a:rPr>
              <a:t>LIFE AGRIADAPT METHODOLOGY</a:t>
            </a:r>
          </a:p>
        </p:txBody>
      </p:sp>
      <p:pic>
        <p:nvPicPr>
          <p:cNvPr id="3076" name="Imagen 4" descr="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uadroTexto 5"/>
          <p:cNvSpPr txBox="1">
            <a:spLocks noChangeArrowheads="1"/>
          </p:cNvSpPr>
          <p:nvPr userDrawn="1"/>
        </p:nvSpPr>
        <p:spPr bwMode="auto">
          <a:xfrm>
            <a:off x="3008313" y="620713"/>
            <a:ext cx="3846512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" sz="4000" smtClean="0">
                <a:solidFill>
                  <a:srgbClr val="EDAA00"/>
                </a:solidFill>
                <a:latin typeface="cafeta" charset="0"/>
                <a:cs typeface="cafeta" charset="0"/>
              </a:rPr>
              <a:t>TITULAR DEL APARTADO</a:t>
            </a:r>
          </a:p>
        </p:txBody>
      </p:sp>
      <p:sp>
        <p:nvSpPr>
          <p:cNvPr id="8198" name="CuadroTexto 6"/>
          <p:cNvSpPr txBox="1">
            <a:spLocks noChangeArrowheads="1"/>
          </p:cNvSpPr>
          <p:nvPr userDrawn="1"/>
        </p:nvSpPr>
        <p:spPr bwMode="auto">
          <a:xfrm>
            <a:off x="2963863" y="1484313"/>
            <a:ext cx="4079875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ES" sz="2000" smtClean="0">
                <a:solidFill>
                  <a:srgbClr val="A0212E"/>
                </a:solidFill>
                <a:latin typeface="Aaux ProRegular OSF" pitchFamily="2" charset="0"/>
              </a:rPr>
              <a:t>• TEXTO DE LOS SUBAPARTADOS</a:t>
            </a:r>
          </a:p>
          <a:p>
            <a:pPr algn="ctr">
              <a:defRPr/>
            </a:pPr>
            <a:r>
              <a:rPr lang="es-ES" sz="2000" smtClean="0">
                <a:solidFill>
                  <a:srgbClr val="A0212E"/>
                </a:solidFill>
                <a:latin typeface="Aaux ProRegular OSF" pitchFamily="2" charset="0"/>
              </a:rPr>
              <a:t>• TEXTO DE LOS SUBAPARTADOS</a:t>
            </a:r>
          </a:p>
          <a:p>
            <a:pPr algn="ctr">
              <a:defRPr/>
            </a:pPr>
            <a:r>
              <a:rPr lang="es-ES" sz="2000" smtClean="0">
                <a:solidFill>
                  <a:srgbClr val="A0212E"/>
                </a:solidFill>
                <a:latin typeface="Aaux ProRegular OSF" pitchFamily="2" charset="0"/>
              </a:rPr>
              <a:t>• TEXTO DE LOS SUBAPARTADOS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0" r:id="rId3"/>
    <p:sldLayoutId id="2147484769" r:id="rId4"/>
    <p:sldLayoutId id="2147484770" r:id="rId5"/>
    <p:sldLayoutId id="2147484771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AC43B1B-9D4C-4840-8593-FA2972120D68}" type="datetimeFigureOut">
              <a:rPr lang="de-DE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22.11.2020</a:t>
            </a:fld>
            <a:endParaRPr lang="de-D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de-D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148522D-88FF-4B3B-B167-2A42AF81B5FB}" type="slidenum">
              <a:rPr lang="de-DE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8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wa.agriadapt.eu/" TargetMode="External"/><Relationship Id="rId4" Type="http://schemas.openxmlformats.org/officeDocument/2006/relationships/hyperlink" Target="https://agriadap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 descr="Logo_Bosti_deutsch_englis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6237288"/>
            <a:ext cx="9636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agen 5" descr="Logo_FGN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6288088"/>
            <a:ext cx="4889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n 6" descr="Logo_SOLAGR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863" y="6308725"/>
            <a:ext cx="1290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n 7" descr="LogoEMU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113" y="6381750"/>
            <a:ext cx="13811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n 1" descr="PORTADA.jpg"/>
          <p:cNvPicPr>
            <a:picLocks noChangeAspect="1"/>
          </p:cNvPicPr>
          <p:nvPr/>
        </p:nvPicPr>
        <p:blipFill>
          <a:blip r:embed="rId6" cstate="print"/>
          <a:srcRect t="31149" b="22835"/>
          <a:stretch>
            <a:fillRect/>
          </a:stretch>
        </p:blipFill>
        <p:spPr bwMode="auto">
          <a:xfrm>
            <a:off x="-12700" y="19586"/>
            <a:ext cx="99187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Imagen 7" descr="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6875" y="116632"/>
            <a:ext cx="3887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CuadroTexto 8"/>
          <p:cNvSpPr txBox="1">
            <a:spLocks noChangeArrowheads="1"/>
          </p:cNvSpPr>
          <p:nvPr/>
        </p:nvSpPr>
        <p:spPr bwMode="auto">
          <a:xfrm>
            <a:off x="344488" y="1661899"/>
            <a:ext cx="9288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rgbClr val="EDAA00"/>
                </a:solidFill>
                <a:latin typeface="cafeta" charset="0"/>
              </a:rPr>
              <a:t>Eduka</a:t>
            </a:r>
            <a:r>
              <a:rPr lang="en-US" sz="4000" dirty="0">
                <a:solidFill>
                  <a:srgbClr val="EDAA00"/>
                </a:solidFill>
                <a:latin typeface="cafeta" charset="0"/>
              </a:rPr>
              <a:t> LIFE </a:t>
            </a:r>
            <a:r>
              <a:rPr lang="en-US" sz="4000" dirty="0" err="1">
                <a:solidFill>
                  <a:srgbClr val="EDAA00"/>
                </a:solidFill>
                <a:latin typeface="cafeta" charset="0"/>
              </a:rPr>
              <a:t>projekti</a:t>
            </a:r>
            <a:r>
              <a:rPr lang="en-US" sz="4000" dirty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4000" dirty="0" err="1">
                <a:solidFill>
                  <a:srgbClr val="EDAA00"/>
                </a:solidFill>
                <a:latin typeface="cafeta" charset="0"/>
              </a:rPr>
              <a:t>saladused</a:t>
            </a:r>
            <a:endParaRPr lang="et-EE" sz="4000" dirty="0" smtClean="0">
              <a:solidFill>
                <a:srgbClr val="EDAA00"/>
              </a:solidFill>
              <a:latin typeface="cafeta" charset="0"/>
            </a:endParaRPr>
          </a:p>
        </p:txBody>
      </p:sp>
      <p:sp>
        <p:nvSpPr>
          <p:cNvPr id="11273" name="CuadroTexto 9"/>
          <p:cNvSpPr txBox="1">
            <a:spLocks noChangeArrowheads="1"/>
          </p:cNvSpPr>
          <p:nvPr/>
        </p:nvSpPr>
        <p:spPr bwMode="auto">
          <a:xfrm>
            <a:off x="2525405" y="2780928"/>
            <a:ext cx="50247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solidFill>
                  <a:srgbClr val="A0212E"/>
                </a:solidFill>
                <a:latin typeface="Aaux ProRegular OSF" charset="0"/>
              </a:rPr>
              <a:t>LIFE </a:t>
            </a:r>
            <a:r>
              <a:rPr lang="et-EE" sz="2000" b="1" dirty="0" err="1">
                <a:solidFill>
                  <a:srgbClr val="A0212E"/>
                </a:solidFill>
                <a:latin typeface="Aaux ProRegular OSF" charset="0"/>
              </a:rPr>
              <a:t>AgriAdapt</a:t>
            </a:r>
            <a:r>
              <a:rPr lang="et-EE" sz="2000" b="1" dirty="0">
                <a:solidFill>
                  <a:srgbClr val="A0212E"/>
                </a:solidFill>
                <a:latin typeface="Aaux ProRegular OSF" charset="0"/>
              </a:rPr>
              <a:t> projekti koostöökogemustest</a:t>
            </a:r>
          </a:p>
          <a:p>
            <a:pPr algn="ctr"/>
            <a:endParaRPr lang="et-EE" sz="2000" b="1" dirty="0">
              <a:solidFill>
                <a:srgbClr val="A0212E"/>
              </a:solidFill>
              <a:latin typeface="Aaux ProRegular OSF" charset="0"/>
            </a:endParaRPr>
          </a:p>
          <a:p>
            <a:pPr algn="ctr"/>
            <a:endParaRPr lang="et-EE" sz="2000" b="1" dirty="0" smtClean="0">
              <a:solidFill>
                <a:srgbClr val="A0212E"/>
              </a:solidFill>
              <a:latin typeface="Aaux ProRegular OSF" charset="0"/>
            </a:endParaRPr>
          </a:p>
          <a:p>
            <a:pPr algn="ctr"/>
            <a:r>
              <a:rPr lang="et-EE" sz="2000" b="1" dirty="0" smtClean="0">
                <a:solidFill>
                  <a:srgbClr val="A0212E"/>
                </a:solidFill>
                <a:latin typeface="Aaux ProRegular OSF" charset="0"/>
              </a:rPr>
              <a:t>25. november 2020</a:t>
            </a:r>
            <a:endParaRPr lang="es-ES" sz="2000" b="1" dirty="0">
              <a:solidFill>
                <a:srgbClr val="A0212E"/>
              </a:solidFill>
              <a:latin typeface="Aaux ProRegular OSF" charset="0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7329264" y="4039904"/>
            <a:ext cx="25859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t-EE" sz="1500" b="1" dirty="0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AgriAdapt Eesti töögrupp:</a:t>
            </a:r>
          </a:p>
          <a:p>
            <a:pPr algn="r">
              <a:defRPr/>
            </a:pPr>
            <a:r>
              <a:rPr lang="et-EE" sz="1500" b="1" dirty="0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Ragnar Leming</a:t>
            </a:r>
          </a:p>
          <a:p>
            <a:pPr algn="r">
              <a:defRPr/>
            </a:pPr>
            <a:r>
              <a:rPr lang="et-EE" sz="1500" b="1" dirty="0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Enn Lauringson</a:t>
            </a:r>
          </a:p>
          <a:p>
            <a:pPr algn="r">
              <a:defRPr/>
            </a:pPr>
            <a:r>
              <a:rPr lang="et-EE" sz="1500" b="1" dirty="0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Allan Kaasik</a:t>
            </a:r>
            <a:endParaRPr lang="es-ES" sz="1500" b="1" dirty="0" smtClean="0">
              <a:solidFill>
                <a:srgbClr val="A02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ux ProRegular OSF" charset="0"/>
            </a:endParaRPr>
          </a:p>
          <a:p>
            <a:pPr algn="r">
              <a:defRPr/>
            </a:pPr>
            <a:r>
              <a:rPr lang="et-EE" sz="1500" b="1" dirty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Eha Kruus</a:t>
            </a:r>
          </a:p>
          <a:p>
            <a:pPr algn="r">
              <a:defRPr/>
            </a:pPr>
            <a:r>
              <a:rPr lang="et-EE" sz="1500" b="1" dirty="0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Priit </a:t>
            </a:r>
            <a:r>
              <a:rPr lang="et-EE" sz="1500" b="1" dirty="0" err="1" smtClean="0">
                <a:solidFill>
                  <a:srgbClr val="A02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ux ProRegular OSF" charset="0"/>
              </a:rPr>
              <a:t>Põldma</a:t>
            </a:r>
            <a:endParaRPr lang="et-EE" sz="1500" b="1" dirty="0">
              <a:solidFill>
                <a:srgbClr val="A021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ux ProRegular OS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l.emu.ee/owa/service.svc/s/GetFileAttachment?id=AAMkADBmMGUxNDM2LWU2ZmItNDMzZC04MTFmLTY2N2U0MzQwYjlmYQBGAAAAAACNGLX80XvzQbmY2lCTIkPmBwA836vM6NTHS6k3dMiBM%2F57AAAAAAEMAAA836vM6NTHS6k3dMiBM%2F57AAFi08yrAAABEgAQAHN2FwEglsVHn0J8rkMuDso%3D&amp;X-OWA-CANARY=1bOOg-WLrk6ijFAnNxBv1_JcxuQrFdUILP4d0FRWBzDiqv7_h0pa_Z3uILkyo1B0JGkROQYkKTs.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pitchFamily="18" charset="0"/>
                <a:ea typeface="ＭＳ Ｐゴシック" panose="020B0600070205080204" pitchFamily="34" charset="-128"/>
              </a:defRPr>
            </a:lvl9pPr>
          </a:lstStyle>
          <a:p>
            <a:endParaRPr lang="et-EE" altLang="et-EE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44463"/>
            <a:ext cx="9542463" cy="65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00026" y="241300"/>
            <a:ext cx="4500562" cy="9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t-EE" sz="2800" b="1" dirty="0" smtClean="0">
                <a:solidFill>
                  <a:srgbClr val="A0212E"/>
                </a:solidFill>
                <a:latin typeface="Aaux ProRegular OSF" pitchFamily="2" charset="0"/>
                <a:ea typeface="ＭＳ Ｐゴシック" pitchFamily="34" charset="-128"/>
                <a:cs typeface="+mn-cs"/>
              </a:rPr>
              <a:t>KOOSTÖÖ ETTEVÕTETEGA</a:t>
            </a:r>
            <a:endParaRPr lang="en-GB" sz="2800" b="1" dirty="0">
              <a:solidFill>
                <a:srgbClr val="A0212E"/>
              </a:solidFill>
              <a:latin typeface="Aaux ProRegular OSF" pitchFamily="2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6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/>
          <p:cNvSpPr txBox="1">
            <a:spLocks/>
          </p:cNvSpPr>
          <p:nvPr/>
        </p:nvSpPr>
        <p:spPr>
          <a:xfrm>
            <a:off x="-87560" y="286603"/>
            <a:ext cx="10058400" cy="544665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t-EE" kern="0" dirty="0" smtClean="0">
                <a:latin typeface="Arial"/>
                <a:ea typeface="ＭＳ Ｐゴシック"/>
              </a:rPr>
              <a:t>Kohanemine</a:t>
            </a:r>
          </a:p>
          <a:p>
            <a:pPr algn="l"/>
            <a:r>
              <a:rPr lang="et-EE" sz="2400" kern="0" dirty="0" smtClean="0">
                <a:latin typeface="Arial"/>
                <a:ea typeface="ＭＳ Ｐゴシック"/>
              </a:rPr>
              <a:t>	</a:t>
            </a:r>
          </a:p>
          <a:p>
            <a:pPr algn="l"/>
            <a:r>
              <a:rPr lang="et-EE" sz="2400" kern="0" dirty="0">
                <a:latin typeface="Arial"/>
                <a:ea typeface="ＭＳ Ｐゴシック"/>
              </a:rPr>
              <a:t>	</a:t>
            </a:r>
            <a:r>
              <a:rPr lang="et-EE" sz="2400" kern="0" dirty="0" smtClean="0">
                <a:latin typeface="Arial"/>
                <a:ea typeface="ＭＳ Ｐゴシック"/>
              </a:rPr>
              <a:t>Pikemad põuaperioodid </a:t>
            </a:r>
            <a:r>
              <a:rPr lang="et-EE" sz="2400" kern="0" dirty="0">
                <a:latin typeface="Arial"/>
                <a:ea typeface="ＭＳ Ｐゴシック"/>
              </a:rPr>
              <a:t>= </a:t>
            </a:r>
            <a:r>
              <a:rPr lang="et-EE" sz="2400" kern="0" dirty="0" smtClean="0">
                <a:latin typeface="Arial"/>
                <a:ea typeface="ＭＳ Ｐゴシック"/>
              </a:rPr>
              <a:t>söödavarude olemasolu</a:t>
            </a:r>
            <a:endParaRPr lang="et-EE" sz="2400" dirty="0"/>
          </a:p>
        </p:txBody>
      </p:sp>
      <p:pic>
        <p:nvPicPr>
          <p:cNvPr id="5" name="Picture 38" descr="\\salv4\home\rleming\My Documents\My Pictures\Pildid\Lihaveisekasvatajad_Karulas\100KM004\PICT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733808"/>
            <a:ext cx="5328592" cy="399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alv4\home\rleming\My Documents\My Pictures\AgriAdapt team in Estonia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136576" y="44624"/>
            <a:ext cx="7605000" cy="5759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t-EE" sz="3600" dirty="0" smtClean="0">
                <a:solidFill>
                  <a:srgbClr val="EDAA00"/>
                </a:solidFill>
                <a:latin typeface="cafeta" charset="0"/>
              </a:rPr>
              <a:t>Millega me tegelikult tegelesime?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53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su kohatäide 2"/>
          <p:cNvSpPr>
            <a:spLocks noGrp="1"/>
          </p:cNvSpPr>
          <p:nvPr>
            <p:ph idx="1"/>
          </p:nvPr>
        </p:nvSpPr>
        <p:spPr>
          <a:xfrm>
            <a:off x="388938" y="864000"/>
            <a:ext cx="9164637" cy="4797025"/>
          </a:xfrm>
        </p:spPr>
        <p:txBody>
          <a:bodyPr/>
          <a:lstStyle/>
          <a:p>
            <a:r>
              <a:rPr lang="et-EE" sz="2800" dirty="0" smtClean="0"/>
              <a:t>Projekti </a:t>
            </a:r>
            <a:r>
              <a:rPr lang="et-EE" sz="2800" dirty="0" err="1" smtClean="0"/>
              <a:t>After</a:t>
            </a:r>
            <a:r>
              <a:rPr lang="et-EE" sz="2800" dirty="0" smtClean="0"/>
              <a:t>-LIFE-</a:t>
            </a:r>
            <a:r>
              <a:rPr lang="et-EE" sz="2800" dirty="0" err="1" smtClean="0"/>
              <a:t>Plan</a:t>
            </a:r>
            <a:endParaRPr lang="et-EE" dirty="0"/>
          </a:p>
          <a:p>
            <a:pPr lvl="1"/>
            <a:r>
              <a:rPr lang="et-EE" dirty="0"/>
              <a:t>t</a:t>
            </a:r>
            <a:r>
              <a:rPr lang="et-EE" dirty="0" smtClean="0"/>
              <a:t>egevused peale projekti</a:t>
            </a:r>
          </a:p>
          <a:p>
            <a:pPr lvl="2"/>
            <a:r>
              <a:rPr lang="et-EE" dirty="0" smtClean="0"/>
              <a:t>kes ja millistel tingimustel jätkab kodulehe haldamist?</a:t>
            </a:r>
          </a:p>
          <a:p>
            <a:pPr lvl="2"/>
            <a:r>
              <a:rPr lang="et-EE" dirty="0"/>
              <a:t>p</a:t>
            </a:r>
            <a:r>
              <a:rPr lang="et-EE" dirty="0" smtClean="0"/>
              <a:t>laanid, ideed, tegevused ja (viimaste) tulemuste levitamine</a:t>
            </a:r>
            <a:endParaRPr lang="et-EE" dirty="0"/>
          </a:p>
          <a:p>
            <a:r>
              <a:rPr lang="et-EE" sz="2800" dirty="0" err="1" smtClean="0">
                <a:solidFill>
                  <a:srgbClr val="007200"/>
                </a:solidFill>
              </a:rPr>
              <a:t>AgriAdapt</a:t>
            </a:r>
            <a:r>
              <a:rPr lang="et-EE" sz="2800" dirty="0" smtClean="0">
                <a:solidFill>
                  <a:srgbClr val="007200"/>
                </a:solidFill>
              </a:rPr>
              <a:t> </a:t>
            </a:r>
            <a:r>
              <a:rPr lang="et-EE" sz="2800" dirty="0" err="1">
                <a:solidFill>
                  <a:srgbClr val="007200"/>
                </a:solidFill>
              </a:rPr>
              <a:t>After</a:t>
            </a:r>
            <a:r>
              <a:rPr lang="et-EE" sz="2800" dirty="0">
                <a:solidFill>
                  <a:srgbClr val="007200"/>
                </a:solidFill>
              </a:rPr>
              <a:t>-LIFE-</a:t>
            </a:r>
            <a:r>
              <a:rPr lang="et-EE" sz="2800" dirty="0" err="1">
                <a:solidFill>
                  <a:srgbClr val="007200"/>
                </a:solidFill>
              </a:rPr>
              <a:t>Plan</a:t>
            </a:r>
            <a:endParaRPr lang="et-EE" dirty="0">
              <a:solidFill>
                <a:srgbClr val="007200"/>
              </a:solidFill>
            </a:endParaRPr>
          </a:p>
          <a:p>
            <a:pPr lvl="1"/>
            <a:r>
              <a:rPr lang="et-EE" dirty="0">
                <a:solidFill>
                  <a:srgbClr val="007200"/>
                </a:solidFill>
              </a:rPr>
              <a:t>o</a:t>
            </a:r>
            <a:r>
              <a:rPr lang="et-EE" dirty="0" smtClean="0">
                <a:solidFill>
                  <a:srgbClr val="007200"/>
                </a:solidFill>
              </a:rPr>
              <a:t>salemine erinevatel konverentsidel</a:t>
            </a:r>
          </a:p>
          <a:p>
            <a:pPr lvl="1"/>
            <a:r>
              <a:rPr lang="et-EE" dirty="0">
                <a:solidFill>
                  <a:srgbClr val="007200"/>
                </a:solidFill>
              </a:rPr>
              <a:t>k</a:t>
            </a:r>
            <a:r>
              <a:rPr lang="et-EE" dirty="0" smtClean="0">
                <a:solidFill>
                  <a:srgbClr val="007200"/>
                </a:solidFill>
              </a:rPr>
              <a:t>oostatud materjalide kasutamine</a:t>
            </a:r>
          </a:p>
          <a:p>
            <a:pPr lvl="1"/>
            <a:r>
              <a:rPr lang="et-EE" dirty="0">
                <a:solidFill>
                  <a:srgbClr val="007200"/>
                </a:solidFill>
              </a:rPr>
              <a:t>j</a:t>
            </a:r>
            <a:r>
              <a:rPr lang="et-EE" dirty="0" smtClean="0">
                <a:solidFill>
                  <a:srgbClr val="007200"/>
                </a:solidFill>
              </a:rPr>
              <a:t>ätkuprojektid:</a:t>
            </a:r>
            <a:endParaRPr lang="et-EE" dirty="0">
              <a:solidFill>
                <a:srgbClr val="007200"/>
              </a:solidFill>
            </a:endParaRPr>
          </a:p>
          <a:p>
            <a:pPr lvl="2"/>
            <a:r>
              <a:rPr lang="et-EE" dirty="0">
                <a:solidFill>
                  <a:srgbClr val="007200"/>
                </a:solidFill>
              </a:rPr>
              <a:t>Copernicuse </a:t>
            </a:r>
            <a:r>
              <a:rPr lang="et-EE" dirty="0" smtClean="0">
                <a:solidFill>
                  <a:srgbClr val="007200"/>
                </a:solidFill>
              </a:rPr>
              <a:t>klimaatiliste</a:t>
            </a:r>
            <a:r>
              <a:rPr lang="et-EE" dirty="0">
                <a:solidFill>
                  <a:srgbClr val="007200"/>
                </a:solidFill>
              </a:rPr>
              <a:t> andmete </a:t>
            </a:r>
            <a:r>
              <a:rPr lang="et-EE" dirty="0" smtClean="0">
                <a:solidFill>
                  <a:srgbClr val="007200"/>
                </a:solidFill>
              </a:rPr>
              <a:t>sobivuse hindamine põllumajandussektorile</a:t>
            </a:r>
            <a:endParaRPr lang="et-EE" dirty="0">
              <a:solidFill>
                <a:srgbClr val="007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emu.ee/userfiles/emu2015/image/gallery/akadeemiline-aktus-2020/thumb/3JH_06.11.20_EMU_08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5" y="764704"/>
            <a:ext cx="6368423" cy="42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496" y="513802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>
                <a:solidFill>
                  <a:srgbClr val="007200"/>
                </a:solidFill>
                <a:latin typeface="Calibri (Kehatekst)"/>
              </a:rPr>
              <a:t>"Eesti Maaülikooli ülikoolisisese koostööprojekti auhind"</a:t>
            </a:r>
            <a:endParaRPr lang="et-EE" sz="2800" dirty="0">
              <a:solidFill>
                <a:srgbClr val="007200"/>
              </a:solidFill>
              <a:latin typeface="Calibri (Kehatekst)"/>
            </a:endParaRPr>
          </a:p>
        </p:txBody>
      </p:sp>
    </p:spTree>
    <p:extLst>
      <p:ext uri="{BB962C8B-B14F-4D97-AF65-F5344CB8AC3E}">
        <p14:creationId xmlns:p14="http://schemas.microsoft.com/office/powerpoint/2010/main" val="42168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205" y="476672"/>
            <a:ext cx="5019803" cy="3024336"/>
          </a:xfrm>
        </p:spPr>
        <p:txBody>
          <a:bodyPr/>
          <a:lstStyle/>
          <a:p>
            <a:r>
              <a:rPr lang="et-EE" sz="6000" dirty="0" smtClean="0">
                <a:solidFill>
                  <a:srgbClr val="EDAA00"/>
                </a:solidFill>
              </a:rPr>
              <a:t>Tänan tähelepanu eest!</a:t>
            </a:r>
            <a:endParaRPr lang="et-EE" sz="6000" dirty="0"/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54064"/>
            <a:ext cx="4680520" cy="5679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80" y="3933056"/>
            <a:ext cx="4334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Koduleht: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https://agriadapt.eu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Veebirakendus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awa.agriadapt.eu/</a:t>
            </a:r>
            <a:endParaRPr lang="et-E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3068960"/>
            <a:ext cx="5853399" cy="266514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54600" y="908720"/>
            <a:ext cx="8856984" cy="194421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t-EE" sz="2400" b="1" dirty="0" err="1">
                <a:latin typeface="cafeta" charset="0"/>
              </a:rPr>
              <a:t>BioClim</a:t>
            </a:r>
            <a:r>
              <a:rPr lang="et-EE" sz="2400" b="1" dirty="0">
                <a:latin typeface="cafeta" charset="0"/>
              </a:rPr>
              <a:t>: </a:t>
            </a:r>
            <a:endParaRPr lang="et-EE" sz="2400" b="1" dirty="0" smtClean="0">
              <a:latin typeface="cafeta" charset="0"/>
            </a:endParaRPr>
          </a:p>
          <a:p>
            <a:r>
              <a:rPr lang="et-EE" sz="2400" dirty="0" smtClean="0">
                <a:latin typeface="cafeta" charset="0"/>
              </a:rPr>
              <a:t>"</a:t>
            </a:r>
            <a:r>
              <a:rPr lang="et-EE" sz="2400" dirty="0">
                <a:latin typeface="cafeta" charset="0"/>
              </a:rPr>
              <a:t>Kliimamuutuste mõjuanalüüs, kohanemisstrateegia ja -rakenduskava looduskeskkonna ja </a:t>
            </a:r>
            <a:r>
              <a:rPr lang="et-EE" sz="2400" dirty="0" err="1">
                <a:latin typeface="cafeta" charset="0"/>
              </a:rPr>
              <a:t>biomajanduse</a:t>
            </a:r>
            <a:r>
              <a:rPr lang="et-EE" sz="2400" dirty="0">
                <a:latin typeface="cafeta" charset="0"/>
              </a:rPr>
              <a:t> teemavaldkondades„</a:t>
            </a:r>
            <a:r>
              <a:rPr lang="et-EE" sz="2400" dirty="0">
                <a:solidFill>
                  <a:srgbClr val="FF0000"/>
                </a:solidFill>
                <a:latin typeface="cafeta" charset="0"/>
              </a:rPr>
              <a:t>   </a:t>
            </a:r>
            <a:r>
              <a:rPr lang="et-EE" sz="2400" dirty="0">
                <a:solidFill>
                  <a:srgbClr val="EDAA00"/>
                </a:solidFill>
                <a:latin typeface="cafeta" charset="0"/>
              </a:rPr>
              <a:t> </a:t>
            </a:r>
            <a:endParaRPr lang="et-EE" sz="2400" dirty="0" smtClean="0">
              <a:solidFill>
                <a:srgbClr val="EDAA00"/>
              </a:solidFill>
              <a:latin typeface="cafeta" charset="0"/>
            </a:endParaRPr>
          </a:p>
          <a:p>
            <a:r>
              <a:rPr lang="et-EE" sz="2400" dirty="0" smtClean="0">
                <a:solidFill>
                  <a:srgbClr val="EDAA00"/>
                </a:solidFill>
                <a:latin typeface="cafeta" charset="0"/>
              </a:rPr>
              <a:t>01.01.2015 </a:t>
            </a:r>
            <a:r>
              <a:rPr lang="et-EE" sz="2400" dirty="0">
                <a:solidFill>
                  <a:srgbClr val="EDAA00"/>
                </a:solidFill>
                <a:latin typeface="cafeta" charset="0"/>
              </a:rPr>
              <a:t>- 31.08.2015</a:t>
            </a:r>
          </a:p>
          <a:p>
            <a:endParaRPr lang="et-EE" sz="2400" dirty="0" smtClean="0">
              <a:solidFill>
                <a:srgbClr val="EDAA00"/>
              </a:solidFill>
              <a:latin typeface="cafeta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80592" y="44720"/>
            <a:ext cx="7605000" cy="5759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t-EE" sz="3600" smtClean="0">
                <a:solidFill>
                  <a:srgbClr val="EDAA00"/>
                </a:solidFill>
                <a:latin typeface="cafeta" charset="0"/>
              </a:rPr>
              <a:t>Kuidas koostöö algas?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20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592" y="44720"/>
            <a:ext cx="7605000" cy="575968"/>
          </a:xfrm>
        </p:spPr>
        <p:txBody>
          <a:bodyPr/>
          <a:lstStyle/>
          <a:p>
            <a:r>
              <a:rPr lang="et-EE" sz="3600" dirty="0" smtClean="0">
                <a:solidFill>
                  <a:srgbClr val="EDAA00"/>
                </a:solidFill>
                <a:latin typeface="cafeta" charset="0"/>
              </a:rPr>
              <a:t>Kuidas koostöö algas?</a:t>
            </a:r>
            <a:endParaRPr lang="en-GB" sz="3600" dirty="0"/>
          </a:p>
        </p:txBody>
      </p:sp>
      <p:grpSp>
        <p:nvGrpSpPr>
          <p:cNvPr id="3" name="Rühm 2"/>
          <p:cNvGrpSpPr/>
          <p:nvPr/>
        </p:nvGrpSpPr>
        <p:grpSpPr>
          <a:xfrm>
            <a:off x="416496" y="864045"/>
            <a:ext cx="6058673" cy="3725784"/>
            <a:chOff x="170794" y="1051643"/>
            <a:chExt cx="9558870" cy="5279054"/>
          </a:xfrm>
        </p:grpSpPr>
        <p:pic>
          <p:nvPicPr>
            <p:cNvPr id="4" name="Image 3" descr="HD NM:Users:n.metayer:Desktop:Capture d’écran 2016-03-21 à 15.07.17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915" y="1051643"/>
              <a:ext cx="4680742" cy="5266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5" name="Image 4" descr="FGN e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2" y="5275034"/>
              <a:ext cx="1082180" cy="927467"/>
            </a:xfrm>
            <a:prstGeom prst="rect">
              <a:avLst/>
            </a:prstGeom>
          </p:spPr>
        </p:pic>
        <p:pic>
          <p:nvPicPr>
            <p:cNvPr id="6" name="Image 5" descr="Logo_Bosti_deutsch_englisch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937" y="5455494"/>
              <a:ext cx="1662574" cy="80254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395490" y="4481865"/>
              <a:ext cx="2334174" cy="91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1200" b="1" dirty="0" smtClean="0"/>
                <a:t>Saksamaa</a:t>
              </a:r>
              <a:r>
                <a:rPr lang="en-GB" sz="1200" b="1" dirty="0" smtClean="0"/>
                <a:t>,</a:t>
              </a:r>
            </a:p>
            <a:p>
              <a:pPr algn="ctr"/>
              <a:r>
                <a:rPr lang="en-GB" sz="1200" b="1" dirty="0" smtClean="0"/>
                <a:t>Lake Constance Foundation (LCF)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9259" y="2427921"/>
              <a:ext cx="1888213" cy="65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1200" b="1" dirty="0" smtClean="0"/>
                <a:t>Prantsusmaa</a:t>
              </a:r>
              <a:r>
                <a:rPr lang="en-GB" sz="1200" b="1" dirty="0" smtClean="0"/>
                <a:t>,</a:t>
              </a:r>
            </a:p>
            <a:p>
              <a:pPr algn="ctr"/>
              <a:r>
                <a:rPr lang="en-GB" sz="1200" b="1" dirty="0" smtClean="0"/>
                <a:t>Solagro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9769" y="4327516"/>
              <a:ext cx="1954633" cy="117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1200" b="1" dirty="0" smtClean="0"/>
                <a:t>Hispaania</a:t>
              </a:r>
              <a:r>
                <a:rPr lang="en-GB" sz="1200" b="1" dirty="0" smtClean="0"/>
                <a:t>,</a:t>
              </a:r>
            </a:p>
            <a:p>
              <a:pPr algn="ctr"/>
              <a:r>
                <a:rPr lang="en-GB" sz="1200" b="1" dirty="0" err="1" smtClean="0"/>
                <a:t>Fundacion</a:t>
              </a:r>
              <a:r>
                <a:rPr lang="en-GB" sz="1200" b="1" dirty="0" smtClean="0"/>
                <a:t> Global Nature (FGN)</a:t>
              </a:r>
            </a:p>
          </p:txBody>
        </p:sp>
        <p:pic>
          <p:nvPicPr>
            <p:cNvPr id="19" name="Image 1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62" y="3235456"/>
              <a:ext cx="1413790" cy="377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170794" y="2277241"/>
              <a:ext cx="1973609" cy="143641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253107" y="4428322"/>
              <a:ext cx="2358841" cy="19023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4590" y="4303987"/>
              <a:ext cx="1960325" cy="194966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 bwMode="auto">
            <a:xfrm flipH="1" flipV="1">
              <a:off x="4608287" y="4175782"/>
              <a:ext cx="2644821" cy="1262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 flipH="1">
              <a:off x="4978689" y="2293363"/>
              <a:ext cx="2148743" cy="69899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Connecteur droit avec flèche 28"/>
            <p:cNvCxnSpPr/>
            <p:nvPr/>
          </p:nvCxnSpPr>
          <p:spPr bwMode="auto">
            <a:xfrm>
              <a:off x="2137524" y="3010265"/>
              <a:ext cx="1944116" cy="11066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avec flèche 20"/>
            <p:cNvCxnSpPr>
              <a:stCxn id="25" idx="3"/>
            </p:cNvCxnSpPr>
            <p:nvPr/>
          </p:nvCxnSpPr>
          <p:spPr bwMode="auto">
            <a:xfrm flipV="1">
              <a:off x="2134914" y="4883559"/>
              <a:ext cx="1411334" cy="395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avec flèche 15"/>
            <p:cNvCxnSpPr>
              <a:stCxn id="13" idx="3"/>
            </p:cNvCxnSpPr>
            <p:nvPr/>
          </p:nvCxnSpPr>
          <p:spPr bwMode="auto">
            <a:xfrm>
              <a:off x="2144403" y="2995448"/>
              <a:ext cx="1726284" cy="15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Pilvjas viiktekst 14"/>
          <p:cNvSpPr/>
          <p:nvPr/>
        </p:nvSpPr>
        <p:spPr>
          <a:xfrm>
            <a:off x="4953000" y="908720"/>
            <a:ext cx="1421469" cy="881544"/>
          </a:xfrm>
          <a:prstGeom prst="cloudCallout">
            <a:avLst>
              <a:gd name="adj1" fmla="val -58634"/>
              <a:gd name="adj2" fmla="val 496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???</a:t>
            </a:r>
            <a:endParaRPr lang="et-EE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262422" y="1968515"/>
            <a:ext cx="338437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t-EE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cs typeface="Segoe UI" pitchFamily="34" charset="0"/>
              </a:rPr>
              <a:t>On </a:t>
            </a:r>
            <a:r>
              <a:rPr kumimoji="0" lang="en-GB" altLang="et-E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cs typeface="Segoe UI" pitchFamily="34" charset="0"/>
              </a:rPr>
              <a:t>2.07.2015</a:t>
            </a:r>
            <a:r>
              <a:rPr kumimoji="0" lang="en-GB" altLang="et-EE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cs typeface="Segoe UI" pitchFamily="34" charset="0"/>
              </a:rPr>
              <a:t> 13:39, Nicolas METAYER wrote:</a:t>
            </a:r>
            <a:endParaRPr kumimoji="0" lang="en-GB" alt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t-E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Dear Eva,</a:t>
            </a:r>
            <a:endParaRPr kumimoji="0" lang="en-GB" altLang="et-EE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t-E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GB" altLang="et-EE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t-EE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 got your contact by my colleague Philippe </a:t>
            </a:r>
            <a:r>
              <a:rPr kumimoji="0" lang="en-GB" altLang="et-EE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Pointereau</a:t>
            </a:r>
            <a:r>
              <a:rPr kumimoji="0" lang="en-GB" altLang="et-EE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from </a:t>
            </a:r>
            <a:r>
              <a:rPr kumimoji="0" lang="en-GB" altLang="et-EE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Solagro</a:t>
            </a:r>
            <a:r>
              <a:rPr lang="et-EE" altLang="et-EE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t-EE" altLang="et-EE" sz="1200" b="1" i="1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027" name="Picture 3" descr="https://agriadapt.eu/wp-content/uploads/2017/02/logo_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4869160"/>
            <a:ext cx="1897768" cy="8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28464" y="5142383"/>
            <a:ext cx="263312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Partneritel kogemus varasema LIFE projektiga</a:t>
            </a:r>
          </a:p>
        </p:txBody>
      </p:sp>
      <p:grpSp>
        <p:nvGrpSpPr>
          <p:cNvPr id="32" name="Rühm 31"/>
          <p:cNvGrpSpPr/>
          <p:nvPr/>
        </p:nvGrpSpPr>
        <p:grpSpPr>
          <a:xfrm>
            <a:off x="4953000" y="836712"/>
            <a:ext cx="1502418" cy="972346"/>
            <a:chOff x="7087915" y="1545020"/>
            <a:chExt cx="2343661" cy="1573049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7087915" y="1545020"/>
              <a:ext cx="2343661" cy="1573049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Image 6" descr="logo_p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671" y="2540333"/>
              <a:ext cx="1927216" cy="494158"/>
            </a:xfrm>
            <a:prstGeom prst="rect">
              <a:avLst/>
            </a:prstGeom>
            <a:grpFill/>
          </p:spPr>
        </p:pic>
        <p:sp>
          <p:nvSpPr>
            <p:cNvPr id="10" name="ZoneTexte 9"/>
            <p:cNvSpPr txBox="1"/>
            <p:nvPr/>
          </p:nvSpPr>
          <p:spPr>
            <a:xfrm>
              <a:off x="7087915" y="1560038"/>
              <a:ext cx="2237363" cy="8962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E</a:t>
              </a:r>
              <a:r>
                <a:rPr lang="et-EE" sz="1000" b="1" dirty="0" err="1" smtClean="0"/>
                <a:t>esti</a:t>
              </a:r>
              <a:r>
                <a:rPr lang="en-GB" sz="1000" b="1" dirty="0" smtClean="0"/>
                <a:t>,</a:t>
              </a:r>
            </a:p>
            <a:p>
              <a:pPr algn="ctr"/>
              <a:r>
                <a:rPr lang="en-GB" sz="1000" b="1" dirty="0" smtClean="0"/>
                <a:t>Estonian University of Life Science (EMU)</a:t>
              </a:r>
            </a:p>
          </p:txBody>
        </p:sp>
      </p:grpSp>
      <p:pic>
        <p:nvPicPr>
          <p:cNvPr id="27" name="Imagen 7" descr="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753200" y="4315162"/>
            <a:ext cx="280831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Taotluse esitamise tähtaeg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september 2015</a:t>
            </a:r>
            <a:endParaRPr kumimoji="0" lang="en-GB" altLang="et-EE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 smtClean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60512" y="1080000"/>
            <a:ext cx="8784976" cy="4581248"/>
          </a:xfrm>
        </p:spPr>
        <p:txBody>
          <a:bodyPr/>
          <a:lstStyle/>
          <a:p>
            <a:r>
              <a:rPr lang="et-EE" sz="2800" dirty="0" smtClean="0"/>
              <a:t>Projekti taotluse koostamine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Ideed, tegevused ja plaanid peavad olema uhked, aga realistlikud!</a:t>
            </a:r>
          </a:p>
          <a:p>
            <a:pPr marL="491490" lvl="1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t-EE" sz="1400" b="1" dirty="0" smtClean="0">
                <a:solidFill>
                  <a:srgbClr val="FF0000"/>
                </a:solidFill>
                <a:ea typeface="+mn-ea"/>
                <a:cs typeface="+mn-cs"/>
              </a:rPr>
              <a:t>Mida me täpselt teeme ja millal?</a:t>
            </a:r>
          </a:p>
          <a:p>
            <a:pPr marL="491490" lvl="1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t-EE" sz="1400" b="1" dirty="0" smtClean="0">
                <a:solidFill>
                  <a:srgbClr val="FF0000"/>
                </a:solidFill>
                <a:ea typeface="+mn-ea"/>
                <a:cs typeface="+mn-cs"/>
              </a:rPr>
              <a:t>Tuleb mõelda ka plaanile B</a:t>
            </a:r>
          </a:p>
          <a:p>
            <a:pPr marL="491490" lvl="1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t-EE" sz="1400" b="1" dirty="0" smtClean="0">
                <a:solidFill>
                  <a:srgbClr val="FF0000"/>
                </a:solidFill>
                <a:ea typeface="+mn-ea"/>
                <a:cs typeface="+mn-cs"/>
              </a:rPr>
              <a:t>Kui olete munenud kuldmuna, siis tuleb seda kogu maailmale ka kaagutada!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Projekti taotluse esitamist ära jäta viimasele päevale – las teevad seda teie konkurendid!</a:t>
            </a:r>
          </a:p>
          <a:p>
            <a:pPr marL="800100" lvl="2" indent="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Dear Ragnar,</a:t>
            </a:r>
            <a:r>
              <a:rPr lang="et-EE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</a:p>
          <a:p>
            <a:pPr marL="800100" lvl="2" indent="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could you please send me your  beneficiary declaration in another file format, e.g. as a jpg?</a:t>
            </a:r>
            <a:r>
              <a:rPr lang="et-EE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</a:p>
          <a:p>
            <a:pPr marL="800100" lvl="2" indent="0" defTabSz="914400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The e</a:t>
            </a:r>
            <a:r>
              <a:rPr lang="et-EE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</a:t>
            </a:r>
            <a:r>
              <a:rPr lang="en-US" sz="1400" i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roposal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does not accept it… don’t ask me why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…</a:t>
            </a:r>
            <a:endParaRPr lang="et-EE" sz="1700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Projekti taotluse 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esitamine 15.09.2015</a:t>
            </a:r>
            <a:r>
              <a:rPr lang="et-EE" sz="1700" b="1" dirty="0">
                <a:solidFill>
                  <a:srgbClr val="007200"/>
                </a:solidFill>
              </a:rPr>
              <a:t> </a:t>
            </a:r>
            <a:r>
              <a:rPr lang="et-EE" sz="1700" b="1" dirty="0" smtClean="0">
                <a:solidFill>
                  <a:srgbClr val="007200"/>
                </a:solidFill>
              </a:rPr>
              <a:t> → esialgne positiivne hinnang 10.03.2016</a:t>
            </a:r>
            <a:endParaRPr lang="et-EE" sz="1700" dirty="0" smtClean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5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 smtClean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2790" y="1004697"/>
            <a:ext cx="8768682" cy="4581248"/>
          </a:xfrm>
        </p:spPr>
        <p:txBody>
          <a:bodyPr/>
          <a:lstStyle/>
          <a:p>
            <a:r>
              <a:rPr lang="et-EE" sz="2800" dirty="0" smtClean="0"/>
              <a:t>Projekti taotluse koostamine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</a:t>
            </a:r>
            <a:r>
              <a:rPr lang="et-EE" sz="1700" b="1" dirty="0" smtClean="0">
                <a:solidFill>
                  <a:srgbClr val="007200"/>
                </a:solidFill>
              </a:rPr>
              <a:t>sialgne positiivne hinnang 10.03.2016    </a:t>
            </a:r>
            <a:r>
              <a:rPr lang="et-EE" sz="1700" dirty="0" smtClean="0">
                <a:solidFill>
                  <a:srgbClr val="007200"/>
                </a:solidFill>
              </a:rPr>
              <a:t>→ küsimustele vastamiseks/paranduste tegemiseks aega 15 päeva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endParaRPr lang="et-EE" sz="1700" b="1" dirty="0">
              <a:solidFill>
                <a:srgbClr val="007200"/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endParaRPr lang="et-EE" sz="1700" b="1" dirty="0" smtClean="0">
              <a:solidFill>
                <a:srgbClr val="007200"/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endParaRPr lang="et-EE" sz="1700" b="1" dirty="0">
              <a:solidFill>
                <a:srgbClr val="007200"/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endParaRPr lang="et-EE" sz="1700" b="1" dirty="0" smtClean="0">
              <a:solidFill>
                <a:srgbClr val="007200"/>
              </a:solidFill>
              <a:ea typeface="+mn-ea"/>
              <a:cs typeface="+mn-cs"/>
            </a:endParaRP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endParaRPr lang="et-EE" sz="1700" b="1" dirty="0" smtClean="0">
              <a:solidFill>
                <a:srgbClr val="007200"/>
              </a:solidFill>
              <a:ea typeface="+mn-ea"/>
              <a:cs typeface="+mn-cs"/>
            </a:endParaRP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</a:pPr>
            <a:endParaRPr lang="et-EE" sz="1700" b="1" dirty="0" smtClean="0">
              <a:solidFill>
                <a:srgbClr val="007200"/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700" b="1" dirty="0" smtClean="0">
                <a:solidFill>
                  <a:srgbClr val="007200"/>
                </a:solidFill>
                <a:cs typeface="+mn-cs"/>
              </a:rPr>
              <a:t>24</a:t>
            </a:r>
            <a:r>
              <a:rPr lang="et-EE" sz="1700" b="1" dirty="0" smtClean="0">
                <a:solidFill>
                  <a:srgbClr val="007200"/>
                </a:solidFill>
              </a:rPr>
              <a:t>.03.2016    </a:t>
            </a:r>
            <a:r>
              <a:rPr lang="et-EE" sz="1700" dirty="0" smtClean="0">
                <a:solidFill>
                  <a:srgbClr val="007200"/>
                </a:solidFill>
              </a:rPr>
              <a:t>→ vastused, parandused, lisadokumendid saadetud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700" dirty="0">
                <a:solidFill>
                  <a:srgbClr val="007200"/>
                </a:solidFill>
                <a:ea typeface="+mn-ea"/>
                <a:cs typeface="+mn-cs"/>
              </a:rPr>
              <a:t> </a:t>
            </a:r>
            <a:r>
              <a:rPr lang="et-EE" sz="1700" b="1" dirty="0">
                <a:solidFill>
                  <a:srgbClr val="007200"/>
                </a:solidFill>
                <a:ea typeface="+mn-ea"/>
                <a:cs typeface="+mn-cs"/>
              </a:rPr>
              <a:t>28.04.2016  → </a:t>
            </a:r>
            <a:r>
              <a:rPr lang="et-EE" sz="1700" b="1" dirty="0" smtClean="0">
                <a:solidFill>
                  <a:srgbClr val="007200"/>
                </a:solidFill>
                <a:ea typeface="+mn-ea"/>
                <a:cs typeface="+mn-cs"/>
              </a:rPr>
              <a:t>lõplik positiivne hinnang 	</a:t>
            </a:r>
            <a:r>
              <a:rPr lang="et-EE" sz="1700" b="1" dirty="0" smtClean="0">
                <a:solidFill>
                  <a:srgbClr val="007200"/>
                </a:solidFill>
              </a:rPr>
              <a:t>→	 01.09.2016 projekti ametlik algus</a:t>
            </a:r>
            <a:endParaRPr lang="et-EE" sz="1700" b="1" dirty="0" smtClean="0">
              <a:solidFill>
                <a:srgbClr val="007200"/>
              </a:solidFill>
              <a:ea typeface="+mn-ea"/>
              <a:cs typeface="+mn-cs"/>
            </a:endParaRPr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132856"/>
            <a:ext cx="857466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7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n 7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768" y="1124744"/>
            <a:ext cx="3887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uadroTexto 8"/>
          <p:cNvSpPr txBox="1">
            <a:spLocks noChangeArrowheads="1"/>
          </p:cNvSpPr>
          <p:nvPr/>
        </p:nvSpPr>
        <p:spPr bwMode="auto">
          <a:xfrm>
            <a:off x="344773" y="2924944"/>
            <a:ext cx="9288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EDAA00"/>
                </a:solidFill>
                <a:latin typeface="cafeta" charset="0"/>
              </a:rPr>
              <a:t>E</a:t>
            </a:r>
            <a:r>
              <a:rPr lang="et-EE" sz="2400" dirty="0" err="1" smtClean="0">
                <a:solidFill>
                  <a:srgbClr val="EDAA00"/>
                </a:solidFill>
                <a:latin typeface="cafeta" charset="0"/>
              </a:rPr>
              <a:t>uroopa</a:t>
            </a:r>
            <a:r>
              <a:rPr lang="en-US" sz="2400" dirty="0" smtClean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2400" dirty="0" err="1">
                <a:solidFill>
                  <a:srgbClr val="EDAA00"/>
                </a:solidFill>
                <a:latin typeface="cafeta" charset="0"/>
              </a:rPr>
              <a:t>tüüpiliste</a:t>
            </a:r>
            <a:r>
              <a:rPr lang="en-US" sz="2400" dirty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2400" dirty="0" err="1">
                <a:solidFill>
                  <a:srgbClr val="EDAA00"/>
                </a:solidFill>
                <a:latin typeface="cafeta" charset="0"/>
              </a:rPr>
              <a:t>põllumajandussüsteemide</a:t>
            </a:r>
            <a:r>
              <a:rPr lang="en-US" sz="2400" dirty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2400" dirty="0" err="1">
                <a:solidFill>
                  <a:srgbClr val="EDAA00"/>
                </a:solidFill>
                <a:latin typeface="cafeta" charset="0"/>
              </a:rPr>
              <a:t>jätkusuutlik</a:t>
            </a:r>
            <a:r>
              <a:rPr lang="en-US" sz="2400" dirty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2400" dirty="0" err="1">
                <a:solidFill>
                  <a:srgbClr val="EDAA00"/>
                </a:solidFill>
                <a:latin typeface="cafeta" charset="0"/>
              </a:rPr>
              <a:t>kohanemine</a:t>
            </a:r>
            <a:r>
              <a:rPr lang="en-US" sz="2400" dirty="0">
                <a:solidFill>
                  <a:srgbClr val="EDAA00"/>
                </a:solidFill>
                <a:latin typeface="cafeta" charset="0"/>
              </a:rPr>
              <a:t> </a:t>
            </a:r>
            <a:r>
              <a:rPr lang="en-US" sz="2400" dirty="0" err="1" smtClean="0">
                <a:solidFill>
                  <a:srgbClr val="EDAA00"/>
                </a:solidFill>
                <a:latin typeface="cafeta" charset="0"/>
              </a:rPr>
              <a:t>kliimamuutustega</a:t>
            </a:r>
            <a:endParaRPr lang="et-EE" sz="2400" dirty="0" smtClean="0">
              <a:solidFill>
                <a:srgbClr val="EDAA00"/>
              </a:solidFill>
              <a:latin typeface="cafeta" charset="0"/>
            </a:endParaRPr>
          </a:p>
          <a:p>
            <a:pPr algn="ctr"/>
            <a:r>
              <a:rPr lang="es-ES" sz="2400" dirty="0" smtClean="0">
                <a:solidFill>
                  <a:srgbClr val="EDAA00"/>
                </a:solidFill>
                <a:latin typeface="cafeta" charset="0"/>
              </a:rPr>
              <a:t>• </a:t>
            </a:r>
            <a:r>
              <a:rPr lang="es-ES" sz="2400" dirty="0">
                <a:solidFill>
                  <a:srgbClr val="EDAA00"/>
                </a:solidFill>
                <a:latin typeface="cafeta" charset="0"/>
              </a:rPr>
              <a:t>LIFE AgriAdapt (LIFE15 CCA/DE/000072) </a:t>
            </a:r>
            <a:r>
              <a:rPr lang="es-ES" sz="2400" dirty="0" smtClean="0">
                <a:solidFill>
                  <a:srgbClr val="EDAA00"/>
                </a:solidFill>
                <a:latin typeface="cafeta" charset="0"/>
              </a:rPr>
              <a:t>•</a:t>
            </a:r>
            <a:endParaRPr lang="es-ES" sz="2400" dirty="0">
              <a:solidFill>
                <a:srgbClr val="EDAA00"/>
              </a:solidFill>
              <a:latin typeface="cafeta" charset="0"/>
            </a:endParaRPr>
          </a:p>
        </p:txBody>
      </p:sp>
      <p:sp>
        <p:nvSpPr>
          <p:cNvPr id="35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 smtClean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sp>
        <p:nvSpPr>
          <p:cNvPr id="17" name="Ristkülik 16"/>
          <p:cNvSpPr/>
          <p:nvPr/>
        </p:nvSpPr>
        <p:spPr>
          <a:xfrm>
            <a:off x="3057701" y="4578663"/>
            <a:ext cx="386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b="1" dirty="0" smtClean="0">
                <a:solidFill>
                  <a:srgbClr val="007200"/>
                </a:solidFill>
              </a:rPr>
              <a:t> </a:t>
            </a:r>
            <a:r>
              <a:rPr lang="et-EE" sz="2000" b="1" dirty="0">
                <a:solidFill>
                  <a:srgbClr val="007200"/>
                </a:solidFill>
              </a:rPr>
              <a:t>01.09.2016 projekti ametlik algus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1859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 smtClean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8464" y="864000"/>
            <a:ext cx="9721080" cy="4797248"/>
          </a:xfrm>
        </p:spPr>
        <p:txBody>
          <a:bodyPr/>
          <a:lstStyle/>
          <a:p>
            <a:r>
              <a:rPr lang="et-EE" sz="2800" dirty="0" smtClean="0"/>
              <a:t>Projekti eelarve ja finantsaruanded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t-EE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Projekti kestus: 40 kuud, lõpp 31. detsember 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2019   </a:t>
            </a:r>
            <a:r>
              <a:rPr lang="et-EE" sz="1700" dirty="0" smtClean="0">
                <a:solidFill>
                  <a:srgbClr val="FF0000"/>
                </a:solidFill>
                <a:ea typeface="+mn-ea"/>
                <a:cs typeface="+mn-cs"/>
              </a:rPr>
              <a:t>taotlesime projekti pikendamist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t-EE" sz="1700" b="1" dirty="0" smtClean="0">
                <a:solidFill>
                  <a:srgbClr val="007200"/>
                </a:solidFill>
                <a:ea typeface="+mn-ea"/>
                <a:cs typeface="+mn-cs"/>
              </a:rPr>
              <a:t>→ 31.04.2020</a:t>
            </a:r>
            <a:endParaRPr lang="et-EE" sz="1700" b="1" dirty="0">
              <a:solidFill>
                <a:srgbClr val="007200"/>
              </a:solidFill>
              <a:ea typeface="+mn-ea"/>
              <a:cs typeface="+mn-cs"/>
            </a:endParaRP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t-EE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Projekti kogueelarve</a:t>
            </a: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: 2,161,437 </a:t>
            </a:r>
            <a:r>
              <a:rPr lang="en-GB" sz="1800" dirty="0"/>
              <a:t>€</a:t>
            </a:r>
            <a:r>
              <a:rPr lang="et-EE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(</a:t>
            </a:r>
            <a:r>
              <a:rPr lang="et-EE" sz="1700" u="sng" dirty="0" smtClean="0">
                <a:solidFill>
                  <a:srgbClr val="00B050"/>
                </a:solidFill>
                <a:ea typeface="+mn-ea"/>
                <a:cs typeface="+mn-cs"/>
              </a:rPr>
              <a:t>abikõlbulikud </a:t>
            </a:r>
            <a:r>
              <a:rPr lang="et-EE" sz="1700" u="sng" dirty="0">
                <a:solidFill>
                  <a:srgbClr val="00B050"/>
                </a:solidFill>
                <a:ea typeface="+mn-ea"/>
                <a:cs typeface="+mn-cs"/>
              </a:rPr>
              <a:t>kulud</a:t>
            </a:r>
            <a:r>
              <a:rPr lang="en-US" sz="1700" u="sng" dirty="0">
                <a:solidFill>
                  <a:srgbClr val="00B050"/>
                </a:solidFill>
                <a:ea typeface="+mn-ea"/>
                <a:cs typeface="+mn-cs"/>
              </a:rPr>
              <a:t>: 2,158,937 </a:t>
            </a:r>
            <a:r>
              <a:rPr lang="en-GB" sz="1800" u="sng" dirty="0" smtClean="0">
                <a:solidFill>
                  <a:srgbClr val="00B050"/>
                </a:solidFill>
              </a:rPr>
              <a:t>€</a:t>
            </a:r>
            <a:r>
              <a:rPr lang="et-EE" sz="1800" dirty="0" smtClean="0"/>
              <a:t>)</a:t>
            </a:r>
          </a:p>
          <a:p>
            <a:pPr marL="91440" lvl="0" indent="-91440" defTabSz="9144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EU </a:t>
            </a:r>
            <a:r>
              <a:rPr lang="et-EE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kogufinantseering</a:t>
            </a: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: 1,295,347 </a:t>
            </a:r>
            <a:r>
              <a:rPr lang="en-GB" sz="1800" dirty="0"/>
              <a:t>€</a:t>
            </a: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1700" dirty="0">
                <a:solidFill>
                  <a:srgbClr val="00B050"/>
                </a:solidFill>
                <a:ea typeface="+mn-ea"/>
                <a:cs typeface="+mn-cs"/>
              </a:rPr>
              <a:t>(= 60.00% </a:t>
            </a:r>
            <a:r>
              <a:rPr lang="et-EE" sz="1700" dirty="0">
                <a:solidFill>
                  <a:srgbClr val="00B050"/>
                </a:solidFill>
                <a:ea typeface="+mn-ea"/>
                <a:cs typeface="+mn-cs"/>
              </a:rPr>
              <a:t>abikõlbulikest kuludest</a:t>
            </a:r>
            <a:r>
              <a:rPr lang="en-US" sz="1700" dirty="0">
                <a:solidFill>
                  <a:srgbClr val="00B050"/>
                </a:solidFill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r>
              <a:rPr lang="et-EE" dirty="0" smtClean="0"/>
              <a:t>	</a:t>
            </a:r>
          </a:p>
          <a:p>
            <a:pPr marL="0" indent="0">
              <a:buNone/>
            </a:pPr>
            <a:endParaRPr lang="et-E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t-E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t-E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t-E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t-EE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t-EE" b="1" dirty="0" smtClean="0">
                <a:solidFill>
                  <a:srgbClr val="00B050"/>
                </a:solidFill>
              </a:rPr>
              <a:t>Koordinaator peaks paluma vahearuannete esitamist sagedamini, kui LIFE projektide 	tingimused seda nõuavad!!!</a:t>
            </a:r>
            <a:endParaRPr lang="et-EE" b="1" dirty="0">
              <a:solidFill>
                <a:srgbClr val="00B050"/>
              </a:solidFill>
            </a:endParaRPr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924944"/>
            <a:ext cx="6474470" cy="177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16" y="3429000"/>
            <a:ext cx="277761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6496" y="0"/>
            <a:ext cx="9145016" cy="864000"/>
          </a:xfrm>
        </p:spPr>
        <p:txBody>
          <a:bodyPr/>
          <a:lstStyle/>
          <a:p>
            <a:r>
              <a:rPr lang="et-EE" dirty="0">
                <a:solidFill>
                  <a:srgbClr val="EDAA00"/>
                </a:solidFill>
                <a:latin typeface="cafeta" charset="0"/>
              </a:rPr>
              <a:t>Koostöö teiste partneritega</a:t>
            </a:r>
            <a:endParaRPr lang="et-EE" dirty="0"/>
          </a:p>
        </p:txBody>
      </p:sp>
      <p:pic>
        <p:nvPicPr>
          <p:cNvPr id="4" name="Imagen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6140050"/>
            <a:ext cx="203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su kohatäide 2"/>
          <p:cNvSpPr>
            <a:spLocks noGrp="1"/>
          </p:cNvSpPr>
          <p:nvPr>
            <p:ph idx="1"/>
          </p:nvPr>
        </p:nvSpPr>
        <p:spPr>
          <a:xfrm>
            <a:off x="388938" y="1079500"/>
            <a:ext cx="9164637" cy="4581525"/>
          </a:xfrm>
        </p:spPr>
        <p:txBody>
          <a:bodyPr/>
          <a:lstStyle/>
          <a:p>
            <a:r>
              <a:rPr lang="et-EE" sz="2800" dirty="0" smtClean="0"/>
              <a:t>Projekti sisulised tegevused</a:t>
            </a:r>
          </a:p>
          <a:p>
            <a:pPr lvl="1"/>
            <a:r>
              <a:rPr lang="et-EE" dirty="0" smtClean="0"/>
              <a:t>Koostage selge ja konkreetne tegevusplaan ning </a:t>
            </a:r>
            <a:r>
              <a:rPr lang="et-EE" u="sng" dirty="0" smtClean="0">
                <a:solidFill>
                  <a:srgbClr val="FF0000"/>
                </a:solidFill>
              </a:rPr>
              <a:t>tuletage endale pidevalt meelde:</a:t>
            </a:r>
          </a:p>
          <a:p>
            <a:pPr lvl="2"/>
            <a:r>
              <a:rPr lang="et-EE" sz="3600" u="sng" dirty="0" smtClean="0">
                <a:solidFill>
                  <a:srgbClr val="007200"/>
                </a:solidFill>
              </a:rPr>
              <a:t>Mida me tegema peame?</a:t>
            </a:r>
          </a:p>
          <a:p>
            <a:pPr lvl="2"/>
            <a:r>
              <a:rPr lang="et-EE" sz="3600" u="sng" dirty="0" smtClean="0">
                <a:solidFill>
                  <a:srgbClr val="007200"/>
                </a:solidFill>
              </a:rPr>
              <a:t>Millal me tegema peame?</a:t>
            </a:r>
          </a:p>
          <a:p>
            <a:pPr lvl="3"/>
            <a:r>
              <a:rPr lang="et-EE" sz="2400" dirty="0" smtClean="0">
                <a:solidFill>
                  <a:srgbClr val="007200"/>
                </a:solidFill>
              </a:rPr>
              <a:t> probleemidest ja kõrvalkalletest tuleb koheselt teavitada koordinaatorit ja teisi partnereid</a:t>
            </a:r>
          </a:p>
          <a:p>
            <a:pPr lvl="3"/>
            <a:r>
              <a:rPr lang="et-EE" sz="2400" dirty="0">
                <a:solidFill>
                  <a:srgbClr val="007200"/>
                </a:solidFill>
              </a:rPr>
              <a:t>k</a:t>
            </a:r>
            <a:r>
              <a:rPr lang="et-EE" sz="2400" dirty="0" smtClean="0">
                <a:solidFill>
                  <a:srgbClr val="007200"/>
                </a:solidFill>
              </a:rPr>
              <a:t>õikidele takistustele leiduvad lahendused</a:t>
            </a:r>
          </a:p>
          <a:p>
            <a:pPr lvl="3"/>
            <a:r>
              <a:rPr lang="et-EE" sz="2400" dirty="0">
                <a:solidFill>
                  <a:srgbClr val="007200"/>
                </a:solidFill>
              </a:rPr>
              <a:t>m</a:t>
            </a:r>
            <a:r>
              <a:rPr lang="et-EE" sz="2400" dirty="0" smtClean="0">
                <a:solidFill>
                  <a:srgbClr val="007200"/>
                </a:solidFill>
              </a:rPr>
              <a:t>e oleme kõik ühes paadis</a:t>
            </a:r>
            <a:endParaRPr lang="et-EE" sz="2400" dirty="0">
              <a:solidFill>
                <a:srgbClr val="007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feil nach unten 132"/>
          <p:cNvSpPr/>
          <p:nvPr/>
        </p:nvSpPr>
        <p:spPr>
          <a:xfrm rot="10800000">
            <a:off x="7624797" y="2865620"/>
            <a:ext cx="1150627" cy="3443700"/>
          </a:xfrm>
          <a:prstGeom prst="downArrow">
            <a:avLst>
              <a:gd name="adj1" fmla="val 50000"/>
              <a:gd name="adj2" fmla="val 209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2" name="Gewinkelte Verbindung 111"/>
          <p:cNvCxnSpPr>
            <a:stCxn id="55" idx="2"/>
            <a:endCxn id="60" idx="2"/>
          </p:cNvCxnSpPr>
          <p:nvPr/>
        </p:nvCxnSpPr>
        <p:spPr>
          <a:xfrm rot="5400000" flipH="1" flipV="1">
            <a:off x="6171594" y="3883769"/>
            <a:ext cx="527143" cy="3510391"/>
          </a:xfrm>
          <a:prstGeom prst="bentConnector3">
            <a:avLst>
              <a:gd name="adj1" fmla="val -43366"/>
            </a:avLst>
          </a:prstGeom>
          <a:ln w="952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winkelte Verbindung 74"/>
          <p:cNvCxnSpPr>
            <a:stCxn id="35" idx="2"/>
            <a:endCxn id="60" idx="1"/>
          </p:cNvCxnSpPr>
          <p:nvPr/>
        </p:nvCxnSpPr>
        <p:spPr>
          <a:xfrm rot="5400000">
            <a:off x="5957006" y="2373901"/>
            <a:ext cx="3335588" cy="2067233"/>
          </a:xfrm>
          <a:prstGeom prst="bentConnector4">
            <a:avLst>
              <a:gd name="adj1" fmla="val 45502"/>
              <a:gd name="adj2" fmla="val 11105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Pfeil nach unten 13316"/>
          <p:cNvSpPr/>
          <p:nvPr/>
        </p:nvSpPr>
        <p:spPr>
          <a:xfrm>
            <a:off x="4094907" y="2679811"/>
            <a:ext cx="1092121" cy="2452120"/>
          </a:xfrm>
          <a:prstGeom prst="downArrow">
            <a:avLst>
              <a:gd name="adj1" fmla="val 50000"/>
              <a:gd name="adj2" fmla="val 20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74" name="Gewinkelte Verbindung 73"/>
          <p:cNvCxnSpPr>
            <a:stCxn id="35" idx="2"/>
            <a:endCxn id="58" idx="1"/>
          </p:cNvCxnSpPr>
          <p:nvPr/>
        </p:nvCxnSpPr>
        <p:spPr>
          <a:xfrm rot="5400000">
            <a:off x="6414095" y="1916812"/>
            <a:ext cx="2421410" cy="2067233"/>
          </a:xfrm>
          <a:prstGeom prst="bentConnector4">
            <a:avLst>
              <a:gd name="adj1" fmla="val 43804"/>
              <a:gd name="adj2" fmla="val 11105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16465" y="570166"/>
            <a:ext cx="967307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1600" b="1" dirty="0" smtClean="0">
                <a:solidFill>
                  <a:prstClr val="black"/>
                </a:solidFill>
              </a:rPr>
              <a:t>Ettevalmistavad tegevused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16463" y="908726"/>
            <a:ext cx="179495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200" b="1" dirty="0" smtClean="0">
                <a:solidFill>
                  <a:srgbClr val="000000"/>
                </a:solidFill>
              </a:rPr>
              <a:t>Lähteraportid </a:t>
            </a:r>
            <a:br>
              <a:rPr lang="et-EE" sz="1200" b="1" dirty="0" smtClean="0">
                <a:solidFill>
                  <a:srgbClr val="000000"/>
                </a:solidFill>
              </a:rPr>
            </a:br>
            <a:r>
              <a:rPr lang="et-EE" sz="1200" b="1" dirty="0" smtClean="0">
                <a:solidFill>
                  <a:srgbClr val="000000"/>
                </a:solidFill>
              </a:rPr>
              <a:t>EU </a:t>
            </a:r>
            <a:r>
              <a:rPr lang="en-US" sz="1200" b="1" dirty="0" smtClean="0">
                <a:solidFill>
                  <a:srgbClr val="000000"/>
                </a:solidFill>
              </a:rPr>
              <a:t>4 </a:t>
            </a:r>
            <a:r>
              <a:rPr lang="et-EE" sz="1200" b="1" dirty="0" smtClean="0">
                <a:solidFill>
                  <a:srgbClr val="000000"/>
                </a:solidFill>
              </a:rPr>
              <a:t> pms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t-EE" sz="1200" b="1" dirty="0" smtClean="0">
                <a:solidFill>
                  <a:srgbClr val="000000"/>
                </a:solidFill>
              </a:rPr>
              <a:t>Kliimariski Regioonist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endParaRPr lang="et-EE" sz="12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1200" b="1" dirty="0" smtClean="0">
                <a:solidFill>
                  <a:srgbClr val="000000"/>
                </a:solidFill>
              </a:rPr>
              <a:t>(A1)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84888" y="908726"/>
            <a:ext cx="26651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200" b="1" dirty="0" smtClean="0">
                <a:solidFill>
                  <a:srgbClr val="000000"/>
                </a:solidFill>
              </a:rPr>
              <a:t>4 komplekti jätkusuutlike kliimakohanemise meetmete paketi koostamine  ja p</a:t>
            </a:r>
            <a:r>
              <a:rPr lang="en-US" sz="1200" b="1" dirty="0" err="1" smtClean="0">
                <a:solidFill>
                  <a:srgbClr val="000000"/>
                </a:solidFill>
              </a:rPr>
              <a:t>il</a:t>
            </a:r>
            <a:r>
              <a:rPr lang="et-EE" sz="1200" b="1" dirty="0" smtClean="0">
                <a:solidFill>
                  <a:srgbClr val="000000"/>
                </a:solidFill>
              </a:rPr>
              <a:t>o</a:t>
            </a:r>
            <a:r>
              <a:rPr lang="en-US" sz="1200" b="1" dirty="0" err="1" smtClean="0">
                <a:solidFill>
                  <a:srgbClr val="000000"/>
                </a:solidFill>
              </a:rPr>
              <a:t>ot</a:t>
            </a:r>
            <a:r>
              <a:rPr lang="et-EE" sz="1200" b="1" dirty="0" smtClean="0">
                <a:solidFill>
                  <a:srgbClr val="000000"/>
                </a:solidFill>
              </a:rPr>
              <a:t>-talude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t-EE" sz="1200" b="1" dirty="0" smtClean="0">
                <a:solidFill>
                  <a:srgbClr val="000000"/>
                </a:solidFill>
              </a:rPr>
              <a:t>valik</a:t>
            </a:r>
            <a:r>
              <a:rPr lang="en-US" sz="1200" b="1" dirty="0" smtClean="0">
                <a:solidFill>
                  <a:srgbClr val="000000"/>
                </a:solidFill>
              </a:rPr>
              <a:t> (A2)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723514" y="908726"/>
            <a:ext cx="273030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200" b="1" dirty="0" smtClean="0">
                <a:solidFill>
                  <a:srgbClr val="000000"/>
                </a:solidFill>
              </a:rPr>
              <a:t>Põllumajandussüsteemide kliimamuutuste suhtes haavatavuse hindamise metoodika loomine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endParaRPr lang="et-EE" sz="12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1200" b="1" dirty="0" smtClean="0">
                <a:solidFill>
                  <a:srgbClr val="000000"/>
                </a:solidFill>
              </a:rPr>
              <a:t>(A3)</a:t>
            </a:r>
            <a:endParaRPr lang="et-EE" sz="1200" b="1" dirty="0" smtClean="0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527290" y="908726"/>
            <a:ext cx="226225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200" b="1" dirty="0" smtClean="0">
                <a:solidFill>
                  <a:srgbClr val="000000"/>
                </a:solidFill>
              </a:rPr>
              <a:t>Kommunikatsiooni, tulemuste avaldamise ning </a:t>
            </a:r>
            <a:r>
              <a:rPr lang="et-EE" sz="1200" b="1" dirty="0" err="1" smtClean="0">
                <a:solidFill>
                  <a:srgbClr val="000000"/>
                </a:solidFill>
              </a:rPr>
              <a:t>peavoolustamise</a:t>
            </a:r>
            <a:r>
              <a:rPr lang="et-EE" sz="1200" b="1" dirty="0" smtClean="0">
                <a:solidFill>
                  <a:srgbClr val="000000"/>
                </a:solidFill>
              </a:rPr>
              <a:t> strateegia loomine</a:t>
            </a:r>
            <a:r>
              <a:rPr lang="en-US" sz="1200" b="1" dirty="0" smtClean="0">
                <a:solidFill>
                  <a:srgbClr val="000000"/>
                </a:solidFill>
              </a:rPr>
              <a:t> (A4)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314821" y="1963579"/>
            <a:ext cx="273030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Pra</a:t>
            </a:r>
            <a:r>
              <a:rPr lang="et-EE" sz="1600" b="1" dirty="0" smtClean="0">
                <a:solidFill>
                  <a:prstClr val="black"/>
                </a:solidFill>
              </a:rPr>
              <a:t>k</a:t>
            </a:r>
            <a:r>
              <a:rPr lang="de-DE" sz="1600" b="1" dirty="0" err="1" smtClean="0">
                <a:solidFill>
                  <a:prstClr val="black"/>
                </a:solidFill>
              </a:rPr>
              <a:t>til</a:t>
            </a:r>
            <a:r>
              <a:rPr lang="et-EE" sz="1600" b="1" dirty="0" err="1" smtClean="0">
                <a:solidFill>
                  <a:prstClr val="black"/>
                </a:solidFill>
              </a:rPr>
              <a:t>ine</a:t>
            </a:r>
            <a:r>
              <a:rPr lang="et-EE" sz="1600" b="1" dirty="0" smtClean="0">
                <a:solidFill>
                  <a:prstClr val="black"/>
                </a:solidFill>
              </a:rPr>
              <a:t> rakendamine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314819" y="2395630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</a:t>
            </a:r>
            <a:r>
              <a:rPr lang="et-EE" sz="1100" b="1" dirty="0" smtClean="0">
                <a:solidFill>
                  <a:srgbClr val="000000"/>
                </a:solidFill>
              </a:rPr>
              <a:t>väljatöötamine Lõuna-</a:t>
            </a:r>
            <a:r>
              <a:rPr lang="en-US" sz="1100" b="1" dirty="0" smtClean="0">
                <a:solidFill>
                  <a:srgbClr val="000000"/>
                </a:solidFill>
              </a:rPr>
              <a:t>Euro</a:t>
            </a:r>
            <a:r>
              <a:rPr lang="et-EE" sz="1100" b="1" dirty="0" smtClean="0">
                <a:solidFill>
                  <a:srgbClr val="000000"/>
                </a:solidFill>
              </a:rPr>
              <a:t>o</a:t>
            </a:r>
            <a:r>
              <a:rPr lang="en-US" sz="1100" b="1" dirty="0" smtClean="0">
                <a:solidFill>
                  <a:srgbClr val="000000"/>
                </a:solidFill>
              </a:rPr>
              <a:t>p</a:t>
            </a:r>
            <a:r>
              <a:rPr lang="et-EE" sz="1100" b="1" dirty="0" err="1" smtClean="0">
                <a:solidFill>
                  <a:srgbClr val="000000"/>
                </a:solidFill>
              </a:rPr>
              <a:t>as</a:t>
            </a:r>
            <a:r>
              <a:rPr lang="en-US" sz="1100" b="1" dirty="0" smtClean="0">
                <a:solidFill>
                  <a:srgbClr val="000000"/>
                </a:solidFill>
              </a:rPr>
              <a:t> (</a:t>
            </a:r>
            <a:r>
              <a:rPr lang="et-EE" sz="1100" b="1" dirty="0" smtClean="0">
                <a:solidFill>
                  <a:srgbClr val="000000"/>
                </a:solidFill>
              </a:rPr>
              <a:t>Hispaania</a:t>
            </a:r>
            <a:r>
              <a:rPr lang="en-US" sz="1100" b="1" dirty="0" smtClean="0">
                <a:solidFill>
                  <a:srgbClr val="000000"/>
                </a:solidFill>
              </a:rPr>
              <a:t>) (C1)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314819" y="3044089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väljatöötamine Lääne-Euroopas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(</a:t>
            </a:r>
            <a:r>
              <a:rPr lang="et-EE" sz="1100" b="1" dirty="0" smtClean="0">
                <a:solidFill>
                  <a:srgbClr val="000000"/>
                </a:solidFill>
              </a:rPr>
              <a:t>P</a:t>
            </a:r>
            <a:r>
              <a:rPr lang="en-US" sz="1100" b="1" dirty="0" smtClean="0">
                <a:solidFill>
                  <a:srgbClr val="000000"/>
                </a:solidFill>
              </a:rPr>
              <a:t>ran</a:t>
            </a:r>
            <a:r>
              <a:rPr lang="et-EE" sz="1100" b="1" dirty="0" err="1" smtClean="0">
                <a:solidFill>
                  <a:srgbClr val="000000"/>
                </a:solidFill>
              </a:rPr>
              <a:t>tsusmaa</a:t>
            </a:r>
            <a:r>
              <a:rPr lang="en-US" sz="1100" b="1" dirty="0" smtClean="0">
                <a:solidFill>
                  <a:srgbClr val="000000"/>
                </a:solidFill>
              </a:rPr>
              <a:t>) (C2)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314819" y="3692548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väljatöötamine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t-EE" sz="1100" b="1" dirty="0">
                <a:solidFill>
                  <a:srgbClr val="000000"/>
                </a:solidFill>
              </a:rPr>
              <a:t>Kesk-Euroopas</a:t>
            </a:r>
            <a:r>
              <a:rPr lang="en-US" sz="1100" b="1" dirty="0">
                <a:solidFill>
                  <a:srgbClr val="000000"/>
                </a:solidFill>
              </a:rPr>
              <a:t> (</a:t>
            </a:r>
            <a:r>
              <a:rPr lang="et-EE" sz="1100" b="1" dirty="0">
                <a:solidFill>
                  <a:srgbClr val="000000"/>
                </a:solidFill>
              </a:rPr>
              <a:t>Saksamaa</a:t>
            </a:r>
            <a:r>
              <a:rPr lang="en-US" sz="1100" b="1" dirty="0">
                <a:solidFill>
                  <a:srgbClr val="000000"/>
                </a:solidFill>
              </a:rPr>
              <a:t>) </a:t>
            </a:r>
            <a:r>
              <a:rPr lang="en-US" sz="1100" b="1" dirty="0" smtClean="0">
                <a:solidFill>
                  <a:srgbClr val="000000"/>
                </a:solidFill>
              </a:rPr>
              <a:t>(C3)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14819" y="4341008"/>
            <a:ext cx="2730303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väljatöötamine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t-EE" sz="1100" b="1" dirty="0">
                <a:solidFill>
                  <a:srgbClr val="000000"/>
                </a:solidFill>
              </a:rPr>
              <a:t>Põhja-Euroopas</a:t>
            </a:r>
            <a:r>
              <a:rPr lang="en-US" sz="1100" b="1" dirty="0">
                <a:solidFill>
                  <a:srgbClr val="000000"/>
                </a:solidFill>
              </a:rPr>
              <a:t> (E</a:t>
            </a:r>
            <a:r>
              <a:rPr lang="et-EE" sz="1100" b="1" dirty="0" err="1">
                <a:solidFill>
                  <a:srgbClr val="000000"/>
                </a:solidFill>
              </a:rPr>
              <a:t>esti</a:t>
            </a:r>
            <a:r>
              <a:rPr lang="en-US" sz="1100" b="1" dirty="0">
                <a:solidFill>
                  <a:srgbClr val="000000"/>
                </a:solidFill>
              </a:rPr>
              <a:t>) </a:t>
            </a:r>
            <a:r>
              <a:rPr lang="en-US" sz="1100" b="1" dirty="0" smtClean="0">
                <a:solidFill>
                  <a:srgbClr val="000000"/>
                </a:solidFill>
              </a:rPr>
              <a:t>(C4)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591183" y="1963579"/>
            <a:ext cx="31983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1600" b="1" dirty="0" smtClean="0">
                <a:solidFill>
                  <a:prstClr val="black"/>
                </a:solidFill>
              </a:rPr>
              <a:t>Suhtlus</a:t>
            </a:r>
            <a:r>
              <a:rPr lang="de-DE" sz="1600" b="1" dirty="0" smtClean="0">
                <a:solidFill>
                  <a:prstClr val="black"/>
                </a:solidFill>
              </a:rPr>
              <a:t> + </a:t>
            </a:r>
            <a:r>
              <a:rPr lang="et-EE" sz="1600" b="1" dirty="0" smtClean="0">
                <a:solidFill>
                  <a:prstClr val="black"/>
                </a:solidFill>
              </a:rPr>
              <a:t>teavitus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591183" y="2398972"/>
            <a:ext cx="319835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t-EE" sz="1100" b="1" dirty="0" err="1" smtClean="0">
                <a:solidFill>
                  <a:srgbClr val="000000"/>
                </a:solidFill>
              </a:rPr>
              <a:t>Peavoolustamine</a:t>
            </a:r>
            <a:r>
              <a:rPr lang="et-EE" sz="1100" b="1" dirty="0" smtClean="0">
                <a:solidFill>
                  <a:srgbClr val="000000"/>
                </a:solidFill>
              </a:rPr>
              <a:t> ja ülekantavus riiklikul, EU ja kaugemal tasandil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de-DE" sz="1100" b="1" dirty="0" smtClean="0">
                <a:solidFill>
                  <a:srgbClr val="000000"/>
                </a:solidFill>
              </a:rPr>
              <a:t>(</a:t>
            </a:r>
            <a:r>
              <a:rPr lang="de-DE" sz="1100" b="1" dirty="0">
                <a:solidFill>
                  <a:srgbClr val="000000"/>
                </a:solidFill>
              </a:rPr>
              <a:t>C6)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314819" y="5133095"/>
            <a:ext cx="2730303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100" b="1" dirty="0" smtClean="0">
                <a:solidFill>
                  <a:srgbClr val="000000"/>
                </a:solidFill>
              </a:rPr>
              <a:t>Tulemuste ning üldiste jätkusuutlike kohanemismeetmete ettepanekute paketi kokkupanek iga tootmissüsteemi kohta eraldi</a:t>
            </a:r>
            <a:r>
              <a:rPr lang="en-US" sz="1100" b="1" dirty="0" smtClean="0">
                <a:solidFill>
                  <a:srgbClr val="000000"/>
                </a:solidFill>
              </a:rPr>
              <a:t> (C5)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591183" y="3142135"/>
            <a:ext cx="319835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t-EE" sz="1100" b="1" dirty="0" smtClean="0">
                <a:solidFill>
                  <a:srgbClr val="000000"/>
                </a:solidFill>
              </a:rPr>
              <a:t>Tänaste ja </a:t>
            </a:r>
            <a:r>
              <a:rPr lang="et-EE" sz="1100" b="1" dirty="0">
                <a:solidFill>
                  <a:srgbClr val="000000"/>
                </a:solidFill>
              </a:rPr>
              <a:t>tulevaste </a:t>
            </a:r>
            <a:r>
              <a:rPr lang="et-EE" sz="1100" b="1" dirty="0" smtClean="0">
                <a:solidFill>
                  <a:srgbClr val="000000"/>
                </a:solidFill>
              </a:rPr>
              <a:t>põllumajandustootjate kohanemissuutlikkuse </a:t>
            </a:r>
            <a:r>
              <a:rPr lang="et-EE" sz="1100" b="1" dirty="0">
                <a:solidFill>
                  <a:srgbClr val="000000"/>
                </a:solidFill>
              </a:rPr>
              <a:t>tõstmine  </a:t>
            </a:r>
            <a:r>
              <a:rPr lang="de-DE" sz="1100" b="1" dirty="0" smtClean="0">
                <a:solidFill>
                  <a:srgbClr val="000000"/>
                </a:solidFill>
              </a:rPr>
              <a:t>(C7)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591183" y="3861051"/>
            <a:ext cx="3198358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t-EE" sz="1100" b="1" dirty="0" smtClean="0">
                <a:solidFill>
                  <a:srgbClr val="000000"/>
                </a:solidFill>
              </a:rPr>
              <a:t>Projekti suhtlus ning tulemuste avaldamine, mh</a:t>
            </a:r>
            <a:r>
              <a:rPr lang="de-DE" sz="1100" b="1" dirty="0" smtClean="0">
                <a:solidFill>
                  <a:srgbClr val="000000"/>
                </a:solidFill>
              </a:rPr>
              <a:t> </a:t>
            </a:r>
            <a:r>
              <a:rPr lang="et-EE" sz="1100" b="1" dirty="0">
                <a:solidFill>
                  <a:srgbClr val="000000"/>
                </a:solidFill>
              </a:rPr>
              <a:t>v</a:t>
            </a:r>
            <a:r>
              <a:rPr lang="et-EE" sz="1100" b="1" dirty="0" smtClean="0">
                <a:solidFill>
                  <a:srgbClr val="000000"/>
                </a:solidFill>
              </a:rPr>
              <a:t>eebileht, maakeelsed selgitustekstid</a:t>
            </a:r>
            <a:r>
              <a:rPr lang="en-US" sz="1100" b="1" dirty="0" smtClean="0">
                <a:solidFill>
                  <a:srgbClr val="000000"/>
                </a:solidFill>
              </a:rPr>
              <a:t>, </a:t>
            </a:r>
            <a:r>
              <a:rPr lang="et-EE" sz="1100" b="1" dirty="0">
                <a:solidFill>
                  <a:srgbClr val="000000"/>
                </a:solidFill>
              </a:rPr>
              <a:t>t</a:t>
            </a:r>
            <a:r>
              <a:rPr lang="et-EE" sz="1100" b="1" dirty="0" smtClean="0">
                <a:solidFill>
                  <a:srgbClr val="000000"/>
                </a:solidFill>
              </a:rPr>
              <a:t>eadetetahvel</a:t>
            </a:r>
            <a:r>
              <a:rPr lang="en-US" sz="1100" b="1" dirty="0" smtClean="0">
                <a:solidFill>
                  <a:srgbClr val="000000"/>
                </a:solidFill>
              </a:rPr>
              <a:t>, </a:t>
            </a:r>
            <a:r>
              <a:rPr lang="et-EE" sz="1100" b="1" dirty="0" smtClean="0">
                <a:solidFill>
                  <a:srgbClr val="000000"/>
                </a:solidFill>
              </a:rPr>
              <a:t>võrgustikutöö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de-DE" sz="1100" b="1" dirty="0">
                <a:solidFill>
                  <a:srgbClr val="000000"/>
                </a:solidFill>
              </a:rPr>
              <a:t>(E1)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6591183" y="4775229"/>
            <a:ext cx="3198358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t-EE" sz="1100" b="1" dirty="0" smtClean="0">
                <a:solidFill>
                  <a:srgbClr val="000000"/>
                </a:solidFill>
              </a:rPr>
              <a:t>Lühivideod internetti, jätkusuutlike kohanemisvõtete tehnilised kirjeldused</a:t>
            </a:r>
          </a:p>
          <a:p>
            <a:pPr algn="ctr" eaLnBrk="1" hangingPunct="1">
              <a:defRPr/>
            </a:pPr>
            <a:r>
              <a:rPr lang="de-DE" sz="1100" b="1" dirty="0" smtClean="0">
                <a:solidFill>
                  <a:srgbClr val="000000"/>
                </a:solidFill>
              </a:rPr>
              <a:t>(E2)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16465" y="6402814"/>
            <a:ext cx="9673075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Proje</a:t>
            </a:r>
            <a:r>
              <a:rPr lang="et-EE" sz="1600" b="1" dirty="0" smtClean="0">
                <a:solidFill>
                  <a:prstClr val="black"/>
                </a:solidFill>
              </a:rPr>
              <a:t>k</a:t>
            </a:r>
            <a:r>
              <a:rPr lang="de-DE" sz="1600" b="1" dirty="0" smtClean="0">
                <a:solidFill>
                  <a:prstClr val="black"/>
                </a:solidFill>
              </a:rPr>
              <a:t>t</a:t>
            </a:r>
            <a:r>
              <a:rPr lang="et-EE" sz="1600" b="1" dirty="0" err="1" smtClean="0">
                <a:solidFill>
                  <a:prstClr val="black"/>
                </a:solidFill>
              </a:rPr>
              <a:t>ijuhtimine</a:t>
            </a:r>
            <a:r>
              <a:rPr lang="de-DE" sz="1600" b="1" dirty="0" smtClean="0">
                <a:solidFill>
                  <a:prstClr val="black"/>
                </a:solidFill>
              </a:rPr>
              <a:t> (F1)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16466" y="1963579"/>
            <a:ext cx="273030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1600" b="1" dirty="0" smtClean="0">
                <a:solidFill>
                  <a:prstClr val="black"/>
                </a:solidFill>
              </a:rPr>
              <a:t>Järelevalve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16465" y="2395627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 smtClean="0">
                <a:solidFill>
                  <a:srgbClr val="000000"/>
                </a:solidFill>
              </a:rPr>
              <a:t>30 </a:t>
            </a:r>
            <a:r>
              <a:rPr lang="et-EE" sz="1100" b="1" dirty="0" smtClean="0">
                <a:solidFill>
                  <a:srgbClr val="000000"/>
                </a:solidFill>
              </a:rPr>
              <a:t>kohanemise tegevusplaani läbiviimise </a:t>
            </a:r>
            <a:r>
              <a:rPr lang="et-EE" sz="1100" b="1" dirty="0" err="1" smtClean="0">
                <a:solidFill>
                  <a:srgbClr val="000000"/>
                </a:solidFill>
              </a:rPr>
              <a:t>monitoorimine</a:t>
            </a:r>
            <a:r>
              <a:rPr lang="et-EE" sz="1100" b="1" dirty="0" smtClean="0">
                <a:solidFill>
                  <a:srgbClr val="000000"/>
                </a:solidFill>
              </a:rPr>
              <a:t/>
            </a:r>
            <a:br>
              <a:rPr lang="et-EE" sz="1100" b="1" dirty="0" smtClean="0">
                <a:solidFill>
                  <a:srgbClr val="000000"/>
                </a:solidFill>
              </a:rPr>
            </a:br>
            <a:r>
              <a:rPr lang="et-EE" sz="1100" b="1" dirty="0" smtClean="0">
                <a:solidFill>
                  <a:srgbClr val="000000"/>
                </a:solidFill>
              </a:rPr>
              <a:t>Lõuna-Euroopas</a:t>
            </a:r>
            <a:r>
              <a:rPr lang="en-US" sz="1100" b="1" dirty="0" smtClean="0">
                <a:solidFill>
                  <a:srgbClr val="000000"/>
                </a:solidFill>
              </a:rPr>
              <a:t> (</a:t>
            </a:r>
            <a:r>
              <a:rPr lang="et-EE" sz="1100" b="1" dirty="0" smtClean="0">
                <a:solidFill>
                  <a:srgbClr val="000000"/>
                </a:solidFill>
              </a:rPr>
              <a:t>Hispaania</a:t>
            </a:r>
            <a:r>
              <a:rPr lang="en-US" sz="1100" b="1" dirty="0" smtClean="0">
                <a:solidFill>
                  <a:srgbClr val="000000"/>
                </a:solidFill>
              </a:rPr>
              <a:t>) (D1)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16465" y="3044086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läbiviimise </a:t>
            </a:r>
            <a:r>
              <a:rPr lang="et-EE" sz="1100" b="1" dirty="0" err="1">
                <a:solidFill>
                  <a:srgbClr val="000000"/>
                </a:solidFill>
              </a:rPr>
              <a:t>monitoorimine</a:t>
            </a:r>
            <a:r>
              <a:rPr lang="et-EE" sz="1100" b="1" dirty="0">
                <a:solidFill>
                  <a:srgbClr val="000000"/>
                </a:solidFill>
              </a:rPr>
              <a:t/>
            </a:r>
            <a:br>
              <a:rPr lang="et-EE" sz="1100" b="1" dirty="0">
                <a:solidFill>
                  <a:srgbClr val="000000"/>
                </a:solidFill>
              </a:rPr>
            </a:br>
            <a:r>
              <a:rPr lang="et-EE" sz="1100" b="1" dirty="0" smtClean="0">
                <a:solidFill>
                  <a:srgbClr val="000000"/>
                </a:solidFill>
              </a:rPr>
              <a:t>Lääne-Euroopas</a:t>
            </a:r>
            <a:r>
              <a:rPr lang="en-US" sz="1100" b="1" dirty="0" smtClean="0">
                <a:solidFill>
                  <a:srgbClr val="000000"/>
                </a:solidFill>
              </a:rPr>
              <a:t> (</a:t>
            </a:r>
            <a:r>
              <a:rPr lang="et-EE" sz="1100" b="1" dirty="0" smtClean="0">
                <a:solidFill>
                  <a:srgbClr val="000000"/>
                </a:solidFill>
              </a:rPr>
              <a:t>P</a:t>
            </a:r>
            <a:r>
              <a:rPr lang="en-US" sz="1100" b="1" dirty="0" smtClean="0">
                <a:solidFill>
                  <a:srgbClr val="000000"/>
                </a:solidFill>
              </a:rPr>
              <a:t>ran</a:t>
            </a:r>
            <a:r>
              <a:rPr lang="et-EE" sz="1100" b="1" dirty="0" err="1" smtClean="0">
                <a:solidFill>
                  <a:srgbClr val="000000"/>
                </a:solidFill>
              </a:rPr>
              <a:t>tsusmaa</a:t>
            </a:r>
            <a:r>
              <a:rPr lang="en-US" sz="1100" b="1" dirty="0" smtClean="0">
                <a:solidFill>
                  <a:srgbClr val="000000"/>
                </a:solidFill>
              </a:rPr>
              <a:t>) (D2)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16465" y="3692545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läbiviimise </a:t>
            </a:r>
            <a:r>
              <a:rPr lang="et-EE" sz="1100" b="1" dirty="0" err="1">
                <a:solidFill>
                  <a:srgbClr val="000000"/>
                </a:solidFill>
              </a:rPr>
              <a:t>monitoorimine</a:t>
            </a:r>
            <a:r>
              <a:rPr lang="et-EE" sz="1100" b="1" dirty="0">
                <a:solidFill>
                  <a:srgbClr val="000000"/>
                </a:solidFill>
              </a:rPr>
              <a:t/>
            </a:r>
            <a:br>
              <a:rPr lang="et-EE" sz="1100" b="1" dirty="0">
                <a:solidFill>
                  <a:srgbClr val="000000"/>
                </a:solidFill>
              </a:rPr>
            </a:br>
            <a:r>
              <a:rPr lang="et-EE" sz="1100" b="1" dirty="0" smtClean="0">
                <a:solidFill>
                  <a:srgbClr val="000000"/>
                </a:solidFill>
              </a:rPr>
              <a:t>Kesk-Euroopas</a:t>
            </a:r>
            <a:r>
              <a:rPr lang="en-US" sz="1100" b="1" dirty="0" smtClean="0">
                <a:solidFill>
                  <a:srgbClr val="000000"/>
                </a:solidFill>
              </a:rPr>
              <a:t> (</a:t>
            </a:r>
            <a:r>
              <a:rPr lang="et-EE" sz="1100" b="1" dirty="0" smtClean="0">
                <a:solidFill>
                  <a:srgbClr val="000000"/>
                </a:solidFill>
              </a:rPr>
              <a:t>Saksamaa</a:t>
            </a:r>
            <a:r>
              <a:rPr lang="en-US" sz="1100" b="1" dirty="0" smtClean="0">
                <a:solidFill>
                  <a:srgbClr val="000000"/>
                </a:solidFill>
              </a:rPr>
              <a:t>) (D3)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16465" y="4341004"/>
            <a:ext cx="273030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1100" b="1" dirty="0">
                <a:solidFill>
                  <a:srgbClr val="000000"/>
                </a:solidFill>
              </a:rPr>
              <a:t>30 </a:t>
            </a:r>
            <a:r>
              <a:rPr lang="et-EE" sz="1100" b="1" dirty="0">
                <a:solidFill>
                  <a:srgbClr val="000000"/>
                </a:solidFill>
              </a:rPr>
              <a:t>kohanemise tegevusplaani läbiviimise </a:t>
            </a:r>
            <a:r>
              <a:rPr lang="et-EE" sz="1100" b="1" dirty="0" err="1">
                <a:solidFill>
                  <a:srgbClr val="000000"/>
                </a:solidFill>
              </a:rPr>
              <a:t>monitoorimine</a:t>
            </a:r>
            <a:r>
              <a:rPr lang="et-EE" sz="1100" b="1" dirty="0">
                <a:solidFill>
                  <a:srgbClr val="000000"/>
                </a:solidFill>
              </a:rPr>
              <a:t/>
            </a:r>
            <a:br>
              <a:rPr lang="et-EE" sz="1100" b="1" dirty="0">
                <a:solidFill>
                  <a:srgbClr val="000000"/>
                </a:solidFill>
              </a:rPr>
            </a:br>
            <a:r>
              <a:rPr lang="et-EE" sz="1100" b="1" dirty="0" smtClean="0">
                <a:solidFill>
                  <a:srgbClr val="000000"/>
                </a:solidFill>
              </a:rPr>
              <a:t>Põhja-Euroopas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>
                <a:solidFill>
                  <a:srgbClr val="000000"/>
                </a:solidFill>
              </a:rPr>
              <a:t>(</a:t>
            </a:r>
            <a:r>
              <a:rPr lang="en-US" sz="1100" b="1" dirty="0" smtClean="0">
                <a:solidFill>
                  <a:srgbClr val="000000"/>
                </a:solidFill>
              </a:rPr>
              <a:t>E</a:t>
            </a:r>
            <a:r>
              <a:rPr lang="et-EE" sz="1100" b="1" dirty="0" err="1" smtClean="0">
                <a:solidFill>
                  <a:srgbClr val="000000"/>
                </a:solidFill>
              </a:rPr>
              <a:t>esti</a:t>
            </a:r>
            <a:r>
              <a:rPr lang="en-US" sz="1100" b="1" dirty="0" smtClean="0">
                <a:solidFill>
                  <a:srgbClr val="000000"/>
                </a:solidFill>
              </a:rPr>
              <a:t>) (D4)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16465" y="5131934"/>
            <a:ext cx="2730303" cy="60016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t-EE" sz="1100" b="1" dirty="0">
                <a:solidFill>
                  <a:srgbClr val="000000"/>
                </a:solidFill>
              </a:rPr>
              <a:t>Tänaste ja tulevaste </a:t>
            </a:r>
            <a:r>
              <a:rPr lang="et-EE" sz="1100" b="1" dirty="0" smtClean="0">
                <a:solidFill>
                  <a:srgbClr val="000000"/>
                </a:solidFill>
              </a:rPr>
              <a:t>PM tootjate </a:t>
            </a:r>
            <a:r>
              <a:rPr lang="et-EE" sz="1100" b="1" dirty="0">
                <a:solidFill>
                  <a:srgbClr val="000000"/>
                </a:solidFill>
              </a:rPr>
              <a:t>kohanemissuutlikkuse </a:t>
            </a:r>
            <a:r>
              <a:rPr lang="et-EE" sz="1100" b="1" dirty="0" smtClean="0">
                <a:solidFill>
                  <a:srgbClr val="000000"/>
                </a:solidFill>
              </a:rPr>
              <a:t>tõstmise jälgimine </a:t>
            </a:r>
            <a:r>
              <a:rPr lang="en-US" sz="1100" b="1" dirty="0" smtClean="0">
                <a:solidFill>
                  <a:srgbClr val="000000"/>
                </a:solidFill>
              </a:rPr>
              <a:t>(D5)</a:t>
            </a:r>
            <a:endParaRPr lang="de-DE" sz="1100" b="1" dirty="0">
              <a:solidFill>
                <a:srgbClr val="000000"/>
              </a:solidFill>
            </a:endParaRPr>
          </a:p>
        </p:txBody>
      </p:sp>
      <p:cxnSp>
        <p:nvCxnSpPr>
          <p:cNvPr id="3" name="Gewinkelte Verbindung 2"/>
          <p:cNvCxnSpPr>
            <a:stCxn id="32" idx="2"/>
            <a:endCxn id="37" idx="0"/>
          </p:cNvCxnSpPr>
          <p:nvPr/>
        </p:nvCxnSpPr>
        <p:spPr>
          <a:xfrm rot="16200000" flipH="1">
            <a:off x="2735027" y="18634"/>
            <a:ext cx="223856" cy="3666033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winkelte Verbindung 70"/>
          <p:cNvCxnSpPr>
            <a:stCxn id="29" idx="2"/>
            <a:endCxn id="37" idx="0"/>
          </p:cNvCxnSpPr>
          <p:nvPr/>
        </p:nvCxnSpPr>
        <p:spPr>
          <a:xfrm rot="16200000" flipH="1">
            <a:off x="3794458" y="1078063"/>
            <a:ext cx="408525" cy="1362506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31" idx="2"/>
            <a:endCxn id="37" idx="0"/>
          </p:cNvCxnSpPr>
          <p:nvPr/>
        </p:nvCxnSpPr>
        <p:spPr>
          <a:xfrm rot="5400000">
            <a:off x="5272391" y="1147305"/>
            <a:ext cx="223856" cy="140869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40" idx="1"/>
            <a:endCxn id="64" idx="3"/>
          </p:cNvCxnSpPr>
          <p:nvPr/>
        </p:nvCxnSpPr>
        <p:spPr>
          <a:xfrm flipH="1" flipV="1">
            <a:off x="2846768" y="2695709"/>
            <a:ext cx="468051" cy="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>
            <a:stCxn id="41" idx="1"/>
            <a:endCxn id="66" idx="3"/>
          </p:cNvCxnSpPr>
          <p:nvPr/>
        </p:nvCxnSpPr>
        <p:spPr>
          <a:xfrm flipH="1" flipV="1">
            <a:off x="2846768" y="3344168"/>
            <a:ext cx="468051" cy="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44" idx="1"/>
            <a:endCxn id="68" idx="3"/>
          </p:cNvCxnSpPr>
          <p:nvPr/>
        </p:nvCxnSpPr>
        <p:spPr>
          <a:xfrm flipH="1" flipV="1">
            <a:off x="2846768" y="3992627"/>
            <a:ext cx="468051" cy="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46" idx="1"/>
            <a:endCxn id="69" idx="3"/>
          </p:cNvCxnSpPr>
          <p:nvPr/>
        </p:nvCxnSpPr>
        <p:spPr>
          <a:xfrm flipH="1">
            <a:off x="2846768" y="4556452"/>
            <a:ext cx="468051" cy="8463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Gewinkelte Verbindung 13318"/>
          <p:cNvCxnSpPr>
            <a:stCxn id="54" idx="1"/>
            <a:endCxn id="70" idx="2"/>
          </p:cNvCxnSpPr>
          <p:nvPr/>
        </p:nvCxnSpPr>
        <p:spPr>
          <a:xfrm rot="10800000" flipV="1">
            <a:off x="1481617" y="2614416"/>
            <a:ext cx="5109566" cy="3117682"/>
          </a:xfrm>
          <a:prstGeom prst="bentConnector4">
            <a:avLst>
              <a:gd name="adj1" fmla="val 36641"/>
              <a:gd name="adj2" fmla="val 10733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winkelte Verbindung 105"/>
          <p:cNvCxnSpPr>
            <a:stCxn id="57" idx="1"/>
            <a:endCxn id="70" idx="2"/>
          </p:cNvCxnSpPr>
          <p:nvPr/>
        </p:nvCxnSpPr>
        <p:spPr>
          <a:xfrm rot="10800000" flipV="1">
            <a:off x="1481617" y="3357578"/>
            <a:ext cx="5109566" cy="2374519"/>
          </a:xfrm>
          <a:prstGeom prst="bentConnector4">
            <a:avLst>
              <a:gd name="adj1" fmla="val 36641"/>
              <a:gd name="adj2" fmla="val 109627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>
          <a:xfrm>
            <a:off x="1170424" y="116632"/>
            <a:ext cx="7605000" cy="36004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t-EE" sz="3200" dirty="0" smtClean="0">
                <a:solidFill>
                  <a:srgbClr val="EDAA00"/>
                </a:solidFill>
                <a:latin typeface="cafeta" charset="0"/>
              </a:rPr>
              <a:t>Millega me tegelesime?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13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defRPr sz="2800" b="1" dirty="0">
            <a:solidFill>
              <a:srgbClr val="A0212E"/>
            </a:solidFill>
            <a:latin typeface="Aaux ProRegular OSF"/>
            <a:cs typeface="Aaux ProRegular OSF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744</Words>
  <Application>Microsoft Office PowerPoint</Application>
  <PresentationFormat>A4-formaadis paber (210x297 mm)</PresentationFormat>
  <Paragraphs>131</Paragraphs>
  <Slides>14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10</vt:i4>
      </vt:variant>
      <vt:variant>
        <vt:lpstr>Kujundus</vt:lpstr>
      </vt:variant>
      <vt:variant>
        <vt:i4>5</vt:i4>
      </vt:variant>
      <vt:variant>
        <vt:lpstr>Slaidipealkirjad</vt:lpstr>
      </vt:variant>
      <vt:variant>
        <vt:i4>14</vt:i4>
      </vt:variant>
    </vt:vector>
  </HeadingPairs>
  <TitlesOfParts>
    <vt:vector size="29" baseType="lpstr">
      <vt:lpstr>MS PGothic</vt:lpstr>
      <vt:lpstr>MS PGothic</vt:lpstr>
      <vt:lpstr>Aaux ProRegular OSF</vt:lpstr>
      <vt:lpstr>Arial</vt:lpstr>
      <vt:lpstr>BakerSignet</vt:lpstr>
      <vt:lpstr>cafeta</vt:lpstr>
      <vt:lpstr>Calibri</vt:lpstr>
      <vt:lpstr>Calibri (Kehatekst)</vt:lpstr>
      <vt:lpstr>Segoe UI</vt:lpstr>
      <vt:lpstr>Wingdings</vt:lpstr>
      <vt:lpstr>1_Diseño personalizado</vt:lpstr>
      <vt:lpstr>4_Diseño personalizado</vt:lpstr>
      <vt:lpstr>Diseño personalizado</vt:lpstr>
      <vt:lpstr>2_Diseño personalizado</vt:lpstr>
      <vt:lpstr>Larissa-Design</vt:lpstr>
      <vt:lpstr>PowerPointi esitlus</vt:lpstr>
      <vt:lpstr>PowerPointi esitlus</vt:lpstr>
      <vt:lpstr>Kuidas koostöö algas?</vt:lpstr>
      <vt:lpstr>Koostöö teiste partneritega</vt:lpstr>
      <vt:lpstr>Koostöö teiste partneritega</vt:lpstr>
      <vt:lpstr>Koostöö teiste partneritega</vt:lpstr>
      <vt:lpstr>Koostöö teiste partneritega</vt:lpstr>
      <vt:lpstr>Koostöö teiste partneritega</vt:lpstr>
      <vt:lpstr>PowerPointi esitlus</vt:lpstr>
      <vt:lpstr>PowerPointi esitlus</vt:lpstr>
      <vt:lpstr>PowerPointi esitlus</vt:lpstr>
      <vt:lpstr>Koostöö teiste partneritega</vt:lpstr>
      <vt:lpstr>Koostöö teiste partneritega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Dapena</dc:creator>
  <cp:lastModifiedBy>Ragnar Leming</cp:lastModifiedBy>
  <cp:revision>458</cp:revision>
  <cp:lastPrinted>2015-10-30T10:34:18Z</cp:lastPrinted>
  <dcterms:created xsi:type="dcterms:W3CDTF">2015-11-04T14:32:19Z</dcterms:created>
  <dcterms:modified xsi:type="dcterms:W3CDTF">2020-11-22T16:53:05Z</dcterms:modified>
</cp:coreProperties>
</file>