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20" r:id="rId5"/>
    <p:sldId id="316" r:id="rId6"/>
    <p:sldId id="480" r:id="rId7"/>
    <p:sldId id="604" r:id="rId8"/>
    <p:sldId id="477" r:id="rId9"/>
    <p:sldId id="482" r:id="rId10"/>
    <p:sldId id="439" r:id="rId11"/>
    <p:sldId id="478" r:id="rId12"/>
    <p:sldId id="485" r:id="rId13"/>
    <p:sldId id="486" r:id="rId14"/>
    <p:sldId id="605" r:id="rId15"/>
    <p:sldId id="709" r:id="rId16"/>
    <p:sldId id="4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62">
          <p15:clr>
            <a:srgbClr val="A4A3A4"/>
          </p15:clr>
        </p15:guide>
        <p15:guide id="4" pos="704">
          <p15:clr>
            <a:srgbClr val="A4A3A4"/>
          </p15:clr>
        </p15:guide>
        <p15:guide id="5" orient="horz">
          <p15:clr>
            <a:srgbClr val="A4A3A4"/>
          </p15:clr>
        </p15:guide>
        <p15:guide id="6" pos="668">
          <p15:clr>
            <a:srgbClr val="A4A3A4"/>
          </p15:clr>
        </p15:guide>
        <p15:guide id="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0" autoAdjust="0"/>
    <p:restoredTop sz="92461" autoAdjust="0"/>
  </p:normalViewPr>
  <p:slideViewPr>
    <p:cSldViewPr snapToGrid="0">
      <p:cViewPr varScale="1">
        <p:scale>
          <a:sx n="79" d="100"/>
          <a:sy n="79" d="100"/>
        </p:scale>
        <p:origin x="72" y="75"/>
      </p:cViewPr>
      <p:guideLst>
        <p:guide orient="horz" pos="2092"/>
        <p:guide pos="3840"/>
        <p:guide orient="horz" pos="962"/>
        <p:guide pos="704"/>
        <p:guide orient="horz"/>
        <p:guide pos="668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87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s://twitter.com/LIFEprogramme" TargetMode="External"/><Relationship Id="rId18" Type="http://schemas.openxmlformats.org/officeDocument/2006/relationships/hyperlink" Target="https://www.youtube.com/channel/UC-htisi9TeqdRkTTpNtznrg" TargetMode="External"/><Relationship Id="rId3" Type="http://schemas.openxmlformats.org/officeDocument/2006/relationships/image" Target="../media/image15.png"/><Relationship Id="rId21" Type="http://schemas.openxmlformats.org/officeDocument/2006/relationships/hyperlink" Target="https://www.instagram.com/lifeprogramme/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17" Type="http://schemas.openxmlformats.org/officeDocument/2006/relationships/hyperlink" Target="https://www.linkedin.com/company/european-commission/" TargetMode="External"/><Relationship Id="rId2" Type="http://schemas.openxmlformats.org/officeDocument/2006/relationships/image" Target="../media/image14.png"/><Relationship Id="rId16" Type="http://schemas.openxmlformats.org/officeDocument/2006/relationships/hyperlink" Target="https://www.linkedin.com/company/lifeprogramme" TargetMode="External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11" Type="http://schemas.openxmlformats.org/officeDocument/2006/relationships/hyperlink" Target="https://cinea.ec.europa.eu/life_en" TargetMode="External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hyperlink" Target="https://ec.europa.eu/newsroom/cinea/user-subscriptions/2180/create" TargetMode="External"/><Relationship Id="rId19" Type="http://schemas.openxmlformats.org/officeDocument/2006/relationships/hyperlink" Target="https://www.facebook.com/life.programme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ec.europa.eu/newsroom/cinea/user-subscriptions/2183/create" TargetMode="External"/><Relationship Id="rId14" Type="http://schemas.openxmlformats.org/officeDocument/2006/relationships/hyperlink" Target="https://twitter.com/eu_commission" TargetMode="External"/><Relationship Id="rId2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envir.ee/et/taotlemine" TargetMode="External"/><Relationship Id="rId2" Type="http://schemas.openxmlformats.org/officeDocument/2006/relationships/hyperlink" Target="https://cinea.ec.europa.eu/life/life-calls-proposals_en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ife.envir.ee/sites/default/files/triin/anal&#252;&#252;s_word_0.pdf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1071350" y="1268760"/>
            <a:ext cx="10065224" cy="2149523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dirty="0">
                <a:solidFill>
                  <a:srgbClr val="FFFFFF"/>
                </a:solidFill>
                <a:cs typeface="Calibri Light"/>
              </a:rPr>
              <a:t>LIFE uue </a:t>
            </a:r>
            <a:r>
              <a:rPr lang="en-GB" dirty="0" err="1">
                <a:solidFill>
                  <a:srgbClr val="FFFFFF"/>
                </a:solidFill>
                <a:cs typeface="Calibri Light"/>
              </a:rPr>
              <a:t>taotlus</a:t>
            </a:r>
            <a:r>
              <a:rPr lang="et-EE" dirty="0">
                <a:solidFill>
                  <a:srgbClr val="FFFFFF"/>
                </a:solidFill>
                <a:cs typeface="Calibri Light"/>
              </a:rPr>
              <a:t>-</a:t>
            </a:r>
          </a:p>
          <a:p>
            <a:r>
              <a:rPr lang="et-EE" dirty="0">
                <a:solidFill>
                  <a:srgbClr val="FFFFFF"/>
                </a:solidFill>
                <a:cs typeface="Calibri Light"/>
              </a:rPr>
              <a:t>vooru </a:t>
            </a:r>
            <a:r>
              <a:rPr lang="en-GB" dirty="0" err="1">
                <a:solidFill>
                  <a:srgbClr val="FFFFFF"/>
                </a:solidFill>
                <a:cs typeface="Calibri Light"/>
              </a:rPr>
              <a:t>taustast</a:t>
            </a:r>
            <a:endParaRPr lang="fr-BE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1127448" y="3706734"/>
            <a:ext cx="10065224" cy="897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t-EE" sz="2800" dirty="0">
                <a:solidFill>
                  <a:schemeClr val="accent5"/>
                </a:solidFill>
              </a:rPr>
              <a:t>Peep Mardiste</a:t>
            </a:r>
            <a:br>
              <a:rPr lang="en-GB" sz="2800" dirty="0">
                <a:solidFill>
                  <a:schemeClr val="accent5"/>
                </a:solidFill>
              </a:rPr>
            </a:br>
            <a:r>
              <a:rPr lang="et-EE" sz="2800" dirty="0">
                <a:solidFill>
                  <a:schemeClr val="accent5"/>
                </a:solidFill>
              </a:rPr>
              <a:t>NEEMO EEIG - ELLE LIFE väline vaatleja</a:t>
            </a:r>
            <a:endParaRPr lang="en-GB" sz="2800" dirty="0">
              <a:solidFill>
                <a:schemeClr val="accent5"/>
              </a:solidFill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1137920" y="4858862"/>
            <a:ext cx="5455920" cy="5289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x-none" sz="2000" i="1" dirty="0">
                <a:solidFill>
                  <a:schemeClr val="bg1"/>
                </a:solidFill>
              </a:rPr>
              <a:t>LIFE </a:t>
            </a:r>
            <a:r>
              <a:rPr lang="en-GB" altLang="x-none" sz="2000" i="1" dirty="0" err="1">
                <a:solidFill>
                  <a:schemeClr val="bg1"/>
                </a:solidFill>
              </a:rPr>
              <a:t>programmi</a:t>
            </a:r>
            <a:r>
              <a:rPr lang="en-GB" altLang="x-none" sz="2000" i="1" dirty="0">
                <a:solidFill>
                  <a:schemeClr val="bg1"/>
                </a:solidFill>
              </a:rPr>
              <a:t> </a:t>
            </a:r>
            <a:r>
              <a:rPr lang="et-EE" altLang="x-none" sz="2000" i="1" dirty="0">
                <a:solidFill>
                  <a:schemeClr val="bg1"/>
                </a:solidFill>
              </a:rPr>
              <a:t>infopäev</a:t>
            </a:r>
          </a:p>
          <a:p>
            <a:pPr marL="0" indent="0">
              <a:buNone/>
            </a:pPr>
            <a:r>
              <a:rPr lang="et-EE" altLang="x-none" sz="2000" i="1" dirty="0">
                <a:solidFill>
                  <a:schemeClr val="bg1"/>
                </a:solidFill>
              </a:rPr>
              <a:t>0</a:t>
            </a:r>
            <a:r>
              <a:rPr lang="en-GB" altLang="x-none" sz="2000" i="1" dirty="0">
                <a:solidFill>
                  <a:schemeClr val="bg1"/>
                </a:solidFill>
              </a:rPr>
              <a:t>1</a:t>
            </a:r>
            <a:r>
              <a:rPr lang="et-EE" altLang="x-none" sz="2000" i="1" dirty="0">
                <a:solidFill>
                  <a:schemeClr val="bg1"/>
                </a:solidFill>
              </a:rPr>
              <a:t>.0</a:t>
            </a:r>
            <a:r>
              <a:rPr lang="en-GB" altLang="x-none" sz="2000" i="1" dirty="0">
                <a:solidFill>
                  <a:schemeClr val="bg1"/>
                </a:solidFill>
              </a:rPr>
              <a:t>6.</a:t>
            </a:r>
            <a:r>
              <a:rPr lang="et-EE" altLang="x-none" sz="2000" i="1" dirty="0">
                <a:solidFill>
                  <a:schemeClr val="bg1"/>
                </a:solidFill>
              </a:rPr>
              <a:t>202</a:t>
            </a:r>
            <a:r>
              <a:rPr lang="en-GB" altLang="x-none" sz="2000" i="1" dirty="0">
                <a:solidFill>
                  <a:schemeClr val="bg1"/>
                </a:solidFill>
              </a:rPr>
              <a:t>2</a:t>
            </a:r>
            <a:endParaRPr lang="et-EE" altLang="x-none" sz="20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altLang="x-none" sz="2000" i="1" strike="sngStrik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chemeClr val="bg1"/>
              </a:solidFill>
            </a:endParaRPr>
          </a:p>
        </p:txBody>
      </p:sp>
      <p:pic>
        <p:nvPicPr>
          <p:cNvPr id="10" name="Image 9" descr="logo-Life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3" y="5877272"/>
            <a:ext cx="933210" cy="732827"/>
          </a:xfrm>
          <a:prstGeom prst="rect">
            <a:avLst/>
          </a:prstGeom>
        </p:spPr>
      </p:pic>
      <p:pic>
        <p:nvPicPr>
          <p:cNvPr id="7" name="Image 8" descr="Neem-Logo CL-White.png">
            <a:extLst>
              <a:ext uri="{FF2B5EF4-FFF2-40B4-BE49-F238E27FC236}">
                <a16:creationId xmlns:a16="http://schemas.microsoft.com/office/drawing/2014/main" id="{4E1167C4-0B1F-46F3-B2E1-0A059C6D8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22" y="5965246"/>
            <a:ext cx="1346941" cy="64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9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r>
              <a:rPr lang="et-EE" dirty="0">
                <a:solidFill>
                  <a:srgbClr val="000000"/>
                </a:solidFill>
              </a:rPr>
              <a:t>E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lupaikade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kaitse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või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elurikkuse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kao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probleemiga</a:t>
            </a:r>
            <a:r>
              <a:rPr lang="et-EE" b="0" i="0" u="none" strike="noStrike" baseline="0" dirty="0">
                <a:solidFill>
                  <a:srgbClr val="000000"/>
                </a:solidFill>
              </a:rPr>
              <a:t> tegelevates taotlustes ei nimetata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konkreetse</a:t>
            </a:r>
            <a:r>
              <a:rPr lang="et-EE" b="0" i="0" u="none" strike="noStrike" baseline="0" dirty="0">
                <a:solidFill>
                  <a:srgbClr val="000000"/>
                </a:solidFill>
              </a:rPr>
              <a:t>id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liik</a:t>
            </a:r>
            <a:r>
              <a:rPr lang="et-EE" b="0" i="0" u="none" strike="noStrike" baseline="0" dirty="0">
                <a:solidFill>
                  <a:srgbClr val="000000"/>
                </a:solidFill>
              </a:rPr>
              <a:t>e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.</a:t>
            </a:r>
            <a:endParaRPr lang="en-GB" sz="1800" b="0" i="0" u="none" strike="noStrike" baseline="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nn-NO" b="0" i="0" u="none" strike="noStrike" baseline="0" dirty="0">
                <a:solidFill>
                  <a:srgbClr val="000000"/>
                </a:solidFill>
              </a:rPr>
              <a:t>Rohehanked ega ökomärgistega tooteid ei kasutata</a:t>
            </a:r>
            <a:r>
              <a:rPr lang="et-EE" b="0" i="0" u="none" strike="noStrike" baseline="0" dirty="0">
                <a:solidFill>
                  <a:srgbClr val="000000"/>
                </a:solidFill>
              </a:rPr>
              <a:t>.</a:t>
            </a:r>
            <a:endParaRPr lang="et-EE" dirty="0">
              <a:solidFill>
                <a:srgbClr val="000000"/>
              </a:solidFill>
            </a:endParaRPr>
          </a:p>
          <a:p>
            <a:r>
              <a:rPr lang="fi-FI" b="0" i="0" u="none" strike="noStrike" baseline="0" dirty="0" err="1">
                <a:solidFill>
                  <a:srgbClr val="000000"/>
                </a:solidFill>
              </a:rPr>
              <a:t>Projekt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ei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rakenda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varasemate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projektide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teadustöö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tulemusi</a:t>
            </a:r>
            <a:r>
              <a:rPr lang="et-EE" dirty="0">
                <a:solidFill>
                  <a:srgbClr val="000000"/>
                </a:solidFill>
              </a:rPr>
              <a:t>.</a:t>
            </a:r>
          </a:p>
          <a:p>
            <a:r>
              <a:rPr lang="fi-FI" b="0" i="0" u="none" strike="noStrike" baseline="0" dirty="0">
                <a:solidFill>
                  <a:srgbClr val="000000"/>
                </a:solidFill>
              </a:rPr>
              <a:t>On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projekte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kus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ei ole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selgelt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välja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toodud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mis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saab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projekti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lõppedes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. 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	</a:t>
            </a:r>
          </a:p>
          <a:p>
            <a:pPr marL="0" indent="0">
              <a:spcBef>
                <a:spcPts val="575"/>
              </a:spcBef>
              <a:spcAft>
                <a:spcPts val="600"/>
              </a:spcAft>
              <a:buNone/>
            </a:pPr>
            <a:endParaRPr lang="et-EE" altLang="x-non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Eesti hiljutiste LIFE taotluste p</a:t>
            </a:r>
            <a:r>
              <a:rPr lang="en-GB" dirty="0" err="1"/>
              <a:t>uuduj</a:t>
            </a:r>
            <a:r>
              <a:rPr lang="et-EE" dirty="0" err="1"/>
              <a:t>ääke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670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Eesti edulood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5A164-720C-4000-86A1-1077A27CD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34" y="2400300"/>
            <a:ext cx="7911066" cy="4457700"/>
          </a:xfrm>
          <a:prstGeom prst="rect">
            <a:avLst/>
          </a:prstGeom>
        </p:spPr>
      </p:pic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C094302B-D72B-4937-9173-F30BBA506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 lIns="0"/>
          <a:lstStyle/>
          <a:p>
            <a:pPr marL="230400" indent="-230400">
              <a:spcBef>
                <a:spcPts val="575"/>
              </a:spcBef>
              <a:spcAft>
                <a:spcPts val="600"/>
              </a:spcAft>
              <a:buFont typeface="Arial"/>
              <a:buChar char="•"/>
            </a:pPr>
            <a:r>
              <a:rPr lang="et-EE" dirty="0"/>
              <a:t>LIFE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Alvars</a:t>
            </a:r>
            <a:r>
              <a:rPr lang="et-EE" dirty="0"/>
              <a:t> projekt sai 30. mail 2022 Brüsselis parima </a:t>
            </a:r>
            <a:r>
              <a:rPr lang="en-GB" dirty="0"/>
              <a:t>Natura 2000 </a:t>
            </a:r>
            <a:r>
              <a:rPr lang="et-EE" dirty="0"/>
              <a:t>projekti tunnustuse</a:t>
            </a:r>
          </a:p>
          <a:p>
            <a:pPr marL="230400" indent="-230400">
              <a:spcBef>
                <a:spcPts val="575"/>
              </a:spcBef>
              <a:spcAft>
                <a:spcPts val="600"/>
              </a:spcAft>
              <a:buFont typeface="Arial"/>
              <a:buChar char="•"/>
            </a:pPr>
            <a:r>
              <a:rPr lang="et-EE" altLang="x-none" dirty="0"/>
              <a:t>2500 ha loopealsete</a:t>
            </a:r>
          </a:p>
          <a:p>
            <a:pPr marL="0" indent="0">
              <a:spcBef>
                <a:spcPts val="575"/>
              </a:spcBef>
              <a:spcAft>
                <a:spcPts val="600"/>
              </a:spcAft>
              <a:buNone/>
            </a:pPr>
            <a:r>
              <a:rPr lang="et-EE" altLang="x-none" dirty="0"/>
              <a:t>karjamaade taastamine</a:t>
            </a:r>
          </a:p>
          <a:p>
            <a:pPr marL="230400" indent="-230400">
              <a:spcBef>
                <a:spcPts val="575"/>
              </a:spcBef>
              <a:spcAft>
                <a:spcPts val="600"/>
              </a:spcAft>
              <a:buFont typeface="Arial"/>
              <a:buChar char="•"/>
            </a:pPr>
            <a:r>
              <a:rPr lang="et-EE" altLang="x-none" dirty="0"/>
              <a:t>Keskkonnaamet, PKÜ,</a:t>
            </a:r>
          </a:p>
          <a:p>
            <a:pPr marL="0" indent="0">
              <a:spcBef>
                <a:spcPts val="575"/>
              </a:spcBef>
              <a:spcAft>
                <a:spcPts val="600"/>
              </a:spcAft>
              <a:buNone/>
            </a:pPr>
            <a:r>
              <a:rPr lang="et-EE" altLang="x-none" dirty="0"/>
              <a:t>EMÜ, TÜ</a:t>
            </a:r>
          </a:p>
          <a:p>
            <a:pPr marL="230400" indent="-230400">
              <a:spcBef>
                <a:spcPts val="575"/>
              </a:spcBef>
              <a:spcAft>
                <a:spcPts val="600"/>
              </a:spcAft>
              <a:buFont typeface="Arial"/>
              <a:buChar char="•"/>
            </a:pPr>
            <a:r>
              <a:rPr lang="et-EE" altLang="x-none" dirty="0"/>
              <a:t>2014-2019</a:t>
            </a:r>
          </a:p>
          <a:p>
            <a:pPr marL="230400" indent="-230400">
              <a:spcBef>
                <a:spcPts val="575"/>
              </a:spcBef>
              <a:spcAft>
                <a:spcPts val="600"/>
              </a:spcAft>
              <a:buFont typeface="Arial"/>
              <a:buChar char="•"/>
            </a:pPr>
            <a:r>
              <a:rPr lang="et-EE" altLang="x-none" dirty="0"/>
              <a:t>LIFE toetus </a:t>
            </a:r>
            <a:r>
              <a:rPr lang="et-EE" dirty="0"/>
              <a:t>2,8 </a:t>
            </a:r>
            <a:r>
              <a:rPr lang="et-EE" dirty="0" err="1"/>
              <a:t>mEUR</a:t>
            </a:r>
            <a:endParaRPr lang="et-EE" dirty="0"/>
          </a:p>
          <a:p>
            <a:pPr marL="230400" indent="-230400">
              <a:spcBef>
                <a:spcPts val="575"/>
              </a:spcBef>
              <a:spcAft>
                <a:spcPts val="600"/>
              </a:spcAft>
              <a:buFont typeface="Arial"/>
              <a:buChar char="•"/>
            </a:pPr>
            <a:endParaRPr lang="et-EE" altLang="x-none" dirty="0"/>
          </a:p>
        </p:txBody>
      </p:sp>
    </p:spTree>
    <p:extLst>
      <p:ext uri="{BB962C8B-B14F-4D97-AF65-F5344CB8AC3E}">
        <p14:creationId xmlns:p14="http://schemas.microsoft.com/office/powerpoint/2010/main" val="377749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5866131"/>
            <a:ext cx="3877443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  <a:spcBef>
                <a:spcPct val="0"/>
              </a:spcBef>
            </a:pPr>
            <a:endParaRPr sz="2000"/>
          </a:p>
        </p:txBody>
      </p:sp>
      <p:sp>
        <p:nvSpPr>
          <p:cNvPr id="3" name="TextBox 3"/>
          <p:cNvSpPr txBox="1"/>
          <p:nvPr/>
        </p:nvSpPr>
        <p:spPr>
          <a:xfrm>
            <a:off x="6885041" y="2769910"/>
            <a:ext cx="4676311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93"/>
              </a:lnSpc>
              <a:spcBef>
                <a:spcPct val="0"/>
              </a:spcBef>
            </a:pPr>
            <a:r>
              <a:rPr lang="en-US" sz="5133" dirty="0">
                <a:solidFill>
                  <a:schemeClr val="bg1"/>
                </a:solidFill>
                <a:latin typeface="Open Sauce Light"/>
              </a:rPr>
              <a:t>Thank You!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251DCC5-05F9-4A81-B5F0-32BE35570392}"/>
              </a:ext>
            </a:extLst>
          </p:cNvPr>
          <p:cNvSpPr/>
          <p:nvPr/>
        </p:nvSpPr>
        <p:spPr>
          <a:xfrm rot="-6460826">
            <a:off x="-1741164" y="299678"/>
            <a:ext cx="8730738" cy="6891214"/>
          </a:xfrm>
          <a:custGeom>
            <a:avLst/>
            <a:gdLst>
              <a:gd name="connsiteX0" fmla="*/ 13096106 w 13096106"/>
              <a:gd name="connsiteY0" fmla="*/ 3124241 h 10336820"/>
              <a:gd name="connsiteX1" fmla="*/ 10796992 w 13096106"/>
              <a:gd name="connsiteY1" fmla="*/ 10336820 h 10336820"/>
              <a:gd name="connsiteX2" fmla="*/ 0 w 13096106"/>
              <a:gd name="connsiteY2" fmla="*/ 10336819 h 10336820"/>
              <a:gd name="connsiteX3" fmla="*/ 3295010 w 13096106"/>
              <a:gd name="connsiteY3" fmla="*/ 0 h 1033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6106" h="10336820">
                <a:moveTo>
                  <a:pt x="13096106" y="3124241"/>
                </a:moveTo>
                <a:lnTo>
                  <a:pt x="10796992" y="10336820"/>
                </a:lnTo>
                <a:lnTo>
                  <a:pt x="0" y="10336819"/>
                </a:lnTo>
                <a:lnTo>
                  <a:pt x="3295010" y="0"/>
                </a:lnTo>
                <a:close/>
              </a:path>
            </a:pathLst>
          </a:custGeom>
          <a:solidFill>
            <a:srgbClr val="004A9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9397" y="2161751"/>
            <a:ext cx="3292261" cy="225519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62491" y="4589429"/>
            <a:ext cx="3426608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72"/>
              </a:lnSpc>
              <a:spcBef>
                <a:spcPct val="0"/>
              </a:spcBef>
            </a:pPr>
            <a:r>
              <a:rPr lang="en-US" sz="1470" dirty="0">
                <a:solidFill>
                  <a:srgbClr val="F6E624"/>
                </a:solidFill>
                <a:latin typeface="Lato Bold"/>
              </a:rPr>
              <a:t>30 years of bringing green ideas to LIFE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4F70C2-B348-4DE9-A6F3-E052BB7E0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729" y="4775946"/>
            <a:ext cx="427088" cy="4681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D167A6-DD01-4300-9C1F-EFB149DB05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832" y="3906340"/>
            <a:ext cx="413487" cy="4543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DA6078-ED0D-4B6D-8A11-1D4BB34BAD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44" y="5714929"/>
            <a:ext cx="413487" cy="4543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EBF936-9383-419A-B6B6-F63C654C5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134" y="5750115"/>
            <a:ext cx="431708" cy="4743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A7CA88-EE75-4B0F-9F83-F9E455FD37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194" y="4799287"/>
            <a:ext cx="440486" cy="4840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5F1833-8A66-443E-B215-97564CDDBB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899" y="3876984"/>
            <a:ext cx="456133" cy="500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27545D-7CEA-4AEE-A3C7-023A6AF17A2F}"/>
              </a:ext>
            </a:extLst>
          </p:cNvPr>
          <p:cNvSpPr txBox="1"/>
          <p:nvPr/>
        </p:nvSpPr>
        <p:spPr>
          <a:xfrm>
            <a:off x="7838978" y="3970966"/>
            <a:ext cx="132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WEBSITE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57809A-B898-488F-B31B-30E581A7DCCD}"/>
              </a:ext>
            </a:extLst>
          </p:cNvPr>
          <p:cNvSpPr txBox="1"/>
          <p:nvPr/>
        </p:nvSpPr>
        <p:spPr>
          <a:xfrm>
            <a:off x="7592108" y="5136224"/>
            <a:ext cx="421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70C0"/>
                </a:solidFill>
                <a:hlinkClick r:id="rId9"/>
              </a:rPr>
              <a:t>LIFE Newsletter</a:t>
            </a:r>
            <a:endParaRPr lang="en-GB" sz="1200" dirty="0">
              <a:solidFill>
                <a:srgbClr val="0070C0"/>
              </a:solidFill>
            </a:endParaRPr>
          </a:p>
          <a:p>
            <a:r>
              <a:rPr lang="en-GB" sz="1200" dirty="0">
                <a:solidFill>
                  <a:srgbClr val="0070C0"/>
                </a:solidFill>
                <a:hlinkClick r:id="rId10"/>
              </a:rPr>
              <a:t>Clean Energy Newsletter</a:t>
            </a:r>
            <a:endParaRPr lang="en-GB" sz="1200" dirty="0">
              <a:solidFill>
                <a:srgbClr val="0070C0"/>
              </a:solidFill>
            </a:endParaRPr>
          </a:p>
          <a:p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DA2699-FF82-46AD-A11A-9F62D2F25461}"/>
              </a:ext>
            </a:extLst>
          </p:cNvPr>
          <p:cNvSpPr txBox="1"/>
          <p:nvPr/>
        </p:nvSpPr>
        <p:spPr>
          <a:xfrm>
            <a:off x="10058400" y="3975086"/>
            <a:ext cx="132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@FACEBOOK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E8D822-4902-4390-BA07-BD74E1B4D05B}"/>
              </a:ext>
            </a:extLst>
          </p:cNvPr>
          <p:cNvSpPr txBox="1"/>
          <p:nvPr/>
        </p:nvSpPr>
        <p:spPr>
          <a:xfrm>
            <a:off x="10058400" y="5788209"/>
            <a:ext cx="132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@INSTAGRAM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7325DE-6D1A-4596-BAA5-2A17B311A752}"/>
              </a:ext>
            </a:extLst>
          </p:cNvPr>
          <p:cNvSpPr txBox="1"/>
          <p:nvPr/>
        </p:nvSpPr>
        <p:spPr>
          <a:xfrm>
            <a:off x="10058400" y="4872012"/>
            <a:ext cx="132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YOUTUBE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5977890" y="250725"/>
            <a:ext cx="5734734" cy="782357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dirty="0"/>
              <a:t>Keep in touch with LIFE</a:t>
            </a: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6EBF936-9383-419A-B6B6-F63C654C5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028" y="8969492"/>
            <a:ext cx="274519" cy="30164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67" y="2070879"/>
            <a:ext cx="684199" cy="750146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7535273" y="2469401"/>
            <a:ext cx="332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11"/>
              </a:rPr>
              <a:t>  https://cinea.ec.europa.eu/life_en</a:t>
            </a:r>
            <a:endParaRPr lang="en-GB" sz="1600" dirty="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02" y="3483338"/>
            <a:ext cx="381738" cy="41844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02" y="3884802"/>
            <a:ext cx="380821" cy="41844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78" y="4273496"/>
            <a:ext cx="380821" cy="418443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7493383" y="3461726"/>
            <a:ext cx="1585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sz="1200" dirty="0">
                <a:solidFill>
                  <a:srgbClr val="4D4D4D"/>
                </a:solidFill>
                <a:hlinkClick r:id="rId13"/>
              </a:rPr>
              <a:t>@</a:t>
            </a:r>
            <a:r>
              <a:rPr lang="en-IE" sz="1200" dirty="0" err="1">
                <a:solidFill>
                  <a:srgbClr val="4D4D4D"/>
                </a:solidFill>
                <a:hlinkClick r:id="rId13"/>
              </a:rPr>
              <a:t>LIFEprogramme</a:t>
            </a:r>
            <a:endParaRPr lang="en-IE" sz="1200" dirty="0">
              <a:solidFill>
                <a:srgbClr val="4D4D4D"/>
              </a:solidFill>
            </a:endParaRPr>
          </a:p>
          <a:p>
            <a:pPr lvl="0"/>
            <a:r>
              <a:rPr lang="en-IE" sz="1200" dirty="0">
                <a:solidFill>
                  <a:srgbClr val="4D4D4D"/>
                </a:solidFill>
                <a:hlinkClick r:id="rId14"/>
              </a:rPr>
              <a:t>@</a:t>
            </a:r>
            <a:r>
              <a:rPr lang="en-IE" sz="1200" dirty="0" err="1">
                <a:solidFill>
                  <a:srgbClr val="4D4D4D"/>
                </a:solidFill>
                <a:hlinkClick r:id="rId14"/>
              </a:rPr>
              <a:t>CleanEnergy_EU</a:t>
            </a:r>
            <a:endParaRPr lang="en-IE" sz="1200" dirty="0">
              <a:solidFill>
                <a:srgbClr val="4D4D4D"/>
              </a:solidFill>
              <a:hlinkClick r:id="rId14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43" y="3102329"/>
            <a:ext cx="381738" cy="381738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7505465" y="3987843"/>
            <a:ext cx="13662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16"/>
              </a:rPr>
              <a:t>LIFE </a:t>
            </a:r>
            <a:r>
              <a:rPr lang="en-US" sz="1200" dirty="0" err="1">
                <a:hlinkClick r:id="rId16"/>
              </a:rPr>
              <a:t>Programme</a:t>
            </a:r>
            <a:endParaRPr lang="en-GB" sz="1200" dirty="0">
              <a:hlinkClick r:id="rId17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531833" y="4337265"/>
            <a:ext cx="2168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sz="1200" dirty="0">
                <a:solidFill>
                  <a:srgbClr val="4D4D4D"/>
                </a:solidFill>
                <a:hlinkClick r:id="rId18"/>
              </a:rPr>
              <a:t>LIFE Programme</a:t>
            </a:r>
            <a:endParaRPr lang="en-IE" sz="1200" dirty="0">
              <a:solidFill>
                <a:srgbClr val="4D4D4D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528855" y="3155556"/>
            <a:ext cx="16943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19"/>
              </a:rPr>
              <a:t>LIFE </a:t>
            </a:r>
            <a:r>
              <a:rPr lang="en-US" sz="1200" dirty="0" err="1">
                <a:hlinkClick r:id="rId19"/>
              </a:rPr>
              <a:t>Programme</a:t>
            </a:r>
            <a:endParaRPr lang="en-GB" sz="1200" dirty="0">
              <a:hlinkClick r:id="rId17"/>
            </a:endParaRPr>
          </a:p>
        </p:txBody>
      </p:sp>
      <p:pic>
        <p:nvPicPr>
          <p:cNvPr id="95" name="Picture 2" descr="Instagram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066" y="4671863"/>
            <a:ext cx="412629" cy="4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ectangle 95"/>
          <p:cNvSpPr/>
          <p:nvPr/>
        </p:nvSpPr>
        <p:spPr>
          <a:xfrm>
            <a:off x="7564099" y="4769999"/>
            <a:ext cx="1430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sz="1200" dirty="0">
                <a:solidFill>
                  <a:srgbClr val="4D4D4D"/>
                </a:solidFill>
                <a:hlinkClick r:id="rId21"/>
              </a:rPr>
              <a:t>@</a:t>
            </a:r>
            <a:r>
              <a:rPr lang="en-IE" sz="1200" dirty="0" err="1">
                <a:solidFill>
                  <a:srgbClr val="4D4D4D"/>
                </a:solidFill>
                <a:hlinkClick r:id="rId21"/>
              </a:rPr>
              <a:t>LIFEprogramme</a:t>
            </a:r>
            <a:endParaRPr lang="en-IE" sz="1200" dirty="0">
              <a:solidFill>
                <a:srgbClr val="4D4D4D"/>
              </a:solidFill>
              <a:hlinkClick r:id="rId14"/>
            </a:endParaRPr>
          </a:p>
        </p:txBody>
      </p:sp>
      <p:pic>
        <p:nvPicPr>
          <p:cNvPr id="33" name="Picture 32" descr="cid:image011.png@01D83E14.CCE07600">
            <a:hlinkClick r:id="rId9"/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56" y="5202972"/>
            <a:ext cx="402526" cy="336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36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007" y="4033651"/>
            <a:ext cx="10156297" cy="1240348"/>
          </a:xfrm>
        </p:spPr>
        <p:txBody>
          <a:bodyPr/>
          <a:lstStyle/>
          <a:p>
            <a:r>
              <a:rPr lang="et-EE" sz="3600" dirty="0"/>
              <a:t>Peep Mardiste</a:t>
            </a:r>
            <a:br>
              <a:rPr lang="et-EE" sz="3600" dirty="0"/>
            </a:br>
            <a:r>
              <a:rPr lang="et-EE" sz="3600" dirty="0"/>
              <a:t>peep.mardiste@neemo.eu</a:t>
            </a:r>
            <a:br>
              <a:rPr lang="et-EE" sz="3600" dirty="0"/>
            </a:br>
            <a:r>
              <a:rPr lang="et-EE" sz="3600" dirty="0"/>
              <a:t>www.neemo.eu</a:t>
            </a:r>
            <a:endParaRPr lang="en-GB" sz="3600" dirty="0"/>
          </a:p>
        </p:txBody>
      </p:sp>
      <p:pic>
        <p:nvPicPr>
          <p:cNvPr id="7" name="Image 8" descr="Neem-Logo CL-White.png">
            <a:extLst>
              <a:ext uri="{FF2B5EF4-FFF2-40B4-BE49-F238E27FC236}">
                <a16:creationId xmlns:a16="http://schemas.microsoft.com/office/drawing/2014/main" id="{09C9D00E-D4DF-4E19-A409-4629D6920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64" y="233590"/>
            <a:ext cx="2770253" cy="13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5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te Consorsium-18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525" y="-573593"/>
            <a:ext cx="7308475" cy="65690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75B61-9DE4-484E-9B3D-F824A2D36C91}"/>
              </a:ext>
            </a:extLst>
          </p:cNvPr>
          <p:cNvSpPr txBox="1"/>
          <p:nvPr/>
        </p:nvSpPr>
        <p:spPr>
          <a:xfrm>
            <a:off x="228526" y="1428313"/>
            <a:ext cx="443304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2400" b="1" dirty="0"/>
              <a:t>NEEMO konsortsiumi</a:t>
            </a:r>
            <a:br>
              <a:rPr lang="et-EE" sz="2400" b="1" dirty="0"/>
            </a:br>
            <a:r>
              <a:rPr lang="et-EE" sz="2400" b="1" dirty="0"/>
              <a:t>LIFE </a:t>
            </a:r>
            <a:r>
              <a:rPr lang="et-EE" sz="2400" b="1" dirty="0" err="1"/>
              <a:t>välisvaatlejate</a:t>
            </a:r>
            <a:r>
              <a:rPr lang="et-EE" sz="2400" b="1" dirty="0"/>
              <a:t> meeskond</a:t>
            </a:r>
          </a:p>
          <a:p>
            <a:endParaRPr lang="et-E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/>
              <a:t>LIFE projektide jooksev jälgimine ja nõustamine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/>
              <a:t>LIFE programmiga seotud kommunikatsioon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/>
              <a:t>183 eksperti üle Euroopa</a:t>
            </a:r>
            <a:endParaRPr lang="en-GB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24A231-D9E1-4D8B-9515-87ED4F0A6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4" y="182821"/>
            <a:ext cx="2333065" cy="111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6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marL="230400" indent="-230400">
              <a:spcBef>
                <a:spcPts val="575"/>
              </a:spcBef>
              <a:spcAft>
                <a:spcPts val="600"/>
              </a:spcAft>
            </a:pPr>
            <a:r>
              <a:rPr lang="et-EE" altLang="x-none" dirty="0"/>
              <a:t>Euroopa Komisjoni ainuke otseselt keskkonnale suunatud finantsinstrument</a:t>
            </a:r>
          </a:p>
          <a:p>
            <a:pPr marL="230400" indent="-230400">
              <a:spcBef>
                <a:spcPts val="575"/>
              </a:spcBef>
              <a:spcAft>
                <a:spcPts val="600"/>
              </a:spcAft>
            </a:pPr>
            <a:r>
              <a:rPr lang="et-EE" altLang="x-none" dirty="0"/>
              <a:t>30 aastaga rahastatud üle 4500 projekti, kokku 5,9 miljardit euroga</a:t>
            </a:r>
          </a:p>
          <a:p>
            <a:pPr marL="230400" indent="-230400">
              <a:spcBef>
                <a:spcPts val="575"/>
              </a:spcBef>
              <a:spcAft>
                <a:spcPts val="600"/>
              </a:spcAft>
            </a:pPr>
            <a:r>
              <a:rPr lang="et-EE" altLang="x-none" dirty="0"/>
              <a:t>Otsetoetus (ei vahenda Eesti ametiasutused)</a:t>
            </a:r>
            <a:endParaRPr lang="en-GB" altLang="x-none" dirty="0"/>
          </a:p>
          <a:p>
            <a:pPr marL="230400" indent="-230400">
              <a:spcBef>
                <a:spcPts val="575"/>
              </a:spcBef>
              <a:spcAft>
                <a:spcPts val="600"/>
              </a:spcAft>
              <a:buFont typeface="Arial"/>
              <a:buChar char="•"/>
            </a:pPr>
            <a:r>
              <a:rPr lang="et-EE" altLang="x-none" dirty="0"/>
              <a:t>Konkureerimine teiste taotlejatega üle Euroopa Liidu</a:t>
            </a:r>
            <a:endParaRPr lang="en-GB" altLang="x-none" dirty="0"/>
          </a:p>
          <a:p>
            <a:pPr marL="230400" indent="-230400">
              <a:spcBef>
                <a:spcPts val="575"/>
              </a:spcBef>
              <a:spcAft>
                <a:spcPts val="600"/>
              </a:spcAft>
              <a:buFont typeface="Arial"/>
              <a:buChar char="•"/>
            </a:pPr>
            <a:r>
              <a:rPr lang="et-EE" altLang="x-none" dirty="0"/>
              <a:t>Taotlusvoor </a:t>
            </a:r>
            <a:r>
              <a:rPr lang="en-GB" altLang="x-none" dirty="0" err="1"/>
              <a:t>reeglina</a:t>
            </a:r>
            <a:r>
              <a:rPr lang="en-GB" altLang="x-none" dirty="0"/>
              <a:t> </a:t>
            </a:r>
            <a:r>
              <a:rPr lang="et-EE" altLang="x-none" dirty="0"/>
              <a:t>kord aastas</a:t>
            </a:r>
          </a:p>
          <a:p>
            <a:pPr marL="230400" indent="-230400">
              <a:spcBef>
                <a:spcPts val="575"/>
              </a:spcBef>
              <a:spcAft>
                <a:spcPts val="600"/>
              </a:spcAft>
              <a:buFont typeface="Arial"/>
              <a:buChar char="•"/>
            </a:pPr>
            <a:r>
              <a:rPr lang="en-GB" altLang="x-none" dirty="0" err="1"/>
              <a:t>Alanud</a:t>
            </a:r>
            <a:r>
              <a:rPr lang="en-GB" altLang="x-none" dirty="0"/>
              <a:t> </a:t>
            </a:r>
            <a:r>
              <a:rPr lang="et-EE" altLang="x-none" dirty="0"/>
              <a:t>perioodi 2021-2027 kogueelarve 5</a:t>
            </a:r>
            <a:r>
              <a:rPr lang="en-GB" altLang="x-none" dirty="0"/>
              <a:t>,</a:t>
            </a:r>
            <a:r>
              <a:rPr lang="et-EE" altLang="x-none" dirty="0"/>
              <a:t>45 miljardit eurot (60% kasv eelmise perioodiga võrreldes)</a:t>
            </a:r>
          </a:p>
          <a:p>
            <a:pPr marL="230400" indent="-230400">
              <a:spcBef>
                <a:spcPts val="575"/>
              </a:spcBef>
              <a:spcAft>
                <a:spcPts val="600"/>
              </a:spcAft>
              <a:buFont typeface="Arial"/>
              <a:buChar char="•"/>
            </a:pPr>
            <a:r>
              <a:rPr lang="et-EE" altLang="x-none" dirty="0"/>
              <a:t>Lahendatakse Euroopa-üleseid eesmärke ja probleeme</a:t>
            </a:r>
            <a:r>
              <a:rPr lang="en-GB" altLang="x-none" dirty="0"/>
              <a:t>, </a:t>
            </a:r>
            <a:r>
              <a:rPr lang="en-GB" altLang="x-none" dirty="0" err="1"/>
              <a:t>toetab</a:t>
            </a:r>
            <a:r>
              <a:rPr lang="en-GB" altLang="x-none" dirty="0"/>
              <a:t> </a:t>
            </a:r>
            <a:r>
              <a:rPr lang="en-GB" altLang="x-none" dirty="0" err="1"/>
              <a:t>Euroopa</a:t>
            </a:r>
            <a:r>
              <a:rPr lang="en-GB" altLang="x-none" dirty="0"/>
              <a:t> </a:t>
            </a:r>
            <a:r>
              <a:rPr lang="en-GB" altLang="x-none" dirty="0" err="1"/>
              <a:t>rohelist</a:t>
            </a:r>
            <a:r>
              <a:rPr lang="en-GB" altLang="x-none" dirty="0"/>
              <a:t> </a:t>
            </a:r>
            <a:r>
              <a:rPr lang="en-GB" altLang="x-none" dirty="0" err="1"/>
              <a:t>kokkulepet</a:t>
            </a:r>
            <a:r>
              <a:rPr lang="en-GB" altLang="x-none" dirty="0"/>
              <a:t> (</a:t>
            </a:r>
            <a:r>
              <a:rPr lang="en-GB" altLang="x-none" i="1" dirty="0"/>
              <a:t>European Green Deal</a:t>
            </a:r>
            <a:r>
              <a:rPr lang="en-GB" altLang="x-none" dirty="0"/>
              <a:t>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LIFE taustast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550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BDB3244-DBEF-64B2-701C-D51E29400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340768"/>
            <a:ext cx="8561578" cy="507492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01BB5D1-AFAE-1F4B-92BE-D5C395A0C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</a:t>
            </a:r>
            <a:r>
              <a:rPr lang="et-EE" dirty="0"/>
              <a:t>p</a:t>
            </a:r>
            <a:r>
              <a:rPr lang="en-GB" dirty="0" err="1"/>
              <a:t>rogramm</a:t>
            </a:r>
            <a:r>
              <a:rPr lang="en-GB" dirty="0"/>
              <a:t> </a:t>
            </a:r>
            <a:r>
              <a:rPr lang="et-EE" dirty="0"/>
              <a:t>aastatel </a:t>
            </a:r>
            <a:r>
              <a:rPr lang="en-GB" dirty="0"/>
              <a:t>2021-2027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990ADA-9B85-5560-F1C9-162332E8D75F}"/>
              </a:ext>
            </a:extLst>
          </p:cNvPr>
          <p:cNvSpPr/>
          <p:nvPr/>
        </p:nvSpPr>
        <p:spPr>
          <a:xfrm>
            <a:off x="1631504" y="2492896"/>
            <a:ext cx="14401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To </a:t>
            </a:r>
            <a:r>
              <a:rPr lang="fr-FR" sz="1050" dirty="0" err="1"/>
              <a:t>contribute</a:t>
            </a:r>
            <a:r>
              <a:rPr lang="fr-FR" sz="1050" dirty="0"/>
              <a:t> to the shift to a </a:t>
            </a:r>
            <a:r>
              <a:rPr lang="fr-FR" sz="1050" dirty="0" err="1"/>
              <a:t>circular</a:t>
            </a:r>
            <a:r>
              <a:rPr lang="fr-FR" sz="1050" dirty="0"/>
              <a:t>, </a:t>
            </a:r>
            <a:r>
              <a:rPr lang="fr-FR" sz="1050" dirty="0" err="1"/>
              <a:t>energy</a:t>
            </a:r>
            <a:r>
              <a:rPr lang="fr-FR" sz="1050" dirty="0"/>
              <a:t>-efficient, </a:t>
            </a:r>
            <a:r>
              <a:rPr lang="fr-FR" sz="1050" dirty="0" err="1"/>
              <a:t>renewable</a:t>
            </a:r>
            <a:r>
              <a:rPr lang="fr-FR" sz="1050" dirty="0"/>
              <a:t> </a:t>
            </a:r>
            <a:r>
              <a:rPr lang="fr-FR" sz="1050" dirty="0" err="1"/>
              <a:t>energy</a:t>
            </a:r>
            <a:r>
              <a:rPr lang="fr-FR" sz="1050" dirty="0"/>
              <a:t> </a:t>
            </a:r>
            <a:r>
              <a:rPr lang="fr-FR" sz="1050" dirty="0" err="1"/>
              <a:t>based</a:t>
            </a:r>
            <a:r>
              <a:rPr lang="fr-FR" sz="1050" dirty="0"/>
              <a:t>- and </a:t>
            </a:r>
            <a:r>
              <a:rPr lang="fr-FR" sz="1050" dirty="0" err="1"/>
              <a:t>climate</a:t>
            </a:r>
            <a:r>
              <a:rPr lang="fr-FR" sz="1050" dirty="0"/>
              <a:t> </a:t>
            </a:r>
            <a:r>
              <a:rPr lang="fr-FR" sz="1050" dirty="0" err="1"/>
              <a:t>resilient</a:t>
            </a:r>
            <a:r>
              <a:rPr lang="fr-FR" sz="1050" dirty="0"/>
              <a:t> </a:t>
            </a:r>
            <a:r>
              <a:rPr lang="fr-FR" sz="1050" dirty="0" err="1"/>
              <a:t>economy</a:t>
            </a:r>
            <a:endParaRPr lang="fr-FR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7CFE99-7DC5-9020-FE97-D43A60FFE561}"/>
              </a:ext>
            </a:extLst>
          </p:cNvPr>
          <p:cNvSpPr/>
          <p:nvPr/>
        </p:nvSpPr>
        <p:spPr>
          <a:xfrm>
            <a:off x="1631504" y="3861048"/>
            <a:ext cx="144016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To </a:t>
            </a:r>
            <a:r>
              <a:rPr lang="fr-FR" sz="1050" dirty="0" err="1"/>
              <a:t>protect</a:t>
            </a:r>
            <a:r>
              <a:rPr lang="fr-FR" sz="1050" dirty="0"/>
              <a:t> and </a:t>
            </a:r>
            <a:r>
              <a:rPr lang="fr-FR" sz="1050" dirty="0" err="1"/>
              <a:t>improve</a:t>
            </a:r>
            <a:r>
              <a:rPr lang="fr-FR" sz="1050" dirty="0"/>
              <a:t> the </a:t>
            </a:r>
            <a:r>
              <a:rPr lang="fr-FR" sz="1050" dirty="0" err="1"/>
              <a:t>quality</a:t>
            </a:r>
            <a:r>
              <a:rPr lang="fr-FR" sz="1050" dirty="0"/>
              <a:t> of the </a:t>
            </a:r>
            <a:r>
              <a:rPr lang="fr-FR" sz="1050" dirty="0" err="1"/>
              <a:t>environment</a:t>
            </a:r>
            <a:endParaRPr lang="fr-FR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38F347-B55C-2CC9-A355-859D8F24CF0E}"/>
              </a:ext>
            </a:extLst>
          </p:cNvPr>
          <p:cNvSpPr/>
          <p:nvPr/>
        </p:nvSpPr>
        <p:spPr>
          <a:xfrm>
            <a:off x="1631504" y="4725144"/>
            <a:ext cx="14401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To </a:t>
            </a:r>
            <a:r>
              <a:rPr lang="fr-FR" sz="1050" dirty="0" err="1"/>
              <a:t>halt</a:t>
            </a:r>
            <a:r>
              <a:rPr lang="fr-FR" sz="1050" dirty="0"/>
              <a:t> and reverse </a:t>
            </a:r>
            <a:r>
              <a:rPr lang="fr-FR" sz="1050" dirty="0" err="1"/>
              <a:t>biodiversity</a:t>
            </a:r>
            <a:r>
              <a:rPr lang="fr-FR" sz="1050" dirty="0"/>
              <a:t> </a:t>
            </a:r>
            <a:r>
              <a:rPr lang="fr-FR" sz="1050" dirty="0" err="1"/>
              <a:t>loss</a:t>
            </a:r>
            <a:endParaRPr lang="fr-FR" sz="105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C63C62-DE1B-1CE0-7549-2FBF66B08B9A}"/>
              </a:ext>
            </a:extLst>
          </p:cNvPr>
          <p:cNvSpPr txBox="1"/>
          <p:nvPr/>
        </p:nvSpPr>
        <p:spPr>
          <a:xfrm>
            <a:off x="4727848" y="1772816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0356B1"/>
                </a:solidFill>
              </a:rPr>
              <a:t>Nature and </a:t>
            </a:r>
            <a:r>
              <a:rPr lang="fr-FR" sz="1100" b="1" dirty="0" err="1">
                <a:solidFill>
                  <a:srgbClr val="0356B1"/>
                </a:solidFill>
              </a:rPr>
              <a:t>Biodiversity</a:t>
            </a:r>
            <a:endParaRPr lang="fr-FR" sz="1100" b="1" dirty="0">
              <a:solidFill>
                <a:srgbClr val="0356B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E75842D-056B-63A9-ECF5-7C5E9B8C4BF6}"/>
              </a:ext>
            </a:extLst>
          </p:cNvPr>
          <p:cNvSpPr txBox="1"/>
          <p:nvPr/>
        </p:nvSpPr>
        <p:spPr>
          <a:xfrm>
            <a:off x="4727848" y="2924944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rgbClr val="0356B1"/>
                </a:solidFill>
              </a:rPr>
              <a:t>Circular</a:t>
            </a:r>
            <a:r>
              <a:rPr lang="fr-FR" sz="1100" b="1" dirty="0">
                <a:solidFill>
                  <a:srgbClr val="0356B1"/>
                </a:solidFill>
              </a:rPr>
              <a:t> Economy </a:t>
            </a:r>
          </a:p>
          <a:p>
            <a:r>
              <a:rPr lang="fr-FR" sz="1100" b="1" dirty="0">
                <a:solidFill>
                  <a:srgbClr val="0356B1"/>
                </a:solidFill>
              </a:rPr>
              <a:t>and </a:t>
            </a:r>
            <a:r>
              <a:rPr lang="fr-FR" sz="1100" b="1" dirty="0" err="1">
                <a:solidFill>
                  <a:srgbClr val="0356B1"/>
                </a:solidFill>
              </a:rPr>
              <a:t>Quality</a:t>
            </a:r>
            <a:r>
              <a:rPr lang="fr-FR" sz="1100" b="1" dirty="0">
                <a:solidFill>
                  <a:srgbClr val="0356B1"/>
                </a:solidFill>
              </a:rPr>
              <a:t> of Life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C812F61-E209-E6BE-86C3-C0ED7761022C}"/>
              </a:ext>
            </a:extLst>
          </p:cNvPr>
          <p:cNvSpPr txBox="1"/>
          <p:nvPr/>
        </p:nvSpPr>
        <p:spPr>
          <a:xfrm>
            <a:off x="4727848" y="4077072"/>
            <a:ext cx="1440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>
                <a:solidFill>
                  <a:srgbClr val="0356B1"/>
                </a:solidFill>
              </a:rPr>
              <a:t>Climate</a:t>
            </a:r>
            <a:r>
              <a:rPr lang="fr-FR" sz="1100" b="1" dirty="0">
                <a:solidFill>
                  <a:srgbClr val="0356B1"/>
                </a:solidFill>
              </a:rPr>
              <a:t> Change </a:t>
            </a:r>
            <a:br>
              <a:rPr lang="fr-FR" sz="1100" b="1" dirty="0">
                <a:solidFill>
                  <a:srgbClr val="0356B1"/>
                </a:solidFill>
              </a:rPr>
            </a:br>
            <a:r>
              <a:rPr lang="fr-FR" sz="1100" b="1" dirty="0">
                <a:solidFill>
                  <a:srgbClr val="0356B1"/>
                </a:solidFill>
              </a:rPr>
              <a:t>Mitigation and Adaptation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444C3D1-EAAD-B388-1836-9EA57C6C88F1}"/>
              </a:ext>
            </a:extLst>
          </p:cNvPr>
          <p:cNvSpPr txBox="1"/>
          <p:nvPr/>
        </p:nvSpPr>
        <p:spPr>
          <a:xfrm>
            <a:off x="4727848" y="5285730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0356B1"/>
                </a:solidFill>
              </a:rPr>
              <a:t>Clean Energy Transition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1A711A-7879-0C4F-885D-3BF3C5EC18D1}"/>
              </a:ext>
            </a:extLst>
          </p:cNvPr>
          <p:cNvSpPr/>
          <p:nvPr/>
        </p:nvSpPr>
        <p:spPr>
          <a:xfrm>
            <a:off x="7032104" y="1806229"/>
            <a:ext cx="25922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-457200">
              <a:spcAft>
                <a:spcPts val="600"/>
              </a:spcAft>
            </a:pPr>
            <a:r>
              <a:rPr lang="fr-FR" sz="1050" b="1" dirty="0" err="1"/>
              <a:t>Projects</a:t>
            </a:r>
            <a:endParaRPr lang="fr-FR" sz="1050" b="1" dirty="0"/>
          </a:p>
          <a:p>
            <a:pPr marL="108000" indent="-457200"/>
            <a:r>
              <a:rPr lang="fr-FR" sz="1050" dirty="0"/>
              <a:t>•	</a:t>
            </a:r>
            <a:r>
              <a:rPr lang="fr-FR" sz="1050" dirty="0" err="1"/>
              <a:t>Develop</a:t>
            </a:r>
            <a:r>
              <a:rPr lang="fr-FR" sz="1050" dirty="0"/>
              <a:t> and </a:t>
            </a:r>
            <a:r>
              <a:rPr lang="fr-FR" sz="1050" dirty="0" err="1"/>
              <a:t>demonstrate</a:t>
            </a:r>
            <a:r>
              <a:rPr lang="fr-FR" sz="1050" dirty="0"/>
              <a:t> </a:t>
            </a:r>
            <a:r>
              <a:rPr lang="fr-FR" sz="1050" dirty="0" err="1"/>
              <a:t>eco</a:t>
            </a:r>
            <a:r>
              <a:rPr lang="fr-FR" sz="1050" dirty="0"/>
              <a:t>-innovative techniques and </a:t>
            </a:r>
            <a:r>
              <a:rPr lang="fr-FR" sz="1050" dirty="0" err="1"/>
              <a:t>approaches</a:t>
            </a:r>
            <a:endParaRPr lang="fr-FR" sz="1050" dirty="0"/>
          </a:p>
          <a:p>
            <a:pPr marL="108000" indent="-457200"/>
            <a:r>
              <a:rPr lang="fr-FR" sz="1050" dirty="0"/>
              <a:t>•	Help to </a:t>
            </a:r>
            <a:r>
              <a:rPr lang="fr-FR" sz="1050" dirty="0" err="1"/>
              <a:t>implement</a:t>
            </a:r>
            <a:r>
              <a:rPr lang="fr-FR" sz="1050" dirty="0"/>
              <a:t> and enforce plans and </a:t>
            </a:r>
            <a:r>
              <a:rPr lang="fr-FR" sz="1050" dirty="0" err="1"/>
              <a:t>strategies</a:t>
            </a:r>
            <a:r>
              <a:rPr lang="fr-FR" sz="1050" dirty="0"/>
              <a:t>, in compliance </a:t>
            </a:r>
            <a:r>
              <a:rPr lang="fr-FR" sz="1050" dirty="0" err="1"/>
              <a:t>with</a:t>
            </a:r>
            <a:r>
              <a:rPr lang="fr-FR" sz="1050" dirty="0"/>
              <a:t> EU </a:t>
            </a:r>
            <a:r>
              <a:rPr lang="fr-FR" sz="1050" dirty="0" err="1"/>
              <a:t>legislation</a:t>
            </a:r>
            <a:r>
              <a:rPr lang="fr-FR" sz="1050" dirty="0"/>
              <a:t>.</a:t>
            </a:r>
          </a:p>
          <a:p>
            <a:pPr marL="108000" indent="-457200"/>
            <a:r>
              <a:rPr lang="fr-FR" sz="1050" dirty="0"/>
              <a:t>•	Promote best practices and  </a:t>
            </a:r>
            <a:r>
              <a:rPr lang="fr-FR" sz="1050" dirty="0" err="1"/>
              <a:t>behavioral</a:t>
            </a:r>
            <a:r>
              <a:rPr lang="fr-FR" sz="1050" dirty="0"/>
              <a:t> changes </a:t>
            </a:r>
          </a:p>
          <a:p>
            <a:pPr marL="108000" indent="-457200"/>
            <a:r>
              <a:rPr lang="fr-FR" sz="1050" dirty="0"/>
              <a:t>•	Catalyse the large-</a:t>
            </a:r>
            <a:r>
              <a:rPr lang="fr-FR" sz="1050" dirty="0" err="1"/>
              <a:t>scale</a:t>
            </a:r>
            <a:r>
              <a:rPr lang="fr-FR" sz="1050" dirty="0"/>
              <a:t> </a:t>
            </a:r>
            <a:r>
              <a:rPr lang="fr-FR" sz="1050" dirty="0" err="1"/>
              <a:t>deployment</a:t>
            </a:r>
            <a:r>
              <a:rPr lang="fr-FR" sz="1050" dirty="0"/>
              <a:t> of </a:t>
            </a:r>
            <a:r>
              <a:rPr lang="fr-FR" sz="1050" dirty="0" err="1"/>
              <a:t>successful</a:t>
            </a:r>
            <a:r>
              <a:rPr lang="fr-FR" sz="1050" dirty="0"/>
              <a:t> solutions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F73A31-7EBB-4794-D273-3EAED94AAF2C}"/>
              </a:ext>
            </a:extLst>
          </p:cNvPr>
          <p:cNvSpPr/>
          <p:nvPr/>
        </p:nvSpPr>
        <p:spPr>
          <a:xfrm>
            <a:off x="7032104" y="3794313"/>
            <a:ext cx="2592288" cy="1002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050" b="1" dirty="0" err="1"/>
              <a:t>Their</a:t>
            </a:r>
            <a:r>
              <a:rPr lang="fr-FR" sz="1050" b="1" dirty="0"/>
              <a:t> </a:t>
            </a:r>
            <a:r>
              <a:rPr lang="fr-FR" sz="1050" b="1" dirty="0" err="1"/>
              <a:t>implementation</a:t>
            </a:r>
            <a:r>
              <a:rPr lang="fr-FR" sz="1050" b="1" dirty="0"/>
              <a:t> on </a:t>
            </a:r>
            <a:br>
              <a:rPr lang="fr-FR" sz="1050" b="1" dirty="0"/>
            </a:br>
            <a:r>
              <a:rPr lang="fr-FR" sz="1050" b="1" dirty="0" err="1"/>
              <a:t>legislation</a:t>
            </a:r>
            <a:r>
              <a:rPr lang="fr-FR" sz="1050" b="1" dirty="0"/>
              <a:t> and </a:t>
            </a:r>
            <a:r>
              <a:rPr lang="fr-FR" sz="1050" b="1" dirty="0" err="1"/>
              <a:t>policies</a:t>
            </a:r>
            <a:endParaRPr lang="fr-FR" sz="1050" b="1" dirty="0"/>
          </a:p>
          <a:p>
            <a:pPr marL="108000" indent="-457200">
              <a:spcAft>
                <a:spcPts val="200"/>
              </a:spcAft>
            </a:pPr>
            <a:r>
              <a:rPr lang="fr-FR" sz="1050" dirty="0"/>
              <a:t>•	Support </a:t>
            </a:r>
            <a:r>
              <a:rPr lang="fr-FR" sz="1050" dirty="0" err="1"/>
              <a:t>their</a:t>
            </a:r>
            <a:r>
              <a:rPr lang="fr-FR" sz="1050" dirty="0"/>
              <a:t> </a:t>
            </a:r>
            <a:r>
              <a:rPr lang="fr-FR" sz="1050" dirty="0" err="1"/>
              <a:t>development</a:t>
            </a:r>
            <a:r>
              <a:rPr lang="fr-FR" sz="1050" dirty="0"/>
              <a:t>, </a:t>
            </a:r>
            <a:br>
              <a:rPr lang="fr-FR" sz="1050" dirty="0"/>
            </a:br>
            <a:r>
              <a:rPr lang="fr-FR" sz="1050" dirty="0"/>
              <a:t>monitoring and </a:t>
            </a:r>
            <a:r>
              <a:rPr lang="fr-FR" sz="1050" dirty="0" err="1"/>
              <a:t>enforcement</a:t>
            </a:r>
            <a:endParaRPr lang="fr-FR" sz="1050" dirty="0"/>
          </a:p>
          <a:p>
            <a:pPr marL="108000" indent="-457200">
              <a:spcAft>
                <a:spcPts val="200"/>
              </a:spcAft>
            </a:pPr>
            <a:r>
              <a:rPr lang="fr-FR" sz="1050" dirty="0"/>
              <a:t>• Help </a:t>
            </a:r>
            <a:r>
              <a:rPr lang="fr-FR" sz="1050" dirty="0" err="1"/>
              <a:t>Member</a:t>
            </a:r>
            <a:r>
              <a:rPr lang="fr-FR" sz="1050" dirty="0"/>
              <a:t> States to </a:t>
            </a:r>
            <a:r>
              <a:rPr lang="fr-FR" sz="1050" dirty="0" err="1"/>
              <a:t>improve</a:t>
            </a:r>
            <a:r>
              <a:rPr lang="fr-FR" sz="1050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FFA63D-BAD2-072F-830A-82F6DB5924ED}"/>
              </a:ext>
            </a:extLst>
          </p:cNvPr>
          <p:cNvSpPr/>
          <p:nvPr/>
        </p:nvSpPr>
        <p:spPr>
          <a:xfrm>
            <a:off x="7032104" y="4941168"/>
            <a:ext cx="2592288" cy="86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050" b="1" dirty="0"/>
              <a:t>Project </a:t>
            </a:r>
            <a:r>
              <a:rPr lang="fr-FR" sz="1050" b="1" dirty="0" err="1"/>
              <a:t>beneficiaries</a:t>
            </a:r>
            <a:r>
              <a:rPr lang="fr-FR" sz="1050" b="1" dirty="0"/>
              <a:t> are: </a:t>
            </a:r>
          </a:p>
          <a:p>
            <a:pPr marL="108000" indent="-457200">
              <a:spcAft>
                <a:spcPts val="200"/>
              </a:spcAft>
            </a:pPr>
            <a:r>
              <a:rPr lang="fr-FR" sz="1050" dirty="0"/>
              <a:t>1/3 </a:t>
            </a:r>
            <a:r>
              <a:rPr lang="fr-FR" sz="1050" dirty="0" err="1"/>
              <a:t>private</a:t>
            </a:r>
            <a:r>
              <a:rPr lang="fr-FR" sz="1050" dirty="0"/>
              <a:t> </a:t>
            </a:r>
            <a:r>
              <a:rPr lang="fr-FR" sz="1050" dirty="0" err="1"/>
              <a:t>enterprises</a:t>
            </a:r>
            <a:endParaRPr lang="fr-FR" sz="1050" dirty="0"/>
          </a:p>
          <a:p>
            <a:pPr marL="108000" indent="-457200">
              <a:spcAft>
                <a:spcPts val="200"/>
              </a:spcAft>
            </a:pPr>
            <a:r>
              <a:rPr lang="fr-FR" sz="1050" dirty="0"/>
              <a:t>1/3 </a:t>
            </a:r>
            <a:r>
              <a:rPr lang="fr-FR" sz="1050" dirty="0" err="1"/>
              <a:t>NGOs</a:t>
            </a:r>
            <a:r>
              <a:rPr lang="fr-FR" sz="1050" dirty="0"/>
              <a:t> and civil society organisations</a:t>
            </a:r>
          </a:p>
          <a:p>
            <a:pPr marL="108000" indent="-457200">
              <a:spcAft>
                <a:spcPts val="200"/>
              </a:spcAft>
            </a:pPr>
            <a:r>
              <a:rPr lang="fr-FR" sz="1050" dirty="0"/>
              <a:t>1/3 public </a:t>
            </a:r>
            <a:r>
              <a:rPr lang="fr-FR" sz="1050" dirty="0" err="1"/>
              <a:t>authorities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45448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marL="230400" indent="-230400">
              <a:spcBef>
                <a:spcPts val="575"/>
              </a:spcBef>
              <a:spcAft>
                <a:spcPts val="600"/>
              </a:spcAft>
              <a:buFont typeface="Arial"/>
              <a:buChar char="•"/>
            </a:pPr>
            <a:r>
              <a:rPr lang="en-GB" altLang="x-none" u="sng" dirty="0"/>
              <a:t>8. </a:t>
            </a:r>
            <a:r>
              <a:rPr lang="en-GB" altLang="x-none" u="sng" dirty="0" err="1"/>
              <a:t>september</a:t>
            </a:r>
            <a:r>
              <a:rPr lang="en-GB" altLang="x-none" u="sng" dirty="0"/>
              <a:t> 2022</a:t>
            </a:r>
          </a:p>
          <a:p>
            <a:pPr marL="720000" lvl="1" indent="-230400">
              <a:spcBef>
                <a:spcPts val="0"/>
              </a:spcBef>
              <a:spcAft>
                <a:spcPts val="0"/>
              </a:spcAft>
              <a:buSzPct val="90000"/>
              <a:buFont typeface="Arial"/>
              <a:buChar char="•"/>
            </a:pPr>
            <a:r>
              <a:rPr lang="en-GB" sz="2400" dirty="0" err="1"/>
              <a:t>Strateegilised</a:t>
            </a:r>
            <a:r>
              <a:rPr lang="en-GB" sz="2400" dirty="0"/>
              <a:t> </a:t>
            </a:r>
            <a:r>
              <a:rPr lang="en-GB" sz="2400" dirty="0" err="1"/>
              <a:t>integreeritud</a:t>
            </a:r>
            <a:r>
              <a:rPr lang="en-GB" sz="2400" dirty="0"/>
              <a:t> </a:t>
            </a:r>
            <a:r>
              <a:rPr lang="en-GB" sz="2400" dirty="0" err="1"/>
              <a:t>projektid</a:t>
            </a:r>
            <a:r>
              <a:rPr lang="en-GB" sz="2400" dirty="0"/>
              <a:t>, t</a:t>
            </a:r>
            <a:r>
              <a:rPr lang="et-EE" sz="2400" dirty="0" err="1"/>
              <a:t>äistaotlus</a:t>
            </a:r>
            <a:r>
              <a:rPr lang="et-EE" sz="2400" dirty="0"/>
              <a:t> 7. märts 2023</a:t>
            </a:r>
            <a:endParaRPr lang="et-EE" altLang="x-none" sz="2400" dirty="0"/>
          </a:p>
          <a:p>
            <a:pPr marL="720000" lvl="1" indent="-230400">
              <a:spcBef>
                <a:spcPts val="0"/>
              </a:spcBef>
              <a:spcAft>
                <a:spcPts val="0"/>
              </a:spcAft>
              <a:buSzPct val="90000"/>
              <a:buFont typeface="Arial"/>
              <a:buChar char="•"/>
            </a:pPr>
            <a:r>
              <a:rPr lang="et-EE" altLang="x-none" sz="2400" dirty="0"/>
              <a:t>Tehnilise abi projektid</a:t>
            </a:r>
          </a:p>
          <a:p>
            <a:pPr marL="230400" indent="-230400">
              <a:spcBef>
                <a:spcPts val="575"/>
              </a:spcBef>
              <a:spcAft>
                <a:spcPts val="600"/>
              </a:spcAft>
              <a:buFont typeface="Arial"/>
              <a:buChar char="•"/>
            </a:pPr>
            <a:r>
              <a:rPr lang="en-GB" altLang="x-none" u="sng" dirty="0"/>
              <a:t>4. </a:t>
            </a:r>
            <a:r>
              <a:rPr lang="en-GB" altLang="x-none" u="sng" dirty="0" err="1"/>
              <a:t>oktoober</a:t>
            </a:r>
            <a:r>
              <a:rPr lang="en-GB" altLang="x-none" u="sng" dirty="0"/>
              <a:t> 2022</a:t>
            </a:r>
          </a:p>
          <a:p>
            <a:pPr marL="720000" lvl="1" indent="-230400">
              <a:spcBef>
                <a:spcPts val="0"/>
              </a:spcBef>
              <a:spcAft>
                <a:spcPts val="0"/>
              </a:spcAft>
              <a:buSzPct val="90000"/>
              <a:buFont typeface="Arial"/>
              <a:buChar char="•"/>
            </a:pPr>
            <a:r>
              <a:rPr lang="et-EE" altLang="x-none" sz="2400" dirty="0"/>
              <a:t>Loodus ja </a:t>
            </a:r>
            <a:r>
              <a:rPr lang="en-GB" altLang="x-none" sz="2400" dirty="0" err="1"/>
              <a:t>bioloogiline</a:t>
            </a:r>
            <a:r>
              <a:rPr lang="en-GB" altLang="x-none" sz="2400" dirty="0"/>
              <a:t> </a:t>
            </a:r>
            <a:r>
              <a:rPr lang="en-GB" altLang="x-none" sz="2400" dirty="0" err="1"/>
              <a:t>mitmekesisu</a:t>
            </a:r>
            <a:r>
              <a:rPr lang="et-EE" altLang="x-none" sz="2400" dirty="0"/>
              <a:t>s</a:t>
            </a:r>
            <a:endParaRPr lang="en-GB" altLang="x-none" sz="2400" dirty="0"/>
          </a:p>
          <a:p>
            <a:pPr marL="720000" lvl="1" indent="-230400">
              <a:spcBef>
                <a:spcPts val="0"/>
              </a:spcBef>
              <a:spcAft>
                <a:spcPts val="0"/>
              </a:spcAft>
              <a:buSzPct val="90000"/>
              <a:buFont typeface="Arial"/>
              <a:buChar char="•"/>
            </a:pPr>
            <a:r>
              <a:rPr lang="et-EE" altLang="x-none" sz="2400" dirty="0"/>
              <a:t>Ringmajandus ja elukvaliteet</a:t>
            </a:r>
            <a:endParaRPr lang="en-GB" altLang="x-none" sz="2400" dirty="0"/>
          </a:p>
          <a:p>
            <a:pPr marL="720000" lvl="1" indent="-230400">
              <a:spcBef>
                <a:spcPts val="0"/>
              </a:spcBef>
              <a:spcAft>
                <a:spcPts val="0"/>
              </a:spcAft>
              <a:buSzPct val="90000"/>
              <a:buFont typeface="Arial"/>
              <a:buChar char="•"/>
            </a:pPr>
            <a:r>
              <a:rPr lang="fi-FI" sz="2400" dirty="0" err="1"/>
              <a:t>Kliimamuutuste</a:t>
            </a:r>
            <a:r>
              <a:rPr lang="fi-FI" sz="2400" dirty="0"/>
              <a:t> </a:t>
            </a:r>
            <a:r>
              <a:rPr lang="fi-FI" sz="2400" dirty="0" err="1"/>
              <a:t>leevendamine</a:t>
            </a:r>
            <a:r>
              <a:rPr lang="fi-FI" sz="2400" dirty="0"/>
              <a:t> ja </a:t>
            </a:r>
            <a:r>
              <a:rPr lang="fi-FI" sz="2400" dirty="0" err="1"/>
              <a:t>nendega</a:t>
            </a:r>
            <a:r>
              <a:rPr lang="fi-FI" sz="2400" dirty="0"/>
              <a:t> </a:t>
            </a:r>
            <a:r>
              <a:rPr lang="fi-FI" sz="2400" dirty="0" err="1"/>
              <a:t>kohanemine</a:t>
            </a:r>
            <a:endParaRPr lang="et-EE" altLang="x-none" sz="2400" dirty="0"/>
          </a:p>
          <a:p>
            <a:pPr marL="230400" indent="-230400">
              <a:spcBef>
                <a:spcPts val="575"/>
              </a:spcBef>
              <a:spcAft>
                <a:spcPts val="600"/>
              </a:spcAft>
              <a:buFont typeface="Arial"/>
              <a:buChar char="•"/>
            </a:pPr>
            <a:r>
              <a:rPr lang="en-GB" altLang="x-none" u="sng" dirty="0"/>
              <a:t>16. </a:t>
            </a:r>
            <a:r>
              <a:rPr lang="et-EE" altLang="x-none" u="sng" dirty="0"/>
              <a:t>n</a:t>
            </a:r>
            <a:r>
              <a:rPr lang="en-GB" altLang="x-none" u="sng" dirty="0" err="1"/>
              <a:t>ovember</a:t>
            </a:r>
            <a:r>
              <a:rPr lang="en-GB" altLang="x-none" u="sng" dirty="0"/>
              <a:t> 2022</a:t>
            </a:r>
            <a:endParaRPr lang="et-EE" altLang="x-none" u="sng" dirty="0"/>
          </a:p>
          <a:p>
            <a:pPr marL="720000" lvl="1" indent="-230400">
              <a:spcBef>
                <a:spcPts val="0"/>
              </a:spcBef>
              <a:spcAft>
                <a:spcPts val="0"/>
              </a:spcAft>
              <a:buSzPct val="90000"/>
              <a:buFont typeface="Arial"/>
              <a:buChar char="•"/>
            </a:pPr>
            <a:r>
              <a:rPr lang="et-EE" altLang="x-none" sz="2400" dirty="0"/>
              <a:t>Puhtale energiale üleminek</a:t>
            </a:r>
          </a:p>
          <a:p>
            <a:pPr marL="489600" lvl="1" indent="0"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lang="en-GB" altLang="x-none" sz="2400" dirty="0"/>
          </a:p>
          <a:p>
            <a:pPr marL="230400" indent="-230400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Taotlusvooru teemad ja taotluste tähtajad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758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marL="230400" indent="-230400">
              <a:spcBef>
                <a:spcPts val="575"/>
              </a:spcBef>
              <a:spcAft>
                <a:spcPts val="600"/>
              </a:spcAft>
            </a:pPr>
            <a:r>
              <a:rPr lang="et-EE" altLang="x-none" dirty="0"/>
              <a:t>Euroopa Komisjoni agentuuri CINEA lehel</a:t>
            </a:r>
            <a:endParaRPr lang="en-GB" altLang="x-none" dirty="0"/>
          </a:p>
          <a:p>
            <a:pPr marL="720000" lvl="1" indent="-230400">
              <a:spcBef>
                <a:spcPts val="0"/>
              </a:spcBef>
              <a:spcAft>
                <a:spcPts val="0"/>
              </a:spcAft>
              <a:buSzPct val="90000"/>
              <a:buFont typeface="Arial"/>
              <a:buChar char="•"/>
            </a:pPr>
            <a:r>
              <a:rPr lang="et-EE" altLang="x-none" sz="2400" dirty="0">
                <a:hlinkClick r:id="rId2"/>
              </a:rPr>
              <a:t>https://cinea.ec.europa.eu/life/life-calls-proposals_en</a:t>
            </a:r>
            <a:r>
              <a:rPr lang="et-EE" altLang="x-none" sz="2400" dirty="0"/>
              <a:t> </a:t>
            </a:r>
          </a:p>
          <a:p>
            <a:pPr marL="0" indent="0">
              <a:spcBef>
                <a:spcPts val="575"/>
              </a:spcBef>
              <a:spcAft>
                <a:spcPts val="600"/>
              </a:spcAft>
              <a:buNone/>
            </a:pPr>
            <a:endParaRPr lang="et-EE" altLang="x-none" dirty="0"/>
          </a:p>
          <a:p>
            <a:pPr marL="230400" indent="-230400">
              <a:spcBef>
                <a:spcPts val="575"/>
              </a:spcBef>
              <a:spcAft>
                <a:spcPts val="600"/>
              </a:spcAft>
              <a:buFont typeface="Arial"/>
              <a:buChar char="•"/>
            </a:pPr>
            <a:r>
              <a:rPr lang="et-EE" altLang="x-none" dirty="0"/>
              <a:t>Keskkonnaministeeriumi lehel</a:t>
            </a:r>
            <a:endParaRPr lang="en-GB" altLang="x-none" dirty="0"/>
          </a:p>
          <a:p>
            <a:pPr marL="720000" lvl="1" indent="-230400">
              <a:spcBef>
                <a:spcPts val="0"/>
              </a:spcBef>
              <a:spcAft>
                <a:spcPts val="0"/>
              </a:spcAft>
              <a:buSzPct val="90000"/>
              <a:buFont typeface="Arial"/>
              <a:buChar char="•"/>
            </a:pPr>
            <a:r>
              <a:rPr lang="et-EE" altLang="x-none" sz="2400" dirty="0">
                <a:hlinkClick r:id="rId3"/>
              </a:rPr>
              <a:t>https://life.envir.ee/et/taotlemine</a:t>
            </a:r>
            <a:r>
              <a:rPr lang="et-EE" altLang="x-none" sz="2400" dirty="0"/>
              <a:t> </a:t>
            </a:r>
            <a:endParaRPr lang="en-GB" altLang="x-none" sz="2400" dirty="0"/>
          </a:p>
          <a:p>
            <a:pPr marL="230400" indent="-230400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Taotlusvooru info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441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dirty="0">
                <a:solidFill>
                  <a:srgbClr val="034EA2"/>
                </a:solidFill>
              </a:rPr>
              <a:t>Edukad taotlejad</a:t>
            </a:r>
            <a:endParaRPr lang="fr-FR" sz="3600" dirty="0">
              <a:solidFill>
                <a:srgbClr val="034EA2"/>
              </a:solidFill>
            </a:endParaRPr>
          </a:p>
        </p:txBody>
      </p:sp>
      <p:pic>
        <p:nvPicPr>
          <p:cNvPr id="5" name="Image 4" descr="Graph-p4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08" y="584948"/>
            <a:ext cx="11501870" cy="620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7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marL="0" indent="0">
              <a:spcBef>
                <a:spcPts val="575"/>
              </a:spcBef>
              <a:spcAft>
                <a:spcPts val="600"/>
              </a:spcAft>
              <a:buNone/>
            </a:pPr>
            <a:r>
              <a:rPr lang="et-EE" altLang="x-none" dirty="0"/>
              <a:t>Eestist 2019, 2020 esitatud taotluste</a:t>
            </a:r>
            <a:r>
              <a:rPr lang="en-GB" altLang="x-none" dirty="0"/>
              <a:t>le </a:t>
            </a:r>
            <a:r>
              <a:rPr lang="en-GB" altLang="x-none" dirty="0" err="1"/>
              <a:t>tulnud</a:t>
            </a:r>
            <a:r>
              <a:rPr lang="et-EE" altLang="x-none" dirty="0"/>
              <a:t> </a:t>
            </a:r>
            <a:r>
              <a:rPr lang="en-GB" altLang="x-none" dirty="0" err="1"/>
              <a:t>tagasiside</a:t>
            </a:r>
            <a:r>
              <a:rPr lang="en-GB" altLang="x-none" dirty="0"/>
              <a:t> </a:t>
            </a:r>
            <a:r>
              <a:rPr lang="et-EE" altLang="x-none" dirty="0"/>
              <a:t>analüüs </a:t>
            </a:r>
            <a:endParaRPr lang="en-GB" altLang="x-none" dirty="0"/>
          </a:p>
          <a:p>
            <a:pPr marL="0" indent="0">
              <a:spcBef>
                <a:spcPts val="575"/>
              </a:spcBef>
              <a:spcAft>
                <a:spcPts val="600"/>
              </a:spcAft>
              <a:buNone/>
            </a:pPr>
            <a:r>
              <a:rPr lang="en-GB" altLang="x-none" dirty="0">
                <a:hlinkClick r:id="rId2"/>
              </a:rPr>
              <a:t>https://life.envir.ee/sites/default/files/triin/LIFE_tagasiside_anal%C3%BC%C3%BCs.pdf</a:t>
            </a:r>
          </a:p>
          <a:p>
            <a:pPr marL="230400" indent="-230400">
              <a:spcBef>
                <a:spcPts val="575"/>
              </a:spcBef>
              <a:spcAft>
                <a:spcPts val="600"/>
              </a:spcAft>
              <a:buFont typeface="Arial"/>
              <a:buChar char="•"/>
            </a:pPr>
            <a:r>
              <a:rPr lang="en-GB" altLang="x-none"/>
              <a:t>2019</a:t>
            </a:r>
            <a:r>
              <a:rPr lang="en-GB" altLang="x-none" dirty="0"/>
              <a:t>: </a:t>
            </a:r>
            <a:r>
              <a:rPr lang="en-GB" altLang="x-none" dirty="0" err="1"/>
              <a:t>kokku</a:t>
            </a:r>
            <a:r>
              <a:rPr lang="en-GB" altLang="x-none" dirty="0"/>
              <a:t> 29 </a:t>
            </a:r>
            <a:r>
              <a:rPr lang="en-GB" altLang="x-none" dirty="0" err="1"/>
              <a:t>taotlust</a:t>
            </a:r>
            <a:r>
              <a:rPr lang="en-GB" altLang="x-none" dirty="0"/>
              <a:t> (LIFE </a:t>
            </a:r>
            <a:r>
              <a:rPr lang="en-GB" altLang="x-none" dirty="0" err="1"/>
              <a:t>rahastuse</a:t>
            </a:r>
            <a:r>
              <a:rPr lang="en-GB" altLang="x-none" dirty="0"/>
              <a:t> </a:t>
            </a:r>
            <a:r>
              <a:rPr lang="en-GB" altLang="x-none" dirty="0" err="1"/>
              <a:t>sai</a:t>
            </a:r>
            <a:r>
              <a:rPr lang="en-GB" altLang="x-none" dirty="0"/>
              <a:t> 2)</a:t>
            </a:r>
          </a:p>
          <a:p>
            <a:pPr marL="230400" indent="-230400">
              <a:spcBef>
                <a:spcPts val="575"/>
              </a:spcBef>
              <a:spcAft>
                <a:spcPts val="600"/>
              </a:spcAft>
              <a:buFont typeface="Arial"/>
              <a:buChar char="•"/>
            </a:pPr>
            <a:r>
              <a:rPr lang="en-GB" altLang="x-none" dirty="0"/>
              <a:t>2020: </a:t>
            </a:r>
            <a:r>
              <a:rPr lang="en-GB" altLang="x-none" dirty="0" err="1"/>
              <a:t>kokku</a:t>
            </a:r>
            <a:r>
              <a:rPr lang="en-GB" altLang="x-none" dirty="0"/>
              <a:t> 29 </a:t>
            </a:r>
            <a:r>
              <a:rPr lang="en-GB" altLang="x-none" dirty="0" err="1"/>
              <a:t>taotlust</a:t>
            </a:r>
            <a:r>
              <a:rPr lang="en-GB" altLang="x-none" dirty="0"/>
              <a:t> (LIFE </a:t>
            </a:r>
            <a:r>
              <a:rPr lang="en-GB" altLang="x-none" dirty="0" err="1"/>
              <a:t>rahastuse</a:t>
            </a:r>
            <a:r>
              <a:rPr lang="en-GB" altLang="x-none" dirty="0"/>
              <a:t> </a:t>
            </a:r>
            <a:r>
              <a:rPr lang="en-GB" altLang="x-none" dirty="0" err="1"/>
              <a:t>sai</a:t>
            </a:r>
            <a:r>
              <a:rPr lang="en-GB" altLang="x-none" dirty="0"/>
              <a:t> 1)</a:t>
            </a:r>
          </a:p>
          <a:p>
            <a:pPr marL="230400" indent="-230400">
              <a:spcBef>
                <a:spcPts val="575"/>
              </a:spcBef>
              <a:spcAft>
                <a:spcPts val="600"/>
              </a:spcAft>
              <a:buFont typeface="Arial"/>
              <a:buChar char="•"/>
            </a:pPr>
            <a:r>
              <a:rPr lang="en-GB" altLang="x-none" dirty="0"/>
              <a:t>2021: </a:t>
            </a:r>
            <a:r>
              <a:rPr lang="en-GB" altLang="x-none" dirty="0" err="1"/>
              <a:t>kokku</a:t>
            </a:r>
            <a:r>
              <a:rPr lang="en-GB" altLang="x-none" dirty="0"/>
              <a:t> 9 </a:t>
            </a:r>
            <a:r>
              <a:rPr lang="en-GB" altLang="x-none" dirty="0" err="1"/>
              <a:t>taotlust</a:t>
            </a:r>
            <a:r>
              <a:rPr lang="en-GB" altLang="x-none" dirty="0"/>
              <a:t> (LIFE </a:t>
            </a:r>
            <a:r>
              <a:rPr lang="en-GB" altLang="x-none" dirty="0" err="1"/>
              <a:t>rahastuse</a:t>
            </a:r>
            <a:r>
              <a:rPr lang="en-GB" altLang="x-none" dirty="0"/>
              <a:t> </a:t>
            </a:r>
            <a:r>
              <a:rPr lang="en-GB" altLang="x-none" dirty="0" err="1"/>
              <a:t>sai</a:t>
            </a:r>
            <a:r>
              <a:rPr lang="en-GB" altLang="x-none" dirty="0"/>
              <a:t> 2)</a:t>
            </a:r>
            <a:endParaRPr lang="et-EE" altLang="x-non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Eesti hiljutiste LIFE taotluste p</a:t>
            </a:r>
            <a:r>
              <a:rPr lang="en-GB" dirty="0" err="1"/>
              <a:t>uuduj</a:t>
            </a:r>
            <a:r>
              <a:rPr lang="et-EE" dirty="0" err="1"/>
              <a:t>ääke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613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r>
              <a:rPr lang="en-GB" b="0" i="0" u="none" strike="noStrike" baseline="0" dirty="0" err="1">
                <a:solidFill>
                  <a:srgbClr val="000000"/>
                </a:solidFill>
              </a:rPr>
              <a:t>Olemasoleva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olukorra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kirjeldamisel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on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piirdutud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loosungitega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probleemikirjeldused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ei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ole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piisavalt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detailsed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mõõdetavad</a:t>
            </a:r>
            <a:r>
              <a:rPr lang="et-EE" b="0" i="0" u="none" strike="noStrike" baseline="0" dirty="0">
                <a:solidFill>
                  <a:srgbClr val="000000"/>
                </a:solidFill>
              </a:rPr>
              <a:t>.</a:t>
            </a:r>
            <a:endParaRPr lang="et-EE" dirty="0">
              <a:solidFill>
                <a:srgbClr val="000000"/>
              </a:solidFill>
            </a:endParaRPr>
          </a:p>
          <a:p>
            <a:r>
              <a:rPr lang="en-GB" b="0" i="0" u="none" strike="noStrike" baseline="0" dirty="0" err="1">
                <a:solidFill>
                  <a:srgbClr val="000000"/>
                </a:solidFill>
              </a:rPr>
              <a:t>Algolukord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on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ebapiisavalt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kirjeldatud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.</a:t>
            </a:r>
            <a:endParaRPr lang="et-EE" dirty="0">
              <a:solidFill>
                <a:srgbClr val="000000"/>
              </a:solidFill>
            </a:endParaRPr>
          </a:p>
          <a:p>
            <a:r>
              <a:rPr lang="et-EE" dirty="0">
                <a:solidFill>
                  <a:srgbClr val="000000"/>
                </a:solidFill>
              </a:rPr>
              <a:t>P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artnerskeem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ei ole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piisav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tavapartnerid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(</a:t>
            </a:r>
            <a:r>
              <a:rPr lang="fi-FI" b="0" i="1" u="none" strike="noStrike" baseline="0" dirty="0" err="1">
                <a:solidFill>
                  <a:srgbClr val="000000"/>
                </a:solidFill>
              </a:rPr>
              <a:t>Associated</a:t>
            </a:r>
            <a:r>
              <a:rPr lang="fi-FI" b="0" i="1" u="none" strike="noStrike" baseline="0" dirty="0">
                <a:solidFill>
                  <a:srgbClr val="000000"/>
                </a:solidFill>
              </a:rPr>
              <a:t> </a:t>
            </a:r>
            <a:r>
              <a:rPr lang="fi-FI" b="0" i="1" u="none" strike="noStrike" baseline="0" dirty="0" err="1">
                <a:solidFill>
                  <a:srgbClr val="000000"/>
                </a:solidFill>
              </a:rPr>
              <a:t>beneficiaries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) ei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panusta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projekti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piisava</a:t>
            </a:r>
            <a:r>
              <a:rPr lang="et-EE" b="0" i="0" u="none" strike="noStrike" baseline="0" dirty="0">
                <a:solidFill>
                  <a:srgbClr val="000000"/>
                </a:solidFill>
              </a:rPr>
              <a:t>t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omapanust</a:t>
            </a:r>
            <a:r>
              <a:rPr lang="et-EE" b="0" i="0" u="none" strike="noStrike" baseline="0" dirty="0">
                <a:solidFill>
                  <a:srgbClr val="000000"/>
                </a:solidFill>
              </a:rPr>
              <a:t>.</a:t>
            </a:r>
            <a:endParaRPr lang="fi-FI" b="0" i="0" u="none" strike="noStrike" baseline="0" dirty="0">
              <a:solidFill>
                <a:srgbClr val="000000"/>
              </a:solidFill>
            </a:endParaRPr>
          </a:p>
          <a:p>
            <a:r>
              <a:rPr lang="et-EE" dirty="0">
                <a:solidFill>
                  <a:srgbClr val="000000"/>
                </a:solidFill>
              </a:rPr>
              <a:t>S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ekkumisloogika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ei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ole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arusaadav</a:t>
            </a:r>
            <a:r>
              <a:rPr lang="et-EE" dirty="0">
                <a:solidFill>
                  <a:srgbClr val="000000"/>
                </a:solidFill>
              </a:rPr>
              <a:t>. P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robleemi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projekti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eesmärkide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ja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väljapakutud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tegevuste</a:t>
            </a:r>
            <a:r>
              <a:rPr lang="et-EE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vahel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ei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teki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arusaadavat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err="1">
                <a:solidFill>
                  <a:srgbClr val="000000"/>
                </a:solidFill>
              </a:rPr>
              <a:t>seost</a:t>
            </a:r>
            <a:r>
              <a:rPr lang="en-GB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r>
              <a:rPr lang="et-EE" dirty="0">
                <a:solidFill>
                  <a:srgbClr val="000000"/>
                </a:solidFill>
              </a:rPr>
              <a:t>V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äljapakutud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jätkusuutlikkuse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tagamise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lahendus</a:t>
            </a:r>
            <a:r>
              <a:rPr lang="fi-FI" b="0" i="0" u="none" strike="noStrike" baseline="0" dirty="0">
                <a:solidFill>
                  <a:srgbClr val="000000"/>
                </a:solidFill>
              </a:rPr>
              <a:t> ei ole </a:t>
            </a:r>
            <a:r>
              <a:rPr lang="fi-FI" b="0" i="0" u="none" strike="noStrike" baseline="0" dirty="0" err="1">
                <a:solidFill>
                  <a:srgbClr val="000000"/>
                </a:solidFill>
              </a:rPr>
              <a:t>usutav</a:t>
            </a:r>
            <a:r>
              <a:rPr lang="et-EE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Eesti hiljutiste LIFE taotluste p</a:t>
            </a:r>
            <a:r>
              <a:rPr lang="en-GB" dirty="0" err="1"/>
              <a:t>uuduj</a:t>
            </a:r>
            <a:r>
              <a:rPr lang="et-EE" dirty="0" err="1"/>
              <a:t>ääke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640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F87431-2774-4E17-BE38-8A579357848D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EACE0-6474-4130-B64E-D9F9E5478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8621</TotalTime>
  <Words>653</Words>
  <Application>Microsoft Office PowerPoint</Application>
  <PresentationFormat>Widescreen</PresentationFormat>
  <Paragraphs>100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Lato Bold</vt:lpstr>
      <vt:lpstr>Open Sauce Light</vt:lpstr>
      <vt:lpstr>Office Theme</vt:lpstr>
      <vt:lpstr>PowerPoint Presentation</vt:lpstr>
      <vt:lpstr>PowerPoint Presentation</vt:lpstr>
      <vt:lpstr>LIFE taustast</vt:lpstr>
      <vt:lpstr>LIFE programm aastatel 2021-2027</vt:lpstr>
      <vt:lpstr>Taotlusvooru teemad ja taotluste tähtajad</vt:lpstr>
      <vt:lpstr>Taotlusvooru info</vt:lpstr>
      <vt:lpstr>Edukad taotlejad</vt:lpstr>
      <vt:lpstr>Eesti hiljutiste LIFE taotluste puudujääke</vt:lpstr>
      <vt:lpstr>Eesti hiljutiste LIFE taotluste puudujääke</vt:lpstr>
      <vt:lpstr>Eesti hiljutiste LIFE taotluste puudujääke</vt:lpstr>
      <vt:lpstr>Eesti edulood</vt:lpstr>
      <vt:lpstr>PowerPoint Presentation</vt:lpstr>
      <vt:lpstr>Peep Mardiste peep.mardiste@neemo.eu www.neemo.eu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Peep Mardiste</cp:lastModifiedBy>
  <cp:revision>322</cp:revision>
  <dcterms:created xsi:type="dcterms:W3CDTF">2019-08-09T12:06:42Z</dcterms:created>
  <dcterms:modified xsi:type="dcterms:W3CDTF">2022-06-01T08:31:00Z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</Properties>
</file>