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16" r:id="rId6"/>
    <p:sldId id="257" r:id="rId7"/>
    <p:sldId id="317" r:id="rId8"/>
    <p:sldId id="318" r:id="rId9"/>
    <p:sldId id="325" r:id="rId10"/>
    <p:sldId id="320" r:id="rId11"/>
    <p:sldId id="324" r:id="rId12"/>
    <p:sldId id="321" r:id="rId13"/>
    <p:sldId id="322" r:id="rId14"/>
    <p:sldId id="323" r:id="rId15"/>
    <p:sldId id="263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24DEA-6140-894B-9445-8E6E2A3888DE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FA313-BA03-9745-8D2C-D3A5BD28EC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60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F0767-2148-43DD-8438-140A32C2168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F8EBA-AE66-4600-972D-D2AEBB68D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7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4175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37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2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7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7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14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44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94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26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80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38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2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ckground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7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2653-1B89-9E4B-B62C-FF85BF3417AF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E3F4-CF8D-FD4E-820D-CEAB79D4A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7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fe.envir.ee/sites/default/files/triin/anal&#252;&#252;s_word_0.pdf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.envir.ee/taotlemine" TargetMode="External"/><Relationship Id="rId2" Type="http://schemas.openxmlformats.org/officeDocument/2006/relationships/hyperlink" Target="https://cinea.ec.europa.eu/life/life-calls-proposals_e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ckground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91419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93805" y="2259694"/>
            <a:ext cx="47240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4800" dirty="0">
                <a:solidFill>
                  <a:srgbClr val="FFFFFF"/>
                </a:solidFill>
                <a:cs typeface="Calibri Light"/>
              </a:rPr>
              <a:t>LIFE uue rahastus-</a:t>
            </a:r>
          </a:p>
          <a:p>
            <a:r>
              <a:rPr lang="et-EE" sz="4800" dirty="0">
                <a:solidFill>
                  <a:srgbClr val="FFFFFF"/>
                </a:solidFill>
                <a:cs typeface="Calibri Light"/>
              </a:rPr>
              <a:t>vooru raamistik</a:t>
            </a:r>
            <a:endParaRPr lang="fr-BE" sz="48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3805" y="3979953"/>
            <a:ext cx="4201471" cy="707886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Peep Mardiste</a:t>
            </a:r>
          </a:p>
          <a:p>
            <a:r>
              <a:rPr lang="et-EE" sz="2000" dirty="0">
                <a:solidFill>
                  <a:schemeClr val="bg1"/>
                </a:solidFill>
              </a:rPr>
              <a:t>NEEMO EEIG - ELLE LIFE väline vaatleja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968" y="6097439"/>
            <a:ext cx="4572000" cy="58477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fr-FR" sz="1600" dirty="0">
                <a:solidFill>
                  <a:srgbClr val="FFFFFF"/>
                </a:solidFill>
              </a:rPr>
              <a:t>LIFE </a:t>
            </a:r>
            <a:r>
              <a:rPr lang="fr-FR" sz="1600" dirty="0" err="1">
                <a:solidFill>
                  <a:srgbClr val="FFFFFF"/>
                </a:solidFill>
              </a:rPr>
              <a:t>Eesti</a:t>
            </a:r>
            <a:r>
              <a:rPr lang="fr-FR" sz="1600" dirty="0">
                <a:solidFill>
                  <a:srgbClr val="FFFFFF"/>
                </a:solidFill>
              </a:rPr>
              <a:t> </a:t>
            </a:r>
            <a:r>
              <a:rPr lang="fr-FR" sz="1600" dirty="0" err="1">
                <a:solidFill>
                  <a:srgbClr val="FFFFFF"/>
                </a:solidFill>
              </a:rPr>
              <a:t>infop</a:t>
            </a:r>
            <a:r>
              <a:rPr lang="et-EE" sz="1600" dirty="0" err="1">
                <a:solidFill>
                  <a:srgbClr val="FFFFFF"/>
                </a:solidFill>
              </a:rPr>
              <a:t>äev</a:t>
            </a:r>
            <a:endParaRPr lang="et-EE" sz="1600" dirty="0">
              <a:solidFill>
                <a:srgbClr val="FFFFFF"/>
              </a:solidFill>
            </a:endParaRPr>
          </a:p>
          <a:p>
            <a:r>
              <a:rPr lang="et-EE" sz="1600" dirty="0">
                <a:solidFill>
                  <a:srgbClr val="FFFFFF"/>
                </a:solidFill>
              </a:rPr>
              <a:t>07.09.2021</a:t>
            </a:r>
            <a:endParaRPr lang="fr-FR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Eesti hiljutiste LIFE taotluste p</a:t>
            </a:r>
            <a:r>
              <a:rPr lang="en-GB" dirty="0" err="1"/>
              <a:t>uuduj</a:t>
            </a:r>
            <a:r>
              <a:rPr lang="et-EE" dirty="0" err="1"/>
              <a:t>ääke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3683" y="1929699"/>
            <a:ext cx="8267437" cy="4748574"/>
          </a:xfrm>
        </p:spPr>
        <p:txBody>
          <a:bodyPr>
            <a:normAutofit/>
          </a:bodyPr>
          <a:lstStyle/>
          <a:p>
            <a:pPr marL="0" indent="0">
              <a:spcBef>
                <a:spcPts val="575"/>
              </a:spcBef>
              <a:spcAft>
                <a:spcPts val="600"/>
              </a:spcAft>
              <a:buNone/>
            </a:pPr>
            <a:r>
              <a:rPr lang="et-EE" altLang="x-none" sz="2400" dirty="0">
                <a:solidFill>
                  <a:schemeClr val="tx1"/>
                </a:solidFill>
              </a:rPr>
              <a:t>Eestist 2019, 2020 esitatud taotluste</a:t>
            </a:r>
            <a:r>
              <a:rPr lang="en-GB" altLang="x-none" sz="2400" dirty="0">
                <a:solidFill>
                  <a:schemeClr val="tx1"/>
                </a:solidFill>
              </a:rPr>
              <a:t>le </a:t>
            </a:r>
            <a:r>
              <a:rPr lang="en-GB" altLang="x-none" sz="2400" dirty="0" err="1">
                <a:solidFill>
                  <a:schemeClr val="tx1"/>
                </a:solidFill>
              </a:rPr>
              <a:t>tulnud</a:t>
            </a:r>
            <a:r>
              <a:rPr lang="et-EE" altLang="x-none" sz="2400" dirty="0">
                <a:solidFill>
                  <a:schemeClr val="tx1"/>
                </a:solidFill>
              </a:rPr>
              <a:t> </a:t>
            </a:r>
            <a:r>
              <a:rPr lang="en-GB" altLang="x-none" sz="2400" dirty="0" err="1">
                <a:solidFill>
                  <a:schemeClr val="tx1"/>
                </a:solidFill>
              </a:rPr>
              <a:t>tagasiside</a:t>
            </a:r>
            <a:r>
              <a:rPr lang="en-GB" altLang="x-none" sz="2400" dirty="0">
                <a:solidFill>
                  <a:schemeClr val="tx1"/>
                </a:solidFill>
              </a:rPr>
              <a:t> </a:t>
            </a:r>
            <a:r>
              <a:rPr lang="et-EE" altLang="x-none" sz="2400" dirty="0">
                <a:solidFill>
                  <a:schemeClr val="tx1"/>
                </a:solidFill>
              </a:rPr>
              <a:t>analüüs </a:t>
            </a:r>
            <a:r>
              <a:rPr lang="et-EE" altLang="x-none" sz="2400" dirty="0">
                <a:hlinkClick r:id="rId2"/>
              </a:rPr>
              <a:t>https://life.envir.ee/sites/default/files/triin/analüüs_word_0.pdf</a:t>
            </a:r>
            <a:endParaRPr lang="et-EE" altLang="x-none" sz="2400" dirty="0"/>
          </a:p>
          <a:p>
            <a:pPr marL="230400" indent="-230400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r>
              <a:rPr lang="en-GB" altLang="x-none" sz="2400" dirty="0">
                <a:solidFill>
                  <a:schemeClr val="tx1"/>
                </a:solidFill>
              </a:rPr>
              <a:t>2019: </a:t>
            </a:r>
            <a:r>
              <a:rPr lang="en-GB" altLang="x-none" sz="2400" dirty="0" err="1">
                <a:solidFill>
                  <a:schemeClr val="tx1"/>
                </a:solidFill>
              </a:rPr>
              <a:t>kokku</a:t>
            </a:r>
            <a:r>
              <a:rPr lang="en-GB" altLang="x-none" sz="2400" dirty="0">
                <a:solidFill>
                  <a:schemeClr val="tx1"/>
                </a:solidFill>
              </a:rPr>
              <a:t> 14 </a:t>
            </a:r>
            <a:r>
              <a:rPr lang="en-GB" altLang="x-none" sz="2400" dirty="0" err="1">
                <a:solidFill>
                  <a:schemeClr val="tx1"/>
                </a:solidFill>
              </a:rPr>
              <a:t>taotlust</a:t>
            </a:r>
            <a:r>
              <a:rPr lang="en-GB" altLang="x-none" sz="2400" dirty="0">
                <a:solidFill>
                  <a:schemeClr val="tx1"/>
                </a:solidFill>
              </a:rPr>
              <a:t> (LIFE </a:t>
            </a:r>
            <a:r>
              <a:rPr lang="en-GB" altLang="x-none" sz="2400" dirty="0" err="1">
                <a:solidFill>
                  <a:schemeClr val="tx1"/>
                </a:solidFill>
              </a:rPr>
              <a:t>rahastuse</a:t>
            </a:r>
            <a:r>
              <a:rPr lang="en-GB" altLang="x-none" sz="2400" dirty="0">
                <a:solidFill>
                  <a:schemeClr val="tx1"/>
                </a:solidFill>
              </a:rPr>
              <a:t> </a:t>
            </a:r>
            <a:r>
              <a:rPr lang="en-GB" altLang="x-none" sz="2400" dirty="0" err="1">
                <a:solidFill>
                  <a:schemeClr val="tx1"/>
                </a:solidFill>
              </a:rPr>
              <a:t>sai</a:t>
            </a:r>
            <a:r>
              <a:rPr lang="en-GB" altLang="x-none" sz="2400" dirty="0">
                <a:solidFill>
                  <a:schemeClr val="tx1"/>
                </a:solidFill>
              </a:rPr>
              <a:t> 2)</a:t>
            </a:r>
          </a:p>
          <a:p>
            <a:pPr marL="230400" indent="-230400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r>
              <a:rPr lang="en-GB" altLang="x-none" sz="2400" dirty="0">
                <a:solidFill>
                  <a:schemeClr val="tx1"/>
                </a:solidFill>
              </a:rPr>
              <a:t>2020: </a:t>
            </a:r>
            <a:r>
              <a:rPr lang="en-GB" altLang="x-none" sz="2400" dirty="0" err="1">
                <a:solidFill>
                  <a:schemeClr val="tx1"/>
                </a:solidFill>
              </a:rPr>
              <a:t>kokku</a:t>
            </a:r>
            <a:r>
              <a:rPr lang="en-GB" altLang="x-none" sz="2400" dirty="0">
                <a:solidFill>
                  <a:schemeClr val="tx1"/>
                </a:solidFill>
              </a:rPr>
              <a:t> 14 </a:t>
            </a:r>
            <a:r>
              <a:rPr lang="en-GB" altLang="x-none" sz="2400" dirty="0" err="1">
                <a:solidFill>
                  <a:schemeClr val="tx1"/>
                </a:solidFill>
              </a:rPr>
              <a:t>taotlust</a:t>
            </a:r>
            <a:r>
              <a:rPr lang="en-GB" altLang="x-none" sz="2400" dirty="0">
                <a:solidFill>
                  <a:schemeClr val="tx1"/>
                </a:solidFill>
              </a:rPr>
              <a:t> (LIFE </a:t>
            </a:r>
            <a:r>
              <a:rPr lang="en-GB" altLang="x-none" sz="2400" dirty="0" err="1">
                <a:solidFill>
                  <a:schemeClr val="tx1"/>
                </a:solidFill>
              </a:rPr>
              <a:t>rahastuse</a:t>
            </a:r>
            <a:r>
              <a:rPr lang="en-GB" altLang="x-none" sz="2400" dirty="0">
                <a:solidFill>
                  <a:schemeClr val="tx1"/>
                </a:solidFill>
              </a:rPr>
              <a:t> </a:t>
            </a:r>
            <a:r>
              <a:rPr lang="en-GB" altLang="x-none" sz="2400" dirty="0" err="1">
                <a:solidFill>
                  <a:schemeClr val="tx1"/>
                </a:solidFill>
              </a:rPr>
              <a:t>sai</a:t>
            </a:r>
            <a:r>
              <a:rPr lang="en-GB" altLang="x-none" sz="2400" dirty="0">
                <a:solidFill>
                  <a:schemeClr val="tx1"/>
                </a:solidFill>
              </a:rPr>
              <a:t> 1)</a:t>
            </a:r>
            <a:endParaRPr lang="et-EE" altLang="x-none" sz="24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581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Eesti hiljutiste LIFE taotluste p</a:t>
            </a:r>
            <a:r>
              <a:rPr lang="en-GB" dirty="0" err="1"/>
              <a:t>uuduj</a:t>
            </a:r>
            <a:r>
              <a:rPr lang="et-EE" dirty="0" err="1"/>
              <a:t>ääke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3683" y="1929699"/>
            <a:ext cx="8267437" cy="474857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Olemasoleva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olukorra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kirjeldamisel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on </a:t>
            </a:r>
            <a:r>
              <a:rPr lang="en-GB" sz="2250" b="0" i="0" u="sng" strike="noStrike" baseline="0" dirty="0" err="1">
                <a:solidFill>
                  <a:srgbClr val="000000"/>
                </a:solidFill>
              </a:rPr>
              <a:t>piirdutud</a:t>
            </a:r>
            <a:r>
              <a:rPr lang="en-GB" sz="2250" b="0" i="0" u="sng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sng" strike="noStrike" baseline="0" dirty="0" err="1">
                <a:solidFill>
                  <a:srgbClr val="000000"/>
                </a:solidFill>
              </a:rPr>
              <a:t>loosungitega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probleemikirjeldused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ei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ole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piisavalt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detailsed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mõõdetavad</a:t>
            </a:r>
            <a:r>
              <a:rPr lang="et-EE" sz="2250" b="0" i="0" u="none" strike="noStrike" baseline="0" dirty="0">
                <a:solidFill>
                  <a:srgbClr val="000000"/>
                </a:solidFill>
              </a:rPr>
              <a:t>.</a:t>
            </a:r>
            <a:endParaRPr lang="et-EE" sz="225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50" b="0" i="0" u="sng" strike="noStrike" baseline="0" dirty="0" err="1">
                <a:solidFill>
                  <a:srgbClr val="000000"/>
                </a:solidFill>
              </a:rPr>
              <a:t>Algolukord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on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ebapiisavalt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kirjeldatud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.</a:t>
            </a:r>
            <a:endParaRPr lang="et-EE" sz="225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250" dirty="0">
                <a:solidFill>
                  <a:srgbClr val="000000"/>
                </a:solidFill>
              </a:rPr>
              <a:t>P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artnerskeem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ei ole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piisav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tavapartnerid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(</a:t>
            </a:r>
            <a:r>
              <a:rPr lang="fi-FI" sz="2250" b="0" i="1" u="none" strike="noStrike" baseline="0" dirty="0" err="1">
                <a:solidFill>
                  <a:srgbClr val="000000"/>
                </a:solidFill>
              </a:rPr>
              <a:t>Associated</a:t>
            </a:r>
            <a:r>
              <a:rPr lang="fi-FI" sz="225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1" u="none" strike="noStrike" baseline="0" dirty="0" err="1">
                <a:solidFill>
                  <a:srgbClr val="000000"/>
                </a:solidFill>
              </a:rPr>
              <a:t>beneficiaries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) ei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panusta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projekti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piisava</a:t>
            </a:r>
            <a:r>
              <a:rPr lang="et-EE" sz="2250" b="0" i="0" u="none" strike="noStrike" baseline="0" dirty="0">
                <a:solidFill>
                  <a:srgbClr val="000000"/>
                </a:solidFill>
              </a:rPr>
              <a:t>t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omapanust</a:t>
            </a:r>
            <a:r>
              <a:rPr lang="et-EE" sz="2250" b="0" i="0" u="none" strike="noStrike" baseline="0" dirty="0">
                <a:solidFill>
                  <a:srgbClr val="000000"/>
                </a:solidFill>
              </a:rPr>
              <a:t>.</a:t>
            </a:r>
            <a:endParaRPr lang="fi-FI" sz="2250" b="0" i="0" u="none" strike="noStrike" baseline="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250" u="sng" dirty="0">
                <a:solidFill>
                  <a:srgbClr val="000000"/>
                </a:solidFill>
              </a:rPr>
              <a:t>S</a:t>
            </a:r>
            <a:r>
              <a:rPr lang="en-GB" sz="2250" b="0" i="0" u="sng" strike="noStrike" baseline="0" dirty="0" err="1">
                <a:solidFill>
                  <a:srgbClr val="000000"/>
                </a:solidFill>
              </a:rPr>
              <a:t>ekkumisloogika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ei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ole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arusaadav</a:t>
            </a:r>
            <a:r>
              <a:rPr lang="et-EE" sz="2250" dirty="0">
                <a:solidFill>
                  <a:srgbClr val="000000"/>
                </a:solidFill>
              </a:rPr>
              <a:t>. P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robleemi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projekti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eesmärkide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ja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väljapakutud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tegevuste</a:t>
            </a:r>
            <a:r>
              <a:rPr lang="et-EE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vahel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ei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teki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arusaadavat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250" b="0" i="0" u="none" strike="noStrike" baseline="0" dirty="0" err="1">
                <a:solidFill>
                  <a:srgbClr val="000000"/>
                </a:solidFill>
              </a:rPr>
              <a:t>seost</a:t>
            </a:r>
            <a:r>
              <a:rPr lang="en-GB" sz="225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250" dirty="0">
                <a:solidFill>
                  <a:srgbClr val="000000"/>
                </a:solidFill>
              </a:rPr>
              <a:t>V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äljapakutud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jätkusuutlikkuse</a:t>
            </a:r>
            <a:r>
              <a:rPr lang="fi-FI" sz="2250" b="0" i="0" u="sng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tagamise</a:t>
            </a:r>
            <a:r>
              <a:rPr lang="fi-FI" sz="2250" b="0" i="0" u="sng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lahendus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ei ole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usutav</a:t>
            </a:r>
            <a:r>
              <a:rPr lang="et-EE" sz="2250" dirty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n-NO" sz="2250" b="0" i="0" u="sng" strike="noStrike" baseline="0" dirty="0">
                <a:solidFill>
                  <a:srgbClr val="000000"/>
                </a:solidFill>
              </a:rPr>
              <a:t>Rohehanked</a:t>
            </a:r>
            <a:r>
              <a:rPr lang="nn-NO" sz="2250" b="0" i="0" u="none" strike="noStrike" baseline="0" dirty="0">
                <a:solidFill>
                  <a:srgbClr val="000000"/>
                </a:solidFill>
              </a:rPr>
              <a:t> ega ökomärgistega tooteid ei kasutata</a:t>
            </a:r>
            <a:r>
              <a:rPr lang="et-EE" sz="2250" b="0" i="0" u="none" strike="noStrike" baseline="0" dirty="0">
                <a:solidFill>
                  <a:srgbClr val="000000"/>
                </a:solidFill>
              </a:rPr>
              <a:t>.</a:t>
            </a:r>
            <a:endParaRPr lang="et-EE" sz="225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Projekt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ei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rakenda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varasemate</a:t>
            </a:r>
            <a:r>
              <a:rPr lang="fi-FI" sz="2250" b="0" i="0" u="sng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projektide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teadustöö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tulemusi</a:t>
            </a:r>
            <a:r>
              <a:rPr lang="et-EE" sz="2250" dirty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250" b="0" i="0" u="none" strike="noStrike" baseline="0" dirty="0">
                <a:solidFill>
                  <a:srgbClr val="000000"/>
                </a:solidFill>
              </a:rPr>
              <a:t>On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projekte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kus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ei ole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selgelt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välja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none" strike="noStrike" baseline="0" dirty="0" err="1">
                <a:solidFill>
                  <a:srgbClr val="000000"/>
                </a:solidFill>
              </a:rPr>
              <a:t>toodud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mis</a:t>
            </a:r>
            <a:r>
              <a:rPr lang="fi-FI" sz="2250" b="0" i="0" u="sng" strike="noStrike" baseline="0" dirty="0">
                <a:solidFill>
                  <a:srgbClr val="000000"/>
                </a:solidFill>
              </a:rPr>
              <a:t>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saab</a:t>
            </a:r>
            <a:r>
              <a:rPr lang="fi-FI" sz="2250" b="0" i="0" u="sng" strike="noStrike" baseline="0" dirty="0">
                <a:solidFill>
                  <a:srgbClr val="000000"/>
                </a:solidFill>
              </a:rPr>
              <a:t> projekti </a:t>
            </a:r>
            <a:r>
              <a:rPr lang="fi-FI" sz="2250" b="0" i="0" u="sng" strike="noStrike" baseline="0" dirty="0" err="1">
                <a:solidFill>
                  <a:srgbClr val="000000"/>
                </a:solidFill>
              </a:rPr>
              <a:t>lõppedes</a:t>
            </a:r>
            <a:r>
              <a:rPr lang="fi-FI" sz="2250" b="0" i="0" u="none" strike="noStrike" baseline="0" dirty="0">
                <a:solidFill>
                  <a:srgbClr val="000000"/>
                </a:solidFill>
              </a:rPr>
              <a:t>.</a:t>
            </a:r>
            <a:endParaRPr lang="fr-FR" sz="2250" dirty="0"/>
          </a:p>
        </p:txBody>
      </p:sp>
    </p:spTree>
    <p:extLst>
      <p:ext uri="{BB962C8B-B14F-4D97-AF65-F5344CB8AC3E}">
        <p14:creationId xmlns:p14="http://schemas.microsoft.com/office/powerpoint/2010/main" val="126126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92550"/>
            <a:ext cx="6400800" cy="1752600"/>
          </a:xfrm>
        </p:spPr>
        <p:txBody>
          <a:bodyPr/>
          <a:lstStyle/>
          <a:p>
            <a:r>
              <a:rPr lang="et-EE" sz="3200" dirty="0">
                <a:solidFill>
                  <a:schemeClr val="tx1"/>
                </a:solidFill>
              </a:rPr>
              <a:t>Peep Mardiste</a:t>
            </a:r>
            <a:br>
              <a:rPr lang="et-EE" sz="3200" dirty="0">
                <a:solidFill>
                  <a:schemeClr val="tx1"/>
                </a:solidFill>
              </a:rPr>
            </a:br>
            <a:r>
              <a:rPr lang="et-EE" sz="3200" dirty="0">
                <a:solidFill>
                  <a:schemeClr val="tx1"/>
                </a:solidFill>
              </a:rPr>
              <a:t>peep.mardiste@neemo.eu</a:t>
            </a:r>
            <a:br>
              <a:rPr lang="et-EE" sz="3200" dirty="0">
                <a:solidFill>
                  <a:schemeClr val="tx1"/>
                </a:solidFill>
              </a:rPr>
            </a:br>
            <a:r>
              <a:rPr lang="et-EE" sz="3200" dirty="0">
                <a:solidFill>
                  <a:schemeClr val="tx1"/>
                </a:solidFill>
              </a:rPr>
              <a:t>www.neemo.eu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7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rte Consorsium-18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018" y="0"/>
            <a:ext cx="6280982" cy="56454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975B61-9DE4-484E-9B3D-F824A2D36C91}"/>
              </a:ext>
            </a:extLst>
          </p:cNvPr>
          <p:cNvSpPr txBox="1"/>
          <p:nvPr/>
        </p:nvSpPr>
        <p:spPr>
          <a:xfrm>
            <a:off x="196620" y="5158680"/>
            <a:ext cx="8537476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2100" b="1" dirty="0"/>
              <a:t>NEEMO konsortsiumi</a:t>
            </a:r>
            <a:br>
              <a:rPr lang="et-EE" sz="2100" b="1" dirty="0"/>
            </a:br>
            <a:r>
              <a:rPr lang="et-EE" sz="2100" b="1" dirty="0"/>
              <a:t>LIFE </a:t>
            </a:r>
            <a:r>
              <a:rPr lang="et-EE" sz="2100" b="1" dirty="0" err="1"/>
              <a:t>välisvaatlejate</a:t>
            </a:r>
            <a:r>
              <a:rPr lang="et-EE" sz="2100" b="1" dirty="0"/>
              <a:t> meeskond</a:t>
            </a:r>
            <a:endParaRPr lang="et-EE" sz="21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t-EE" sz="2100" dirty="0"/>
              <a:t>A</a:t>
            </a:r>
            <a:r>
              <a:rPr lang="en-GB" sz="2100" dirty="0" err="1"/>
              <a:t>lgavate</a:t>
            </a:r>
            <a:r>
              <a:rPr lang="en-GB" sz="2100" dirty="0"/>
              <a:t> </a:t>
            </a:r>
            <a:r>
              <a:rPr lang="en-GB" sz="2100" dirty="0" err="1"/>
              <a:t>ja</a:t>
            </a:r>
            <a:r>
              <a:rPr lang="en-GB" sz="2100" dirty="0"/>
              <a:t> k</a:t>
            </a:r>
            <a:r>
              <a:rPr lang="et-EE" sz="2100" dirty="0"/>
              <a:t>ä</a:t>
            </a:r>
            <a:r>
              <a:rPr lang="en-GB" sz="2100" dirty="0" err="1"/>
              <a:t>imasolevate</a:t>
            </a:r>
            <a:r>
              <a:rPr lang="en-GB" sz="2100" dirty="0"/>
              <a:t> </a:t>
            </a:r>
            <a:r>
              <a:rPr lang="et-EE" sz="2100" dirty="0"/>
              <a:t>LIFE projektide jooksev jälgimine ja nõustamine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t-EE" sz="2100" dirty="0"/>
              <a:t>LIFE programmiga seotud kommunikatsioon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t-EE" sz="2100" dirty="0"/>
              <a:t>183 eksperti üle Euroopa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70426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LIFE taustast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3683" y="1929699"/>
            <a:ext cx="8267437" cy="474857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800" dirty="0">
                <a:solidFill>
                  <a:schemeClr val="tx1"/>
                </a:solidFill>
              </a:rPr>
              <a:t>Euroopa Komisjoni ainuke otseselt keskkonnale suunatud finantsinstrument</a:t>
            </a:r>
          </a:p>
          <a:p>
            <a:pPr marL="457200" indent="-4572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800" dirty="0">
                <a:solidFill>
                  <a:schemeClr val="tx1"/>
                </a:solidFill>
              </a:rPr>
              <a:t>30 aastaga rahastatud üle 4500 projekti, kokku 5,9 miljardi euroga</a:t>
            </a:r>
          </a:p>
          <a:p>
            <a:pPr marL="457200" indent="-4572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800" dirty="0">
                <a:solidFill>
                  <a:schemeClr val="tx1"/>
                </a:solidFill>
              </a:rPr>
              <a:t>Uue perioodi 2021-2027 kogueelarve 5,45 miljardit eurot (60% kasv eelmise perioodiga võrreldes)</a:t>
            </a:r>
          </a:p>
          <a:p>
            <a:pPr marL="457200" indent="-4572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800" dirty="0">
                <a:solidFill>
                  <a:schemeClr val="tx1"/>
                </a:solidFill>
              </a:rPr>
              <a:t>Taotlusvoor kord aastas</a:t>
            </a:r>
          </a:p>
          <a:p>
            <a:pPr marL="457200" indent="-4572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800" dirty="0">
                <a:solidFill>
                  <a:schemeClr val="tx1"/>
                </a:solidFill>
              </a:rPr>
              <a:t>Otsetoetus (ei vahenda Eesti ametiasutused)</a:t>
            </a:r>
          </a:p>
          <a:p>
            <a:pPr marL="457200" indent="-4572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800" dirty="0">
                <a:solidFill>
                  <a:schemeClr val="tx1"/>
                </a:solidFill>
              </a:rPr>
              <a:t>Konkureerimine teiste taotlejatega üle Euroopa Liidu</a:t>
            </a:r>
          </a:p>
          <a:p>
            <a:pPr marL="457200" indent="-4572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800" dirty="0">
                <a:solidFill>
                  <a:schemeClr val="tx1"/>
                </a:solidFill>
              </a:rPr>
              <a:t>Lahendatakse Euroopa-üleseid eesmärke ja probleeme</a:t>
            </a:r>
            <a:endParaRPr lang="fr-FR" sz="28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495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Taotlusvooru teemad ja taotluste tähtajad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3683" y="1929699"/>
            <a:ext cx="8267437" cy="4748574"/>
          </a:xfrm>
        </p:spPr>
        <p:txBody>
          <a:bodyPr>
            <a:normAutofit fontScale="92500" lnSpcReduction="10000"/>
          </a:bodyPr>
          <a:lstStyle/>
          <a:p>
            <a:pPr marL="230400" indent="-230400" algn="l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r>
              <a:rPr lang="et-EE" altLang="x-none" u="sng" dirty="0">
                <a:solidFill>
                  <a:schemeClr val="tx1"/>
                </a:solidFill>
              </a:rPr>
              <a:t>Keskkond</a:t>
            </a:r>
            <a:endParaRPr lang="en-GB" altLang="x-none" u="sng" dirty="0">
              <a:solidFill>
                <a:schemeClr val="tx1"/>
              </a:solidFill>
            </a:endParaRPr>
          </a:p>
          <a:p>
            <a:pPr marL="720000" lvl="1" indent="-230400" algn="l">
              <a:spcBef>
                <a:spcPts val="0"/>
              </a:spcBef>
              <a:spcAft>
                <a:spcPts val="0"/>
              </a:spcAft>
              <a:buSzPct val="90000"/>
              <a:buFont typeface="Arial"/>
              <a:buChar char="•"/>
            </a:pPr>
            <a:r>
              <a:rPr lang="et-EE" altLang="x-none" sz="3200" dirty="0">
                <a:solidFill>
                  <a:schemeClr val="tx1"/>
                </a:solidFill>
              </a:rPr>
              <a:t>Loodus ja elurikkus (30.11.2021)</a:t>
            </a:r>
          </a:p>
          <a:p>
            <a:pPr marL="720000" lvl="1" indent="-230400" algn="l">
              <a:spcBef>
                <a:spcPts val="0"/>
              </a:spcBef>
              <a:spcAft>
                <a:spcPts val="0"/>
              </a:spcAft>
              <a:buSzPct val="90000"/>
              <a:buFont typeface="Arial"/>
              <a:buChar char="•"/>
            </a:pPr>
            <a:r>
              <a:rPr lang="et-EE" altLang="x-none" sz="3200" dirty="0">
                <a:solidFill>
                  <a:schemeClr val="tx1"/>
                </a:solidFill>
              </a:rPr>
              <a:t>Ringmajandus ja elukvaliteet (30.11.2021)</a:t>
            </a:r>
          </a:p>
          <a:p>
            <a:pPr marL="230400" indent="-230400" algn="l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r>
              <a:rPr lang="et-EE" altLang="x-none" u="sng" dirty="0">
                <a:solidFill>
                  <a:schemeClr val="tx1"/>
                </a:solidFill>
              </a:rPr>
              <a:t>Kliima</a:t>
            </a:r>
            <a:endParaRPr lang="en-GB" altLang="x-none" u="sng" dirty="0">
              <a:solidFill>
                <a:schemeClr val="tx1"/>
              </a:solidFill>
            </a:endParaRPr>
          </a:p>
          <a:p>
            <a:pPr marL="720000" lvl="1" indent="-230400" algn="l">
              <a:spcBef>
                <a:spcPts val="0"/>
              </a:spcBef>
              <a:spcAft>
                <a:spcPts val="0"/>
              </a:spcAft>
              <a:buSzPct val="90000"/>
              <a:buFont typeface="Arial"/>
              <a:buChar char="•"/>
            </a:pPr>
            <a:r>
              <a:rPr lang="et-EE" altLang="x-none" sz="3200" dirty="0">
                <a:solidFill>
                  <a:schemeClr val="tx1"/>
                </a:solidFill>
              </a:rPr>
              <a:t>Kliimamuutuste leevendamine ja nendega kohanemine (30.11.2021)</a:t>
            </a:r>
          </a:p>
          <a:p>
            <a:pPr marL="720000" lvl="1" indent="-230400" algn="l">
              <a:spcBef>
                <a:spcPts val="0"/>
              </a:spcBef>
              <a:spcAft>
                <a:spcPts val="0"/>
              </a:spcAft>
              <a:buSzPct val="90000"/>
              <a:buFont typeface="Arial"/>
              <a:buChar char="•"/>
            </a:pPr>
            <a:r>
              <a:rPr lang="et-EE" altLang="x-none" sz="3200" dirty="0">
                <a:solidFill>
                  <a:schemeClr val="tx1"/>
                </a:solidFill>
              </a:rPr>
              <a:t>Puhtale energiale üleminek (12.01.2022)</a:t>
            </a:r>
          </a:p>
          <a:p>
            <a:pPr marL="230400" indent="-230400" algn="l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r>
              <a:rPr lang="et-EE" altLang="x-none" u="sng" dirty="0">
                <a:solidFill>
                  <a:schemeClr val="tx1"/>
                </a:solidFill>
              </a:rPr>
              <a:t>Tehnilise abi projektid</a:t>
            </a:r>
            <a:r>
              <a:rPr lang="et-EE" altLang="x-none" dirty="0">
                <a:solidFill>
                  <a:schemeClr val="tx1"/>
                </a:solidFill>
              </a:rPr>
              <a:t> (22.09.2021)</a:t>
            </a:r>
          </a:p>
          <a:p>
            <a:pPr marL="230400" indent="-230400" algn="l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r>
              <a:rPr lang="et-EE" altLang="x-none" u="sng" dirty="0">
                <a:solidFill>
                  <a:schemeClr val="tx1"/>
                </a:solidFill>
              </a:rPr>
              <a:t>Strateegilised integreeritud projektid</a:t>
            </a:r>
            <a:r>
              <a:rPr lang="et-EE" altLang="x-none" dirty="0">
                <a:solidFill>
                  <a:schemeClr val="tx1"/>
                </a:solidFill>
              </a:rPr>
              <a:t> (19.10.2021 eeltaotlus)</a:t>
            </a:r>
          </a:p>
          <a:p>
            <a:pPr marL="230400" indent="-230400" algn="l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endParaRPr lang="et-EE" altLang="x-none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29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Taotlusvooru info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3683" y="1929699"/>
            <a:ext cx="8267437" cy="4748574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57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altLang="x-none" sz="2500" dirty="0">
                <a:solidFill>
                  <a:schemeClr val="tx1"/>
                </a:solidFill>
              </a:rPr>
              <a:t>Euroopa Komisjoni agentuuri CINEA lehel</a:t>
            </a:r>
            <a:endParaRPr lang="en-GB" altLang="x-none" sz="2500" dirty="0">
              <a:solidFill>
                <a:schemeClr val="tx1"/>
              </a:solidFill>
            </a:endParaRPr>
          </a:p>
          <a:p>
            <a:pPr marL="720000" lvl="1" indent="-230400" algn="l">
              <a:spcBef>
                <a:spcPts val="0"/>
              </a:spcBef>
              <a:spcAft>
                <a:spcPts val="0"/>
              </a:spcAft>
              <a:buSzPct val="90000"/>
              <a:buFont typeface="Arial"/>
              <a:buChar char="•"/>
            </a:pPr>
            <a:r>
              <a:rPr lang="et-EE" altLang="x-none" sz="2500" dirty="0">
                <a:hlinkClick r:id="rId2"/>
              </a:rPr>
              <a:t>https://cinea.ec.europa.eu/life/life-calls-proposals_en</a:t>
            </a:r>
            <a:r>
              <a:rPr lang="et-EE" altLang="x-none" sz="2500" dirty="0"/>
              <a:t> </a:t>
            </a:r>
          </a:p>
          <a:p>
            <a:pPr marL="0" indent="0" algn="l">
              <a:spcBef>
                <a:spcPts val="575"/>
              </a:spcBef>
              <a:spcAft>
                <a:spcPts val="600"/>
              </a:spcAft>
              <a:buNone/>
            </a:pPr>
            <a:endParaRPr lang="et-EE" altLang="x-none" sz="2500" dirty="0"/>
          </a:p>
          <a:p>
            <a:pPr marL="230400" indent="-230400" algn="l">
              <a:spcBef>
                <a:spcPts val="575"/>
              </a:spcBef>
              <a:spcAft>
                <a:spcPts val="600"/>
              </a:spcAft>
              <a:buFont typeface="Arial"/>
              <a:buChar char="•"/>
            </a:pPr>
            <a:r>
              <a:rPr lang="et-EE" altLang="x-none" sz="2500" dirty="0">
                <a:solidFill>
                  <a:schemeClr val="tx1"/>
                </a:solidFill>
              </a:rPr>
              <a:t>Keskkonnaministeeriumi lehel</a:t>
            </a:r>
            <a:endParaRPr lang="en-GB" altLang="x-none" sz="2500" dirty="0">
              <a:solidFill>
                <a:schemeClr val="tx1"/>
              </a:solidFill>
            </a:endParaRPr>
          </a:p>
          <a:p>
            <a:pPr marL="720000" lvl="1" indent="-230400" algn="l">
              <a:spcBef>
                <a:spcPts val="0"/>
              </a:spcBef>
              <a:spcAft>
                <a:spcPts val="0"/>
              </a:spcAft>
              <a:buSzPct val="90000"/>
              <a:buFont typeface="Arial"/>
              <a:buChar char="•"/>
            </a:pPr>
            <a:r>
              <a:rPr lang="et-EE" altLang="x-none" sz="2500" dirty="0">
                <a:hlinkClick r:id="rId3"/>
              </a:rPr>
              <a:t>https://life.envir.ee/taotlemine</a:t>
            </a:r>
            <a:r>
              <a:rPr lang="et-EE" altLang="x-none" sz="2500" dirty="0"/>
              <a:t> </a:t>
            </a:r>
            <a:endParaRPr lang="fr-F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5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Taotlusvooru uuendusi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3683" y="1866637"/>
            <a:ext cx="8399517" cy="4748574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t-EE" altLang="x-none" sz="2100" dirty="0" err="1">
                <a:solidFill>
                  <a:schemeClr val="tx1"/>
                </a:solidFill>
              </a:rPr>
              <a:t>Üheetapiline</a:t>
            </a:r>
            <a:r>
              <a:rPr lang="et-EE" altLang="x-none" sz="2100" dirty="0">
                <a:solidFill>
                  <a:schemeClr val="tx1"/>
                </a:solidFill>
              </a:rPr>
              <a:t> taotlemine (v.a. integreeritud projektid)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t-EE" altLang="x-none" sz="2100" dirty="0">
                <a:solidFill>
                  <a:schemeClr val="tx1"/>
                </a:solidFill>
              </a:rPr>
              <a:t>LIFE pool</a:t>
            </a:r>
            <a:r>
              <a:rPr lang="en-GB" altLang="x-none" sz="2100" dirty="0">
                <a:solidFill>
                  <a:schemeClr val="tx1"/>
                </a:solidFill>
              </a:rPr>
              <a:t>s</a:t>
            </a:r>
            <a:r>
              <a:rPr lang="et-EE" altLang="x-none" sz="2100" dirty="0">
                <a:solidFill>
                  <a:schemeClr val="tx1"/>
                </a:solidFill>
              </a:rPr>
              <a:t>e </a:t>
            </a:r>
            <a:r>
              <a:rPr lang="et-EE" altLang="x-none" sz="2100" dirty="0" err="1">
                <a:solidFill>
                  <a:schemeClr val="tx1"/>
                </a:solidFill>
              </a:rPr>
              <a:t>finantseerimi</a:t>
            </a:r>
            <a:r>
              <a:rPr lang="en-GB" altLang="x-none" sz="2100" dirty="0">
                <a:solidFill>
                  <a:schemeClr val="tx1"/>
                </a:solidFill>
              </a:rPr>
              <a:t>s</a:t>
            </a:r>
            <a:r>
              <a:rPr lang="et-EE" altLang="x-none" sz="2100" dirty="0">
                <a:solidFill>
                  <a:schemeClr val="tx1"/>
                </a:solidFill>
              </a:rPr>
              <a:t>e </a:t>
            </a:r>
            <a:r>
              <a:rPr lang="en-GB" altLang="x-none" sz="2100" dirty="0">
                <a:solidFill>
                  <a:schemeClr val="tx1"/>
                </a:solidFill>
              </a:rPr>
              <a:t>m</a:t>
            </a:r>
            <a:r>
              <a:rPr lang="et-EE" altLang="x-none" sz="2100" dirty="0">
                <a:solidFill>
                  <a:schemeClr val="tx1"/>
                </a:solidFill>
              </a:rPr>
              <a:t>äär erinev</a:t>
            </a:r>
            <a:r>
              <a:rPr lang="en-GB" altLang="x-none" sz="2100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et-EE" altLang="x-none" sz="2100" dirty="0">
                <a:solidFill>
                  <a:schemeClr val="tx1"/>
                </a:solidFill>
              </a:rPr>
              <a:t>60%</a:t>
            </a:r>
            <a:r>
              <a:rPr lang="en-GB" altLang="x-none" sz="2100" dirty="0">
                <a:solidFill>
                  <a:schemeClr val="tx1"/>
                </a:solidFill>
              </a:rPr>
              <a:t> </a:t>
            </a:r>
            <a:r>
              <a:rPr lang="en-GB" altLang="x-none" sz="2100" dirty="0" err="1">
                <a:solidFill>
                  <a:schemeClr val="tx1"/>
                </a:solidFill>
              </a:rPr>
              <a:t>traditsioonilised</a:t>
            </a:r>
            <a:r>
              <a:rPr lang="en-GB" altLang="x-none" sz="2100" dirty="0">
                <a:solidFill>
                  <a:schemeClr val="tx1"/>
                </a:solidFill>
              </a:rPr>
              <a:t> LIFE </a:t>
            </a:r>
            <a:r>
              <a:rPr lang="en-GB" altLang="x-none" sz="2100" dirty="0" err="1">
                <a:solidFill>
                  <a:schemeClr val="tx1"/>
                </a:solidFill>
              </a:rPr>
              <a:t>projektid</a:t>
            </a:r>
            <a:r>
              <a:rPr lang="en-GB" altLang="x-none" sz="2100" dirty="0">
                <a:solidFill>
                  <a:schemeClr val="tx1"/>
                </a:solidFill>
              </a:rPr>
              <a:t> (</a:t>
            </a:r>
            <a:r>
              <a:rPr lang="et-EE" sz="2100" i="1" u="sng" dirty="0">
                <a:solidFill>
                  <a:schemeClr val="tx1"/>
                </a:solidFill>
              </a:rPr>
              <a:t>Standard </a:t>
            </a:r>
            <a:r>
              <a:rPr lang="et-EE" sz="2100" i="1" u="sng" dirty="0" err="1">
                <a:solidFill>
                  <a:schemeClr val="tx1"/>
                </a:solidFill>
              </a:rPr>
              <a:t>Action</a:t>
            </a:r>
            <a:r>
              <a:rPr lang="et-EE" sz="2100" i="1" u="sng" dirty="0">
                <a:solidFill>
                  <a:schemeClr val="tx1"/>
                </a:solidFill>
              </a:rPr>
              <a:t> Project</a:t>
            </a:r>
            <a:r>
              <a:rPr lang="en-GB" sz="2100" i="1" u="sng" dirty="0">
                <a:solidFill>
                  <a:schemeClr val="tx1"/>
                </a:solidFill>
              </a:rPr>
              <a:t>, </a:t>
            </a:r>
            <a:r>
              <a:rPr lang="et-EE" sz="2100" i="1" u="sng" dirty="0">
                <a:solidFill>
                  <a:schemeClr val="tx1"/>
                </a:solidFill>
              </a:rPr>
              <a:t>SAP</a:t>
            </a:r>
            <a:r>
              <a:rPr lang="en-GB" altLang="x-none" sz="2100" dirty="0">
                <a:solidFill>
                  <a:schemeClr val="tx1"/>
                </a:solidFill>
              </a:rPr>
              <a:t>), </a:t>
            </a:r>
            <a:r>
              <a:rPr lang="en-GB" altLang="x-none" sz="2100" dirty="0" err="1">
                <a:solidFill>
                  <a:schemeClr val="tx1"/>
                </a:solidFill>
              </a:rPr>
              <a:t>v.a.</a:t>
            </a:r>
            <a:r>
              <a:rPr lang="en-GB" altLang="x-none" sz="2100" dirty="0">
                <a:solidFill>
                  <a:schemeClr val="tx1"/>
                </a:solidFill>
              </a:rPr>
              <a:t> </a:t>
            </a:r>
            <a:r>
              <a:rPr lang="en-GB" altLang="x-none" sz="2100" dirty="0" err="1">
                <a:solidFill>
                  <a:schemeClr val="tx1"/>
                </a:solidFill>
              </a:rPr>
              <a:t>erijuhtudel</a:t>
            </a:r>
            <a:r>
              <a:rPr lang="en-GB" altLang="x-none" sz="2100" dirty="0">
                <a:solidFill>
                  <a:schemeClr val="tx1"/>
                </a:solidFill>
              </a:rPr>
              <a:t> 67% v</a:t>
            </a:r>
            <a:r>
              <a:rPr lang="et-EE" altLang="x-none" sz="2100" dirty="0" err="1">
                <a:solidFill>
                  <a:schemeClr val="tx1"/>
                </a:solidFill>
              </a:rPr>
              <a:t>õi</a:t>
            </a:r>
            <a:r>
              <a:rPr lang="en-GB" altLang="x-none" sz="2100" dirty="0">
                <a:solidFill>
                  <a:schemeClr val="tx1"/>
                </a:solidFill>
              </a:rPr>
              <a:t> 70%</a:t>
            </a:r>
            <a:r>
              <a:rPr lang="et-EE" altLang="x-none" sz="2100" dirty="0">
                <a:solidFill>
                  <a:schemeClr val="tx1"/>
                </a:solidFill>
              </a:rPr>
              <a:t> sõltuvalt elupaiga või liigi prioriteetsusele, kestvus kuni 10 a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et-EE" altLang="x-none" sz="2100" dirty="0">
                <a:solidFill>
                  <a:schemeClr val="tx1"/>
                </a:solidFill>
              </a:rPr>
              <a:t>60% strateegilised loodusprojektid (</a:t>
            </a:r>
            <a:r>
              <a:rPr lang="et-EE" altLang="x-none" sz="2100" i="1" u="sng" dirty="0" err="1">
                <a:solidFill>
                  <a:schemeClr val="tx1"/>
                </a:solidFill>
              </a:rPr>
              <a:t>Strategic</a:t>
            </a:r>
            <a:r>
              <a:rPr lang="et-EE" altLang="x-none" sz="2100" i="1" u="sng" dirty="0">
                <a:solidFill>
                  <a:schemeClr val="tx1"/>
                </a:solidFill>
              </a:rPr>
              <a:t> </a:t>
            </a:r>
            <a:r>
              <a:rPr lang="et-EE" altLang="x-none" sz="2100" i="1" u="sng" dirty="0" err="1">
                <a:solidFill>
                  <a:schemeClr val="tx1"/>
                </a:solidFill>
              </a:rPr>
              <a:t>Nature</a:t>
            </a:r>
            <a:r>
              <a:rPr lang="et-EE" altLang="x-none" sz="2100" i="1" u="sng" dirty="0">
                <a:solidFill>
                  <a:schemeClr val="tx1"/>
                </a:solidFill>
              </a:rPr>
              <a:t> Project, SNAP</a:t>
            </a:r>
            <a:r>
              <a:rPr lang="et-EE" altLang="x-none" sz="2100" dirty="0">
                <a:solidFill>
                  <a:schemeClr val="tx1"/>
                </a:solidFill>
              </a:rPr>
              <a:t>), kestvus kuni 14 a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et-EE" altLang="x-none" sz="2100" dirty="0">
                <a:solidFill>
                  <a:schemeClr val="tx1"/>
                </a:solidFill>
              </a:rPr>
              <a:t>60% strateegilised integreeritud projektid (</a:t>
            </a:r>
            <a:r>
              <a:rPr lang="et-EE" altLang="x-none" sz="2100" i="1" u="sng" dirty="0" err="1">
                <a:solidFill>
                  <a:schemeClr val="tx1"/>
                </a:solidFill>
              </a:rPr>
              <a:t>Strategic</a:t>
            </a:r>
            <a:r>
              <a:rPr lang="et-EE" altLang="x-none" sz="2100" i="1" u="sng" dirty="0">
                <a:solidFill>
                  <a:schemeClr val="tx1"/>
                </a:solidFill>
              </a:rPr>
              <a:t> </a:t>
            </a:r>
            <a:r>
              <a:rPr lang="et-EE" altLang="x-none" sz="2100" i="1" u="sng" dirty="0" err="1">
                <a:solidFill>
                  <a:schemeClr val="tx1"/>
                </a:solidFill>
              </a:rPr>
              <a:t>Integrated</a:t>
            </a:r>
            <a:r>
              <a:rPr lang="et-EE" altLang="x-none" sz="2100" i="1" u="sng" dirty="0">
                <a:solidFill>
                  <a:schemeClr val="tx1"/>
                </a:solidFill>
              </a:rPr>
              <a:t> </a:t>
            </a:r>
            <a:r>
              <a:rPr lang="et-EE" altLang="x-none" sz="2100" i="1" u="sng" dirty="0" err="1">
                <a:solidFill>
                  <a:schemeClr val="tx1"/>
                </a:solidFill>
              </a:rPr>
              <a:t>Projects</a:t>
            </a:r>
            <a:r>
              <a:rPr lang="et-EE" altLang="x-none" sz="2100" i="1" u="sng" dirty="0">
                <a:solidFill>
                  <a:schemeClr val="tx1"/>
                </a:solidFill>
              </a:rPr>
              <a:t>, SIP</a:t>
            </a:r>
            <a:r>
              <a:rPr lang="et-EE" altLang="x-none" sz="2100" dirty="0">
                <a:solidFill>
                  <a:schemeClr val="tx1"/>
                </a:solidFill>
              </a:rPr>
              <a:t>), kestvus kuni 14 a</a:t>
            </a:r>
            <a:endParaRPr lang="en-GB" altLang="x-none" sz="21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et-EE" altLang="x-none" sz="2100" dirty="0">
                <a:solidFill>
                  <a:schemeClr val="tx1"/>
                </a:solidFill>
              </a:rPr>
              <a:t>60% tehnilise abi projektid (SNAP või SIP ettevalmistamiseks), kestvus kuni 5 a ja </a:t>
            </a:r>
            <a:r>
              <a:rPr lang="et-EE" altLang="x-none" sz="2100" dirty="0" err="1">
                <a:solidFill>
                  <a:schemeClr val="tx1"/>
                </a:solidFill>
              </a:rPr>
              <a:t>max</a:t>
            </a:r>
            <a:r>
              <a:rPr lang="et-EE" altLang="x-none" sz="2100" dirty="0">
                <a:solidFill>
                  <a:schemeClr val="tx1"/>
                </a:solidFill>
              </a:rPr>
              <a:t>. 70 000 EUR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et-EE" altLang="x-none" sz="2100" dirty="0">
                <a:solidFill>
                  <a:schemeClr val="tx1"/>
                </a:solidFill>
              </a:rPr>
              <a:t>70% kodanikuühenduste </a:t>
            </a:r>
            <a:r>
              <a:rPr lang="et-EE" altLang="x-none" sz="2100" dirty="0" err="1">
                <a:solidFill>
                  <a:schemeClr val="tx1"/>
                </a:solidFill>
              </a:rPr>
              <a:t>tegevusgrantid</a:t>
            </a:r>
            <a:r>
              <a:rPr lang="et-EE" altLang="x-none" sz="2100" dirty="0">
                <a:solidFill>
                  <a:schemeClr val="tx1"/>
                </a:solidFill>
              </a:rPr>
              <a:t>, kestvus 1 aasta</a:t>
            </a:r>
            <a:endParaRPr lang="en-GB" altLang="x-none" sz="21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et-EE" altLang="x-none" sz="2100" dirty="0">
                <a:solidFill>
                  <a:schemeClr val="tx1"/>
                </a:solidFill>
              </a:rPr>
              <a:t>95% tehniline abi LIFE raames vähemedukatele liikmesriikidele</a:t>
            </a: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r>
              <a:rPr lang="en-GB" sz="2100" dirty="0">
                <a:solidFill>
                  <a:schemeClr val="tx1"/>
                </a:solidFill>
              </a:rPr>
              <a:t>100% </a:t>
            </a:r>
            <a:r>
              <a:rPr lang="et-EE" sz="2100" dirty="0">
                <a:solidFill>
                  <a:schemeClr val="tx1"/>
                </a:solidFill>
              </a:rPr>
              <a:t>EL äärepoolseimate piirkondade elurikkuse väikeprojektid, </a:t>
            </a:r>
            <a:r>
              <a:rPr lang="et-EE" sz="2100" dirty="0" err="1">
                <a:solidFill>
                  <a:schemeClr val="tx1"/>
                </a:solidFill>
              </a:rPr>
              <a:t>max</a:t>
            </a:r>
            <a:r>
              <a:rPr lang="et-EE" sz="2100" dirty="0">
                <a:solidFill>
                  <a:schemeClr val="tx1"/>
                </a:solidFill>
              </a:rPr>
              <a:t>. 100 000 EUR</a:t>
            </a:r>
          </a:p>
        </p:txBody>
      </p:sp>
    </p:spTree>
    <p:extLst>
      <p:ext uri="{BB962C8B-B14F-4D97-AF65-F5344CB8AC3E}">
        <p14:creationId xmlns:p14="http://schemas.microsoft.com/office/powerpoint/2010/main" val="237969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Märksõnu 2021 taotlusvooru juhenditest</a:t>
            </a:r>
            <a:endParaRPr lang="fr-FR" dirty="0"/>
          </a:p>
        </p:txBody>
      </p:sp>
      <p:sp>
        <p:nvSpPr>
          <p:cNvPr id="6" name="Espace réservé du contenu 1">
            <a:extLst>
              <a:ext uri="{FF2B5EF4-FFF2-40B4-BE49-F238E27FC236}">
                <a16:creationId xmlns:a16="http://schemas.microsoft.com/office/drawing/2014/main" id="{0F286DA7-E172-414B-90B4-B7B84A90225E}"/>
              </a:ext>
            </a:extLst>
          </p:cNvPr>
          <p:cNvSpPr txBox="1">
            <a:spLocks/>
          </p:cNvSpPr>
          <p:nvPr/>
        </p:nvSpPr>
        <p:spPr>
          <a:xfrm>
            <a:off x="3658406" y="4800722"/>
            <a:ext cx="4540478" cy="716741"/>
          </a:xfrm>
          <a:prstGeom prst="rect">
            <a:avLst/>
          </a:prstGeom>
        </p:spPr>
        <p:txBody>
          <a:bodyPr vert="horz" lIns="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t-EE" altLang="x-none" sz="2800" dirty="0">
                <a:solidFill>
                  <a:srgbClr val="00B050"/>
                </a:solidFill>
              </a:rPr>
              <a:t>„</a:t>
            </a:r>
            <a:r>
              <a:rPr lang="et-EE" altLang="x-none" sz="2000" dirty="0">
                <a:solidFill>
                  <a:srgbClr val="00B050"/>
                </a:solidFill>
                <a:latin typeface="Verdana" panose="020B0604030504040204" pitchFamily="34" charset="0"/>
              </a:rPr>
              <a:t>T</a:t>
            </a:r>
            <a:r>
              <a:rPr lang="en-GB" sz="2000" dirty="0">
                <a:solidFill>
                  <a:srgbClr val="00B050"/>
                </a:solidFill>
                <a:latin typeface="Verdana" panose="020B0604030504040204" pitchFamily="34" charset="0"/>
              </a:rPr>
              <a:t>o catalyse the large-scale deployment of successful technical and policy-related solutions</a:t>
            </a:r>
            <a:r>
              <a:rPr lang="et-EE" altLang="x-none" sz="2800" dirty="0">
                <a:solidFill>
                  <a:srgbClr val="00B050"/>
                </a:solidFill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AD96C2-DD20-4716-AC8C-E5340AB20AA7}"/>
              </a:ext>
            </a:extLst>
          </p:cNvPr>
          <p:cNvSpPr txBox="1"/>
          <p:nvPr/>
        </p:nvSpPr>
        <p:spPr>
          <a:xfrm>
            <a:off x="5400863" y="2680382"/>
            <a:ext cx="38055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x-none" sz="2000" dirty="0"/>
              <a:t>„</a:t>
            </a:r>
            <a:r>
              <a:rPr lang="et-EE" altLang="x-none" sz="20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nnovative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techniques, methods and approaches </a:t>
            </a:r>
            <a:r>
              <a:rPr lang="et-EE" altLang="x-none" sz="2000" dirty="0"/>
              <a:t>“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BBD34-4DED-4BB4-B66A-D620D3786731}"/>
              </a:ext>
            </a:extLst>
          </p:cNvPr>
          <p:cNvSpPr txBox="1"/>
          <p:nvPr/>
        </p:nvSpPr>
        <p:spPr>
          <a:xfrm>
            <a:off x="5678592" y="5628324"/>
            <a:ext cx="325005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altLang="x-none" sz="2000" dirty="0"/>
              <a:t>„</a:t>
            </a:r>
            <a:r>
              <a:rPr lang="et-EE" altLang="x-none" sz="20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mproving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governance</a:t>
            </a:r>
            <a:r>
              <a:rPr lang="et-EE" altLang="x-none" sz="2000" dirty="0"/>
              <a:t>“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82D1CC-7459-4231-BCFB-2C079341C061}"/>
              </a:ext>
            </a:extLst>
          </p:cNvPr>
          <p:cNvSpPr txBox="1"/>
          <p:nvPr/>
        </p:nvSpPr>
        <p:spPr>
          <a:xfrm>
            <a:off x="9752479" y="299197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379A2-50FE-4EA2-8705-7101EC8A641E}"/>
              </a:ext>
            </a:extLst>
          </p:cNvPr>
          <p:cNvSpPr txBox="1"/>
          <p:nvPr/>
        </p:nvSpPr>
        <p:spPr>
          <a:xfrm>
            <a:off x="945116" y="5466503"/>
            <a:ext cx="264422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x-none" sz="2000" dirty="0">
                <a:solidFill>
                  <a:schemeClr val="accent5">
                    <a:lumMod val="75000"/>
                  </a:schemeClr>
                </a:solidFill>
              </a:rPr>
              <a:t>“R</a:t>
            </a:r>
            <a:r>
              <a:rPr lang="en-GB" sz="2000" b="0" i="0" u="none" strike="noStrike" baseline="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educing resource consumption</a:t>
            </a:r>
            <a:r>
              <a:rPr lang="et-EE" altLang="x-none" sz="2000" dirty="0">
                <a:solidFill>
                  <a:schemeClr val="accent5">
                    <a:lumMod val="75000"/>
                  </a:schemeClr>
                </a:solidFill>
              </a:rPr>
              <a:t>“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236493-A180-41E2-9DE0-AF340C9ADA97}"/>
              </a:ext>
            </a:extLst>
          </p:cNvPr>
          <p:cNvSpPr txBox="1"/>
          <p:nvPr/>
        </p:nvSpPr>
        <p:spPr>
          <a:xfrm>
            <a:off x="1545432" y="3322221"/>
            <a:ext cx="3149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x-none" sz="2400" dirty="0">
                <a:solidFill>
                  <a:srgbClr val="FFC000"/>
                </a:solidFill>
              </a:rPr>
              <a:t>„</a:t>
            </a:r>
            <a:r>
              <a:rPr lang="et-EE" altLang="x-none" sz="2400" dirty="0">
                <a:solidFill>
                  <a:srgbClr val="FFC000"/>
                </a:solidFill>
                <a:latin typeface="Verdana" panose="020B0604030504040204" pitchFamily="34" charset="0"/>
              </a:rPr>
              <a:t>E</a:t>
            </a:r>
            <a:r>
              <a:rPr lang="en-GB" sz="2400" b="0" i="0" u="none" strike="noStrike" baseline="0" dirty="0" err="1">
                <a:solidFill>
                  <a:srgbClr val="FFC000"/>
                </a:solidFill>
                <a:latin typeface="Verdana" panose="020B0604030504040204" pitchFamily="34" charset="0"/>
              </a:rPr>
              <a:t>xplicit</a:t>
            </a:r>
            <a:r>
              <a:rPr lang="en-GB" sz="2400" b="0" i="0" u="none" strike="noStrike" baseline="0" dirty="0">
                <a:solidFill>
                  <a:srgbClr val="FFC000"/>
                </a:solidFill>
                <a:latin typeface="Verdana" panose="020B0604030504040204" pitchFamily="34" charset="0"/>
              </a:rPr>
              <a:t> market-oriented approach</a:t>
            </a:r>
            <a:r>
              <a:rPr lang="et-EE" sz="2400" b="0" i="0" u="none" strike="noStrike" baseline="0" dirty="0">
                <a:solidFill>
                  <a:srgbClr val="FFC000"/>
                </a:solidFill>
                <a:latin typeface="Verdana" panose="020B0604030504040204" pitchFamily="34" charset="0"/>
              </a:rPr>
              <a:t>“</a:t>
            </a:r>
            <a:endParaRPr lang="en-GB" altLang="x-none" sz="2400" dirty="0">
              <a:solidFill>
                <a:srgbClr val="FFC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6B913-2FDA-4216-926B-8B8AE91EA9C7}"/>
              </a:ext>
            </a:extLst>
          </p:cNvPr>
          <p:cNvSpPr txBox="1"/>
          <p:nvPr/>
        </p:nvSpPr>
        <p:spPr>
          <a:xfrm>
            <a:off x="804862" y="1835239"/>
            <a:ext cx="29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altLang="x-none" sz="2400" dirty="0">
                <a:solidFill>
                  <a:schemeClr val="bg2">
                    <a:lumMod val="50000"/>
                  </a:schemeClr>
                </a:solidFill>
              </a:rPr>
              <a:t>„</a:t>
            </a:r>
            <a:r>
              <a:rPr lang="et-EE" altLang="x-none" sz="2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</a:rPr>
              <a:t>C</a:t>
            </a:r>
            <a:r>
              <a:rPr lang="en-GB" sz="2400" b="0" i="0" u="none" strike="noStrike" baseline="0" dirty="0" err="1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</a:rPr>
              <a:t>limate</a:t>
            </a:r>
            <a:r>
              <a:rPr lang="en-GB" sz="2400" b="0" i="0" u="none" strike="noStrike" baseline="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</a:rPr>
              <a:t>-resilient economy</a:t>
            </a:r>
            <a:r>
              <a:rPr lang="et-EE" altLang="x-none" sz="2400" dirty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5D28F9-3FA2-44BE-B3D8-9940F79C4910}"/>
              </a:ext>
            </a:extLst>
          </p:cNvPr>
          <p:cNvSpPr txBox="1"/>
          <p:nvPr/>
        </p:nvSpPr>
        <p:spPr>
          <a:xfrm>
            <a:off x="340637" y="4270292"/>
            <a:ext cx="904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altLang="x-none" sz="2000" dirty="0">
                <a:solidFill>
                  <a:srgbClr val="FF0000"/>
                </a:solidFill>
              </a:rPr>
              <a:t>„</a:t>
            </a:r>
            <a:r>
              <a:rPr lang="et-EE" altLang="x-none" sz="2000" dirty="0">
                <a:solidFill>
                  <a:srgbClr val="FF0000"/>
                </a:solidFill>
                <a:latin typeface="Verdana" panose="020B0604030504040204" pitchFamily="34" charset="0"/>
              </a:rPr>
              <a:t>R</a:t>
            </a:r>
            <a:r>
              <a:rPr lang="en-GB" sz="2000" b="0" i="0" u="none" strike="noStrike" baseline="0" dirty="0" err="1">
                <a:solidFill>
                  <a:srgbClr val="FF0000"/>
                </a:solidFill>
                <a:latin typeface="Verdana" panose="020B0604030504040204" pitchFamily="34" charset="0"/>
              </a:rPr>
              <a:t>eplicating</a:t>
            </a:r>
            <a:r>
              <a:rPr lang="en-GB" sz="20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 results, integrating related objectives into other policies</a:t>
            </a:r>
            <a:r>
              <a:rPr lang="et-EE" altLang="x-none" sz="2000" dirty="0">
                <a:solidFill>
                  <a:srgbClr val="FF0000"/>
                </a:solidFill>
              </a:rPr>
              <a:t>“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95387-770C-4AEB-A720-897FF80AB55F}"/>
              </a:ext>
            </a:extLst>
          </p:cNvPr>
          <p:cNvSpPr txBox="1"/>
          <p:nvPr/>
        </p:nvSpPr>
        <p:spPr>
          <a:xfrm>
            <a:off x="4055588" y="1355580"/>
            <a:ext cx="3341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0" i="0" u="none" strike="noStrike" baseline="0" dirty="0">
                <a:solidFill>
                  <a:srgbClr val="FF0000"/>
                </a:solidFill>
              </a:rPr>
              <a:t>„I</a:t>
            </a:r>
            <a:r>
              <a:rPr lang="en-GB" sz="2800" b="0" i="0" u="none" strike="noStrike" baseline="0" dirty="0" err="1">
                <a:solidFill>
                  <a:srgbClr val="FF0000"/>
                </a:solidFill>
              </a:rPr>
              <a:t>mplementation</a:t>
            </a:r>
            <a:r>
              <a:rPr lang="en-GB" sz="2800" b="0" i="0" u="none" strike="noStrike" baseline="0" dirty="0">
                <a:solidFill>
                  <a:srgbClr val="FF0000"/>
                </a:solidFill>
              </a:rPr>
              <a:t> of the Green Deal</a:t>
            </a:r>
            <a:r>
              <a:rPr lang="et-EE" sz="2800" b="0" i="0" u="none" strike="noStrike" baseline="0" dirty="0">
                <a:solidFill>
                  <a:srgbClr val="FF0000"/>
                </a:solidFill>
              </a:rPr>
              <a:t>“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0558D1-F8E6-4BDE-AF71-BE2273311A98}"/>
              </a:ext>
            </a:extLst>
          </p:cNvPr>
          <p:cNvSpPr txBox="1"/>
          <p:nvPr/>
        </p:nvSpPr>
        <p:spPr>
          <a:xfrm>
            <a:off x="144026" y="6416294"/>
            <a:ext cx="595278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altLang="x-none" sz="2000" dirty="0">
                <a:solidFill>
                  <a:schemeClr val="accent4">
                    <a:lumMod val="75000"/>
                  </a:schemeClr>
                </a:solidFill>
              </a:rPr>
              <a:t>„</a:t>
            </a:r>
            <a:r>
              <a:rPr lang="et-EE" altLang="x-none" sz="2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S</a:t>
            </a:r>
            <a:r>
              <a:rPr lang="en-GB" sz="2000" b="0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timulate</a:t>
            </a:r>
            <a:r>
              <a:rPr lang="en-GB" sz="2000" b="0" i="0" u="none" strike="noStrike" baseline="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 scale up of innovative techniques</a:t>
            </a:r>
            <a:r>
              <a:rPr lang="et-EE" altLang="x-none" sz="2000" dirty="0">
                <a:solidFill>
                  <a:schemeClr val="accent4">
                    <a:lumMod val="75000"/>
                  </a:schemeClr>
                </a:solidFill>
              </a:rPr>
              <a:t>“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4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Edukad taotlejad</a:t>
            </a:r>
            <a:endParaRPr lang="fr-FR" dirty="0"/>
          </a:p>
        </p:txBody>
      </p:sp>
      <p:pic>
        <p:nvPicPr>
          <p:cNvPr id="6" name="Image 4" descr="Graph-p44.png">
            <a:extLst>
              <a:ext uri="{FF2B5EF4-FFF2-40B4-BE49-F238E27FC236}">
                <a16:creationId xmlns:a16="http://schemas.microsoft.com/office/drawing/2014/main" id="{5FBF091B-40C0-43E0-A5CF-652A32AAEC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3" y="1778001"/>
            <a:ext cx="9191085" cy="49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6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6818" y="0"/>
            <a:ext cx="7569025" cy="1470025"/>
          </a:xfrm>
        </p:spPr>
        <p:txBody>
          <a:bodyPr/>
          <a:lstStyle/>
          <a:p>
            <a:pPr algn="l"/>
            <a:r>
              <a:rPr lang="et-EE" dirty="0"/>
              <a:t>Edukad taotlejad – mis annab lisapunkte?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3683" y="1929698"/>
            <a:ext cx="8267437" cy="4864801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300" b="0" i="1" u="none" strike="noStrike" baseline="0" dirty="0">
                <a:solidFill>
                  <a:srgbClr val="000000"/>
                </a:solidFill>
              </a:rPr>
              <a:t>Bonus 1: The proposal offers </a:t>
            </a:r>
            <a:r>
              <a:rPr lang="en-GB" sz="3300" b="0" i="1" u="sng" strike="noStrike" baseline="0" dirty="0">
                <a:solidFill>
                  <a:srgbClr val="000000"/>
                </a:solidFill>
              </a:rPr>
              <a:t>exceptional synergies and promotes significant co-benefits between LIFE sub-programmes</a:t>
            </a:r>
            <a:r>
              <a:rPr lang="et-EE" sz="3300" b="0" i="1" u="sng" strike="noStrike" baseline="0" dirty="0">
                <a:solidFill>
                  <a:srgbClr val="000000"/>
                </a:solidFill>
              </a:rPr>
              <a:t>.</a:t>
            </a:r>
            <a:r>
              <a:rPr lang="en-GB" sz="3300" b="0" i="1" u="none" strike="noStrike" baseline="0" dirty="0">
                <a:solidFill>
                  <a:srgbClr val="000000"/>
                </a:solidFill>
              </a:rPr>
              <a:t> (2 points)</a:t>
            </a:r>
            <a:endParaRPr lang="et-EE" sz="3300" b="0" i="1" u="none" strike="noStrike" baseline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300" b="0" i="1" u="none" strike="noStrike" baseline="0" dirty="0">
                <a:solidFill>
                  <a:srgbClr val="000000"/>
                </a:solidFill>
              </a:rPr>
              <a:t>Bonus 2: The proposal is </a:t>
            </a:r>
            <a:r>
              <a:rPr lang="en-GB" sz="3300" b="0" i="1" u="sng" strike="noStrike" baseline="0" dirty="0">
                <a:solidFill>
                  <a:srgbClr val="000000"/>
                </a:solidFill>
              </a:rPr>
              <a:t>primarily implemented in the Outermost Regions</a:t>
            </a:r>
            <a:r>
              <a:rPr lang="en-GB" sz="3300" b="0" i="1" u="none" strike="noStrike" baseline="0" dirty="0">
                <a:solidFill>
                  <a:srgbClr val="000000"/>
                </a:solidFill>
              </a:rPr>
              <a:t>. Where specific regional features are relevant to the needs addressed in the call for proposals, e.g. islands for waste, coal-intensive regions for clean energy, etc., the bonus could be extended to other geographical areas with specific needs and vulnerabilities</a:t>
            </a:r>
            <a:r>
              <a:rPr lang="et-EE" sz="3300" b="0" i="1" u="none" strike="noStrike" baseline="0" dirty="0">
                <a:solidFill>
                  <a:srgbClr val="000000"/>
                </a:solidFill>
              </a:rPr>
              <a:t>.</a:t>
            </a:r>
            <a:r>
              <a:rPr lang="en-GB" sz="3300" b="0" i="1" u="none" strike="noStrike" baseline="0" dirty="0">
                <a:solidFill>
                  <a:srgbClr val="000000"/>
                </a:solidFill>
              </a:rPr>
              <a:t> (2 points) </a:t>
            </a:r>
            <a:endParaRPr lang="et-EE" sz="3300" b="0" i="1" u="none" strike="noStrike" baseline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300" b="0" i="1" u="none" strike="noStrike" baseline="0" dirty="0">
                <a:solidFill>
                  <a:srgbClr val="000000"/>
                </a:solidFill>
              </a:rPr>
              <a:t>Bonus 3: The proposal </a:t>
            </a:r>
            <a:r>
              <a:rPr lang="en-GB" sz="3300" b="0" i="1" u="sng" strike="noStrike" baseline="0" dirty="0">
                <a:solidFill>
                  <a:srgbClr val="000000"/>
                </a:solidFill>
              </a:rPr>
              <a:t>substantially builds on or up-scales the results of other EU funded projects</a:t>
            </a:r>
            <a:r>
              <a:rPr lang="en-GB" sz="3300" b="0" i="1" u="none" strike="noStrike" baseline="0" dirty="0">
                <a:solidFill>
                  <a:srgbClr val="000000"/>
                </a:solidFill>
              </a:rPr>
              <a:t>. (2 points)</a:t>
            </a:r>
            <a:endParaRPr lang="et-EE" sz="3300" b="0" i="1" u="none" strike="noStrike" baseline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300" b="0" i="1" u="none" strike="noStrike" baseline="0" dirty="0">
                <a:solidFill>
                  <a:srgbClr val="000000"/>
                </a:solidFill>
              </a:rPr>
              <a:t>Bonus 4: The proposal offers an </a:t>
            </a:r>
            <a:r>
              <a:rPr lang="en-GB" sz="3300" b="0" i="1" u="sng" strike="noStrike" baseline="0" dirty="0">
                <a:solidFill>
                  <a:srgbClr val="000000"/>
                </a:solidFill>
              </a:rPr>
              <a:t>exceptional catalytic potential</a:t>
            </a:r>
            <a:r>
              <a:rPr lang="en-GB" sz="3300" b="0" i="1" u="none" strike="noStrike" baseline="0" dirty="0">
                <a:solidFill>
                  <a:srgbClr val="000000"/>
                </a:solidFill>
              </a:rPr>
              <a:t>. (2 points)</a:t>
            </a:r>
            <a:endParaRPr lang="et-EE" sz="3300" b="0" i="1" u="none" strike="noStrike" baseline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300" b="0" i="1" u="none" strike="noStrike" baseline="0" dirty="0">
                <a:solidFill>
                  <a:srgbClr val="000000"/>
                </a:solidFill>
              </a:rPr>
              <a:t>Bonus 5: The proposal envisages a </a:t>
            </a:r>
            <a:r>
              <a:rPr lang="en-GB" sz="3300" b="0" i="1" u="sng" strike="noStrike" baseline="0" dirty="0">
                <a:solidFill>
                  <a:srgbClr val="000000"/>
                </a:solidFill>
              </a:rPr>
              <a:t>transnational cooperation among Member States</a:t>
            </a:r>
            <a:r>
              <a:rPr lang="en-GB" sz="3300" b="0" i="1" u="none" strike="noStrike" baseline="0" dirty="0">
                <a:solidFill>
                  <a:srgbClr val="000000"/>
                </a:solidFill>
              </a:rPr>
              <a:t> essential to guarantee the achievement of the project objectives. (2 points)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0112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56AEC53679D7F4CBB8621977211212E" ma:contentTypeVersion="0" ma:contentTypeDescription="Crear nuevo documento." ma:contentTypeScope="" ma:versionID="0cda82cf49fad36fab1657eff2d8ed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6dcc55fc7de7b749655be5365d3e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521628-F58B-46FC-BD92-F0FCF4C855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5F9F42-7DEA-4033-BEEE-05B22406AEED}">
  <ds:schemaRefs>
    <ds:schemaRef ds:uri="4f6f93b7-94cf-4d3a-bf74-a3344d6846b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933873-D015-4382-BD31-6E60700BFB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734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Thème Office</vt:lpstr>
      <vt:lpstr>PowerPoint Presentation</vt:lpstr>
      <vt:lpstr>PowerPoint Presentation</vt:lpstr>
      <vt:lpstr>LIFE taustast</vt:lpstr>
      <vt:lpstr>Taotlusvooru teemad ja taotluste tähtajad</vt:lpstr>
      <vt:lpstr>Taotlusvooru info</vt:lpstr>
      <vt:lpstr>Taotlusvooru uuendusi</vt:lpstr>
      <vt:lpstr>Märksõnu 2021 taotlusvooru juhenditest</vt:lpstr>
      <vt:lpstr>Edukad taotlejad</vt:lpstr>
      <vt:lpstr>Edukad taotlejad – mis annab lisapunkte?</vt:lpstr>
      <vt:lpstr>Eesti hiljutiste LIFE taotluste puudujääke</vt:lpstr>
      <vt:lpstr>Eesti hiljutiste LIFE taotluste puudujääke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annick</dc:creator>
  <cp:lastModifiedBy>Peep Mardiste</cp:lastModifiedBy>
  <cp:revision>25</cp:revision>
  <dcterms:created xsi:type="dcterms:W3CDTF">2019-10-15T17:27:06Z</dcterms:created>
  <dcterms:modified xsi:type="dcterms:W3CDTF">2021-09-06T14:37:30Z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0x010100B56AEC53679D7F4CBB8621977211212E</vt:lpwstr>
  </property>
</Properties>
</file>