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861" r:id="rId2"/>
  </p:sldMasterIdLst>
  <p:notesMasterIdLst>
    <p:notesMasterId r:id="rId16"/>
  </p:notesMasterIdLst>
  <p:sldIdLst>
    <p:sldId id="256" r:id="rId3"/>
    <p:sldId id="264" r:id="rId4"/>
    <p:sldId id="279" r:id="rId5"/>
    <p:sldId id="269" r:id="rId6"/>
    <p:sldId id="277" r:id="rId7"/>
    <p:sldId id="265" r:id="rId8"/>
    <p:sldId id="272" r:id="rId9"/>
    <p:sldId id="282" r:id="rId10"/>
    <p:sldId id="274" r:id="rId11"/>
    <p:sldId id="281" r:id="rId12"/>
    <p:sldId id="278" r:id="rId13"/>
    <p:sldId id="283" r:id="rId14"/>
    <p:sldId id="261" r:id="rId15"/>
  </p:sldIdLst>
  <p:sldSz cx="8999538" cy="6840538"/>
  <p:notesSz cx="7559675" cy="10691813"/>
  <p:defaultTextStyle>
    <a:defPPr>
      <a:defRPr lang="en-GB"/>
    </a:defPPr>
    <a:lvl1pPr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1pPr>
    <a:lvl2pPr marL="738188" indent="-284163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2pPr>
    <a:lvl3pPr marL="1136650" indent="-227013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3pPr>
    <a:lvl4pPr marL="1590675" indent="-227013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4pPr>
    <a:lvl5pPr marL="2044700" indent="-227013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95" d="100"/>
          <a:sy n="95" d="100"/>
        </p:scale>
        <p:origin x="1171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812800"/>
            <a:ext cx="527050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altLang="et-E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6793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6793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6793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6793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BD32D275-AE55-4DEC-B162-E8A75452D137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079954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38188" indent="-284163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36650" indent="-227013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0675" indent="-227013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44700" indent="-227013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73428" algn="l" defTabSz="909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8115" algn="l" defTabSz="909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800" algn="l" defTabSz="909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486" algn="l" defTabSz="909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019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591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163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735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defTabSz="446088" eaLnBrk="1"/>
            <a:fld id="{B7BF24F4-5637-4D31-B9CD-984FB79765A4}" type="slidenum">
              <a:rPr lang="et-EE" altLang="et-EE">
                <a:solidFill>
                  <a:srgbClr val="000000"/>
                </a:solidFill>
                <a:latin typeface="Times New Roman" pitchFamily="16" charset="0"/>
              </a:rPr>
              <a:pPr defTabSz="446088" eaLnBrk="1"/>
              <a:t>1</a:t>
            </a:fld>
            <a:endParaRPr lang="et-EE" altLang="et-EE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08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  <p:extLst>
      <p:ext uri="{BB962C8B-B14F-4D97-AF65-F5344CB8AC3E}">
        <p14:creationId xmlns:p14="http://schemas.microsoft.com/office/powerpoint/2010/main" val="1165284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019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591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163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735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defTabSz="446088" eaLnBrk="1"/>
            <a:fld id="{44D5086C-8704-4669-B6C3-59C7544C7887}" type="slidenum">
              <a:rPr lang="et-EE" altLang="et-EE">
                <a:solidFill>
                  <a:srgbClr val="000000"/>
                </a:solidFill>
                <a:latin typeface="Times New Roman" pitchFamily="16" charset="0"/>
              </a:rPr>
              <a:pPr defTabSz="446088" eaLnBrk="1"/>
              <a:t>13</a:t>
            </a:fld>
            <a:endParaRPr lang="et-EE" altLang="et-EE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1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  <p:extLst>
      <p:ext uri="{BB962C8B-B14F-4D97-AF65-F5344CB8AC3E}">
        <p14:creationId xmlns:p14="http://schemas.microsoft.com/office/powerpoint/2010/main" val="46145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0162" cy="1465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406" y="3876675"/>
            <a:ext cx="6300788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4683" indent="0" algn="ctr">
              <a:buNone/>
              <a:defRPr/>
            </a:lvl2pPr>
            <a:lvl3pPr marL="909368" indent="0" algn="ctr">
              <a:buNone/>
              <a:defRPr/>
            </a:lvl3pPr>
            <a:lvl4pPr marL="1364056" indent="0" algn="ctr">
              <a:buNone/>
              <a:defRPr/>
            </a:lvl4pPr>
            <a:lvl5pPr marL="1818744" indent="0" algn="ctr">
              <a:buNone/>
              <a:defRPr/>
            </a:lvl5pPr>
            <a:lvl6pPr marL="2273428" indent="0" algn="ctr">
              <a:buNone/>
              <a:defRPr/>
            </a:lvl6pPr>
            <a:lvl7pPr marL="2728115" indent="0" algn="ctr">
              <a:buNone/>
              <a:defRPr/>
            </a:lvl7pPr>
            <a:lvl8pPr marL="3182800" indent="0" algn="ctr">
              <a:buNone/>
              <a:defRPr/>
            </a:lvl8pPr>
            <a:lvl9pPr marL="363748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EB818-1831-45A7-9E4A-EF4DDEF02436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1097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4CC1-020D-42FA-9D13-0E0F06443C0F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16898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78"/>
            <a:ext cx="2266950" cy="5432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52" y="301678"/>
            <a:ext cx="6650037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898AE-6C00-4209-8C3A-69D43C90758A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95831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ga avaslaid ilma pealkirj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2143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(sinine tau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371" y="1768302"/>
            <a:ext cx="7016167" cy="2585687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130" y="5000411"/>
            <a:ext cx="7008380" cy="150831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0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3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99991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leht (valge tau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371" y="1768302"/>
            <a:ext cx="7016167" cy="2585687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130" y="4928587"/>
            <a:ext cx="7008380" cy="158014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0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3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80555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273979"/>
            <a:ext cx="8291834" cy="7761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193705"/>
            <a:ext cx="8291834" cy="4916860"/>
          </a:xfrm>
        </p:spPr>
        <p:txBody>
          <a:bodyPr/>
          <a:lstStyle>
            <a:lvl1pPr>
              <a:buClr>
                <a:srgbClr val="1C9AD7"/>
              </a:buClr>
              <a:defRPr/>
            </a:lvl1pPr>
            <a:lvl2pPr>
              <a:buClr>
                <a:srgbClr val="1C9AD7"/>
              </a:buClr>
              <a:defRPr/>
            </a:lvl2pPr>
            <a:lvl3pPr>
              <a:buClr>
                <a:srgbClr val="1C9AD7"/>
              </a:buClr>
              <a:defRPr/>
            </a:lvl3pPr>
            <a:lvl4pPr>
              <a:buClr>
                <a:srgbClr val="1C9AD7"/>
              </a:buClr>
              <a:defRPr/>
            </a:lvl4pPr>
            <a:lvl5pPr>
              <a:buClr>
                <a:srgbClr val="1C9AD7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B934FDCD-0DBC-48B4-843E-39B1BD77A5B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3218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ealkiri ja kaks sisublo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273979"/>
            <a:ext cx="8291834" cy="7761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287" y="1193705"/>
            <a:ext cx="4035486" cy="49168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65" y="1193705"/>
            <a:ext cx="4106356" cy="49168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4FC5302A-F253-43A4-BB13-D3B3C86779D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084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24B40F9B-2625-4D30-B1AD-78E12A3E028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7661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 leht logoga jalu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EB525FC1-9949-40C3-8805-EB12A999DE7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5085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 kasutamine koos pildiallkirja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287" y="331849"/>
            <a:ext cx="8291834" cy="581779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0657" indent="0">
              <a:buNone/>
              <a:defRPr sz="2800"/>
            </a:lvl2pPr>
            <a:lvl3pPr marL="901313" indent="0">
              <a:buNone/>
              <a:defRPr sz="2400"/>
            </a:lvl3pPr>
            <a:lvl4pPr marL="1351971" indent="0">
              <a:buNone/>
              <a:defRPr sz="2000"/>
            </a:lvl4pPr>
            <a:lvl5pPr marL="1802629" indent="0">
              <a:buNone/>
              <a:defRPr sz="2000"/>
            </a:lvl5pPr>
            <a:lvl6pPr marL="2253286" indent="0">
              <a:buNone/>
              <a:defRPr sz="2000"/>
            </a:lvl6pPr>
            <a:lvl7pPr marL="2703943" indent="0">
              <a:buNone/>
              <a:defRPr sz="2000"/>
            </a:lvl7pPr>
            <a:lvl8pPr marL="3154599" indent="0">
              <a:buNone/>
              <a:defRPr sz="2000"/>
            </a:lvl8pPr>
            <a:lvl9pPr marL="3605256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3246" y="475458"/>
            <a:ext cx="5399723" cy="293162"/>
          </a:xfrm>
        </p:spPr>
        <p:txBody>
          <a:bodyPr/>
          <a:lstStyle>
            <a:lvl1pPr marL="0" indent="0" algn="r">
              <a:buNone/>
              <a:defRPr sz="1400"/>
            </a:lvl1pPr>
            <a:lvl2pPr marL="450657" indent="0">
              <a:buNone/>
              <a:defRPr sz="1200"/>
            </a:lvl2pPr>
            <a:lvl3pPr marL="901313" indent="0">
              <a:buNone/>
              <a:defRPr sz="1000"/>
            </a:lvl3pPr>
            <a:lvl4pPr marL="1351971" indent="0">
              <a:buNone/>
              <a:defRPr sz="900"/>
            </a:lvl4pPr>
            <a:lvl5pPr marL="1802629" indent="0">
              <a:buNone/>
              <a:defRPr sz="900"/>
            </a:lvl5pPr>
            <a:lvl6pPr marL="2253286" indent="0">
              <a:buNone/>
              <a:defRPr sz="900"/>
            </a:lvl6pPr>
            <a:lvl7pPr marL="2703943" indent="0">
              <a:buNone/>
              <a:defRPr sz="900"/>
            </a:lvl7pPr>
            <a:lvl8pPr marL="3154599" indent="0">
              <a:buNone/>
              <a:defRPr sz="900"/>
            </a:lvl8pPr>
            <a:lvl9pPr marL="36052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/>
            </a:lvl1pPr>
          </a:lstStyle>
          <a:p>
            <a:pPr>
              <a:defRPr/>
            </a:pPr>
            <a:fld id="{9592CE0C-B623-4AF3-BA98-BD2DAEFF1C1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780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92627-1318-43A0-A063-6BD12CEC586C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71028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911" y="4395719"/>
            <a:ext cx="7649607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911" y="2899352"/>
            <a:ext cx="7649607" cy="14963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0657" indent="0">
              <a:buNone/>
              <a:defRPr sz="1800"/>
            </a:lvl2pPr>
            <a:lvl3pPr marL="901313" indent="0">
              <a:buNone/>
              <a:defRPr sz="1600"/>
            </a:lvl3pPr>
            <a:lvl4pPr marL="1351971" indent="0">
              <a:buNone/>
              <a:defRPr sz="1400"/>
            </a:lvl4pPr>
            <a:lvl5pPr marL="1802629" indent="0">
              <a:buNone/>
              <a:defRPr sz="1400"/>
            </a:lvl5pPr>
            <a:lvl6pPr marL="2253286" indent="0">
              <a:buNone/>
              <a:defRPr sz="1400"/>
            </a:lvl6pPr>
            <a:lvl7pPr marL="2703943" indent="0">
              <a:buNone/>
              <a:defRPr sz="1400"/>
            </a:lvl7pPr>
            <a:lvl8pPr marL="3154599" indent="0">
              <a:buNone/>
              <a:defRPr sz="1400"/>
            </a:lvl8pPr>
            <a:lvl9pPr marL="360525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49263" y="6229350"/>
            <a:ext cx="2100262" cy="474663"/>
          </a:xfrm>
          <a:prstGeom prst="rect">
            <a:avLst/>
          </a:prstGeom>
        </p:spPr>
        <p:txBody>
          <a:bodyPr lIns="90134" tIns="45067" rIns="90134" bIns="45067"/>
          <a:lstStyle>
            <a:lvl1pPr defTabSz="910602" hangingPunct="1">
              <a:lnSpc>
                <a:spcPct val="100000"/>
              </a:lnSpc>
              <a:buClrTx/>
              <a:buSzTx/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74988" y="6229350"/>
            <a:ext cx="2849562" cy="474663"/>
          </a:xfrm>
          <a:prstGeom prst="rect">
            <a:avLst/>
          </a:prstGeom>
        </p:spPr>
        <p:txBody>
          <a:bodyPr lIns="90134" tIns="45067" rIns="90134" bIns="45067"/>
          <a:lstStyle>
            <a:lvl1pPr defTabSz="910602" hangingPunct="1">
              <a:lnSpc>
                <a:spcPct val="100000"/>
              </a:lnSpc>
              <a:buClrTx/>
              <a:buSzTx/>
              <a:defRPr>
                <a:solidFill>
                  <a:prstClr val="black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6793" hangingPunct="0">
              <a:lnSpc>
                <a:spcPct val="97000"/>
              </a:lnSpc>
              <a:buClr>
                <a:srgbClr val="000000"/>
              </a:buClr>
              <a:buSzPct val="100000"/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4274445-9C73-49BE-ABF1-609B6A5440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3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53" y="4395788"/>
            <a:ext cx="76485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53" y="2898828"/>
            <a:ext cx="76485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683" indent="0">
              <a:buNone/>
              <a:defRPr sz="1800"/>
            </a:lvl2pPr>
            <a:lvl3pPr marL="909368" indent="0">
              <a:buNone/>
              <a:defRPr sz="1600"/>
            </a:lvl3pPr>
            <a:lvl4pPr marL="1364056" indent="0">
              <a:buNone/>
              <a:defRPr sz="1400"/>
            </a:lvl4pPr>
            <a:lvl5pPr marL="1818744" indent="0">
              <a:buNone/>
              <a:defRPr sz="1400"/>
            </a:lvl5pPr>
            <a:lvl6pPr marL="2273428" indent="0">
              <a:buNone/>
              <a:defRPr sz="1400"/>
            </a:lvl6pPr>
            <a:lvl7pPr marL="2728115" indent="0">
              <a:buNone/>
              <a:defRPr sz="1400"/>
            </a:lvl7pPr>
            <a:lvl8pPr marL="3182800" indent="0">
              <a:buNone/>
              <a:defRPr sz="1400"/>
            </a:lvl8pPr>
            <a:lvl9pPr marL="363748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16422-F30E-476C-9B62-E344C30EEE41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59986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501"/>
            <a:ext cx="4457700" cy="3965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57" y="1768501"/>
            <a:ext cx="4459287" cy="3965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97621-123B-4F83-B5ED-C5105EE8666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0911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94" y="274691"/>
            <a:ext cx="8101012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316" y="1531938"/>
            <a:ext cx="3976687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683" indent="0">
              <a:buNone/>
              <a:defRPr sz="2000" b="1"/>
            </a:lvl2pPr>
            <a:lvl3pPr marL="909368" indent="0">
              <a:buNone/>
              <a:defRPr sz="1800" b="1"/>
            </a:lvl3pPr>
            <a:lvl4pPr marL="1364056" indent="0">
              <a:buNone/>
              <a:defRPr sz="1600" b="1"/>
            </a:lvl4pPr>
            <a:lvl5pPr marL="1818744" indent="0">
              <a:buNone/>
              <a:defRPr sz="1600" b="1"/>
            </a:lvl5pPr>
            <a:lvl6pPr marL="2273428" indent="0">
              <a:buNone/>
              <a:defRPr sz="1600" b="1"/>
            </a:lvl6pPr>
            <a:lvl7pPr marL="2728115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8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316" y="2170166"/>
            <a:ext cx="3976687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53" y="1531938"/>
            <a:ext cx="39782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683" indent="0">
              <a:buNone/>
              <a:defRPr sz="2000" b="1"/>
            </a:lvl2pPr>
            <a:lvl3pPr marL="909368" indent="0">
              <a:buNone/>
              <a:defRPr sz="1800" b="1"/>
            </a:lvl3pPr>
            <a:lvl4pPr marL="1364056" indent="0">
              <a:buNone/>
              <a:defRPr sz="1600" b="1"/>
            </a:lvl4pPr>
            <a:lvl5pPr marL="1818744" indent="0">
              <a:buNone/>
              <a:defRPr sz="1600" b="1"/>
            </a:lvl5pPr>
            <a:lvl6pPr marL="2273428" indent="0">
              <a:buNone/>
              <a:defRPr sz="1600" b="1"/>
            </a:lvl6pPr>
            <a:lvl7pPr marL="2728115" indent="0">
              <a:buNone/>
              <a:defRPr sz="1600" b="1"/>
            </a:lvl7pPr>
            <a:lvl8pPr marL="3182800" indent="0">
              <a:buNone/>
              <a:defRPr sz="1600" b="1"/>
            </a:lvl8pPr>
            <a:lvl9pPr marL="363748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53" y="2170166"/>
            <a:ext cx="39782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32182-03FD-4261-93E3-F14964409C53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32275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311D0-755C-4EF1-B86C-D1A65BBE03F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81921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94F6B-5E9E-4C03-9E8B-214F564AFAF2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89856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273103"/>
            <a:ext cx="2962275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7953" y="273071"/>
            <a:ext cx="5032375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263" y="1431978"/>
            <a:ext cx="2962275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4683" indent="0">
              <a:buNone/>
              <a:defRPr sz="1200"/>
            </a:lvl2pPr>
            <a:lvl3pPr marL="909368" indent="0">
              <a:buNone/>
              <a:defRPr sz="1000"/>
            </a:lvl3pPr>
            <a:lvl4pPr marL="1364056" indent="0">
              <a:buNone/>
              <a:defRPr sz="900"/>
            </a:lvl4pPr>
            <a:lvl5pPr marL="1818744" indent="0">
              <a:buNone/>
              <a:defRPr sz="900"/>
            </a:lvl5pPr>
            <a:lvl6pPr marL="2273428" indent="0">
              <a:buNone/>
              <a:defRPr sz="900"/>
            </a:lvl6pPr>
            <a:lvl7pPr marL="2728115" indent="0">
              <a:buNone/>
              <a:defRPr sz="900"/>
            </a:lvl7pPr>
            <a:lvl8pPr marL="3182800" indent="0">
              <a:buNone/>
              <a:defRPr sz="900"/>
            </a:lvl8pPr>
            <a:lvl9pPr marL="363748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FF91-0992-48DA-8B69-9ED44802CB8D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891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766" y="4787900"/>
            <a:ext cx="5400675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766" y="611241"/>
            <a:ext cx="5400675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4683" indent="0">
              <a:buNone/>
              <a:defRPr sz="2800"/>
            </a:lvl2pPr>
            <a:lvl3pPr marL="909368" indent="0">
              <a:buNone/>
              <a:defRPr sz="2400"/>
            </a:lvl3pPr>
            <a:lvl4pPr marL="1364056" indent="0">
              <a:buNone/>
              <a:defRPr sz="2000"/>
            </a:lvl4pPr>
            <a:lvl5pPr marL="1818744" indent="0">
              <a:buNone/>
              <a:defRPr sz="2000"/>
            </a:lvl5pPr>
            <a:lvl6pPr marL="2273428" indent="0">
              <a:buNone/>
              <a:defRPr sz="2000"/>
            </a:lvl6pPr>
            <a:lvl7pPr marL="2728115" indent="0">
              <a:buNone/>
              <a:defRPr sz="2000"/>
            </a:lvl7pPr>
            <a:lvl8pPr marL="3182800" indent="0">
              <a:buNone/>
              <a:defRPr sz="2000"/>
            </a:lvl8pPr>
            <a:lvl9pPr marL="3637486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766" y="5353050"/>
            <a:ext cx="54006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4683" indent="0">
              <a:buNone/>
              <a:defRPr sz="1200"/>
            </a:lvl2pPr>
            <a:lvl3pPr marL="909368" indent="0">
              <a:buNone/>
              <a:defRPr sz="1000"/>
            </a:lvl3pPr>
            <a:lvl4pPr marL="1364056" indent="0">
              <a:buNone/>
              <a:defRPr sz="900"/>
            </a:lvl4pPr>
            <a:lvl5pPr marL="1818744" indent="0">
              <a:buNone/>
              <a:defRPr sz="900"/>
            </a:lvl5pPr>
            <a:lvl6pPr marL="2273428" indent="0">
              <a:buNone/>
              <a:defRPr sz="900"/>
            </a:lvl6pPr>
            <a:lvl7pPr marL="2728115" indent="0">
              <a:buNone/>
              <a:defRPr sz="900"/>
            </a:lvl7pPr>
            <a:lvl8pPr marL="3182800" indent="0">
              <a:buNone/>
              <a:defRPr sz="900"/>
            </a:lvl8pPr>
            <a:lvl9pPr marL="363748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92D50-70F8-473D-B10D-AA5EEBED2A2D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98654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396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0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smtClean="0"/>
              <a:t>Click to edit the outline text format</a:t>
            </a:r>
          </a:p>
          <a:p>
            <a:pPr lvl="1"/>
            <a:r>
              <a:rPr lang="en-GB" altLang="et-EE" smtClean="0"/>
              <a:t>Second Outline Level</a:t>
            </a:r>
          </a:p>
          <a:p>
            <a:pPr lvl="2"/>
            <a:r>
              <a:rPr lang="en-GB" altLang="et-EE" smtClean="0"/>
              <a:t>Third Outline Level</a:t>
            </a:r>
          </a:p>
          <a:p>
            <a:pPr lvl="3"/>
            <a:r>
              <a:rPr lang="en-GB" altLang="et-EE" smtClean="0"/>
              <a:t>Fourth Outline Level</a:t>
            </a:r>
          </a:p>
          <a:p>
            <a:pPr lvl="4"/>
            <a:r>
              <a:rPr lang="en-GB" altLang="et-EE" smtClean="0"/>
              <a:t>Fifth Outline Level</a:t>
            </a:r>
          </a:p>
          <a:p>
            <a:pPr lvl="4"/>
            <a:r>
              <a:rPr lang="en-GB" altLang="et-EE" smtClean="0"/>
              <a:t>Sixth Outline Level</a:t>
            </a:r>
          </a:p>
          <a:p>
            <a:pPr lvl="4"/>
            <a:r>
              <a:rPr lang="en-GB" altLang="et-EE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6793">
              <a:lnSpc>
                <a:spcPct val="95000"/>
              </a:lnSpc>
              <a:tabLst>
                <a:tab pos="446793" algn="l"/>
                <a:tab pos="893580" algn="l"/>
                <a:tab pos="1340375" algn="l"/>
                <a:tab pos="1787167" algn="l"/>
                <a:tab pos="223395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46793">
              <a:lnSpc>
                <a:spcPct val="95000"/>
              </a:lnSpc>
              <a:tabLst>
                <a:tab pos="446793" algn="l"/>
                <a:tab pos="893580" algn="l"/>
                <a:tab pos="1340375" algn="l"/>
                <a:tab pos="1787167" algn="l"/>
                <a:tab pos="2233958" algn="l"/>
                <a:tab pos="2680752" algn="l"/>
                <a:tab pos="3127542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6793">
              <a:lnSpc>
                <a:spcPct val="95000"/>
              </a:lnSpc>
              <a:tabLst>
                <a:tab pos="446793" algn="l"/>
                <a:tab pos="893580" algn="l"/>
                <a:tab pos="1340375" algn="l"/>
                <a:tab pos="1787167" algn="l"/>
                <a:tab pos="2233958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6EB03CD4-3348-495E-A381-72BB4D24978D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defTabSz="446088" rtl="0" eaLnBrk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6088" rtl="0" eaLnBrk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2pPr>
      <a:lvl3pPr algn="l" defTabSz="446088" rtl="0" eaLnBrk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3pPr>
      <a:lvl4pPr algn="l" defTabSz="446088" rtl="0" eaLnBrk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4pPr>
      <a:lvl5pPr algn="l" defTabSz="446088" rtl="0" eaLnBrk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5pPr>
      <a:lvl6pPr marL="2500772" indent="-227341" algn="l" defTabSz="446793" rtl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6pPr>
      <a:lvl7pPr marL="2955456" indent="-227341" algn="l" defTabSz="446793" rtl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7pPr>
      <a:lvl8pPr marL="3410144" indent="-227341" algn="l" defTabSz="446793" rtl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8pPr>
      <a:lvl9pPr marL="3864829" indent="-227341" algn="l" defTabSz="446793" rtl="0" fontAlgn="base" hangingPunct="0">
        <a:lnSpc>
          <a:spcPct val="7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Roboto Condensed" charset="0"/>
          <a:ea typeface="Microsoft YaHei" charset="-122"/>
        </a:defRPr>
      </a:lvl9pPr>
    </p:titleStyle>
    <p:bodyStyle>
      <a:lvl1pPr marL="339725" indent="-339725" algn="l" defTabSz="446088" rtl="0" eaLnBrk="0" fontAlgn="base" hangingPunct="0">
        <a:lnSpc>
          <a:spcPct val="97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4163" algn="l" defTabSz="446088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36650" indent="-227013" algn="l" defTabSz="446088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590675" indent="-227013" algn="l" defTabSz="446088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44700" indent="-227013" algn="l" defTabSz="446088" rtl="0" eaLnBrk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00772" indent="-227341" algn="l" defTabSz="44679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55456" indent="-227341" algn="l" defTabSz="44679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10144" indent="-227341" algn="l" defTabSz="44679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64829" indent="-227341" algn="l" defTabSz="44679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683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368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056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744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428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115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800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486" algn="l" defTabSz="909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274638"/>
            <a:ext cx="829151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34" tIns="45067" rIns="90134" bIns="450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  <a:endParaRPr lang="et-EE" altLang="et-EE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1193800"/>
            <a:ext cx="8291512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34" tIns="45067" rIns="90134" bIns="45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  <a:endParaRPr lang="et-EE" altLang="et-EE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5150" y="6221413"/>
            <a:ext cx="495300" cy="430212"/>
          </a:xfrm>
          <a:prstGeom prst="rect">
            <a:avLst/>
          </a:prstGeom>
        </p:spPr>
        <p:txBody>
          <a:bodyPr vert="horz" lIns="90134" tIns="45067" rIns="90134" bIns="45067" rtlCol="0" anchor="ctr"/>
          <a:lstStyle>
            <a:lvl1pPr algn="r" defTabSz="91060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 sz="1200" b="1" smtClean="0">
                <a:solidFill>
                  <a:srgbClr val="1C9AD7"/>
                </a:solidFill>
                <a:latin typeface="Georgia" pitchFamily="18" charset="0"/>
                <a:cs typeface="Arial" charset="0"/>
              </a:defRPr>
            </a:lvl1pPr>
          </a:lstStyle>
          <a:p>
            <a:pPr>
              <a:defRPr/>
            </a:pPr>
            <a:fld id="{81DE53DA-9A5F-4E65-A0E0-CD963ADA2DF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860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C9AD7"/>
          </a:solidFill>
          <a:latin typeface="Georgia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5pPr>
      <a:lvl6pPr marL="450657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6pPr>
      <a:lvl7pPr marL="901313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7pPr>
      <a:lvl8pPr marL="1351971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8pPr>
      <a:lvl9pPr marL="1802629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1C9AD7"/>
          </a:solidFill>
          <a:latin typeface="Georgia" pitchFamily="18" charset="0"/>
        </a:defRPr>
      </a:lvl9pPr>
    </p:titleStyle>
    <p:bodyStyle>
      <a:lvl1pPr marL="336550" indent="-336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31838" indent="-2809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25538" indent="-223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576388" indent="-223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27238" indent="-2238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478612" indent="-225328" algn="l" defTabSz="901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273" indent="-225328" algn="l" defTabSz="901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9926" indent="-225328" algn="l" defTabSz="901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586" indent="-225328" algn="l" defTabSz="90131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657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13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971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629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286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943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599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256" algn="l" defTabSz="9013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asme/en/section/life/2020-life-call-proposals-traditional-projects-environment-and-resource-efficienc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ringmajandus.envir.e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3" name="Group 1"/>
          <p:cNvGraphicFramePr>
            <a:graphicFrameLocks noGrp="1"/>
          </p:cNvGraphicFramePr>
          <p:nvPr/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/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et-EE" altLang="et-E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4456" name="Rectangle 7"/>
          <p:cNvSpPr>
            <a:spLocks noGrp="1" noChangeArrowheads="1"/>
          </p:cNvSpPr>
          <p:nvPr>
            <p:ph type="title"/>
          </p:nvPr>
        </p:nvSpPr>
        <p:spPr>
          <a:xfrm>
            <a:off x="755353" y="1980109"/>
            <a:ext cx="7199313" cy="1800225"/>
          </a:xfrm>
        </p:spPr>
        <p:txBody>
          <a:bodyPr tIns="164279" anchor="t"/>
          <a:lstStyle/>
          <a:p>
            <a:pPr algn="ctr" eaLnBrk="1">
              <a:lnSpc>
                <a:spcPct val="100000"/>
              </a:lnSpc>
              <a:tabLst>
                <a:tab pos="446088" algn="l"/>
                <a:tab pos="892175" algn="l"/>
                <a:tab pos="1339850" algn="l"/>
                <a:tab pos="1785938" algn="l"/>
                <a:tab pos="2233613" algn="l"/>
                <a:tab pos="2679700" algn="l"/>
                <a:tab pos="3127375" algn="l"/>
                <a:tab pos="3573463" algn="l"/>
                <a:tab pos="4019550" algn="l"/>
                <a:tab pos="4467225" algn="l"/>
                <a:tab pos="4913313" algn="l"/>
                <a:tab pos="5360988" algn="l"/>
                <a:tab pos="5807075" algn="l"/>
                <a:tab pos="6254750" algn="l"/>
                <a:tab pos="6700838" algn="l"/>
                <a:tab pos="7148513" algn="l"/>
              </a:tabLst>
            </a:pPr>
            <a:r>
              <a:rPr lang="et-EE" altLang="et-EE" sz="5400" cap="all" dirty="0" smtClean="0">
                <a:solidFill>
                  <a:srgbClr val="FFFFFF"/>
                </a:solidFill>
              </a:rPr>
              <a:t>LIFE </a:t>
            </a:r>
            <a:r>
              <a:rPr lang="et-EE" altLang="et-EE" sz="5400" cap="all" dirty="0" smtClean="0">
                <a:solidFill>
                  <a:srgbClr val="FFFFFF"/>
                </a:solidFill>
              </a:rPr>
              <a:t>&amp; RESSURSITÕHUSUS</a:t>
            </a:r>
            <a:br>
              <a:rPr lang="et-EE" altLang="et-EE" sz="5400" cap="all" dirty="0" smtClean="0">
                <a:solidFill>
                  <a:srgbClr val="FFFFFF"/>
                </a:solidFill>
              </a:rPr>
            </a:br>
            <a:r>
              <a:rPr lang="et-EE" altLang="et-EE" sz="5400" cap="all" dirty="0">
                <a:solidFill>
                  <a:srgbClr val="FFFFFF"/>
                </a:solidFill>
              </a:rPr>
              <a:t/>
            </a:r>
            <a:br>
              <a:rPr lang="et-EE" altLang="et-EE" sz="5400" cap="all" dirty="0">
                <a:solidFill>
                  <a:srgbClr val="FFFFFF"/>
                </a:solidFill>
              </a:rPr>
            </a:br>
            <a:endParaRPr lang="et-EE" altLang="et-EE" sz="5400" cap="all" dirty="0" smtClean="0">
              <a:solidFill>
                <a:srgbClr val="FFFFFF"/>
              </a:solidFill>
            </a:endParaRPr>
          </a:p>
        </p:txBody>
      </p:sp>
      <p:sp>
        <p:nvSpPr>
          <p:cNvPr id="104457" name="Text Box 8"/>
          <p:cNvSpPr txBox="1">
            <a:spLocks noChangeArrowheads="1"/>
          </p:cNvSpPr>
          <p:nvPr/>
        </p:nvSpPr>
        <p:spPr bwMode="auto">
          <a:xfrm>
            <a:off x="1403350" y="4525963"/>
            <a:ext cx="7199313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75" rIns="0" bIns="0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019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591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163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735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r>
              <a:rPr lang="et-EE" altLang="et-EE" sz="2600" b="1" dirty="0" smtClean="0">
                <a:solidFill>
                  <a:srgbClr val="FFFFFF"/>
                </a:solidFill>
              </a:rPr>
              <a:t>Mihkel Krusberg</a:t>
            </a:r>
            <a:endParaRPr lang="et-EE" altLang="et-EE" sz="2600" b="1" dirty="0">
              <a:solidFill>
                <a:srgbClr val="FFFFFF"/>
              </a:solidFill>
            </a:endParaRPr>
          </a:p>
          <a:p>
            <a:pPr eaLnBrk="1"/>
            <a:r>
              <a:rPr lang="et-EE" altLang="et-EE" sz="2000" dirty="0">
                <a:solidFill>
                  <a:srgbClr val="FFFFFF"/>
                </a:solidFill>
              </a:rPr>
              <a:t>Keskkonnaministeerium </a:t>
            </a:r>
            <a:endParaRPr lang="et-EE" altLang="et-EE" sz="2000" dirty="0" smtClean="0">
              <a:solidFill>
                <a:srgbClr val="FFFFFF"/>
              </a:solidFill>
            </a:endParaRPr>
          </a:p>
          <a:p>
            <a:pPr eaLnBrk="1"/>
            <a:r>
              <a:rPr lang="et-EE" altLang="et-EE" sz="2000" dirty="0" smtClean="0">
                <a:solidFill>
                  <a:srgbClr val="FFFFFF"/>
                </a:solidFill>
              </a:rPr>
              <a:t>Keskkonnakorralduse osakonna </a:t>
            </a:r>
            <a:r>
              <a:rPr lang="et-EE" altLang="et-EE" sz="2000" dirty="0" smtClean="0">
                <a:solidFill>
                  <a:srgbClr val="FFFFFF"/>
                </a:solidFill>
              </a:rPr>
              <a:t>nõunik</a:t>
            </a:r>
            <a:endParaRPr lang="et-EE" altLang="et-EE" sz="2000" dirty="0">
              <a:solidFill>
                <a:srgbClr val="FFFFFF"/>
              </a:solidFill>
            </a:endParaRPr>
          </a:p>
          <a:p>
            <a:pPr eaLnBrk="1"/>
            <a:endParaRPr lang="et-EE" altLang="et-EE" sz="2000" dirty="0">
              <a:solidFill>
                <a:srgbClr val="FFFFFF"/>
              </a:solidFill>
            </a:endParaRPr>
          </a:p>
          <a:p>
            <a:pPr eaLnBrk="1"/>
            <a:r>
              <a:rPr lang="et-EE" altLang="et-EE" sz="2000" dirty="0" smtClean="0">
                <a:solidFill>
                  <a:srgbClr val="FFFFFF"/>
                </a:solidFill>
              </a:rPr>
              <a:t>LIFE programmi infopäev </a:t>
            </a:r>
            <a:r>
              <a:rPr lang="et-EE" altLang="et-EE" sz="2000" dirty="0" smtClean="0">
                <a:solidFill>
                  <a:srgbClr val="FFFFFF"/>
                </a:solidFill>
              </a:rPr>
              <a:t>04.05.2020</a:t>
            </a:r>
            <a:endParaRPr lang="et-EE" altLang="et-EE" sz="2000" dirty="0">
              <a:solidFill>
                <a:srgbClr val="FFFFFF"/>
              </a:solidFill>
            </a:endParaRPr>
          </a:p>
        </p:txBody>
      </p:sp>
      <p:pic>
        <p:nvPicPr>
          <p:cNvPr id="10445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2879725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lt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5067" y="4475085"/>
            <a:ext cx="2377646" cy="236545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Jäätmete eelisvaldkonnad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t-EE" sz="2800" dirty="0" smtClean="0"/>
              <a:t>Elektri- ja elektroonikaseadmete ning patareide/akude jäätmed</a:t>
            </a:r>
          </a:p>
          <a:p>
            <a:pPr algn="just"/>
            <a:r>
              <a:rPr lang="et-EE" sz="2800" dirty="0" smtClean="0"/>
              <a:t>Romusõidukid</a:t>
            </a:r>
          </a:p>
          <a:p>
            <a:pPr algn="just"/>
            <a:r>
              <a:rPr lang="et-EE" sz="2800" dirty="0" smtClean="0"/>
              <a:t>Ehitiste valikuline lammutamine</a:t>
            </a:r>
          </a:p>
          <a:p>
            <a:pPr algn="just"/>
            <a:r>
              <a:rPr lang="et-EE" sz="2800" dirty="0" smtClean="0"/>
              <a:t>Plastijäätmed</a:t>
            </a:r>
          </a:p>
          <a:p>
            <a:pPr algn="just"/>
            <a:r>
              <a:rPr lang="et-EE" sz="2800" dirty="0" err="1" smtClean="0"/>
              <a:t>Biojäätmed</a:t>
            </a:r>
            <a:endParaRPr lang="et-EE" sz="2800" dirty="0" smtClean="0"/>
          </a:p>
          <a:p>
            <a:pPr algn="just"/>
            <a:r>
              <a:rPr lang="et-EE" sz="2800" dirty="0" err="1" smtClean="0"/>
              <a:t>Komposiitmaterjalidest</a:t>
            </a:r>
            <a:r>
              <a:rPr lang="et-EE" sz="2800" dirty="0" smtClean="0"/>
              <a:t> kriitilised toormed</a:t>
            </a:r>
          </a:p>
          <a:p>
            <a:pPr algn="just"/>
            <a:r>
              <a:rPr lang="et-EE" sz="2800" dirty="0" smtClean="0"/>
              <a:t>Jäätmetes leiduvate ohtlike ainete kindlaks tegemine ja eraldamine</a:t>
            </a:r>
          </a:p>
          <a:p>
            <a:pPr algn="just"/>
            <a:r>
              <a:rPr lang="et-EE" sz="2800" dirty="0" smtClean="0"/>
              <a:t>Uued tootmis- ja tarbimismudelid ning lahendused ressursitõhususe saavutamiseks</a:t>
            </a: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429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Taotlemise ajakava – 2 astmeline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89287" y="1404045"/>
            <a:ext cx="8291834" cy="4916860"/>
          </a:xfrm>
        </p:spPr>
        <p:txBody>
          <a:bodyPr/>
          <a:lstStyle/>
          <a:p>
            <a:r>
              <a:rPr lang="et-EE" dirty="0" smtClean="0"/>
              <a:t>14. juuli 2020 – eeltaotlus</a:t>
            </a:r>
          </a:p>
          <a:p>
            <a:r>
              <a:rPr lang="et-EE" dirty="0" smtClean="0"/>
              <a:t>Okt 2020 – selguvad edukad eeltaotlused</a:t>
            </a:r>
          </a:p>
          <a:p>
            <a:r>
              <a:rPr lang="et-EE" dirty="0" smtClean="0"/>
              <a:t>Veebr 2021 – taotlus</a:t>
            </a:r>
          </a:p>
          <a:p>
            <a:r>
              <a:rPr lang="et-EE" dirty="0" smtClean="0"/>
              <a:t>Juuni 2021 - selguvad edukad taotlused</a:t>
            </a:r>
          </a:p>
          <a:p>
            <a:r>
              <a:rPr lang="et-EE" dirty="0" smtClean="0"/>
              <a:t>Sept 2021 – projekti algus</a:t>
            </a:r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5631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Eeltaotluse dokumendid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273" y="971997"/>
            <a:ext cx="8964265" cy="4916860"/>
          </a:xfrm>
        </p:spPr>
        <p:txBody>
          <a:bodyPr/>
          <a:lstStyle/>
          <a:p>
            <a:r>
              <a:rPr lang="et-EE" dirty="0" smtClean="0"/>
              <a:t>Administratiiv vormid (A vormid)</a:t>
            </a:r>
          </a:p>
          <a:p>
            <a:pPr lvl="1"/>
            <a:r>
              <a:rPr lang="et-EE" dirty="0" smtClean="0"/>
              <a:t>A1 – projekti </a:t>
            </a:r>
            <a:r>
              <a:rPr lang="et-EE" dirty="0" err="1" smtClean="0"/>
              <a:t>üldteave</a:t>
            </a:r>
            <a:endParaRPr lang="et-EE" dirty="0" smtClean="0"/>
          </a:p>
          <a:p>
            <a:pPr lvl="1"/>
            <a:r>
              <a:rPr lang="et-EE" dirty="0" smtClean="0"/>
              <a:t>A2 – koordineeriv toetuse saaja</a:t>
            </a:r>
          </a:p>
          <a:p>
            <a:r>
              <a:rPr lang="et-EE" dirty="0" smtClean="0"/>
              <a:t>Projekti kirjelduse vormid (B vormid)</a:t>
            </a:r>
          </a:p>
          <a:p>
            <a:pPr lvl="1"/>
            <a:r>
              <a:rPr lang="et-EE" dirty="0" smtClean="0"/>
              <a:t>B1 – projekti lühikokkuvõte</a:t>
            </a:r>
          </a:p>
          <a:p>
            <a:pPr lvl="1"/>
            <a:r>
              <a:rPr lang="et-EE" dirty="0" smtClean="0"/>
              <a:t>B2 – projekti üldine iseloom</a:t>
            </a:r>
          </a:p>
          <a:p>
            <a:pPr lvl="1"/>
            <a:r>
              <a:rPr lang="et-EE" b="1" dirty="0" smtClean="0"/>
              <a:t>B3 – lisaväärtus ELi jaoks (LIFE eesmärgid, mõju, tulemuste jätkusuutlikkus)</a:t>
            </a:r>
          </a:p>
          <a:p>
            <a:r>
              <a:rPr lang="et-EE" dirty="0" smtClean="0"/>
              <a:t>Finantsvormid</a:t>
            </a:r>
          </a:p>
          <a:p>
            <a:pPr lvl="1"/>
            <a:r>
              <a:rPr lang="et-EE" dirty="0" smtClean="0"/>
              <a:t>R1 – projekti eelarve</a:t>
            </a:r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9064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" name="Group 1"/>
          <p:cNvGraphicFramePr>
            <a:graphicFrameLocks noGrp="1"/>
          </p:cNvGraphicFramePr>
          <p:nvPr/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/>
              </a:tblGrid>
              <a:tr h="1800225">
                <a:tc>
                  <a:txBody>
                    <a:bodyPr/>
                    <a:lstStyle>
                      <a:lvl1pPr>
                        <a:spcAft>
                          <a:spcPts val="1413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8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4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 sz="2000"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  <a:defRPr>
                          <a:solidFill>
                            <a:srgbClr val="000000"/>
                          </a:solidFill>
                          <a:latin typeface="Roboto Condensed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9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et-EE" altLang="et-E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 charset="0"/>
                        <a:ea typeface="Microsoft YaHei" charset="-122"/>
                      </a:endParaRPr>
                    </a:p>
                  </a:txBody>
                  <a:tcPr marL="90000" marR="90000" marT="53603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8792" name="Rectangle 7"/>
          <p:cNvSpPr>
            <a:spLocks noGrp="1" noChangeArrowheads="1"/>
          </p:cNvSpPr>
          <p:nvPr>
            <p:ph type="title"/>
          </p:nvPr>
        </p:nvSpPr>
        <p:spPr>
          <a:xfrm>
            <a:off x="1043385" y="1934319"/>
            <a:ext cx="3960515" cy="1079500"/>
          </a:xfrm>
        </p:spPr>
        <p:txBody>
          <a:bodyPr tIns="155635" anchor="t"/>
          <a:lstStyle/>
          <a:p>
            <a:pPr eaLnBrk="1">
              <a:tabLst>
                <a:tab pos="446088" algn="l"/>
                <a:tab pos="892175" algn="l"/>
                <a:tab pos="1339850" algn="l"/>
                <a:tab pos="1785938" algn="l"/>
                <a:tab pos="2233613" algn="l"/>
              </a:tabLst>
            </a:pPr>
            <a:r>
              <a:rPr lang="et-EE" altLang="et-EE" sz="4000" dirty="0" smtClean="0">
                <a:solidFill>
                  <a:srgbClr val="FFFFFF"/>
                </a:solidFill>
              </a:rPr>
              <a:t>Aitäh!</a:t>
            </a:r>
            <a:r>
              <a:rPr lang="et-EE" altLang="et-EE" sz="4400" dirty="0" smtClean="0">
                <a:solidFill>
                  <a:srgbClr val="FFFFFF"/>
                </a:solidFill>
              </a:rPr>
              <a:t/>
            </a:r>
            <a:br>
              <a:rPr lang="et-EE" altLang="et-EE" sz="4400" dirty="0" smtClean="0">
                <a:solidFill>
                  <a:srgbClr val="FFFFFF"/>
                </a:solidFill>
              </a:rPr>
            </a:br>
            <a:r>
              <a:rPr lang="et-EE" altLang="et-EE" sz="4000" dirty="0" smtClean="0">
                <a:solidFill>
                  <a:srgbClr val="FFFFFF"/>
                </a:solidFill>
              </a:rPr>
              <a:t/>
            </a:r>
            <a:br>
              <a:rPr lang="et-EE" altLang="et-EE" sz="4000" dirty="0" smtClean="0">
                <a:solidFill>
                  <a:srgbClr val="FFFFFF"/>
                </a:solidFill>
              </a:rPr>
            </a:br>
            <a:r>
              <a:rPr lang="et-EE" altLang="et-EE" sz="4000" dirty="0" smtClean="0">
                <a:solidFill>
                  <a:srgbClr val="FFFFFF"/>
                </a:solidFill>
              </a:rPr>
              <a:t>Küsimused</a:t>
            </a:r>
            <a:r>
              <a:rPr lang="et-EE" altLang="et-EE" sz="4000" dirty="0" smtClean="0">
                <a:solidFill>
                  <a:srgbClr val="FFFFFF"/>
                </a:solidFill>
              </a:rPr>
              <a:t>?</a:t>
            </a:r>
            <a:br>
              <a:rPr lang="et-EE" altLang="et-EE" sz="4000" dirty="0" smtClean="0">
                <a:solidFill>
                  <a:srgbClr val="FFFFFF"/>
                </a:solidFill>
              </a:rPr>
            </a:br>
            <a:endParaRPr lang="et-EE" altLang="et-EE" sz="4000" dirty="0" smtClean="0">
              <a:solidFill>
                <a:srgbClr val="FFFFFF"/>
              </a:solidFill>
            </a:endParaRPr>
          </a:p>
        </p:txBody>
      </p:sp>
      <p:sp>
        <p:nvSpPr>
          <p:cNvPr id="118793" name="Text Box 8"/>
          <p:cNvSpPr txBox="1">
            <a:spLocks noChangeArrowheads="1"/>
          </p:cNvSpPr>
          <p:nvPr/>
        </p:nvSpPr>
        <p:spPr bwMode="auto">
          <a:xfrm>
            <a:off x="1043385" y="3597691"/>
            <a:ext cx="7199313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75" rIns="0" bIns="0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5pPr>
            <a:lvl6pPr marL="25019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6pPr>
            <a:lvl7pPr marL="29591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7pPr>
            <a:lvl8pPr marL="34163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8pPr>
            <a:lvl9pPr marL="3873500" indent="-227013" defTabSz="446088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 charset="0"/>
                <a:ea typeface="Microsoft YaHei" charset="-122"/>
              </a:defRPr>
            </a:lvl9pPr>
          </a:lstStyle>
          <a:p>
            <a:pPr eaLnBrk="1"/>
            <a:r>
              <a:rPr lang="et-EE" sz="2400" dirty="0">
                <a:hlinkClick r:id="rId3"/>
              </a:rPr>
              <a:t>https://</a:t>
            </a:r>
            <a:r>
              <a:rPr lang="et-EE" sz="2400" dirty="0" smtClean="0">
                <a:hlinkClick r:id="rId3"/>
              </a:rPr>
              <a:t>ec.europa.eu/easme/en/section/life/2020-life-call-proposals-traditional-projects-environment-and-resource-efficiency</a:t>
            </a:r>
            <a:endParaRPr lang="et-EE" sz="2400" dirty="0" smtClean="0"/>
          </a:p>
          <a:p>
            <a:pPr eaLnBrk="1"/>
            <a:endParaRPr lang="et-EE" sz="2400" dirty="0" smtClean="0"/>
          </a:p>
          <a:p>
            <a:pPr eaLnBrk="1"/>
            <a:r>
              <a:rPr lang="et-EE" altLang="et-EE" sz="2400" dirty="0">
                <a:solidFill>
                  <a:srgbClr val="FFFFFF"/>
                </a:solidFill>
                <a:hlinkClick r:id="rId4"/>
              </a:rPr>
              <a:t>https://ringmajandus.envir.ee/</a:t>
            </a:r>
            <a:r>
              <a:rPr lang="et-EE" altLang="et-EE" sz="2400" dirty="0">
                <a:solidFill>
                  <a:srgbClr val="FFFFFF"/>
                </a:solidFill>
              </a:rPr>
              <a:t> </a:t>
            </a:r>
          </a:p>
          <a:p>
            <a:pPr eaLnBrk="1"/>
            <a:r>
              <a:rPr lang="et-EE" sz="2800" dirty="0" smtClean="0"/>
              <a:t> </a:t>
            </a:r>
            <a:endParaRPr lang="et-EE" sz="2800" dirty="0"/>
          </a:p>
          <a:p>
            <a:pPr eaLnBrk="1"/>
            <a:r>
              <a:rPr lang="et-EE" altLang="et-EE" sz="2600" b="1" dirty="0" smtClean="0">
                <a:solidFill>
                  <a:srgbClr val="FFFFFF"/>
                </a:solidFill>
              </a:rPr>
              <a:t>Mihkel </a:t>
            </a:r>
            <a:r>
              <a:rPr lang="et-EE" altLang="et-EE" sz="2600" b="1" dirty="0" smtClean="0">
                <a:solidFill>
                  <a:srgbClr val="FFFFFF"/>
                </a:solidFill>
              </a:rPr>
              <a:t>Krusberg</a:t>
            </a:r>
            <a:endParaRPr lang="et-EE" altLang="et-EE" sz="2600" b="1" dirty="0">
              <a:solidFill>
                <a:srgbClr val="FFFFFF"/>
              </a:solidFill>
            </a:endParaRPr>
          </a:p>
          <a:p>
            <a:pPr eaLnBrk="1"/>
            <a:r>
              <a:rPr lang="et-EE" altLang="et-EE" sz="2000" dirty="0" smtClean="0">
                <a:solidFill>
                  <a:srgbClr val="FFFFFF"/>
                </a:solidFill>
              </a:rPr>
              <a:t>Mihkel.krusberg@envir.ee</a:t>
            </a:r>
            <a:endParaRPr lang="et-EE" altLang="et-EE" sz="2000" dirty="0">
              <a:solidFill>
                <a:srgbClr val="FFFFFF"/>
              </a:solidFill>
            </a:endParaRPr>
          </a:p>
        </p:txBody>
      </p:sp>
      <p:pic>
        <p:nvPicPr>
          <p:cNvPr id="11879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49250"/>
            <a:ext cx="282575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lt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8041" y="4809320"/>
            <a:ext cx="2054672" cy="20312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LIFE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z="2400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24125"/>
            <a:ext cx="8999538" cy="381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Projektide tüübid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289" y="1116013"/>
            <a:ext cx="8291834" cy="4916860"/>
          </a:xfrm>
        </p:spPr>
        <p:txBody>
          <a:bodyPr/>
          <a:lstStyle/>
          <a:p>
            <a:r>
              <a:rPr lang="et-EE" sz="2800" b="1" dirty="0" smtClean="0"/>
              <a:t>Katseprojektid (</a:t>
            </a:r>
            <a:r>
              <a:rPr lang="et-EE" sz="2800" b="1" dirty="0" err="1" smtClean="0"/>
              <a:t>pilot</a:t>
            </a:r>
            <a:r>
              <a:rPr lang="et-EE" sz="2800" b="1" dirty="0" smtClean="0"/>
              <a:t>) </a:t>
            </a:r>
            <a:r>
              <a:rPr lang="et-EE" sz="2800" dirty="0" smtClean="0"/>
              <a:t>– rakendatakse varem või mujal katsetamata </a:t>
            </a:r>
            <a:r>
              <a:rPr lang="et-EE" sz="2800" b="1" dirty="0" smtClean="0"/>
              <a:t>tehnikat või meetodit</a:t>
            </a:r>
            <a:r>
              <a:rPr lang="et-EE" sz="2800" dirty="0" smtClean="0"/>
              <a:t>, mis võrreldes hetkel parimate tavadega võivad anda keskkondlikke eeliseid ning </a:t>
            </a:r>
            <a:r>
              <a:rPr lang="et-EE" sz="2800" b="1" dirty="0" smtClean="0"/>
              <a:t>mis on hiljem sarnastes tingimustes laiemalt </a:t>
            </a:r>
            <a:r>
              <a:rPr lang="et-EE" sz="2800" b="1" dirty="0" smtClean="0"/>
              <a:t>rakendatavad</a:t>
            </a:r>
            <a:endParaRPr lang="et-EE" sz="2800" b="1" dirty="0" smtClean="0"/>
          </a:p>
          <a:p>
            <a:r>
              <a:rPr lang="et-EE" sz="2800" b="1" dirty="0" smtClean="0"/>
              <a:t>Näidisprojektid (demo) </a:t>
            </a:r>
            <a:r>
              <a:rPr lang="et-EE" sz="2800" dirty="0" smtClean="0"/>
              <a:t>– juurutavad, testivad, hindavad ja levitavad antud projekti </a:t>
            </a:r>
            <a:r>
              <a:rPr lang="et-EE" sz="2800" dirty="0" smtClean="0"/>
              <a:t>spetsiifilises, nt geograafilises, </a:t>
            </a:r>
            <a:r>
              <a:rPr lang="et-EE" sz="2800" dirty="0"/>
              <a:t>ökoloogilises või </a:t>
            </a:r>
            <a:r>
              <a:rPr lang="et-EE" sz="2800" dirty="0" smtClean="0"/>
              <a:t>sotsiaalmajanduslikus</a:t>
            </a:r>
            <a:r>
              <a:rPr lang="et-EE" sz="2800" dirty="0" smtClean="0"/>
              <a:t> </a:t>
            </a:r>
            <a:r>
              <a:rPr lang="et-EE" sz="2800" dirty="0" smtClean="0"/>
              <a:t>kontekstis uusi või tundmatuid </a:t>
            </a:r>
            <a:r>
              <a:rPr lang="et-EE" sz="2800" b="1" dirty="0" smtClean="0"/>
              <a:t>meetmeid, metoodikaid või lähenemisviise</a:t>
            </a:r>
            <a:r>
              <a:rPr lang="et-EE" sz="2800" dirty="0" smtClean="0"/>
              <a:t>, mida on võimalik ka </a:t>
            </a:r>
            <a:r>
              <a:rPr lang="et-EE" sz="2800" b="1" dirty="0" smtClean="0"/>
              <a:t>mujal sarnastes tingimustes rakendada</a:t>
            </a:r>
            <a:endParaRPr lang="et-EE" sz="2800" b="1" dirty="0"/>
          </a:p>
        </p:txBody>
      </p:sp>
    </p:spTree>
    <p:extLst>
      <p:ext uri="{BB962C8B-B14F-4D97-AF65-F5344CB8AC3E}">
        <p14:creationId xmlns:p14="http://schemas.microsoft.com/office/powerpoint/2010/main" val="32639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Keskkond ja ressursitõhusus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289" y="1193705"/>
            <a:ext cx="8712968" cy="4916860"/>
          </a:xfrm>
        </p:spPr>
        <p:txBody>
          <a:bodyPr/>
          <a:lstStyle/>
          <a:p>
            <a:r>
              <a:rPr lang="et-EE" sz="3600" dirty="0" smtClean="0"/>
              <a:t>Keskkonnaprobleemide lahendamise, parimate </a:t>
            </a:r>
            <a:r>
              <a:rPr lang="et-EE" sz="3600" dirty="0"/>
              <a:t>praktikate, lahenduste ja </a:t>
            </a:r>
            <a:r>
              <a:rPr lang="et-EE" sz="3600" dirty="0" smtClean="0"/>
              <a:t>integreeritud lähenemisviiside välja töötamine</a:t>
            </a:r>
            <a:r>
              <a:rPr lang="et-EE" sz="3600" dirty="0"/>
              <a:t>, katsetamine ja demonstreerimine koos vastava teadmisbaasi </a:t>
            </a:r>
            <a:r>
              <a:rPr lang="et-EE" sz="3600" dirty="0" smtClean="0"/>
              <a:t>täiustamisega</a:t>
            </a:r>
            <a:endParaRPr lang="et-EE" sz="36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1190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Toetus </a:t>
            </a:r>
            <a:r>
              <a:rPr lang="et-EE" dirty="0" err="1" smtClean="0"/>
              <a:t>max</a:t>
            </a:r>
            <a:r>
              <a:rPr lang="et-EE" dirty="0" smtClean="0"/>
              <a:t> 55% projektist</a:t>
            </a:r>
          </a:p>
          <a:p>
            <a:r>
              <a:rPr lang="et-EE" dirty="0" smtClean="0"/>
              <a:t>Toetuse piirmäära pole, kuid väikestel projektidel on vähetõenäoline saada oma väikese mõju tõttu (projekt &lt; 500 000 €)</a:t>
            </a:r>
          </a:p>
          <a:p>
            <a:r>
              <a:rPr lang="et-EE" dirty="0" smtClean="0"/>
              <a:t>Enne projekti ei tohi teha selle tegevusi</a:t>
            </a:r>
          </a:p>
          <a:p>
            <a:r>
              <a:rPr lang="et-EE" dirty="0" smtClean="0"/>
              <a:t>Jätkusuutlikkuse tagamine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700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Allprogrammi</a:t>
            </a:r>
            <a:r>
              <a:rPr lang="et-EE" dirty="0" smtClean="0"/>
              <a:t> prioriteetsed valdkonnad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289" y="1193705"/>
            <a:ext cx="8712968" cy="4916860"/>
          </a:xfrm>
        </p:spPr>
        <p:txBody>
          <a:bodyPr/>
          <a:lstStyle/>
          <a:p>
            <a:r>
              <a:rPr lang="et-EE" dirty="0" smtClean="0"/>
              <a:t>Vesi, sh merekeskkond</a:t>
            </a:r>
          </a:p>
          <a:p>
            <a:r>
              <a:rPr lang="et-EE" b="1" dirty="0" smtClean="0"/>
              <a:t>Jäätmed</a:t>
            </a:r>
          </a:p>
          <a:p>
            <a:r>
              <a:rPr lang="et-EE" b="1" dirty="0" smtClean="0"/>
              <a:t>Ressursitõhusus, sh mullastik, metsad, </a:t>
            </a:r>
            <a:r>
              <a:rPr lang="et-EE" b="1" dirty="0" smtClean="0"/>
              <a:t>ringmajandus</a:t>
            </a:r>
            <a:endParaRPr lang="et-EE" b="1" dirty="0" smtClean="0"/>
          </a:p>
          <a:p>
            <a:r>
              <a:rPr lang="et-EE" dirty="0" smtClean="0"/>
              <a:t>Keskkond ja tervis, sh kemikaalid, müra</a:t>
            </a:r>
          </a:p>
          <a:p>
            <a:r>
              <a:rPr lang="et-EE" dirty="0" smtClean="0"/>
              <a:t>Õhu kvaliteet ja heitkogused, sh </a:t>
            </a:r>
            <a:r>
              <a:rPr lang="et-EE" dirty="0" smtClean="0"/>
              <a:t>linnakeskkond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9146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Ressursitõhususe prioriteedid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290" y="1193705"/>
            <a:ext cx="8640959" cy="4916860"/>
          </a:xfrm>
        </p:spPr>
        <p:txBody>
          <a:bodyPr/>
          <a:lstStyle/>
          <a:p>
            <a:pPr marL="336550" lvl="1" indent="-336550">
              <a:buFont typeface="Arial" charset="0"/>
              <a:buChar char="•"/>
            </a:pPr>
            <a:r>
              <a:rPr lang="et-EE" sz="3200" b="1" dirty="0" smtClean="0"/>
              <a:t>Ringmajanduse põhimõtete rakendamine</a:t>
            </a:r>
            <a:r>
              <a:rPr lang="et-EE" sz="3200" dirty="0" smtClean="0"/>
              <a:t>, sh teisene toore, väärtusahelad, tööstussümbioos, teadmiste vahetus ja uute ärimudelite arendamine, keskkonnahoidlikud riigihanked</a:t>
            </a:r>
          </a:p>
          <a:p>
            <a:pPr marL="336550" lvl="1" indent="-336550">
              <a:buFont typeface="Arial" charset="0"/>
              <a:buChar char="•"/>
            </a:pPr>
            <a:r>
              <a:rPr lang="et-EE" sz="3200" dirty="0" smtClean="0"/>
              <a:t>Mulla parem majandamine maakasutuse edendamiseks</a:t>
            </a:r>
          </a:p>
          <a:p>
            <a:pPr marL="336550" lvl="1" indent="-336550">
              <a:buFont typeface="Arial" charset="0"/>
              <a:buChar char="•"/>
            </a:pPr>
            <a:r>
              <a:rPr lang="et-EE" sz="3200" dirty="0" smtClean="0"/>
              <a:t>Metsade seire- ja infosüsteemid </a:t>
            </a:r>
            <a:r>
              <a:rPr lang="et-EE" sz="3200" dirty="0" smtClean="0"/>
              <a:t>ning </a:t>
            </a:r>
            <a:r>
              <a:rPr lang="et-EE" sz="3200" dirty="0" smtClean="0"/>
              <a:t>metsatulekahjude ennetus</a:t>
            </a:r>
            <a:endParaRPr lang="et-EE" sz="3200" dirty="0"/>
          </a:p>
          <a:p>
            <a:pPr marL="336550" lvl="1" indent="-336550">
              <a:buFont typeface="Arial" charset="0"/>
              <a:buChar char="•"/>
            </a:pPr>
            <a:endParaRPr lang="et-EE" sz="32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8015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11337" y="273979"/>
            <a:ext cx="8388200" cy="776117"/>
          </a:xfrm>
        </p:spPr>
        <p:txBody>
          <a:bodyPr/>
          <a:lstStyle/>
          <a:p>
            <a:r>
              <a:rPr lang="et-EE" dirty="0" smtClean="0"/>
              <a:t>Ressursitõhususe eelisvaldkonnad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Ringmajanduse rakendamine </a:t>
            </a:r>
            <a:r>
              <a:rPr lang="et-EE" dirty="0" smtClean="0"/>
              <a:t>olulisemates EL valdkondades </a:t>
            </a:r>
            <a:r>
              <a:rPr lang="et-EE" dirty="0" err="1"/>
              <a:t>VKEdes</a:t>
            </a:r>
            <a:r>
              <a:rPr lang="et-EE" dirty="0"/>
              <a:t> ja/või sotsiaalse poole kaasamisega </a:t>
            </a:r>
            <a:r>
              <a:rPr lang="et-EE" dirty="0" smtClean="0"/>
              <a:t>väärtusahelas:</a:t>
            </a:r>
          </a:p>
          <a:p>
            <a:pPr lvl="1"/>
            <a:r>
              <a:rPr lang="et-EE" dirty="0" smtClean="0"/>
              <a:t>Plast</a:t>
            </a:r>
          </a:p>
          <a:p>
            <a:pPr lvl="1"/>
            <a:r>
              <a:rPr lang="et-EE" dirty="0" smtClean="0"/>
              <a:t>Toidujäätmed</a:t>
            </a:r>
          </a:p>
          <a:p>
            <a:pPr lvl="1"/>
            <a:r>
              <a:rPr lang="et-EE" dirty="0" smtClean="0"/>
              <a:t>Ehitus-lammutus</a:t>
            </a:r>
          </a:p>
          <a:p>
            <a:pPr lvl="1"/>
            <a:r>
              <a:rPr lang="et-EE" dirty="0"/>
              <a:t>K</a:t>
            </a:r>
            <a:r>
              <a:rPr lang="et-EE" dirty="0" smtClean="0"/>
              <a:t>riitiline toore </a:t>
            </a:r>
          </a:p>
          <a:p>
            <a:pPr lvl="1"/>
            <a:r>
              <a:rPr lang="et-EE" dirty="0" err="1" smtClean="0"/>
              <a:t>Biomass</a:t>
            </a:r>
            <a:r>
              <a:rPr lang="et-EE" dirty="0" smtClean="0"/>
              <a:t>/</a:t>
            </a:r>
            <a:r>
              <a:rPr lang="et-EE" dirty="0" err="1" smtClean="0"/>
              <a:t>biopõhised</a:t>
            </a:r>
            <a:r>
              <a:rPr lang="et-EE" dirty="0" smtClean="0"/>
              <a:t> tooted </a:t>
            </a:r>
          </a:p>
          <a:p>
            <a:pPr marL="336550" lvl="1" indent="-336550">
              <a:buFont typeface="Arial" charset="0"/>
              <a:buChar char="•"/>
            </a:pPr>
            <a:endParaRPr lang="et-EE" sz="32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917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Jäätmete prioriteedid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t-EE" dirty="0" smtClean="0"/>
              <a:t>Jäätmeid </a:t>
            </a:r>
            <a:r>
              <a:rPr lang="et-EE" dirty="0"/>
              <a:t>käsitlevate EL õigusaktide rakendamine ja edasiarendamine, keskendudes </a:t>
            </a:r>
            <a:r>
              <a:rPr lang="et-EE" b="1" dirty="0"/>
              <a:t>eelkõige jäätmehierarhia </a:t>
            </a:r>
            <a:r>
              <a:rPr lang="et-EE" b="1" dirty="0" smtClean="0"/>
              <a:t>esimestele astmetele </a:t>
            </a:r>
            <a:r>
              <a:rPr lang="et-EE" dirty="0"/>
              <a:t>(jäätmetekke vältimine, korduvkasutamine ja </a:t>
            </a:r>
            <a:r>
              <a:rPr lang="et-EE" dirty="0" err="1"/>
              <a:t>ringlussevõtt</a:t>
            </a:r>
            <a:r>
              <a:rPr lang="et-EE" dirty="0" smtClean="0"/>
              <a:t>)</a:t>
            </a:r>
            <a:endParaRPr lang="et-EE" dirty="0"/>
          </a:p>
          <a:p>
            <a:pPr algn="just"/>
            <a:r>
              <a:rPr lang="et-EE" dirty="0" smtClean="0"/>
              <a:t>Toodete ressursitõhusus ja eluea mõju, tarbimismustrid ja majanduse </a:t>
            </a:r>
            <a:r>
              <a:rPr lang="et-EE" dirty="0" err="1" smtClean="0"/>
              <a:t>dematerialiseerimine</a:t>
            </a:r>
            <a:endParaRPr lang="et-EE" dirty="0"/>
          </a:p>
          <a:p>
            <a:pPr marL="0" indent="0">
              <a:buNone/>
            </a:pP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0115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t-EE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t-EE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planeerim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398</Words>
  <Application>Microsoft Office PowerPoint</Application>
  <PresentationFormat>Kohandatud</PresentationFormat>
  <Paragraphs>71</Paragraphs>
  <Slides>13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13</vt:i4>
      </vt:variant>
    </vt:vector>
  </HeadingPairs>
  <TitlesOfParts>
    <vt:vector size="21" baseType="lpstr">
      <vt:lpstr>Arial Unicode MS</vt:lpstr>
      <vt:lpstr>Microsoft YaHei</vt:lpstr>
      <vt:lpstr>Arial</vt:lpstr>
      <vt:lpstr>Georgia</vt:lpstr>
      <vt:lpstr>Roboto Condensed</vt:lpstr>
      <vt:lpstr>Times New Roman</vt:lpstr>
      <vt:lpstr>Office Theme</vt:lpstr>
      <vt:lpstr>4_planeerimine</vt:lpstr>
      <vt:lpstr>LIFE &amp; RESSURSITÕHUSUS  </vt:lpstr>
      <vt:lpstr>LIFE</vt:lpstr>
      <vt:lpstr>Projektide tüübid</vt:lpstr>
      <vt:lpstr>Keskkond ja ressursitõhusus</vt:lpstr>
      <vt:lpstr>Projektid</vt:lpstr>
      <vt:lpstr>Allprogrammi prioriteetsed valdkonnad</vt:lpstr>
      <vt:lpstr>Ressursitõhususe prioriteedid</vt:lpstr>
      <vt:lpstr>Ressursitõhususe eelisvaldkonnad</vt:lpstr>
      <vt:lpstr>Jäätmete prioriteedid</vt:lpstr>
      <vt:lpstr>Jäätmete eelisvaldkonnad</vt:lpstr>
      <vt:lpstr>Taotlemise ajakava – 2 astmeline</vt:lpstr>
      <vt:lpstr>Eeltaotluse dokumendid</vt:lpstr>
      <vt:lpstr>Aitäh!  Küsimused?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STRUKTUURIVAHENDID 2014-2020</dc:title>
  <dc:creator>Kaimar Koemets</dc:creator>
  <cp:lastModifiedBy>Mihkel Krusberg</cp:lastModifiedBy>
  <cp:revision>220</cp:revision>
  <cp:lastPrinted>1601-01-01T00:00:00Z</cp:lastPrinted>
  <dcterms:created xsi:type="dcterms:W3CDTF">2013-12-29T18:00:13Z</dcterms:created>
  <dcterms:modified xsi:type="dcterms:W3CDTF">2020-04-27T11:52:37Z</dcterms:modified>
</cp:coreProperties>
</file>