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sldIdLst>
    <p:sldId id="256" r:id="rId5"/>
    <p:sldId id="297" r:id="rId6"/>
    <p:sldId id="292" r:id="rId7"/>
    <p:sldId id="293" r:id="rId8"/>
    <p:sldId id="295" r:id="rId9"/>
    <p:sldId id="315" r:id="rId10"/>
    <p:sldId id="309" r:id="rId11"/>
    <p:sldId id="310" r:id="rId12"/>
    <p:sldId id="311" r:id="rId13"/>
    <p:sldId id="312" r:id="rId14"/>
    <p:sldId id="313" r:id="rId15"/>
    <p:sldId id="314" r:id="rId16"/>
    <p:sldId id="316" r:id="rId17"/>
    <p:sldId id="294" r:id="rId18"/>
    <p:sldId id="299" r:id="rId19"/>
    <p:sldId id="307" r:id="rId20"/>
    <p:sldId id="296" r:id="rId21"/>
    <p:sldId id="300" r:id="rId22"/>
    <p:sldId id="298" r:id="rId23"/>
    <p:sldId id="301" r:id="rId24"/>
    <p:sldId id="302" r:id="rId25"/>
    <p:sldId id="303" r:id="rId26"/>
    <p:sldId id="304" r:id="rId27"/>
    <p:sldId id="308" r:id="rId28"/>
    <p:sldId id="305" r:id="rId29"/>
    <p:sldId id="306" r:id="rId30"/>
    <p:sldId id="287" r:id="rId31"/>
    <p:sldId id="288" r:id="rId32"/>
    <p:sldId id="289" r:id="rId33"/>
    <p:sldId id="25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82DA"/>
    <a:srgbClr val="4EB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3034" autoAdjust="0"/>
  </p:normalViewPr>
  <p:slideViewPr>
    <p:cSldViewPr snapToGrid="0" snapToObjects="1">
      <p:cViewPr varScale="1">
        <p:scale>
          <a:sx n="62" d="100"/>
          <a:sy n="62" d="100"/>
        </p:scale>
        <p:origin x="1137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el" userId="49383160-4748-497f-8d43-c387034d130c" providerId="ADAL" clId="{E27ECCCA-0E22-4615-8E4B-90B79810331E}"/>
    <pc:docChg chg="undo custSel addSld delSld modSld sldOrd">
      <pc:chgData name="Tanel" userId="49383160-4748-497f-8d43-c387034d130c" providerId="ADAL" clId="{E27ECCCA-0E22-4615-8E4B-90B79810331E}" dt="2020-08-17T03:46:40.791" v="4031" actId="790"/>
      <pc:docMkLst>
        <pc:docMk/>
      </pc:docMkLst>
      <pc:sldChg chg="modSp del mod">
        <pc:chgData name="Tanel" userId="49383160-4748-497f-8d43-c387034d130c" providerId="ADAL" clId="{E27ECCCA-0E22-4615-8E4B-90B79810331E}" dt="2020-08-17T02:52:56.503" v="75" actId="2696"/>
        <pc:sldMkLst>
          <pc:docMk/>
          <pc:sldMk cId="1034333157" sldId="290"/>
        </pc:sldMkLst>
        <pc:spChg chg="mod">
          <ac:chgData name="Tanel" userId="49383160-4748-497f-8d43-c387034d130c" providerId="ADAL" clId="{E27ECCCA-0E22-4615-8E4B-90B79810331E}" dt="2020-08-17T02:50:13.124" v="22" actId="21"/>
          <ac:spMkLst>
            <pc:docMk/>
            <pc:sldMk cId="1034333157" sldId="290"/>
            <ac:spMk id="2" creationId="{9A631DD9-0254-4B4E-A6F4-99693C2539E4}"/>
          </ac:spMkLst>
        </pc:spChg>
        <pc:graphicFrameChg chg="mod modGraphic">
          <ac:chgData name="Tanel" userId="49383160-4748-497f-8d43-c387034d130c" providerId="ADAL" clId="{E27ECCCA-0E22-4615-8E4B-90B79810331E}" dt="2020-08-17T02:52:18.095" v="58" actId="21"/>
          <ac:graphicFrameMkLst>
            <pc:docMk/>
            <pc:sldMk cId="1034333157" sldId="290"/>
            <ac:graphicFrameMk id="4" creationId="{8F969101-997D-40E9-B548-ADB1523FA10B}"/>
          </ac:graphicFrameMkLst>
        </pc:graphicFrameChg>
      </pc:sldChg>
      <pc:sldChg chg="modSp del mod">
        <pc:chgData name="Tanel" userId="49383160-4748-497f-8d43-c387034d130c" providerId="ADAL" clId="{E27ECCCA-0E22-4615-8E4B-90B79810331E}" dt="2020-08-17T02:55:20.199" v="103" actId="2696"/>
        <pc:sldMkLst>
          <pc:docMk/>
          <pc:sldMk cId="3299931512" sldId="291"/>
        </pc:sldMkLst>
        <pc:spChg chg="mod">
          <ac:chgData name="Tanel" userId="49383160-4748-497f-8d43-c387034d130c" providerId="ADAL" clId="{E27ECCCA-0E22-4615-8E4B-90B79810331E}" dt="2020-08-17T02:53:10.408" v="77" actId="21"/>
          <ac:spMkLst>
            <pc:docMk/>
            <pc:sldMk cId="3299931512" sldId="291"/>
            <ac:spMk id="2" creationId="{439C56EA-0205-430E-AF1F-633811731613}"/>
          </ac:spMkLst>
        </pc:spChg>
        <pc:graphicFrameChg chg="mod modGraphic">
          <ac:chgData name="Tanel" userId="49383160-4748-497f-8d43-c387034d130c" providerId="ADAL" clId="{E27ECCCA-0E22-4615-8E4B-90B79810331E}" dt="2020-08-17T02:55:11.996" v="101" actId="21"/>
          <ac:graphicFrameMkLst>
            <pc:docMk/>
            <pc:sldMk cId="3299931512" sldId="291"/>
            <ac:graphicFrameMk id="4" creationId="{267BBEB7-4A3C-4A70-80D5-71357D48DDC0}"/>
          </ac:graphicFrameMkLst>
        </pc:graphicFrameChg>
      </pc:sldChg>
      <pc:sldChg chg="modSp new mod">
        <pc:chgData name="Tanel" userId="49383160-4748-497f-8d43-c387034d130c" providerId="ADAL" clId="{E27ECCCA-0E22-4615-8E4B-90B79810331E}" dt="2020-08-17T03:45:28.335" v="4018" actId="20577"/>
        <pc:sldMkLst>
          <pc:docMk/>
          <pc:sldMk cId="401244079" sldId="309"/>
        </pc:sldMkLst>
        <pc:spChg chg="mod">
          <ac:chgData name="Tanel" userId="49383160-4748-497f-8d43-c387034d130c" providerId="ADAL" clId="{E27ECCCA-0E22-4615-8E4B-90B79810331E}" dt="2020-08-17T02:54:10.625" v="90" actId="6549"/>
          <ac:spMkLst>
            <pc:docMk/>
            <pc:sldMk cId="401244079" sldId="309"/>
            <ac:spMk id="2" creationId="{49E2A334-A301-4C37-9C29-13C7ED972DA0}"/>
          </ac:spMkLst>
        </pc:spChg>
        <pc:spChg chg="mod">
          <ac:chgData name="Tanel" userId="49383160-4748-497f-8d43-c387034d130c" providerId="ADAL" clId="{E27ECCCA-0E22-4615-8E4B-90B79810331E}" dt="2020-08-17T03:45:28.335" v="4018" actId="20577"/>
          <ac:spMkLst>
            <pc:docMk/>
            <pc:sldMk cId="401244079" sldId="309"/>
            <ac:spMk id="3" creationId="{6FF1989B-9D4A-4C3A-92B5-425BAA985A13}"/>
          </ac:spMkLst>
        </pc:spChg>
      </pc:sldChg>
      <pc:sldChg chg="modSp new mod">
        <pc:chgData name="Tanel" userId="49383160-4748-497f-8d43-c387034d130c" providerId="ADAL" clId="{E27ECCCA-0E22-4615-8E4B-90B79810331E}" dt="2020-08-17T03:10:27.683" v="1391" actId="20577"/>
        <pc:sldMkLst>
          <pc:docMk/>
          <pc:sldMk cId="2948705252" sldId="310"/>
        </pc:sldMkLst>
        <pc:spChg chg="mod">
          <ac:chgData name="Tanel" userId="49383160-4748-497f-8d43-c387034d130c" providerId="ADAL" clId="{E27ECCCA-0E22-4615-8E4B-90B79810331E}" dt="2020-08-17T02:54:21.332" v="91" actId="14100"/>
          <ac:spMkLst>
            <pc:docMk/>
            <pc:sldMk cId="2948705252" sldId="310"/>
            <ac:spMk id="2" creationId="{F8700F30-EE05-4FEC-862F-0F3FFAF5DC56}"/>
          </ac:spMkLst>
        </pc:spChg>
        <pc:spChg chg="mod">
          <ac:chgData name="Tanel" userId="49383160-4748-497f-8d43-c387034d130c" providerId="ADAL" clId="{E27ECCCA-0E22-4615-8E4B-90B79810331E}" dt="2020-08-17T03:10:27.683" v="1391" actId="20577"/>
          <ac:spMkLst>
            <pc:docMk/>
            <pc:sldMk cId="2948705252" sldId="310"/>
            <ac:spMk id="3" creationId="{2C6EC567-BAC1-4E79-8CF9-699BB6AD3A80}"/>
          </ac:spMkLst>
        </pc:spChg>
      </pc:sldChg>
      <pc:sldChg chg="modSp add mod">
        <pc:chgData name="Tanel" userId="49383160-4748-497f-8d43-c387034d130c" providerId="ADAL" clId="{E27ECCCA-0E22-4615-8E4B-90B79810331E}" dt="2020-08-17T03:11:38.025" v="1481" actId="790"/>
        <pc:sldMkLst>
          <pc:docMk/>
          <pc:sldMk cId="1470143777" sldId="311"/>
        </pc:sldMkLst>
        <pc:spChg chg="mod">
          <ac:chgData name="Tanel" userId="49383160-4748-497f-8d43-c387034d130c" providerId="ADAL" clId="{E27ECCCA-0E22-4615-8E4B-90B79810331E}" dt="2020-08-17T03:04:34.288" v="963" actId="14100"/>
          <ac:spMkLst>
            <pc:docMk/>
            <pc:sldMk cId="1470143777" sldId="311"/>
            <ac:spMk id="2" creationId="{F8700F30-EE05-4FEC-862F-0F3FFAF5DC56}"/>
          </ac:spMkLst>
        </pc:spChg>
        <pc:spChg chg="mod">
          <ac:chgData name="Tanel" userId="49383160-4748-497f-8d43-c387034d130c" providerId="ADAL" clId="{E27ECCCA-0E22-4615-8E4B-90B79810331E}" dt="2020-08-17T03:11:38.025" v="1481" actId="790"/>
          <ac:spMkLst>
            <pc:docMk/>
            <pc:sldMk cId="1470143777" sldId="311"/>
            <ac:spMk id="3" creationId="{2C6EC567-BAC1-4E79-8CF9-699BB6AD3A80}"/>
          </ac:spMkLst>
        </pc:spChg>
      </pc:sldChg>
      <pc:sldChg chg="modSp new mod ord">
        <pc:chgData name="Tanel" userId="49383160-4748-497f-8d43-c387034d130c" providerId="ADAL" clId="{E27ECCCA-0E22-4615-8E4B-90B79810331E}" dt="2020-08-17T03:45:53.230" v="4020" actId="20577"/>
        <pc:sldMkLst>
          <pc:docMk/>
          <pc:sldMk cId="1064034108" sldId="312"/>
        </pc:sldMkLst>
        <pc:spChg chg="mod">
          <ac:chgData name="Tanel" userId="49383160-4748-497f-8d43-c387034d130c" providerId="ADAL" clId="{E27ECCCA-0E22-4615-8E4B-90B79810331E}" dt="2020-08-17T03:22:04.794" v="2342" actId="20577"/>
          <ac:spMkLst>
            <pc:docMk/>
            <pc:sldMk cId="1064034108" sldId="312"/>
            <ac:spMk id="2" creationId="{32337C43-8999-4262-81F7-090D378EE592}"/>
          </ac:spMkLst>
        </pc:spChg>
        <pc:spChg chg="mod">
          <ac:chgData name="Tanel" userId="49383160-4748-497f-8d43-c387034d130c" providerId="ADAL" clId="{E27ECCCA-0E22-4615-8E4B-90B79810331E}" dt="2020-08-17T03:45:53.230" v="4020" actId="20577"/>
          <ac:spMkLst>
            <pc:docMk/>
            <pc:sldMk cId="1064034108" sldId="312"/>
            <ac:spMk id="3" creationId="{21734490-9ABE-43DE-AC5E-4F0EA340C648}"/>
          </ac:spMkLst>
        </pc:spChg>
      </pc:sldChg>
      <pc:sldChg chg="modSp new mod">
        <pc:chgData name="Tanel" userId="49383160-4748-497f-8d43-c387034d130c" providerId="ADAL" clId="{E27ECCCA-0E22-4615-8E4B-90B79810331E}" dt="2020-08-17T03:46:12.592" v="4027" actId="20577"/>
        <pc:sldMkLst>
          <pc:docMk/>
          <pc:sldMk cId="973825642" sldId="313"/>
        </pc:sldMkLst>
        <pc:spChg chg="mod">
          <ac:chgData name="Tanel" userId="49383160-4748-497f-8d43-c387034d130c" providerId="ADAL" clId="{E27ECCCA-0E22-4615-8E4B-90B79810331E}" dt="2020-08-17T03:21:49.990" v="2338" actId="14100"/>
          <ac:spMkLst>
            <pc:docMk/>
            <pc:sldMk cId="973825642" sldId="313"/>
            <ac:spMk id="2" creationId="{29536303-E328-4157-8A54-F1469B722CD7}"/>
          </ac:spMkLst>
        </pc:spChg>
        <pc:spChg chg="mod">
          <ac:chgData name="Tanel" userId="49383160-4748-497f-8d43-c387034d130c" providerId="ADAL" clId="{E27ECCCA-0E22-4615-8E4B-90B79810331E}" dt="2020-08-17T03:46:12.592" v="4027" actId="20577"/>
          <ac:spMkLst>
            <pc:docMk/>
            <pc:sldMk cId="973825642" sldId="313"/>
            <ac:spMk id="3" creationId="{D139ABE5-C8B5-4F51-A1AC-86F3D85EA4F3}"/>
          </ac:spMkLst>
        </pc:spChg>
      </pc:sldChg>
      <pc:sldChg chg="modSp new mod">
        <pc:chgData name="Tanel" userId="49383160-4748-497f-8d43-c387034d130c" providerId="ADAL" clId="{E27ECCCA-0E22-4615-8E4B-90B79810331E}" dt="2020-08-17T03:46:27.118" v="4030" actId="20577"/>
        <pc:sldMkLst>
          <pc:docMk/>
          <pc:sldMk cId="3524679538" sldId="314"/>
        </pc:sldMkLst>
        <pc:spChg chg="mod">
          <ac:chgData name="Tanel" userId="49383160-4748-497f-8d43-c387034d130c" providerId="ADAL" clId="{E27ECCCA-0E22-4615-8E4B-90B79810331E}" dt="2020-08-17T03:27:51.691" v="2695" actId="20577"/>
          <ac:spMkLst>
            <pc:docMk/>
            <pc:sldMk cId="3524679538" sldId="314"/>
            <ac:spMk id="2" creationId="{7153AC61-B813-48A2-B3E1-789248D2D295}"/>
          </ac:spMkLst>
        </pc:spChg>
        <pc:spChg chg="mod">
          <ac:chgData name="Tanel" userId="49383160-4748-497f-8d43-c387034d130c" providerId="ADAL" clId="{E27ECCCA-0E22-4615-8E4B-90B79810331E}" dt="2020-08-17T03:46:27.118" v="4030" actId="20577"/>
          <ac:spMkLst>
            <pc:docMk/>
            <pc:sldMk cId="3524679538" sldId="314"/>
            <ac:spMk id="3" creationId="{87139D9B-66CD-493C-B01B-5ECA4EC912F4}"/>
          </ac:spMkLst>
        </pc:spChg>
      </pc:sldChg>
      <pc:sldChg chg="modSp new mod">
        <pc:chgData name="Tanel" userId="49383160-4748-497f-8d43-c387034d130c" providerId="ADAL" clId="{E27ECCCA-0E22-4615-8E4B-90B79810331E}" dt="2020-08-17T03:44:55.121" v="4011" actId="27636"/>
        <pc:sldMkLst>
          <pc:docMk/>
          <pc:sldMk cId="1295893002" sldId="315"/>
        </pc:sldMkLst>
        <pc:spChg chg="mod">
          <ac:chgData name="Tanel" userId="49383160-4748-497f-8d43-c387034d130c" providerId="ADAL" clId="{E27ECCCA-0E22-4615-8E4B-90B79810331E}" dt="2020-08-17T03:44:51.092" v="4007" actId="14100"/>
          <ac:spMkLst>
            <pc:docMk/>
            <pc:sldMk cId="1295893002" sldId="315"/>
            <ac:spMk id="2" creationId="{F65AFCF6-291E-45D0-92E9-DD06B41942D6}"/>
          </ac:spMkLst>
        </pc:spChg>
        <pc:spChg chg="mod">
          <ac:chgData name="Tanel" userId="49383160-4748-497f-8d43-c387034d130c" providerId="ADAL" clId="{E27ECCCA-0E22-4615-8E4B-90B79810331E}" dt="2020-08-17T03:44:55.121" v="4011" actId="27636"/>
          <ac:spMkLst>
            <pc:docMk/>
            <pc:sldMk cId="1295893002" sldId="315"/>
            <ac:spMk id="3" creationId="{3E5F74E1-BFA2-4084-983B-6344054CBD8E}"/>
          </ac:spMkLst>
        </pc:spChg>
      </pc:sldChg>
      <pc:sldChg chg="modSp add mod">
        <pc:chgData name="Tanel" userId="49383160-4748-497f-8d43-c387034d130c" providerId="ADAL" clId="{E27ECCCA-0E22-4615-8E4B-90B79810331E}" dt="2020-08-17T03:46:40.791" v="4031" actId="790"/>
        <pc:sldMkLst>
          <pc:docMk/>
          <pc:sldMk cId="44716750" sldId="316"/>
        </pc:sldMkLst>
        <pc:spChg chg="mod">
          <ac:chgData name="Tanel" userId="49383160-4748-497f-8d43-c387034d130c" providerId="ADAL" clId="{E27ECCCA-0E22-4615-8E4B-90B79810331E}" dt="2020-08-17T03:38:58.180" v="3419" actId="20577"/>
          <ac:spMkLst>
            <pc:docMk/>
            <pc:sldMk cId="44716750" sldId="316"/>
            <ac:spMk id="2" creationId="{7153AC61-B813-48A2-B3E1-789248D2D295}"/>
          </ac:spMkLst>
        </pc:spChg>
        <pc:spChg chg="mod">
          <ac:chgData name="Tanel" userId="49383160-4748-497f-8d43-c387034d130c" providerId="ADAL" clId="{E27ECCCA-0E22-4615-8E4B-90B79810331E}" dt="2020-08-17T03:46:40.791" v="4031" actId="790"/>
          <ac:spMkLst>
            <pc:docMk/>
            <pc:sldMk cId="44716750" sldId="316"/>
            <ac:spMk id="3" creationId="{87139D9B-66CD-493C-B01B-5ECA4EC912F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60EBF-D2D3-2343-852B-BB660285F308}" type="datetimeFigureOut">
              <a:rPr lang="en-US" smtClean="0"/>
              <a:pPr/>
              <a:t>8/17/2020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F6C46-B90F-1A4A-A078-DC4F4CCBC6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8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Oluline on lugeda LIFE 2020 </a:t>
            </a:r>
            <a:r>
              <a:rPr lang="et-EE" dirty="0" err="1"/>
              <a:t>Climate</a:t>
            </a:r>
            <a:r>
              <a:rPr lang="et-EE" dirty="0"/>
              <a:t> </a:t>
            </a:r>
            <a:r>
              <a:rPr lang="et-EE" dirty="0" err="1"/>
              <a:t>Action</a:t>
            </a:r>
            <a:r>
              <a:rPr lang="et-EE" dirty="0"/>
              <a:t> </a:t>
            </a:r>
            <a:r>
              <a:rPr lang="et-EE" dirty="0" err="1"/>
              <a:t>Application</a:t>
            </a:r>
            <a:r>
              <a:rPr lang="et-EE" dirty="0"/>
              <a:t> </a:t>
            </a:r>
            <a:r>
              <a:rPr lang="et-EE" dirty="0" err="1"/>
              <a:t>Guide</a:t>
            </a:r>
            <a:r>
              <a:rPr lang="et-EE" dirty="0"/>
              <a:t>. Valdkonna valikul on oluline peatükk 2 – LIFE </a:t>
            </a:r>
            <a:r>
              <a:rPr lang="et-EE" dirty="0" err="1"/>
              <a:t>Climate</a:t>
            </a:r>
            <a:r>
              <a:rPr lang="et-EE" dirty="0"/>
              <a:t> </a:t>
            </a:r>
            <a:r>
              <a:rPr lang="et-EE" dirty="0" err="1"/>
              <a:t>Action</a:t>
            </a:r>
            <a:r>
              <a:rPr lang="et-EE" dirty="0"/>
              <a:t>, kus on valdkonnad ja nende konkreetse aasta prioriteedid lahti kirjutatud. Siit saab ka seoseid EL poliitikatega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F6C46-B90F-1A4A-A078-DC4F4CCBC6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0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F6C46-B90F-1A4A-A078-DC4F4CCBC6C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76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F6C46-B90F-1A4A-A078-DC4F4CCBC6C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94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F6C46-B90F-1A4A-A078-DC4F4CCBC6C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26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F6C46-B90F-1A4A-A078-DC4F4CCBC6C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20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F6C46-B90F-1A4A-A078-DC4F4CCBC6C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98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ront">
    <p:bg>
      <p:bgPr>
        <a:solidFill>
          <a:srgbClr val="4EB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B050203-138D-AD41-A90E-305E547A7093}"/>
              </a:ext>
            </a:extLst>
          </p:cNvPr>
          <p:cNvSpPr txBox="1"/>
          <p:nvPr userDrawn="1"/>
        </p:nvSpPr>
        <p:spPr>
          <a:xfrm>
            <a:off x="8819804" y="2701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465E67-4F53-A840-B663-697903C54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2428" y="5719156"/>
            <a:ext cx="12525105" cy="1288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06318A-F675-F543-BF5C-8B89918567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9790" y="639689"/>
            <a:ext cx="4011547" cy="1061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56923A-79FC-0948-98E7-82656B033E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31979" y="6125918"/>
            <a:ext cx="1156392" cy="474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467F92-E212-C345-B6C9-E68C6ED2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892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5BEE9-0600-1D41-9657-56FFBBAC8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96EE62-0730-2B45-BAE8-D9EFBF488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87ADFC25-50EC-1149-99A4-FBAF71F74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7867" y="64883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98C38-0500-EB42-AC62-949AF8A51F2C}" type="datetimeFigureOut">
              <a:rPr lang="en-US" smtClean="0"/>
              <a:pPr/>
              <a:t>8/17/2020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68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5B769-0639-B04B-A040-BFF3C66BF5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DFD7C1-EE8F-AE49-A1FC-FC38FDE26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D6580D30-910B-F04D-BCB8-6D209A0BB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7867" y="64883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98C38-0500-EB42-AC62-949AF8A51F2C}" type="datetimeFigureOut">
              <a:rPr lang="en-US" smtClean="0"/>
              <a:pPr/>
              <a:t>8/17/2020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7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B4911-79A6-3049-BB66-ABB1F52B4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01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F91A2-C561-7642-BF3F-E647C4F30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69777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0405F87-7D20-724F-936A-1B6B98BD1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867" y="64883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98C38-0500-EB42-AC62-949AF8A51F2C}" type="datetimeFigureOut">
              <a:rPr lang="en-US" smtClean="0"/>
              <a:pPr/>
              <a:t>8/17/2020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1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1648E-7FD0-8945-A5E1-3196E4DB3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8D420-31DD-E645-8F7C-691938C9E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849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F1B2C241-855B-9C46-AC9C-8A94E0EF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867" y="64883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98C38-0500-EB42-AC62-949AF8A51F2C}" type="datetimeFigureOut">
              <a:rPr lang="en-US" smtClean="0"/>
              <a:pPr/>
              <a:t>8/17/2020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29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4EB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2FE4EB-BD38-4246-8746-CCBAC1563F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62428" y="5719156"/>
            <a:ext cx="12525105" cy="1288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9F1102-F6CA-5F49-8A25-766C61DF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F6B0C-7CF0-D943-985B-5A9DA74F2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C82D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8074AF59-5CFB-504C-87F2-D5B1448FE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867" y="64883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EBBDA"/>
                </a:solidFill>
              </a:defRPr>
            </a:lvl1pPr>
          </a:lstStyle>
          <a:p>
            <a:fld id="{BC498C38-0500-EB42-AC62-949AF8A51F2C}" type="datetimeFigureOut">
              <a:rPr lang="en-US" smtClean="0"/>
              <a:pPr/>
              <a:t>8/17/2020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0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C4266-5C43-2442-971A-FA112D5B6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1499D-E24C-3747-B368-933129472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8589A2-1C8C-A948-81CA-07DBA821E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10">
            <a:extLst>
              <a:ext uri="{FF2B5EF4-FFF2-40B4-BE49-F238E27FC236}">
                <a16:creationId xmlns:a16="http://schemas.microsoft.com/office/drawing/2014/main" id="{690901B2-2E44-D841-B552-928C24E69D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867" y="64883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98C38-0500-EB42-AC62-949AF8A51F2C}" type="datetimeFigureOut">
              <a:rPr lang="en-US" smtClean="0"/>
              <a:pPr/>
              <a:t>8/17/2020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6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471B2-C543-7A4F-AD82-01CD7169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2E5B4-67CD-2D47-9BEB-5D9A5CCC1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195A7-6F19-DE45-879C-FD64E4CB6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2A70DB-0C17-094B-BBE5-87CED65FF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644730-A758-EB47-AD77-341C6C269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0">
            <a:extLst>
              <a:ext uri="{FF2B5EF4-FFF2-40B4-BE49-F238E27FC236}">
                <a16:creationId xmlns:a16="http://schemas.microsoft.com/office/drawing/2014/main" id="{62626F5F-826E-4F49-AD81-5D27262F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867" y="64883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98C38-0500-EB42-AC62-949AF8A51F2C}" type="datetimeFigureOut">
              <a:rPr lang="en-US" smtClean="0"/>
              <a:pPr/>
              <a:t>8/17/2020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35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D18A4-6553-C549-9953-128DC5780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9A6D1668-36F7-ED4D-88C0-32CCD64E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867" y="64883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98C38-0500-EB42-AC62-949AF8A51F2C}" type="datetimeFigureOut">
              <a:rPr lang="en-US" smtClean="0"/>
              <a:pPr/>
              <a:t>8/17/2020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8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45AC-8837-4944-898E-00B3381D7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80C85-F123-954D-94BA-CE7429036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B617D-8A60-BE43-91B1-F85DCF38F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10">
            <a:extLst>
              <a:ext uri="{FF2B5EF4-FFF2-40B4-BE49-F238E27FC236}">
                <a16:creationId xmlns:a16="http://schemas.microsoft.com/office/drawing/2014/main" id="{6749638A-4F22-2644-8B02-699AC5AA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7867" y="64883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98C38-0500-EB42-AC62-949AF8A51F2C}" type="datetimeFigureOut">
              <a:rPr lang="en-US" smtClean="0"/>
              <a:pPr/>
              <a:t>8/17/2020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63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C6347F-8397-6848-AC5A-560BAE21BB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83C41-7563-F140-902B-DD4DF8A5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08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461F1-7837-AE46-AAA2-C52D8B264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1082" y="2057400"/>
            <a:ext cx="3932237" cy="37033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835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135520-BDB6-EB4C-AAEB-12ECBF9E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48792-C701-9C4E-86B2-FF83C1CC0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AE6BB-D06C-C04A-A11D-BF99A65E648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8900" y="6394097"/>
            <a:ext cx="12369800" cy="492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10DA2F-59A3-8643-B253-4490F8D231D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70066" y="5827028"/>
            <a:ext cx="1617630" cy="429683"/>
          </a:xfrm>
          <a:prstGeom prst="rect">
            <a:avLst/>
          </a:prstGeom>
        </p:spPr>
      </p:pic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79115163-8339-6941-8550-0E06FD3CD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7867" y="64883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498C38-0500-EB42-AC62-949AF8A51F2C}" type="datetimeFigureOut">
              <a:rPr lang="en-US" smtClean="0"/>
              <a:pPr/>
              <a:t>8/17/2020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60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urbanstorm.viimsivald.ee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urbanstorm.viimsivald.ee/naidisalad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0EB679-1453-4BA4-9114-E2F5BAA9E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4095" y="6122670"/>
            <a:ext cx="623953" cy="461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0C4BF8-97BF-44F4-9CF5-BB2F9672D8E8}"/>
              </a:ext>
            </a:extLst>
          </p:cNvPr>
          <p:cNvSpPr txBox="1"/>
          <p:nvPr/>
        </p:nvSpPr>
        <p:spPr>
          <a:xfrm>
            <a:off x="373951" y="1624968"/>
            <a:ext cx="11444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/>
              <a:t>Töötuba</a:t>
            </a:r>
            <a:r>
              <a:rPr lang="en-GB" sz="4000" dirty="0"/>
              <a:t>: LIFE 2020 </a:t>
            </a:r>
            <a:r>
              <a:rPr lang="en-GB" sz="4000" dirty="0" err="1"/>
              <a:t>taotlusvoorule</a:t>
            </a:r>
            <a:r>
              <a:rPr lang="en-GB" sz="4000" dirty="0"/>
              <a:t> </a:t>
            </a:r>
            <a:r>
              <a:rPr lang="en-GB" sz="4000" dirty="0" err="1"/>
              <a:t>taotluse</a:t>
            </a:r>
            <a:r>
              <a:rPr lang="en-GB" sz="4000" dirty="0"/>
              <a:t> </a:t>
            </a:r>
            <a:r>
              <a:rPr lang="en-GB" sz="4000" dirty="0" err="1"/>
              <a:t>koostamine</a:t>
            </a:r>
            <a:endParaRPr lang="et-EE" sz="4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3BD9A89-2B1C-436E-A224-85A863D167EB}"/>
              </a:ext>
            </a:extLst>
          </p:cNvPr>
          <p:cNvSpPr txBox="1">
            <a:spLocks/>
          </p:cNvSpPr>
          <p:nvPr/>
        </p:nvSpPr>
        <p:spPr>
          <a:xfrm>
            <a:off x="2103714" y="3836018"/>
            <a:ext cx="7584520" cy="6995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t-EE" dirty="0"/>
              <a:t>Tanel Mätlik, projektijuht, Viimsi Vallavalitsus</a:t>
            </a:r>
            <a:endParaRPr lang="en-GB" dirty="0"/>
          </a:p>
          <a:p>
            <a:pPr marL="0" indent="0" algn="ctr">
              <a:buNone/>
            </a:pPr>
            <a:r>
              <a:rPr lang="en-GB" dirty="0"/>
              <a:t>Kai Klein, </a:t>
            </a:r>
            <a:r>
              <a:rPr lang="en-GB" dirty="0" err="1"/>
              <a:t>partneri</a:t>
            </a:r>
            <a:r>
              <a:rPr lang="en-GB" dirty="0"/>
              <a:t> </a:t>
            </a:r>
            <a:r>
              <a:rPr lang="en-GB" dirty="0" err="1"/>
              <a:t>koordinaator</a:t>
            </a:r>
            <a:r>
              <a:rPr lang="en-GB" dirty="0"/>
              <a:t>, Balti </a:t>
            </a:r>
            <a:r>
              <a:rPr lang="en-GB" dirty="0" err="1"/>
              <a:t>Keskkonnafoorum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29639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7C43-8999-4262-81F7-090D378E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</p:spPr>
        <p:txBody>
          <a:bodyPr/>
          <a:lstStyle/>
          <a:p>
            <a:r>
              <a:rPr lang="en-US" dirty="0"/>
              <a:t>B4 - Stakeholders and Target Audiences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34490-9ABE-43DE-AC5E-4F0EA340C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85" y="1262130"/>
            <a:ext cx="11024315" cy="4816697"/>
          </a:xfrm>
        </p:spPr>
        <p:txBody>
          <a:bodyPr>
            <a:normAutofit/>
          </a:bodyPr>
          <a:lstStyle/>
          <a:p>
            <a:r>
              <a:rPr lang="et-EE" b="1" dirty="0"/>
              <a:t>Sidusrühmad</a:t>
            </a:r>
            <a:r>
              <a:rPr lang="en-GB" b="1" dirty="0"/>
              <a:t> (stakeholders):</a:t>
            </a:r>
            <a:endParaRPr lang="et-EE" b="1" dirty="0"/>
          </a:p>
          <a:p>
            <a:pPr lvl="1"/>
            <a:r>
              <a:rPr lang="et-EE" dirty="0"/>
              <a:t>tuua nimeliselt välja, sh nii üleriiklikul (nt ministeeriumid ja nende allasutused) kui kohalikul tasandil (nt </a:t>
            </a:r>
            <a:r>
              <a:rPr lang="et-EE" dirty="0" err="1"/>
              <a:t>KOV-d</a:t>
            </a:r>
            <a:r>
              <a:rPr lang="et-EE" dirty="0"/>
              <a:t> vm sõltuvalt projekti iseloomust)</a:t>
            </a:r>
          </a:p>
          <a:p>
            <a:pPr lvl="1"/>
            <a:r>
              <a:rPr lang="et-EE" dirty="0"/>
              <a:t>kas ja kuidas nad osalevad projektis</a:t>
            </a:r>
          </a:p>
          <a:p>
            <a:r>
              <a:rPr lang="et-EE" b="1" dirty="0"/>
              <a:t>Sihtgrupid</a:t>
            </a:r>
            <a:r>
              <a:rPr lang="en-GB" b="1" dirty="0"/>
              <a:t> (target groups):</a:t>
            </a:r>
            <a:endParaRPr lang="et-EE" b="1" dirty="0"/>
          </a:p>
          <a:p>
            <a:pPr lvl="1"/>
            <a:r>
              <a:rPr lang="et-EE" dirty="0"/>
              <a:t>tuua nimeliselt välja</a:t>
            </a:r>
          </a:p>
          <a:p>
            <a:pPr lvl="1"/>
            <a:r>
              <a:rPr lang="et-EE" dirty="0"/>
              <a:t>mis tegevustes vahetult osalevad ja kuidas</a:t>
            </a:r>
          </a:p>
          <a:p>
            <a:pPr lvl="1"/>
            <a:r>
              <a:rPr lang="et-EE" dirty="0"/>
              <a:t>mis infolevitamise meetodeid kasutatakse nende osas</a:t>
            </a:r>
          </a:p>
          <a:p>
            <a:pPr lvl="1"/>
            <a:r>
              <a:rPr lang="et-EE" dirty="0"/>
              <a:t>mis kasu nad saavad osalemisest</a:t>
            </a:r>
          </a:p>
          <a:p>
            <a:pPr lvl="1"/>
            <a:r>
              <a:rPr lang="et-EE" dirty="0"/>
              <a:t>kus relevantne, ka sihtgrupi suurus (nt sihtala elanikkonna suurus vms)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4034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36303-E328-4157-8A54-F1469B722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</p:spPr>
        <p:txBody>
          <a:bodyPr/>
          <a:lstStyle/>
          <a:p>
            <a:r>
              <a:rPr lang="en-US" dirty="0"/>
              <a:t>B5 - EXPECTED CONSTRAINTS AND RISKS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9ABE5-C8B5-4F51-A1AC-86F3D85EA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ükshaaval välja tuua</a:t>
            </a:r>
          </a:p>
          <a:p>
            <a:r>
              <a:rPr lang="et-EE" dirty="0"/>
              <a:t>iga riski puhul tuua välja:</a:t>
            </a:r>
          </a:p>
          <a:p>
            <a:pPr lvl="1"/>
            <a:r>
              <a:rPr lang="et-EE" dirty="0"/>
              <a:t>riski lühikirjeldus ja mis tegevuses see võib ilmneda</a:t>
            </a:r>
          </a:p>
          <a:p>
            <a:pPr lvl="1"/>
            <a:r>
              <a:rPr lang="et-EE" dirty="0"/>
              <a:t>selle maandamise viis(id)</a:t>
            </a:r>
          </a:p>
          <a:p>
            <a:r>
              <a:rPr lang="en-GB" dirty="0"/>
              <a:t>n</a:t>
            </a:r>
            <a:r>
              <a:rPr lang="et-EE" dirty="0" err="1"/>
              <a:t>äited</a:t>
            </a:r>
            <a:r>
              <a:rPr lang="et-EE" dirty="0"/>
              <a:t> </a:t>
            </a:r>
            <a:r>
              <a:rPr lang="et-EE" dirty="0" err="1"/>
              <a:t>UrbanStorm</a:t>
            </a:r>
            <a:r>
              <a:rPr lang="et-EE" dirty="0"/>
              <a:t> projektist:</a:t>
            </a:r>
          </a:p>
          <a:p>
            <a:pPr lvl="1"/>
            <a:r>
              <a:rPr lang="et-EE" dirty="0"/>
              <a:t>sihtgruppide madal teadlikkus projekti tegevustes-tulemustest</a:t>
            </a:r>
          </a:p>
          <a:p>
            <a:pPr lvl="1"/>
            <a:r>
              <a:rPr lang="et-EE" dirty="0"/>
              <a:t>tulemuste mitmekordistamise väike maht</a:t>
            </a:r>
            <a:r>
              <a:rPr lang="en-GB" dirty="0"/>
              <a:t> </a:t>
            </a:r>
            <a:r>
              <a:rPr lang="en-GB" dirty="0" err="1"/>
              <a:t>jms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73825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AC61-B813-48A2-B3E1-789248D2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B6 - Continuation / </a:t>
            </a:r>
            <a:r>
              <a:rPr lang="en-US" dirty="0" err="1"/>
              <a:t>Valorisation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39D9B-66CD-493C-B01B-5ECA4EC91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 err="1"/>
              <a:t>Which</a:t>
            </a:r>
            <a:r>
              <a:rPr lang="et-EE" dirty="0"/>
              <a:t> </a:t>
            </a:r>
            <a:r>
              <a:rPr lang="et-EE" dirty="0" err="1"/>
              <a:t>actions</a:t>
            </a:r>
            <a:r>
              <a:rPr lang="et-EE" dirty="0"/>
              <a:t> </a:t>
            </a:r>
            <a:r>
              <a:rPr lang="et-EE" dirty="0" err="1"/>
              <a:t>will</a:t>
            </a:r>
            <a:r>
              <a:rPr lang="et-EE" dirty="0"/>
              <a:t> have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be</a:t>
            </a:r>
            <a:r>
              <a:rPr lang="et-EE" dirty="0"/>
              <a:t> </a:t>
            </a:r>
            <a:r>
              <a:rPr lang="et-EE" dirty="0" err="1"/>
              <a:t>carried</a:t>
            </a:r>
            <a:r>
              <a:rPr lang="et-EE" dirty="0"/>
              <a:t> </a:t>
            </a:r>
            <a:r>
              <a:rPr lang="et-EE" dirty="0" err="1"/>
              <a:t>out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continued</a:t>
            </a:r>
            <a:r>
              <a:rPr lang="et-EE" dirty="0"/>
              <a:t> </a:t>
            </a:r>
            <a:r>
              <a:rPr lang="et-EE" dirty="0" err="1"/>
              <a:t>after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end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project</a:t>
            </a:r>
            <a:r>
              <a:rPr lang="et-EE" dirty="0"/>
              <a:t>?</a:t>
            </a:r>
          </a:p>
          <a:p>
            <a:pPr lvl="1"/>
            <a:r>
              <a:rPr lang="et-EE" dirty="0"/>
              <a:t>mis tegevused jätkuvad pärast projekti lõppu, kuidas ja kelle poolt viiakse ellu;</a:t>
            </a:r>
          </a:p>
          <a:p>
            <a:pPr lvl="1"/>
            <a:r>
              <a:rPr lang="et-EE" dirty="0"/>
              <a:t>kooskõlas tegevuse F2 kirjelduses tooduga</a:t>
            </a:r>
          </a:p>
          <a:p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will</a:t>
            </a:r>
            <a:r>
              <a:rPr lang="et-EE" dirty="0"/>
              <a:t> </a:t>
            </a:r>
            <a:r>
              <a:rPr lang="et-EE" dirty="0" err="1"/>
              <a:t>this</a:t>
            </a:r>
            <a:r>
              <a:rPr lang="et-EE" dirty="0"/>
              <a:t> </a:t>
            </a:r>
            <a:r>
              <a:rPr lang="et-EE" dirty="0" err="1"/>
              <a:t>be</a:t>
            </a:r>
            <a:r>
              <a:rPr lang="et-EE" dirty="0"/>
              <a:t> </a:t>
            </a:r>
            <a:r>
              <a:rPr lang="et-EE" dirty="0" err="1"/>
              <a:t>achieved</a:t>
            </a:r>
            <a:r>
              <a:rPr lang="et-EE" dirty="0"/>
              <a:t>? </a:t>
            </a:r>
            <a:r>
              <a:rPr lang="et-EE" dirty="0" err="1"/>
              <a:t>What</a:t>
            </a:r>
            <a:r>
              <a:rPr lang="et-EE" dirty="0"/>
              <a:t> </a:t>
            </a:r>
            <a:r>
              <a:rPr lang="et-EE" dirty="0" err="1"/>
              <a:t>resources</a:t>
            </a:r>
            <a:r>
              <a:rPr lang="et-EE" dirty="0"/>
              <a:t> </a:t>
            </a:r>
            <a:r>
              <a:rPr lang="et-EE" dirty="0" err="1"/>
              <a:t>will</a:t>
            </a:r>
            <a:r>
              <a:rPr lang="et-EE" dirty="0"/>
              <a:t> </a:t>
            </a:r>
            <a:r>
              <a:rPr lang="et-EE" dirty="0" err="1"/>
              <a:t>be</a:t>
            </a:r>
            <a:r>
              <a:rPr lang="et-EE" dirty="0"/>
              <a:t> </a:t>
            </a:r>
            <a:r>
              <a:rPr lang="et-EE" dirty="0" err="1"/>
              <a:t>necessary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carry</a:t>
            </a:r>
            <a:r>
              <a:rPr lang="et-EE" dirty="0"/>
              <a:t> </a:t>
            </a:r>
            <a:r>
              <a:rPr lang="et-EE" dirty="0" err="1"/>
              <a:t>out</a:t>
            </a:r>
            <a:r>
              <a:rPr lang="et-EE" dirty="0"/>
              <a:t> </a:t>
            </a:r>
            <a:r>
              <a:rPr lang="et-EE" dirty="0" err="1"/>
              <a:t>these</a:t>
            </a:r>
            <a:r>
              <a:rPr lang="et-EE" dirty="0"/>
              <a:t> </a:t>
            </a:r>
            <a:r>
              <a:rPr lang="et-EE" dirty="0" err="1"/>
              <a:t>actions</a:t>
            </a:r>
            <a:r>
              <a:rPr lang="et-EE" dirty="0"/>
              <a:t>?</a:t>
            </a:r>
          </a:p>
          <a:p>
            <a:pPr lvl="1"/>
            <a:r>
              <a:rPr lang="et-EE" dirty="0"/>
              <a:t>mis ressurssi (nt personal, eelarvevahendid jm) kasuta</a:t>
            </a:r>
            <a:r>
              <a:rPr lang="en-GB" dirty="0"/>
              <a:t>ta</a:t>
            </a:r>
            <a:r>
              <a:rPr lang="et-EE" dirty="0" err="1"/>
              <a:t>kse</a:t>
            </a:r>
            <a:r>
              <a:rPr lang="et-EE" dirty="0"/>
              <a:t> tegevuste elluviimiseks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79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3AC61-B813-48A2-B3E1-789248D2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B6 - Continuation / </a:t>
            </a:r>
            <a:r>
              <a:rPr lang="en-US" dirty="0" err="1"/>
              <a:t>Valorisation</a:t>
            </a:r>
            <a:r>
              <a:rPr lang="en-US" dirty="0"/>
              <a:t> (2)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39D9B-66CD-493C-B01B-5ECA4EC91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what</a:t>
            </a:r>
            <a:r>
              <a:rPr lang="et-EE" dirty="0"/>
              <a:t> </a:t>
            </a:r>
            <a:r>
              <a:rPr lang="et-EE" dirty="0" err="1"/>
              <a:t>extent</a:t>
            </a:r>
            <a:r>
              <a:rPr lang="et-EE" dirty="0"/>
              <a:t> </a:t>
            </a:r>
            <a:r>
              <a:rPr lang="et-EE" dirty="0" err="1"/>
              <a:t>will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results</a:t>
            </a:r>
            <a:r>
              <a:rPr lang="et-EE" dirty="0"/>
              <a:t> and </a:t>
            </a:r>
            <a:r>
              <a:rPr lang="et-EE" dirty="0" err="1"/>
              <a:t>lessons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project</a:t>
            </a:r>
            <a:r>
              <a:rPr lang="et-EE" dirty="0"/>
              <a:t> </a:t>
            </a:r>
            <a:r>
              <a:rPr lang="et-EE" dirty="0" err="1"/>
              <a:t>be</a:t>
            </a:r>
            <a:r>
              <a:rPr lang="et-EE" dirty="0"/>
              <a:t> </a:t>
            </a:r>
            <a:r>
              <a:rPr lang="et-EE" dirty="0" err="1"/>
              <a:t>actively</a:t>
            </a:r>
            <a:r>
              <a:rPr lang="et-EE" dirty="0"/>
              <a:t> </a:t>
            </a:r>
            <a:r>
              <a:rPr lang="et-EE" dirty="0" err="1"/>
              <a:t>disseminated</a:t>
            </a:r>
            <a:r>
              <a:rPr lang="et-EE" dirty="0"/>
              <a:t>, </a:t>
            </a:r>
            <a:r>
              <a:rPr lang="et-EE" dirty="0" err="1"/>
              <a:t>transferred</a:t>
            </a:r>
            <a:r>
              <a:rPr lang="et-EE" dirty="0"/>
              <a:t> and/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replicated</a:t>
            </a:r>
            <a:r>
              <a:rPr lang="et-EE" dirty="0"/>
              <a:t> </a:t>
            </a:r>
            <a:r>
              <a:rPr lang="et-EE" dirty="0" err="1"/>
              <a:t>after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end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project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those</a:t>
            </a:r>
            <a:r>
              <a:rPr lang="et-EE" dirty="0"/>
              <a:t> </a:t>
            </a:r>
            <a:r>
              <a:rPr lang="et-EE" dirty="0" err="1"/>
              <a:t>persons</a:t>
            </a:r>
            <a:r>
              <a:rPr lang="et-EE" dirty="0"/>
              <a:t> and /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organisations</a:t>
            </a:r>
            <a:r>
              <a:rPr lang="et-EE" dirty="0"/>
              <a:t> </a:t>
            </a:r>
            <a:r>
              <a:rPr lang="et-EE" dirty="0" err="1"/>
              <a:t>that</a:t>
            </a:r>
            <a:r>
              <a:rPr lang="et-EE" dirty="0"/>
              <a:t> </a:t>
            </a:r>
            <a:r>
              <a:rPr lang="et-EE" dirty="0" err="1"/>
              <a:t>could</a:t>
            </a:r>
            <a:r>
              <a:rPr lang="et-EE" dirty="0"/>
              <a:t> </a:t>
            </a:r>
            <a:r>
              <a:rPr lang="et-EE" dirty="0" err="1"/>
              <a:t>best</a:t>
            </a:r>
            <a:r>
              <a:rPr lang="et-EE" dirty="0"/>
              <a:t> </a:t>
            </a:r>
            <a:r>
              <a:rPr lang="et-EE" dirty="0" err="1"/>
              <a:t>make</a:t>
            </a:r>
            <a:r>
              <a:rPr lang="et-EE" dirty="0"/>
              <a:t> </a:t>
            </a:r>
            <a:r>
              <a:rPr lang="et-EE" dirty="0" err="1"/>
              <a:t>use</a:t>
            </a:r>
            <a:r>
              <a:rPr lang="et-EE" dirty="0"/>
              <a:t> of </a:t>
            </a:r>
            <a:r>
              <a:rPr lang="et-EE" dirty="0" err="1"/>
              <a:t>them</a:t>
            </a:r>
            <a:r>
              <a:rPr lang="et-EE" dirty="0"/>
              <a:t>? (</a:t>
            </a:r>
            <a:r>
              <a:rPr lang="et-EE" dirty="0" err="1"/>
              <a:t>Please</a:t>
            </a:r>
            <a:r>
              <a:rPr lang="et-EE" dirty="0"/>
              <a:t> </a:t>
            </a:r>
            <a:r>
              <a:rPr lang="et-EE" dirty="0" err="1"/>
              <a:t>identify</a:t>
            </a:r>
            <a:r>
              <a:rPr lang="et-EE" dirty="0"/>
              <a:t> </a:t>
            </a:r>
            <a:r>
              <a:rPr lang="et-EE" dirty="0" err="1"/>
              <a:t>these</a:t>
            </a:r>
            <a:r>
              <a:rPr lang="et-EE" dirty="0"/>
              <a:t> </a:t>
            </a:r>
            <a:r>
              <a:rPr lang="et-EE" dirty="0" err="1"/>
              <a:t>persons</a:t>
            </a:r>
            <a:r>
              <a:rPr lang="et-EE" dirty="0"/>
              <a:t> / </a:t>
            </a:r>
            <a:r>
              <a:rPr lang="et-EE" dirty="0" err="1"/>
              <a:t>organisations</a:t>
            </a:r>
            <a:r>
              <a:rPr lang="et-EE" dirty="0"/>
              <a:t>)</a:t>
            </a:r>
          </a:p>
          <a:p>
            <a:pPr lvl="1"/>
            <a:r>
              <a:rPr lang="et-EE" dirty="0"/>
              <a:t>milliste tegevuste mis tulemusi (</a:t>
            </a:r>
            <a:r>
              <a:rPr lang="et-EE" dirty="0" err="1"/>
              <a:t>deliverables</a:t>
            </a:r>
            <a:r>
              <a:rPr lang="et-EE" dirty="0"/>
              <a:t>) levitatakse pärast projekti lõppu ja kuidas</a:t>
            </a:r>
          </a:p>
          <a:p>
            <a:r>
              <a:rPr lang="et-EE" dirty="0" err="1"/>
              <a:t>How</a:t>
            </a:r>
            <a:r>
              <a:rPr lang="et-EE" dirty="0"/>
              <a:t> </a:t>
            </a:r>
            <a:r>
              <a:rPr lang="et-EE" dirty="0" err="1"/>
              <a:t>will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long</a:t>
            </a:r>
            <a:r>
              <a:rPr lang="et-EE" dirty="0"/>
              <a:t>-term </a:t>
            </a:r>
            <a:r>
              <a:rPr lang="et-EE" dirty="0" err="1"/>
              <a:t>sustainability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project's</a:t>
            </a:r>
            <a:r>
              <a:rPr lang="et-EE" dirty="0"/>
              <a:t> </a:t>
            </a:r>
            <a:r>
              <a:rPr lang="et-EE" dirty="0" err="1"/>
              <a:t>concrete</a:t>
            </a:r>
            <a:r>
              <a:rPr lang="et-EE" dirty="0"/>
              <a:t> </a:t>
            </a:r>
            <a:r>
              <a:rPr lang="et-EE" dirty="0" err="1"/>
              <a:t>actions</a:t>
            </a:r>
            <a:r>
              <a:rPr lang="et-EE" dirty="0"/>
              <a:t> </a:t>
            </a:r>
            <a:r>
              <a:rPr lang="et-EE" dirty="0" err="1"/>
              <a:t>be</a:t>
            </a:r>
            <a:r>
              <a:rPr lang="et-EE" dirty="0"/>
              <a:t> </a:t>
            </a:r>
            <a:r>
              <a:rPr lang="et-EE" dirty="0" err="1"/>
              <a:t>assured</a:t>
            </a:r>
            <a:r>
              <a:rPr lang="et-EE" dirty="0"/>
              <a:t>?</a:t>
            </a:r>
          </a:p>
          <a:p>
            <a:pPr lvl="1"/>
            <a:r>
              <a:rPr lang="et-EE" dirty="0"/>
              <a:t>mis on nö. kriteeriumid, mida kasutatakse projekti juhtimise ja tegevuste elluviimisel, mis tagavad jätkusuutlikkuse (nt piisava ressursiga partnerite valik, pädevad eksperdid jms)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6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07970-8492-48A9-A0B2-F43646928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Projekti tegevused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661E7-DFF7-4B52-BAF4-4FE9B5F5D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t-EE" dirty="0">
                <a:solidFill>
                  <a:srgbClr val="FF0000"/>
                </a:solidFill>
              </a:rPr>
              <a:t>Peatükk 3.3.3 Juhendmaterjalis</a:t>
            </a:r>
          </a:p>
          <a:p>
            <a:pPr marL="0" indent="0">
              <a:buNone/>
            </a:pPr>
            <a:r>
              <a:rPr lang="et-EE" dirty="0"/>
              <a:t>Võimalik 6 tüüpi tegevused:</a:t>
            </a:r>
          </a:p>
          <a:p>
            <a:r>
              <a:rPr lang="et-EE" dirty="0"/>
              <a:t>A – ettevalmistavad (vajadusel)</a:t>
            </a:r>
          </a:p>
          <a:p>
            <a:r>
              <a:rPr lang="et-EE" dirty="0"/>
              <a:t>B – Maa ost/ kompenseerimine ja/ või kasutusõiguse tasud (vajadusel)</a:t>
            </a:r>
          </a:p>
          <a:p>
            <a:r>
              <a:rPr lang="et-EE" dirty="0"/>
              <a:t>C – Rakendustegevused (kohustuslik)</a:t>
            </a:r>
          </a:p>
          <a:p>
            <a:r>
              <a:rPr lang="et-EE" dirty="0"/>
              <a:t>D – Projekti mõjude seire (kohustuslik)</a:t>
            </a:r>
          </a:p>
          <a:p>
            <a:r>
              <a:rPr lang="et-EE" dirty="0"/>
              <a:t>E – Tulemuste levitamine ja kommunikatsioon (kohustuslik)</a:t>
            </a:r>
          </a:p>
          <a:p>
            <a:r>
              <a:rPr lang="et-EE" dirty="0"/>
              <a:t>F – Projekti juhtimine (kohustuslik)</a:t>
            </a:r>
          </a:p>
        </p:txBody>
      </p:sp>
    </p:spTree>
    <p:extLst>
      <p:ext uri="{BB962C8B-B14F-4D97-AF65-F5344CB8AC3E}">
        <p14:creationId xmlns:p14="http://schemas.microsoft.com/office/powerpoint/2010/main" val="3383265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BC250-DFA2-4450-88FF-C5B1E6F1E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14C037-CE38-4A14-94EC-A6B320CC2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D5B4AB-0863-4D0E-8543-060D9839B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65"/>
            <a:ext cx="12192000" cy="641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42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C762E-BF6F-4CAA-82B7-F3D193370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98D0E-6DFC-4911-9803-02F6F43F3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037D47-0369-4914-8826-3631963F0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130778"/>
            <a:ext cx="9193149" cy="67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83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C20D-903B-4B48-9CE2-A103E2D98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Tegevuste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C3C85-8A26-4692-85C5-821E3E0E1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017"/>
            <a:ext cx="10515600" cy="4667250"/>
          </a:xfrm>
        </p:spPr>
        <p:txBody>
          <a:bodyPr>
            <a:normAutofit/>
          </a:bodyPr>
          <a:lstStyle/>
          <a:p>
            <a:r>
              <a:rPr lang="et-EE" dirty="0"/>
              <a:t>Nimetus</a:t>
            </a:r>
          </a:p>
          <a:p>
            <a:r>
              <a:rPr lang="et-EE" dirty="0"/>
              <a:t>Kestus</a:t>
            </a:r>
          </a:p>
          <a:p>
            <a:r>
              <a:rPr lang="et-EE" dirty="0"/>
              <a:t>Peamine vastutaja (tööpaketi juht)</a:t>
            </a:r>
          </a:p>
          <a:p>
            <a:r>
              <a:rPr lang="et-EE" dirty="0"/>
              <a:t>Kui mitu kasusaajat hõlmatud siis vastutuse jaotus – enamasti on tööpaketiga mitu kasusaajat hõlmatud ja siis on vaja siin anda lühike kirjeldus rollidest</a:t>
            </a:r>
          </a:p>
        </p:txBody>
      </p:sp>
    </p:spTree>
    <p:extLst>
      <p:ext uri="{BB962C8B-B14F-4D97-AF65-F5344CB8AC3E}">
        <p14:creationId xmlns:p14="http://schemas.microsoft.com/office/powerpoint/2010/main" val="2718318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C0EA7-70D0-4F20-81BB-60CFCAA4B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Tegevuse kirjeldus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7F3EB-DEC5-409E-A616-FD99B9FB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dirty="0"/>
              <a:t>7000 tähemärki, et kirjeldada kogu tegevus </a:t>
            </a:r>
            <a:r>
              <a:rPr lang="et-EE" b="1" dirty="0"/>
              <a:t>– mida, kuidas, kus, millal ja miks tehakse</a:t>
            </a:r>
          </a:p>
          <a:p>
            <a:r>
              <a:rPr lang="et-EE" dirty="0"/>
              <a:t>See tähendab, et väga hästi peab olema kogu tegevus läbi mõeldud ja liigendatud, et mahtuda etteantud piiridesse ning et lugemine oleks sujuv</a:t>
            </a:r>
          </a:p>
          <a:p>
            <a:r>
              <a:rPr lang="et-EE" dirty="0"/>
              <a:t>Olulised selgitavad joonised, lisatekstid saab lisada pildifailina</a:t>
            </a:r>
          </a:p>
          <a:p>
            <a:pPr lvl="1"/>
            <a:r>
              <a:rPr lang="et-EE" dirty="0"/>
              <a:t>Peavad olema seotud konkreetselt selle tegevusega</a:t>
            </a:r>
          </a:p>
          <a:p>
            <a:pPr lvl="1"/>
            <a:r>
              <a:rPr lang="et-EE" dirty="0"/>
              <a:t>Nt projektialade kaardid, eskiisid jne</a:t>
            </a:r>
          </a:p>
          <a:p>
            <a:r>
              <a:rPr lang="et-EE" dirty="0"/>
              <a:t>Kopeerimine Wordist on võimalik, aga osa vormingut võib kaduma minna (Taotluse juhend soovitab ilma vorminguta kopeerimist)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58709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2C4B-BB96-4926-A374-62FF9AEA0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Tegevuse maksumus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F16E4-6B29-46D7-9A2F-10A9786EB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dirty="0"/>
              <a:t>Kui eelarve on sisestatud ilmub iga tegevuse juurde selle summaarne maksumus</a:t>
            </a:r>
          </a:p>
          <a:p>
            <a:r>
              <a:rPr lang="et-EE" dirty="0"/>
              <a:t>Tegevuse juures on vaja lahti kirjutada peamised kuluartiklid ja nende eelarvestamise põhimõtted</a:t>
            </a:r>
          </a:p>
          <a:p>
            <a:pPr lvl="1"/>
            <a:r>
              <a:rPr lang="et-EE" dirty="0" err="1"/>
              <a:t>Staff</a:t>
            </a:r>
            <a:r>
              <a:rPr lang="et-EE" dirty="0"/>
              <a:t> </a:t>
            </a:r>
            <a:r>
              <a:rPr lang="et-EE" dirty="0" err="1"/>
              <a:t>costs</a:t>
            </a:r>
            <a:r>
              <a:rPr lang="et-EE" dirty="0"/>
              <a:t> CB 1000 EUR (5 </a:t>
            </a:r>
            <a:r>
              <a:rPr lang="et-EE" dirty="0" err="1"/>
              <a:t>days</a:t>
            </a:r>
            <a:r>
              <a:rPr lang="et-EE" dirty="0"/>
              <a:t> x EUR)</a:t>
            </a:r>
          </a:p>
          <a:p>
            <a:pPr lvl="1"/>
            <a:r>
              <a:rPr lang="et-EE" dirty="0"/>
              <a:t>Travel </a:t>
            </a:r>
            <a:r>
              <a:rPr lang="et-EE" dirty="0" err="1"/>
              <a:t>costs</a:t>
            </a:r>
            <a:endParaRPr lang="et-EE" dirty="0"/>
          </a:p>
          <a:p>
            <a:pPr lvl="1"/>
            <a:r>
              <a:rPr lang="et-EE" dirty="0" err="1"/>
              <a:t>Subcontracts</a:t>
            </a:r>
            <a:r>
              <a:rPr lang="et-EE" dirty="0"/>
              <a:t> (</a:t>
            </a:r>
            <a:r>
              <a:rPr lang="et-EE" dirty="0" err="1"/>
              <a:t>external</a:t>
            </a:r>
            <a:r>
              <a:rPr lang="et-EE" dirty="0"/>
              <a:t> </a:t>
            </a:r>
            <a:r>
              <a:rPr lang="et-EE" dirty="0" err="1"/>
              <a:t>assistance</a:t>
            </a:r>
            <a:r>
              <a:rPr lang="et-EE" dirty="0"/>
              <a:t>)</a:t>
            </a:r>
          </a:p>
          <a:p>
            <a:pPr lvl="1"/>
            <a:r>
              <a:rPr lang="et-EE" dirty="0" err="1"/>
              <a:t>Other</a:t>
            </a:r>
            <a:r>
              <a:rPr lang="et-EE" dirty="0"/>
              <a:t> </a:t>
            </a:r>
            <a:r>
              <a:rPr lang="et-EE" dirty="0" err="1"/>
              <a:t>costs</a:t>
            </a:r>
            <a:endParaRPr lang="et-EE" dirty="0"/>
          </a:p>
          <a:p>
            <a:pPr lvl="1"/>
            <a:r>
              <a:rPr lang="et-EE" dirty="0"/>
              <a:t>Etc</a:t>
            </a:r>
          </a:p>
          <a:p>
            <a:r>
              <a:rPr lang="et-EE" dirty="0"/>
              <a:t>2000 tähemärki siis pigem vaja välja mõelda loogiline lühendamise süsteem (eriti kui olulisi kulusid on palju)</a:t>
            </a:r>
          </a:p>
        </p:txBody>
      </p:sp>
    </p:spTree>
    <p:extLst>
      <p:ext uri="{BB962C8B-B14F-4D97-AF65-F5344CB8AC3E}">
        <p14:creationId xmlns:p14="http://schemas.microsoft.com/office/powerpoint/2010/main" val="1268670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E14F8-F939-4396-8AF5-124889133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Üldised näpunäited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36233-5462-4055-BEC8-6377D295E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/>
          </a:bodyPr>
          <a:lstStyle/>
          <a:p>
            <a:r>
              <a:rPr lang="et-EE" dirty="0"/>
              <a:t>Väga hea ülevaate mida ja kuhu sisestada annab LIFE juhendmaterjal (</a:t>
            </a:r>
            <a:r>
              <a:rPr lang="et-EE" dirty="0" err="1"/>
              <a:t>Application</a:t>
            </a:r>
            <a:r>
              <a:rPr lang="et-EE" dirty="0"/>
              <a:t> </a:t>
            </a:r>
            <a:r>
              <a:rPr lang="et-EE" dirty="0" err="1"/>
              <a:t>Guide</a:t>
            </a:r>
            <a:r>
              <a:rPr lang="et-EE" dirty="0"/>
              <a:t>)</a:t>
            </a:r>
          </a:p>
          <a:p>
            <a:r>
              <a:rPr lang="et-EE" dirty="0"/>
              <a:t>Taotlusvormi võib täita otse või kopeerida tekstid mujalt</a:t>
            </a:r>
          </a:p>
          <a:p>
            <a:r>
              <a:rPr lang="et-EE" dirty="0"/>
              <a:t>Samal ajal võivad eri inimesed taotlusvormidega tööd teha, AGA mitte samas sektsioonis</a:t>
            </a:r>
          </a:p>
          <a:p>
            <a:pPr lvl="1"/>
            <a:r>
              <a:rPr lang="et-EE" dirty="0"/>
              <a:t>Varasematel aastatel on olnud süsteemi aeglasemaks muutumisi ka taotlustähtaja lähenedes (Eestis oli hea tea hilja õhtul/ öösel või varahommikul)</a:t>
            </a:r>
          </a:p>
          <a:p>
            <a:r>
              <a:rPr lang="et-EE" dirty="0"/>
              <a:t>Eelarvet ei saa sisestada enne kui tegevused on sisestatud</a:t>
            </a:r>
          </a:p>
          <a:p>
            <a:r>
              <a:rPr lang="et-EE" dirty="0"/>
              <a:t>Taotlusvormi eri osad on omavahel seotud ning see võimaldab deklaratsioonide ja osade vormide (automaatset) genereerimist</a:t>
            </a:r>
          </a:p>
          <a:p>
            <a:r>
              <a:rPr lang="et-EE" dirty="0"/>
              <a:t>Kõik failid, mida lisada on soovitavalt pildifailid</a:t>
            </a:r>
          </a:p>
        </p:txBody>
      </p:sp>
    </p:spTree>
    <p:extLst>
      <p:ext uri="{BB962C8B-B14F-4D97-AF65-F5344CB8AC3E}">
        <p14:creationId xmlns:p14="http://schemas.microsoft.com/office/powerpoint/2010/main" val="3786903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71BA6-7551-42E3-B4A7-E9F51A404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Tegevuse kestus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59B36-BE5F-4B21-BAA1-9FE5AD42A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Linnukesega kvartalite kaupa</a:t>
            </a:r>
          </a:p>
          <a:p>
            <a:pPr lvl="1"/>
            <a:r>
              <a:rPr lang="et-EE" dirty="0"/>
              <a:t>Genereeritakse automaatselt projekti ajagraafik</a:t>
            </a:r>
          </a:p>
          <a:p>
            <a:r>
              <a:rPr lang="et-EE" dirty="0"/>
              <a:t>Detailsem ajagraafik võiks endal muus vormis olemas olla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3FBC2-DDF7-4E75-AF2B-D0E687327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945" y="3216021"/>
            <a:ext cx="6625018" cy="37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25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2E0B-2413-413D-ADA2-BE57D1EE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Tegevuse tulemused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3828D-0EEA-41F6-8B76-B810812B2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err="1"/>
              <a:t>Deliverable</a:t>
            </a:r>
            <a:r>
              <a:rPr lang="et-EE" dirty="0"/>
              <a:t> – konkreetne „käega katsutav“ projekti tulemus</a:t>
            </a:r>
          </a:p>
          <a:p>
            <a:pPr lvl="1"/>
            <a:r>
              <a:rPr lang="et-EE" dirty="0"/>
              <a:t>Oluline on läbi mõelda, mis on konkreetse tegevuse tulem</a:t>
            </a:r>
          </a:p>
          <a:p>
            <a:pPr lvl="1"/>
            <a:r>
              <a:rPr lang="et-EE" dirty="0"/>
              <a:t>Igal tegevusel ei pea olema „</a:t>
            </a:r>
            <a:r>
              <a:rPr lang="et-EE" dirty="0" err="1"/>
              <a:t>deliverable</a:t>
            </a:r>
            <a:r>
              <a:rPr lang="et-EE" dirty="0"/>
              <a:t>“</a:t>
            </a:r>
          </a:p>
          <a:p>
            <a:pPr lvl="1"/>
            <a:r>
              <a:rPr lang="et-EE" dirty="0"/>
              <a:t>Neid tulemeid hakatakse projekti rakendamise käigus täpselt jälgima ja kontrollima</a:t>
            </a:r>
          </a:p>
          <a:p>
            <a:pPr lvl="1"/>
            <a:r>
              <a:rPr lang="et-EE" dirty="0"/>
              <a:t>Juhendmaterjalist vaadata, sest mõned tulemid on kohustuslikud</a:t>
            </a:r>
          </a:p>
          <a:p>
            <a:pPr lvl="2"/>
            <a:r>
              <a:rPr lang="et-EE" dirty="0"/>
              <a:t>Koduleht</a:t>
            </a:r>
          </a:p>
          <a:p>
            <a:pPr lvl="2"/>
            <a:r>
              <a:rPr lang="et-EE" dirty="0" err="1"/>
              <a:t>After</a:t>
            </a:r>
            <a:r>
              <a:rPr lang="et-EE" dirty="0"/>
              <a:t>-LIFE plaan</a:t>
            </a:r>
          </a:p>
          <a:p>
            <a:pPr lvl="2"/>
            <a:r>
              <a:rPr lang="et-EE" dirty="0"/>
              <a:t>jne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09872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75E1-9B5D-474F-99E5-683CE45A6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Tegevuse verstapostid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7FEA1-50B8-4F8B-A103-90230F3BE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err="1"/>
              <a:t>Milestone</a:t>
            </a:r>
            <a:r>
              <a:rPr lang="et-EE" dirty="0"/>
              <a:t> – on tegevuse verstapost, mis ajaks mingi tegevus on jõudnud olulisse vahepunkti</a:t>
            </a:r>
          </a:p>
          <a:p>
            <a:r>
              <a:rPr lang="et-EE" dirty="0"/>
              <a:t>Need ei pea olema konkreetsed tulemid aga võivad olla nendega seotud</a:t>
            </a:r>
          </a:p>
          <a:p>
            <a:pPr lvl="1"/>
            <a:r>
              <a:rPr lang="et-EE" dirty="0"/>
              <a:t>Nt kohustuslik verstpost on 6 kuud pärast projekti algust kodulehe sisse seadmine/ uuendamine</a:t>
            </a:r>
          </a:p>
          <a:p>
            <a:r>
              <a:rPr lang="et-EE" dirty="0"/>
              <a:t>Ka verstaposte hakatakse hiljem rakendamise käigus jälgima</a:t>
            </a:r>
          </a:p>
          <a:p>
            <a:r>
              <a:rPr lang="et-EE" dirty="0"/>
              <a:t>Igal tegevusel ei pea olema verstposte</a:t>
            </a:r>
          </a:p>
        </p:txBody>
      </p:sp>
    </p:spTree>
    <p:extLst>
      <p:ext uri="{BB962C8B-B14F-4D97-AF65-F5344CB8AC3E}">
        <p14:creationId xmlns:p14="http://schemas.microsoft.com/office/powerpoint/2010/main" val="1586734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388B0-F994-4629-B5F5-E57A1AE36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95755-A703-4947-876C-31998438A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418D48-8344-46ED-A60C-EE4E60270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71"/>
            <a:ext cx="12192000" cy="66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75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5632A-7338-4512-B4E0-9F9B54FF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AA72-9B86-4F9D-A4F3-964116913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99999-BE7D-4ACC-8B36-1E45A6FCF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33"/>
            <a:ext cx="12192000" cy="683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47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448FE-A03D-4BAC-8F80-C6CB7780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31080" cy="1325563"/>
          </a:xfrm>
        </p:spPr>
        <p:txBody>
          <a:bodyPr/>
          <a:lstStyle/>
          <a:p>
            <a:r>
              <a:rPr lang="et-EE" dirty="0"/>
              <a:t>Tulemid ja verstapostid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D2682-B957-46A1-9E7C-4C11D831A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7451"/>
            <a:ext cx="4977384" cy="3984971"/>
          </a:xfrm>
        </p:spPr>
        <p:txBody>
          <a:bodyPr/>
          <a:lstStyle/>
          <a:p>
            <a:r>
              <a:rPr lang="et-EE" dirty="0"/>
              <a:t>Süsteem genereerib sisestatud andmete põhjal lõppfaili ise koondi tulemitest ja verstapostidest – vorm C2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093101-894E-414E-BFA3-8BA3995E5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271" y="0"/>
            <a:ext cx="6891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11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362F-7C05-4623-882C-1F2B39DC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Aruandluse ajakava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07089-AAFE-475C-B3E8-5E219C3DA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Taotlusvormis on vaja sisestada eeldatavad aruanded </a:t>
            </a:r>
            <a:r>
              <a:rPr lang="et-EE" dirty="0" err="1"/>
              <a:t>EASMEle</a:t>
            </a:r>
            <a:endParaRPr lang="et-EE" dirty="0"/>
          </a:p>
          <a:p>
            <a:r>
              <a:rPr lang="et-EE" dirty="0"/>
              <a:t>Sõltuvad projekti pikkusest ja rahastuse summast</a:t>
            </a:r>
          </a:p>
          <a:p>
            <a:r>
              <a:rPr lang="et-EE" dirty="0"/>
              <a:t>„Progress </a:t>
            </a:r>
            <a:r>
              <a:rPr lang="et-EE" dirty="0" err="1"/>
              <a:t>report</a:t>
            </a:r>
            <a:r>
              <a:rPr lang="et-EE" dirty="0"/>
              <a:t>“ – on lühem ja ilma põhjaliku finantsosata</a:t>
            </a:r>
          </a:p>
          <a:p>
            <a:r>
              <a:rPr lang="et-EE" dirty="0"/>
              <a:t>„</a:t>
            </a:r>
            <a:r>
              <a:rPr lang="et-EE" dirty="0" err="1"/>
              <a:t>Mid</a:t>
            </a:r>
            <a:r>
              <a:rPr lang="et-EE" dirty="0"/>
              <a:t>-term </a:t>
            </a:r>
            <a:r>
              <a:rPr lang="et-EE" dirty="0" err="1"/>
              <a:t>report</a:t>
            </a:r>
            <a:r>
              <a:rPr lang="et-EE" dirty="0"/>
              <a:t>“ – on põhjalikum ning koos finantsaruandega ning sellega kaasneb väljamaksetaotlus</a:t>
            </a:r>
          </a:p>
          <a:p>
            <a:r>
              <a:rPr lang="et-EE" dirty="0"/>
              <a:t>„</a:t>
            </a:r>
            <a:r>
              <a:rPr lang="et-EE" dirty="0" err="1"/>
              <a:t>Final</a:t>
            </a:r>
            <a:r>
              <a:rPr lang="et-EE" dirty="0"/>
              <a:t> </a:t>
            </a:r>
            <a:r>
              <a:rPr lang="et-EE" dirty="0" err="1"/>
              <a:t>report</a:t>
            </a:r>
            <a:r>
              <a:rPr lang="et-EE" dirty="0"/>
              <a:t>“ – on projekti lõpparuanne, mis esitatakse hiljemalt 3 kuud pärast projekt lõppu</a:t>
            </a:r>
          </a:p>
          <a:p>
            <a:r>
              <a:rPr lang="et-EE" dirty="0"/>
              <a:t>Moodustab vormi C2 ühe osa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E3F12-53ED-4225-B007-144F00894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64" y="5660390"/>
            <a:ext cx="11406872" cy="109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43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240" y="620688"/>
            <a:ext cx="4855464" cy="6048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t-EE" b="1" dirty="0"/>
              <a:t>Lõpetuseks, lühidalt </a:t>
            </a:r>
            <a:r>
              <a:rPr lang="et-EE" b="1" dirty="0" err="1"/>
              <a:t>UrbanStorm</a:t>
            </a:r>
            <a:r>
              <a:rPr lang="et-EE" b="1" dirty="0"/>
              <a:t> projektist:</a:t>
            </a:r>
          </a:p>
          <a:p>
            <a:r>
              <a:rPr lang="et-EE" b="1" dirty="0"/>
              <a:t>Projekti piirkond: </a:t>
            </a:r>
            <a:r>
              <a:rPr lang="et-EE" dirty="0"/>
              <a:t>Tallinn ja Viimsi</a:t>
            </a:r>
          </a:p>
          <a:p>
            <a:r>
              <a:rPr lang="et-EE" b="1" dirty="0"/>
              <a:t>Eelarve: </a:t>
            </a:r>
            <a:r>
              <a:rPr lang="et-EE" dirty="0"/>
              <a:t>1 957 843 EUR</a:t>
            </a:r>
          </a:p>
          <a:p>
            <a:r>
              <a:rPr lang="et-EE" b="1" dirty="0"/>
              <a:t>Rahastus: </a:t>
            </a:r>
            <a:r>
              <a:rPr lang="et-EE" dirty="0"/>
              <a:t>LIFE+ programm 60%; Keskkonnainvesteeringute Keskus</a:t>
            </a:r>
          </a:p>
          <a:p>
            <a:r>
              <a:rPr lang="et-EE" b="1" dirty="0"/>
              <a:t>Kestus: </a:t>
            </a:r>
            <a:r>
              <a:rPr lang="et-EE" dirty="0"/>
              <a:t>01/09/18  -  28/02/23</a:t>
            </a:r>
          </a:p>
          <a:p>
            <a:r>
              <a:rPr lang="et-EE" b="1" dirty="0"/>
              <a:t>Partnerid:</a:t>
            </a:r>
          </a:p>
          <a:p>
            <a:pPr lvl="1"/>
            <a:r>
              <a:rPr lang="et-EE" noProof="0" dirty="0"/>
              <a:t>Viimsi VV (juhtpartner)</a:t>
            </a:r>
          </a:p>
          <a:p>
            <a:pPr lvl="1"/>
            <a:r>
              <a:rPr lang="et-EE" noProof="0" dirty="0"/>
              <a:t>Balti Keskkonnafoorum</a:t>
            </a:r>
          </a:p>
          <a:p>
            <a:pPr lvl="1"/>
            <a:r>
              <a:rPr lang="et-EE" noProof="0" dirty="0"/>
              <a:t>Eesti Maaülikool</a:t>
            </a:r>
          </a:p>
          <a:p>
            <a:pPr lvl="1"/>
            <a:r>
              <a:rPr lang="et-EE" noProof="0" dirty="0"/>
              <a:t>Tallinna Keskkonna- ja Kommunaalamet</a:t>
            </a:r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3" y="692697"/>
            <a:ext cx="5173983" cy="489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b="1" noProof="0" dirty="0"/>
              <a:t>Eesmärk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755648"/>
            <a:ext cx="11027664" cy="39227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t-EE" sz="3600" dirty="0"/>
              <a:t>Tõsta Eesti omavalitsuste suutlikkust kliimamuutustega kohanemisel, eriti paduvihmadest tingitud üleujutuste leevendamisel</a:t>
            </a:r>
          </a:p>
          <a:p>
            <a:endParaRPr lang="et-EE" dirty="0"/>
          </a:p>
          <a:p>
            <a:pPr marL="0" indent="0" algn="ctr">
              <a:buNone/>
            </a:pPr>
            <a:r>
              <a:rPr lang="et-EE" dirty="0"/>
              <a:t>Lisaks SUDS lahenduste testimisele aitab LIFE Urban Storm kaasa nende laialdasemat kasutuselevõttu toetava keskkonna loomisele.</a:t>
            </a:r>
          </a:p>
          <a:p>
            <a:pPr marL="0" indent="0">
              <a:buNone/>
            </a:pPr>
            <a:endParaRPr lang="et-EE" noProof="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b="1" noProof="0" dirty="0"/>
              <a:t>Oodatavad tulemused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24" y="1417638"/>
            <a:ext cx="11192256" cy="4781994"/>
          </a:xfrm>
        </p:spPr>
        <p:txBody>
          <a:bodyPr>
            <a:normAutofit fontScale="85000" lnSpcReduction="20000"/>
          </a:bodyPr>
          <a:lstStyle/>
          <a:p>
            <a:r>
              <a:rPr lang="et-EE" sz="4000" noProof="0" dirty="0"/>
              <a:t>Viimsi 4 </a:t>
            </a:r>
            <a:r>
              <a:rPr lang="et-EE" sz="4000" dirty="0"/>
              <a:t>näidisalal SUDS lahendusega vihmavett immutatud, piirkonnad muudetud kliimamuutustele vastupidavamaks</a:t>
            </a:r>
          </a:p>
          <a:p>
            <a:r>
              <a:rPr lang="et-EE" sz="4000" dirty="0"/>
              <a:t>S</a:t>
            </a:r>
            <a:r>
              <a:rPr lang="et-EE" sz="4000" noProof="0" dirty="0" err="1"/>
              <a:t>ademeveest</a:t>
            </a:r>
            <a:r>
              <a:rPr lang="et-EE" sz="4000" noProof="0" dirty="0"/>
              <a:t> põhjustatud avariide väljakutsete vähenemine ja üleujutusjuhtumite vähenemine näidisaladega seotud valgaladel</a:t>
            </a:r>
          </a:p>
          <a:p>
            <a:r>
              <a:rPr lang="et-EE" sz="4000" noProof="0" dirty="0"/>
              <a:t>Eesti kohalike omavalitsuste veemajandusspetsialistid on teadlikud SUDS lahendustest </a:t>
            </a:r>
          </a:p>
          <a:p>
            <a:r>
              <a:rPr lang="et-EE" sz="4000" noProof="0" dirty="0"/>
              <a:t>Tallinna ja Viimsi elanike teadlikkuse kasv säästvatest sademevee lahendustest ja kliimamuutustega kohanemisest</a:t>
            </a:r>
          </a:p>
          <a:p>
            <a:r>
              <a:rPr lang="et-EE" sz="4000" dirty="0"/>
              <a:t>A</a:t>
            </a:r>
            <a:r>
              <a:rPr lang="et-EE" sz="4000" noProof="0" dirty="0" err="1"/>
              <a:t>rendajate</a:t>
            </a:r>
            <a:r>
              <a:rPr lang="et-EE" sz="4000" noProof="0" dirty="0"/>
              <a:t> suurenenud valmisolek kasutada säästvaid sademevee  lahendusi</a:t>
            </a:r>
            <a:endParaRPr lang="et-EE" noProof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648AD-0732-4AFC-86EF-29F0040C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Projekti loomine </a:t>
            </a:r>
            <a:r>
              <a:rPr lang="et-EE" dirty="0" err="1"/>
              <a:t>eProposal</a:t>
            </a:r>
            <a:r>
              <a:rPr lang="et-EE" dirty="0"/>
              <a:t> süsteemis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9CAD8-3F1B-40F1-BC73-7221C5B5A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7420"/>
          </a:xfrm>
        </p:spPr>
        <p:txBody>
          <a:bodyPr>
            <a:normAutofit fontScale="85000" lnSpcReduction="20000"/>
          </a:bodyPr>
          <a:lstStyle/>
          <a:p>
            <a:r>
              <a:rPr lang="et-EE" dirty="0">
                <a:solidFill>
                  <a:srgbClr val="FF0000"/>
                </a:solidFill>
              </a:rPr>
              <a:t>Peatükk 3.3.1 Juhendmaterjalis</a:t>
            </a:r>
            <a:endParaRPr lang="et-EE" dirty="0"/>
          </a:p>
          <a:p>
            <a:r>
              <a:rPr lang="et-EE" dirty="0"/>
              <a:t>Projekti pealkiri ja lühend (peab sisaldama sõna „LIFE“)</a:t>
            </a:r>
          </a:p>
          <a:p>
            <a:r>
              <a:rPr lang="et-EE" dirty="0"/>
              <a:t>LIFE Programmi valdkond – </a:t>
            </a:r>
            <a:r>
              <a:rPr lang="et-EE" dirty="0" err="1"/>
              <a:t>Adaptation</a:t>
            </a:r>
            <a:r>
              <a:rPr lang="et-EE" dirty="0"/>
              <a:t>, </a:t>
            </a:r>
            <a:r>
              <a:rPr lang="et-EE" dirty="0" err="1"/>
              <a:t>Mitigation</a:t>
            </a:r>
            <a:r>
              <a:rPr lang="et-EE" dirty="0"/>
              <a:t> või </a:t>
            </a:r>
            <a:r>
              <a:rPr lang="et-EE" dirty="0" err="1"/>
              <a:t>Governance</a:t>
            </a:r>
            <a:r>
              <a:rPr lang="et-EE" dirty="0"/>
              <a:t> ja </a:t>
            </a:r>
            <a:r>
              <a:rPr lang="et-EE" dirty="0" err="1"/>
              <a:t>Information</a:t>
            </a:r>
            <a:r>
              <a:rPr lang="et-EE" dirty="0"/>
              <a:t> – </a:t>
            </a:r>
            <a:r>
              <a:rPr lang="et-EE" b="1" dirty="0"/>
              <a:t>ning seda valikut EI saa hiljem muuta</a:t>
            </a:r>
          </a:p>
          <a:p>
            <a:pPr lvl="1"/>
            <a:r>
              <a:rPr lang="et-EE" dirty="0"/>
              <a:t>Sektor – tutvuda iga konkreetse valdkonna eesmärkidega ning valida saab vaid ühe</a:t>
            </a:r>
          </a:p>
          <a:p>
            <a:r>
              <a:rPr lang="et-EE" dirty="0"/>
              <a:t>Projekti algus ja lõpp</a:t>
            </a:r>
          </a:p>
          <a:p>
            <a:r>
              <a:rPr lang="et-EE" dirty="0"/>
              <a:t>Taotluse keel – ka eesti keelne taotlus on põhimõtteliselt võimalik aga soovitav on esitada siiski inglise keeles (hindamisel võivad tekkida muidu tõlke probleemid)</a:t>
            </a:r>
          </a:p>
          <a:p>
            <a:r>
              <a:rPr lang="et-EE" dirty="0"/>
              <a:t>Juurdepääs riiklikule kontaktasutusele – jah/ ei</a:t>
            </a:r>
          </a:p>
          <a:p>
            <a:r>
              <a:rPr lang="et-EE" dirty="0"/>
              <a:t>Riigid, kus tegevusi rakendatakse</a:t>
            </a:r>
          </a:p>
          <a:p>
            <a:pPr marL="0" indent="0">
              <a:buNone/>
            </a:pPr>
            <a:r>
              <a:rPr lang="et-EE" dirty="0"/>
              <a:t>Tegemist siis lõpuks vormiga A1 – Projekti üldinfo</a:t>
            </a:r>
          </a:p>
          <a:p>
            <a:pPr marL="0" indent="0">
              <a:buNone/>
            </a:pPr>
            <a:r>
              <a:rPr lang="et-EE" b="1" i="1" dirty="0">
                <a:solidFill>
                  <a:schemeClr val="accent5">
                    <a:lumMod val="75000"/>
                  </a:schemeClr>
                </a:solidFill>
              </a:rPr>
              <a:t>Alguses võib väljad täita ka lihtsalt mingite tähemärkidega, et saaks edasi liikuda</a:t>
            </a:r>
          </a:p>
        </p:txBody>
      </p:sp>
    </p:spTree>
    <p:extLst>
      <p:ext uri="{BB962C8B-B14F-4D97-AF65-F5344CB8AC3E}">
        <p14:creationId xmlns:p14="http://schemas.microsoft.com/office/powerpoint/2010/main" val="1015931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5C9A1F-71B2-0E48-BFD8-8FECDAAE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082" y="457200"/>
            <a:ext cx="3932237" cy="899652"/>
          </a:xfrm>
        </p:spPr>
        <p:txBody>
          <a:bodyPr>
            <a:normAutofit/>
          </a:bodyPr>
          <a:lstStyle/>
          <a:p>
            <a:r>
              <a:rPr lang="et-EE" sz="5400" b="1" dirty="0"/>
              <a:t>Aitäh!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C4907DD-A5E8-5D40-A483-EF7EE33635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2914" b="12914"/>
          <a:stretch>
            <a:fillRect/>
          </a:stretch>
        </p:blipFill>
        <p:spPr>
          <a:xfrm>
            <a:off x="-224444" y="-105756"/>
            <a:ext cx="6475615" cy="719512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F677B5-012B-A14F-8BF2-22FA842DC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19" y="1465006"/>
            <a:ext cx="4779461" cy="4295714"/>
          </a:xfrm>
        </p:spPr>
        <p:txBody>
          <a:bodyPr>
            <a:normAutofit/>
          </a:bodyPr>
          <a:lstStyle/>
          <a:p>
            <a:endParaRPr lang="et-EE" dirty="0"/>
          </a:p>
          <a:p>
            <a:r>
              <a:rPr lang="et-EE" sz="2800" dirty="0"/>
              <a:t>Tanel Mätlik</a:t>
            </a:r>
            <a:r>
              <a:rPr lang="en-GB" sz="2800" dirty="0"/>
              <a:t>, m</a:t>
            </a:r>
            <a:r>
              <a:rPr lang="et-EE" sz="2800" dirty="0" err="1"/>
              <a:t>obiil</a:t>
            </a:r>
            <a:r>
              <a:rPr lang="et-EE" sz="2800" dirty="0"/>
              <a:t>: +372 5102705</a:t>
            </a:r>
            <a:r>
              <a:rPr lang="en-GB" sz="2800" dirty="0"/>
              <a:t>, e</a:t>
            </a:r>
            <a:r>
              <a:rPr lang="et-EE" sz="2800" dirty="0"/>
              <a:t>mail: tanel.matlik@viimsivv.ee </a:t>
            </a:r>
          </a:p>
          <a:p>
            <a:r>
              <a:rPr lang="en-GB" sz="2800" dirty="0"/>
              <a:t>Kai Klein, </a:t>
            </a:r>
            <a:r>
              <a:rPr lang="en-GB" sz="2800" dirty="0" err="1"/>
              <a:t>mobiil</a:t>
            </a:r>
            <a:r>
              <a:rPr lang="en-GB" sz="2800" dirty="0"/>
              <a:t>: …, email: …</a:t>
            </a:r>
            <a:endParaRPr lang="et-EE" sz="2800" dirty="0"/>
          </a:p>
          <a:p>
            <a:endParaRPr lang="et-EE" sz="2000" dirty="0"/>
          </a:p>
          <a:p>
            <a:r>
              <a:rPr lang="et-EE" sz="2400" dirty="0"/>
              <a:t>Projekti koduleht: </a:t>
            </a:r>
            <a:r>
              <a:rPr lang="et-EE" sz="2400" dirty="0">
                <a:hlinkClick r:id="rId4"/>
              </a:rPr>
              <a:t>https://urbanstorm.viimsivald.ee/</a:t>
            </a:r>
            <a:r>
              <a:rPr lang="et-EE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0830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08E4-8D9E-4C2A-BE92-38A1F0F7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Administratiivsed vormid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5EC56-1EE7-4B59-B403-A9E946FA3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/>
              <a:t>Peataotleja (</a:t>
            </a:r>
            <a:r>
              <a:rPr lang="et-EE" dirty="0" err="1"/>
              <a:t>Coordinating</a:t>
            </a:r>
            <a:r>
              <a:rPr lang="et-EE" dirty="0"/>
              <a:t> </a:t>
            </a:r>
            <a:r>
              <a:rPr lang="et-EE" dirty="0" err="1"/>
              <a:t>beneficiary</a:t>
            </a:r>
            <a:r>
              <a:rPr lang="et-EE" dirty="0"/>
              <a:t> A2-A3) </a:t>
            </a:r>
          </a:p>
          <a:p>
            <a:pPr marL="0" indent="0">
              <a:buNone/>
            </a:pPr>
            <a:r>
              <a:rPr lang="et-EE" dirty="0"/>
              <a:t>Kaastaotlejad (Associated </a:t>
            </a:r>
            <a:r>
              <a:rPr lang="et-EE" dirty="0" err="1"/>
              <a:t>beneficiary</a:t>
            </a:r>
            <a:r>
              <a:rPr lang="et-EE" dirty="0"/>
              <a:t> A4-A5)</a:t>
            </a:r>
          </a:p>
          <a:p>
            <a:pPr lvl="1"/>
            <a:endParaRPr lang="et-EE" dirty="0"/>
          </a:p>
          <a:p>
            <a:r>
              <a:rPr lang="et-EE" dirty="0"/>
              <a:t>Juriidilised andmed ja kontaktinfo, PIC number (ei ole kohustuslik)</a:t>
            </a:r>
          </a:p>
          <a:p>
            <a:r>
              <a:rPr lang="et-EE" dirty="0"/>
              <a:t>Lühike kirjeldus – seotud esitatava taotluse tegevustega</a:t>
            </a:r>
          </a:p>
          <a:p>
            <a:r>
              <a:rPr lang="et-EE" dirty="0"/>
              <a:t>Kui eelarve täidetud, võimalik luua peataotleja deklaratsioon</a:t>
            </a:r>
          </a:p>
          <a:p>
            <a:pPr lvl="1"/>
            <a:r>
              <a:rPr lang="et-EE" dirty="0"/>
              <a:t>Välja trükkida, allkirjastada, </a:t>
            </a:r>
            <a:r>
              <a:rPr lang="et-EE" dirty="0" err="1"/>
              <a:t>skännida</a:t>
            </a:r>
            <a:r>
              <a:rPr lang="et-EE" dirty="0"/>
              <a:t> ja üles laadida (jälgida suurust (</a:t>
            </a:r>
            <a:r>
              <a:rPr lang="et-EE" dirty="0" err="1"/>
              <a:t>max</a:t>
            </a:r>
            <a:r>
              <a:rPr lang="et-EE" dirty="0"/>
              <a:t> 10MB) ja sobilikku vormi – sobib pildiformaat)</a:t>
            </a:r>
          </a:p>
          <a:p>
            <a:pPr lvl="1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69304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9CD44-6645-48F9-B4BD-052BB6E9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Kaasrahastajad ja sarnased taotlused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282C1-53B0-404A-819D-AECC832EC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41063"/>
          </a:xfrm>
        </p:spPr>
        <p:txBody>
          <a:bodyPr>
            <a:normAutofit fontScale="92500" lnSpcReduction="10000"/>
          </a:bodyPr>
          <a:lstStyle/>
          <a:p>
            <a:r>
              <a:rPr lang="et-EE" dirty="0"/>
              <a:t>Kui projektil on kaasrahastaja siis siin tuleb see märkida ning nende deklaratsioon üles laadida (A6)</a:t>
            </a:r>
          </a:p>
          <a:p>
            <a:pPr lvl="1"/>
            <a:r>
              <a:rPr lang="et-EE" dirty="0"/>
              <a:t>Kaasrahastaja panus ei pea olema veel kindel, kuid eelarves on see vaja märkida</a:t>
            </a:r>
          </a:p>
          <a:p>
            <a:endParaRPr lang="et-EE" dirty="0"/>
          </a:p>
          <a:p>
            <a:r>
              <a:rPr lang="et-EE" dirty="0"/>
              <a:t>Küsitakse ka varasemate ja sarnaste taotluste kohta (A7)</a:t>
            </a:r>
          </a:p>
          <a:p>
            <a:pPr lvl="1"/>
            <a:r>
              <a:rPr lang="et-EE" dirty="0"/>
              <a:t>Ka mõni taotlejatest on varasemalt LIFE rahastust kasutanud – projekt, number, rahastuse summa, peataotleja</a:t>
            </a:r>
          </a:p>
          <a:p>
            <a:pPr lvl="1"/>
            <a:r>
              <a:rPr lang="et-EE" dirty="0"/>
              <a:t>Kas tegevustega otseselt seotud taotlusi on esitatud teistele rahastajatele ning kui jah siis kellele ja milline oli tulemus</a:t>
            </a:r>
          </a:p>
          <a:p>
            <a:pPr lvl="1"/>
            <a:r>
              <a:rPr lang="et-EE" dirty="0"/>
              <a:t>Kui on tegevusi, mida võiks rahastada ka teised EL programmid siis seletada, miks just valiti LIFE</a:t>
            </a:r>
          </a:p>
          <a:p>
            <a:pPr lvl="1"/>
            <a:r>
              <a:rPr lang="et-EE" dirty="0"/>
              <a:t>Kas sama taotlus on varasemalt juba esitatud</a:t>
            </a:r>
          </a:p>
        </p:txBody>
      </p:sp>
    </p:spTree>
    <p:extLst>
      <p:ext uri="{BB962C8B-B14F-4D97-AF65-F5344CB8AC3E}">
        <p14:creationId xmlns:p14="http://schemas.microsoft.com/office/powerpoint/2010/main" val="4103676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AFCF6-291E-45D0-92E9-DD06B4194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852"/>
          </a:xfrm>
        </p:spPr>
        <p:txBody>
          <a:bodyPr/>
          <a:lstStyle/>
          <a:p>
            <a:r>
              <a:rPr lang="et-EE" dirty="0"/>
              <a:t>B1 - </a:t>
            </a:r>
            <a:r>
              <a:rPr lang="et-EE" dirty="0" err="1"/>
              <a:t>Summary</a:t>
            </a:r>
            <a:r>
              <a:rPr lang="et-EE" dirty="0"/>
              <a:t> </a:t>
            </a:r>
            <a:r>
              <a:rPr lang="en-GB" dirty="0"/>
              <a:t>D</a:t>
            </a:r>
            <a:r>
              <a:rPr lang="et-EE" dirty="0" err="1"/>
              <a:t>escription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F74E1-BFA2-4084-983B-6344054CB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1979"/>
            <a:ext cx="10515600" cy="49197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t-EE" dirty="0"/>
              <a:t>LÜHIDALT VÄLJA TUUA:</a:t>
            </a:r>
          </a:p>
          <a:p>
            <a:r>
              <a:rPr lang="et-EE" dirty="0"/>
              <a:t>Project </a:t>
            </a:r>
            <a:r>
              <a:rPr lang="et-EE" dirty="0" err="1"/>
              <a:t>objectives</a:t>
            </a:r>
            <a:r>
              <a:rPr lang="et-EE" dirty="0"/>
              <a:t>:</a:t>
            </a:r>
          </a:p>
          <a:p>
            <a:pPr lvl="1"/>
            <a:r>
              <a:rPr lang="et-EE" dirty="0"/>
              <a:t>projekti eesmärgid ja mis probleeme nad lahendavad</a:t>
            </a:r>
          </a:p>
          <a:p>
            <a:r>
              <a:rPr lang="et-EE" dirty="0" err="1"/>
              <a:t>Actions</a:t>
            </a:r>
            <a:r>
              <a:rPr lang="et-EE" dirty="0"/>
              <a:t> and </a:t>
            </a:r>
            <a:r>
              <a:rPr lang="et-EE" dirty="0" err="1"/>
              <a:t>means</a:t>
            </a:r>
            <a:r>
              <a:rPr lang="et-EE" dirty="0"/>
              <a:t> </a:t>
            </a:r>
            <a:r>
              <a:rPr lang="et-EE" dirty="0" err="1"/>
              <a:t>involved</a:t>
            </a:r>
            <a:r>
              <a:rPr lang="et-EE" dirty="0"/>
              <a:t>:</a:t>
            </a:r>
          </a:p>
          <a:p>
            <a:pPr lvl="1"/>
            <a:r>
              <a:rPr lang="et-EE" dirty="0"/>
              <a:t>Loetleda kõik projekti tegevused</a:t>
            </a:r>
          </a:p>
          <a:p>
            <a:r>
              <a:rPr lang="et-EE" dirty="0" err="1"/>
              <a:t>Quantified</a:t>
            </a:r>
            <a:r>
              <a:rPr lang="et-EE" dirty="0"/>
              <a:t> </a:t>
            </a:r>
            <a:r>
              <a:rPr lang="et-EE" dirty="0" err="1"/>
              <a:t>expected</a:t>
            </a:r>
            <a:r>
              <a:rPr lang="et-EE" dirty="0"/>
              <a:t> </a:t>
            </a:r>
            <a:r>
              <a:rPr lang="et-EE" dirty="0" err="1"/>
              <a:t>results</a:t>
            </a:r>
            <a:r>
              <a:rPr lang="et-EE" dirty="0"/>
              <a:t> and </a:t>
            </a:r>
            <a:r>
              <a:rPr lang="et-EE" dirty="0" err="1"/>
              <a:t>impacts</a:t>
            </a:r>
            <a:r>
              <a:rPr lang="et-EE" dirty="0"/>
              <a:t>:</a:t>
            </a:r>
          </a:p>
          <a:p>
            <a:pPr lvl="1"/>
            <a:r>
              <a:rPr lang="et-EE" dirty="0"/>
              <a:t>peamised tulemused arvuliselt, sh nii projekti lõpuks kui 5 aasta pärast projekti lõppu</a:t>
            </a:r>
          </a:p>
          <a:p>
            <a:r>
              <a:rPr lang="et-EE" dirty="0"/>
              <a:t>EU </a:t>
            </a:r>
            <a:r>
              <a:rPr lang="et-EE" dirty="0" err="1"/>
              <a:t>policy</a:t>
            </a:r>
            <a:r>
              <a:rPr lang="et-EE" dirty="0"/>
              <a:t> </a:t>
            </a:r>
            <a:r>
              <a:rPr lang="et-EE" dirty="0" err="1"/>
              <a:t>priorities</a:t>
            </a:r>
            <a:r>
              <a:rPr lang="et-EE" dirty="0"/>
              <a:t>:</a:t>
            </a:r>
          </a:p>
          <a:p>
            <a:pPr lvl="1"/>
            <a:r>
              <a:rPr lang="et-EE" dirty="0"/>
              <a:t>märkida, kas projekt panustab mõne EL poliitika elluviimisesse (jah/ei) ja kui jah, siis mis poliitikasse ja kuidas</a:t>
            </a:r>
          </a:p>
          <a:p>
            <a:r>
              <a:rPr lang="et-EE" dirty="0" err="1"/>
              <a:t>Biodiversity</a:t>
            </a:r>
            <a:r>
              <a:rPr lang="et-EE" dirty="0"/>
              <a:t>:</a:t>
            </a:r>
          </a:p>
          <a:p>
            <a:pPr lvl="1"/>
            <a:r>
              <a:rPr lang="et-EE" dirty="0"/>
              <a:t>Märkida, kas projektil on seotud loodusliku mitmekesisuse saavutamisega (jah/ei) ja kui jah, siis mis tegevused sellesse panustavad ja kuidas</a:t>
            </a:r>
          </a:p>
        </p:txBody>
      </p:sp>
    </p:spTree>
    <p:extLst>
      <p:ext uri="{BB962C8B-B14F-4D97-AF65-F5344CB8AC3E}">
        <p14:creationId xmlns:p14="http://schemas.microsoft.com/office/powerpoint/2010/main" val="1295893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2A334-A301-4C37-9C29-13C7ED97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3090" cy="819731"/>
          </a:xfrm>
        </p:spPr>
        <p:txBody>
          <a:bodyPr/>
          <a:lstStyle/>
          <a:p>
            <a:r>
              <a:rPr lang="en-GB" b="1" dirty="0"/>
              <a:t>B2 - General Character of the Project 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1989B-9D4A-4C3A-92B5-425BAA985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54" y="1184856"/>
            <a:ext cx="11526591" cy="5673144"/>
          </a:xfrm>
        </p:spPr>
        <p:txBody>
          <a:bodyPr>
            <a:normAutofit/>
          </a:bodyPr>
          <a:lstStyle/>
          <a:p>
            <a:r>
              <a:rPr lang="et-EE" dirty="0" err="1"/>
              <a:t>Climate</a:t>
            </a:r>
            <a:r>
              <a:rPr lang="et-EE" dirty="0"/>
              <a:t> </a:t>
            </a:r>
            <a:r>
              <a:rPr lang="et-EE" dirty="0" err="1"/>
              <a:t>problem</a:t>
            </a:r>
            <a:r>
              <a:rPr lang="et-EE" dirty="0"/>
              <a:t> </a:t>
            </a:r>
            <a:r>
              <a:rPr lang="et-EE" dirty="0" err="1"/>
              <a:t>targeted</a:t>
            </a:r>
            <a:r>
              <a:rPr lang="et-EE" dirty="0"/>
              <a:t> and, </a:t>
            </a:r>
            <a:r>
              <a:rPr lang="et-EE" dirty="0" err="1"/>
              <a:t>if</a:t>
            </a:r>
            <a:r>
              <a:rPr lang="et-EE" dirty="0"/>
              <a:t> </a:t>
            </a:r>
            <a:r>
              <a:rPr lang="et-EE" dirty="0" err="1"/>
              <a:t>applicable</a:t>
            </a:r>
            <a:r>
              <a:rPr lang="et-EE" dirty="0"/>
              <a:t>, </a:t>
            </a:r>
            <a:r>
              <a:rPr lang="et-EE" dirty="0" err="1"/>
              <a:t>other</a:t>
            </a:r>
            <a:r>
              <a:rPr lang="et-EE" dirty="0"/>
              <a:t> </a:t>
            </a:r>
            <a:r>
              <a:rPr lang="et-EE" dirty="0" err="1"/>
              <a:t>environmental</a:t>
            </a:r>
            <a:r>
              <a:rPr lang="et-EE" dirty="0"/>
              <a:t> </a:t>
            </a:r>
            <a:r>
              <a:rPr lang="et-EE" dirty="0" err="1"/>
              <a:t>benefits</a:t>
            </a:r>
            <a:r>
              <a:rPr lang="et-EE" dirty="0"/>
              <a:t>”:</a:t>
            </a:r>
          </a:p>
          <a:p>
            <a:pPr lvl="1"/>
            <a:r>
              <a:rPr lang="et-EE" dirty="0"/>
              <a:t>millist kliimaprobleemi lahendama hakkad ja kus; kontekstina EL ja Eesti üleriiklikud väljakutsed</a:t>
            </a:r>
          </a:p>
          <a:p>
            <a:pPr lvl="1"/>
            <a:r>
              <a:rPr lang="et-EE" dirty="0"/>
              <a:t>viited uuringutele-raportitele</a:t>
            </a:r>
          </a:p>
          <a:p>
            <a:pPr lvl="1"/>
            <a:r>
              <a:rPr lang="et-EE" dirty="0"/>
              <a:t>lühidalt, kuidas projekt neid väljakutseid vastu võtab</a:t>
            </a:r>
          </a:p>
          <a:p>
            <a:r>
              <a:rPr lang="en-GB" dirty="0"/>
              <a:t>P</a:t>
            </a:r>
            <a:r>
              <a:rPr lang="et-EE" dirty="0" err="1"/>
              <a:t>roject's</a:t>
            </a:r>
            <a:r>
              <a:rPr lang="et-EE" dirty="0"/>
              <a:t> </a:t>
            </a:r>
            <a:r>
              <a:rPr lang="et-EE" dirty="0" err="1"/>
              <a:t>best</a:t>
            </a:r>
            <a:r>
              <a:rPr lang="et-EE" dirty="0"/>
              <a:t> </a:t>
            </a:r>
            <a:r>
              <a:rPr lang="et-EE" dirty="0" err="1"/>
              <a:t>practice</a:t>
            </a:r>
            <a:r>
              <a:rPr lang="et-EE" dirty="0"/>
              <a:t>, </a:t>
            </a:r>
            <a:r>
              <a:rPr lang="et-EE" dirty="0" err="1"/>
              <a:t>demonstration</a:t>
            </a:r>
            <a:r>
              <a:rPr lang="et-EE" dirty="0"/>
              <a:t> </a:t>
            </a:r>
            <a:r>
              <a:rPr lang="et-EE" dirty="0" err="1"/>
              <a:t>or</a:t>
            </a:r>
            <a:r>
              <a:rPr lang="et-EE" dirty="0"/>
              <a:t> </a:t>
            </a:r>
            <a:r>
              <a:rPr lang="et-EE" dirty="0" err="1"/>
              <a:t>pilot</a:t>
            </a:r>
            <a:r>
              <a:rPr lang="et-EE" dirty="0"/>
              <a:t> </a:t>
            </a:r>
            <a:r>
              <a:rPr lang="et-EE" dirty="0" err="1"/>
              <a:t>character</a:t>
            </a:r>
            <a:r>
              <a:rPr lang="et-EE" dirty="0"/>
              <a:t>”:</a:t>
            </a:r>
          </a:p>
          <a:p>
            <a:pPr lvl="1"/>
            <a:r>
              <a:rPr lang="et-EE" dirty="0"/>
              <a:t>selgitada ära, kas projekti raames jagatakse parimaid praktikaid või testitase-piloteeritakse uut meetodit, tehnoloogiat vms</a:t>
            </a:r>
          </a:p>
          <a:p>
            <a:pPr marL="914400" lvl="2" indent="0">
              <a:buNone/>
            </a:pPr>
            <a:r>
              <a:rPr lang="et-EE" dirty="0"/>
              <a:t>Nt LIFE </a:t>
            </a:r>
            <a:r>
              <a:rPr lang="et-EE" dirty="0" err="1"/>
              <a:t>UrbanStorm</a:t>
            </a:r>
            <a:r>
              <a:rPr lang="et-EE" dirty="0"/>
              <a:t> rajab Viimsisse looduspõhiseid säästlikke sademevee süsteeme, vt </a:t>
            </a:r>
            <a:r>
              <a:rPr lang="et-EE" dirty="0">
                <a:hlinkClick r:id="rId2"/>
              </a:rPr>
              <a:t>https://urbanstorm.viimsivald.ee/naidisalad/</a:t>
            </a:r>
            <a:r>
              <a:rPr lang="et-E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244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0F30-EE05-4FEC-862F-0F3FFAF5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01" y="365125"/>
            <a:ext cx="11359167" cy="1325563"/>
          </a:xfrm>
        </p:spPr>
        <p:txBody>
          <a:bodyPr/>
          <a:lstStyle/>
          <a:p>
            <a:r>
              <a:rPr lang="en-US" dirty="0"/>
              <a:t>B3 - EU Added value and socio-economic effects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EC567-BAC1-4E79-8CF9-699BB6AD3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 err="1"/>
              <a:t>Contribution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climate</a:t>
            </a:r>
            <a:r>
              <a:rPr lang="et-EE" dirty="0"/>
              <a:t> </a:t>
            </a:r>
            <a:r>
              <a:rPr lang="et-EE" dirty="0" err="1"/>
              <a:t>objectives</a:t>
            </a:r>
            <a:r>
              <a:rPr lang="et-EE" dirty="0"/>
              <a:t>:</a:t>
            </a:r>
          </a:p>
          <a:p>
            <a:pPr lvl="1"/>
            <a:r>
              <a:rPr lang="et-EE" dirty="0"/>
              <a:t>tuua kokkuvõtlikult välja projekti eesmärgid ja mis on põhitegevused, mis panustavad eesmärkide saavutamisse</a:t>
            </a:r>
          </a:p>
          <a:p>
            <a:r>
              <a:rPr lang="et-EE" dirty="0" err="1"/>
              <a:t>Contribution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EU </a:t>
            </a:r>
            <a:r>
              <a:rPr lang="et-EE" dirty="0" err="1"/>
              <a:t>policy</a:t>
            </a:r>
            <a:r>
              <a:rPr lang="et-EE" dirty="0"/>
              <a:t> </a:t>
            </a:r>
            <a:r>
              <a:rPr lang="et-EE" dirty="0" err="1"/>
              <a:t>priorities</a:t>
            </a:r>
            <a:r>
              <a:rPr lang="et-EE" dirty="0"/>
              <a:t>, </a:t>
            </a:r>
            <a:r>
              <a:rPr lang="et-EE" dirty="0" err="1"/>
              <a:t>policy</a:t>
            </a:r>
            <a:r>
              <a:rPr lang="et-EE" dirty="0"/>
              <a:t> </a:t>
            </a:r>
            <a:r>
              <a:rPr lang="et-EE" dirty="0" err="1"/>
              <a:t>areas</a:t>
            </a:r>
            <a:r>
              <a:rPr lang="et-EE" dirty="0"/>
              <a:t> and </a:t>
            </a:r>
            <a:r>
              <a:rPr lang="et-EE" dirty="0" err="1"/>
              <a:t>work</a:t>
            </a:r>
            <a:r>
              <a:rPr lang="et-EE" dirty="0"/>
              <a:t> </a:t>
            </a:r>
            <a:r>
              <a:rPr lang="et-EE" dirty="0" err="1"/>
              <a:t>areas</a:t>
            </a:r>
            <a:r>
              <a:rPr lang="et-EE" dirty="0"/>
              <a:t>:</a:t>
            </a:r>
          </a:p>
          <a:p>
            <a:pPr lvl="1"/>
            <a:r>
              <a:rPr lang="et-EE" dirty="0"/>
              <a:t>tuua välja EL ja siseriiklikud või võtmestrateegiad ja muud dokumendid-õigusaktid, millesse </a:t>
            </a:r>
            <a:r>
              <a:rPr lang="et-EE" dirty="0" err="1"/>
              <a:t>project</a:t>
            </a:r>
            <a:r>
              <a:rPr lang="et-EE" dirty="0"/>
              <a:t> panustab</a:t>
            </a:r>
          </a:p>
          <a:p>
            <a:r>
              <a:rPr lang="et-EE" dirty="0" err="1"/>
              <a:t>Replicability</a:t>
            </a:r>
            <a:r>
              <a:rPr lang="et-EE" dirty="0"/>
              <a:t> and </a:t>
            </a:r>
            <a:r>
              <a:rPr lang="et-EE" dirty="0" err="1"/>
              <a:t>transferability</a:t>
            </a:r>
            <a:r>
              <a:rPr lang="et-EE" dirty="0"/>
              <a:t>:</a:t>
            </a:r>
          </a:p>
          <a:p>
            <a:pPr lvl="1"/>
            <a:r>
              <a:rPr lang="et-EE" dirty="0"/>
              <a:t>miks tulemuste mitmekordistamine ja ülekandmine on vajalik antud teemal ning kuidas see t</a:t>
            </a:r>
            <a:r>
              <a:rPr lang="en-GB" dirty="0"/>
              <a:t>o</a:t>
            </a:r>
            <a:r>
              <a:rPr lang="et-EE" dirty="0" err="1"/>
              <a:t>imub</a:t>
            </a:r>
            <a:r>
              <a:rPr lang="et-EE" dirty="0"/>
              <a:t> (lühikirjeldus vastava tegevuse osast) 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948705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0F30-EE05-4FEC-862F-0F3FFAF5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72" y="365125"/>
            <a:ext cx="11870027" cy="1325563"/>
          </a:xfrm>
        </p:spPr>
        <p:txBody>
          <a:bodyPr/>
          <a:lstStyle/>
          <a:p>
            <a:r>
              <a:rPr lang="en-US" dirty="0"/>
              <a:t>B3 - EU Added value and socio-economic effects (2)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EC567-BAC1-4E79-8CF9-699BB6AD3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dirty="0"/>
              <a:t>Quality of </a:t>
            </a:r>
            <a:r>
              <a:rPr lang="et-EE" dirty="0" err="1"/>
              <a:t>multipurpose</a:t>
            </a:r>
            <a:r>
              <a:rPr lang="et-EE" dirty="0"/>
              <a:t>, </a:t>
            </a:r>
            <a:r>
              <a:rPr lang="et-EE" dirty="0" err="1"/>
              <a:t>synergies</a:t>
            </a:r>
            <a:r>
              <a:rPr lang="et-EE" dirty="0"/>
              <a:t>, </a:t>
            </a:r>
            <a:r>
              <a:rPr lang="et-EE" dirty="0" err="1"/>
              <a:t>integration</a:t>
            </a:r>
            <a:r>
              <a:rPr lang="et-EE" dirty="0"/>
              <a:t> as </a:t>
            </a:r>
            <a:r>
              <a:rPr lang="et-EE" dirty="0" err="1"/>
              <a:t>well</a:t>
            </a:r>
            <a:r>
              <a:rPr lang="et-EE" dirty="0"/>
              <a:t> as </a:t>
            </a:r>
            <a:r>
              <a:rPr lang="et-EE" dirty="0" err="1"/>
              <a:t>transnational</a:t>
            </a:r>
            <a:r>
              <a:rPr lang="et-EE" dirty="0"/>
              <a:t>, </a:t>
            </a:r>
            <a:r>
              <a:rPr lang="et-EE" dirty="0" err="1"/>
              <a:t>green</a:t>
            </a:r>
            <a:r>
              <a:rPr lang="et-EE" dirty="0"/>
              <a:t> </a:t>
            </a:r>
            <a:r>
              <a:rPr lang="et-EE" dirty="0" err="1"/>
              <a:t>procurement</a:t>
            </a:r>
            <a:r>
              <a:rPr lang="et-EE" dirty="0"/>
              <a:t>, </a:t>
            </a:r>
            <a:r>
              <a:rPr lang="et-EE" dirty="0" err="1"/>
              <a:t>ecolabel</a:t>
            </a:r>
            <a:r>
              <a:rPr lang="et-EE" dirty="0"/>
              <a:t> and </a:t>
            </a:r>
            <a:r>
              <a:rPr lang="et-EE" dirty="0" err="1"/>
              <a:t>uptake</a:t>
            </a:r>
            <a:r>
              <a:rPr lang="et-EE" dirty="0"/>
              <a:t>:</a:t>
            </a:r>
          </a:p>
          <a:p>
            <a:pPr lvl="1"/>
            <a:r>
              <a:rPr lang="et-EE" dirty="0"/>
              <a:t>kas projekt panustab mitmesse eesmärki (nt keskkonnakaitse-alane, kliimamuutustega kohanemine ja tegevusvõime tõstmine</a:t>
            </a:r>
          </a:p>
          <a:p>
            <a:pPr lvl="1"/>
            <a:r>
              <a:rPr lang="et-EE" dirty="0"/>
              <a:t>Kas projektil on rahvusvaheline mõõde ja kuidas see toimub</a:t>
            </a:r>
          </a:p>
          <a:p>
            <a:pPr lvl="1"/>
            <a:r>
              <a:rPr lang="et-EE" dirty="0"/>
              <a:t>Kas järgitakse roheliste riigihangete põhimõtteid ja mida see täpsemalt tähendab</a:t>
            </a:r>
          </a:p>
          <a:p>
            <a:r>
              <a:rPr lang="et-EE" dirty="0" err="1"/>
              <a:t>Socio-economic</a:t>
            </a:r>
            <a:r>
              <a:rPr lang="et-EE" dirty="0"/>
              <a:t> </a:t>
            </a:r>
            <a:r>
              <a:rPr lang="et-EE" dirty="0" err="1"/>
              <a:t>effects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project</a:t>
            </a:r>
            <a:r>
              <a:rPr lang="et-EE" dirty="0"/>
              <a:t>:</a:t>
            </a:r>
          </a:p>
          <a:p>
            <a:pPr lvl="1"/>
            <a:r>
              <a:rPr lang="et-EE" dirty="0"/>
              <a:t>millist </a:t>
            </a:r>
            <a:r>
              <a:rPr lang="et-EE" dirty="0" err="1"/>
              <a:t>sotsiaal-majanduslikku</a:t>
            </a:r>
            <a:r>
              <a:rPr lang="et-EE" dirty="0"/>
              <a:t> mõju projekt annab sihtpiirkonnale, nt elukeskkonna ja –kvaliteedi, transpordi vms sektoris, sõltuvalt projekti teemast (kooskõlas tegevuse D1 kirjeldusega) ja mis tegevused lisaks D1-le veel panustavad ja kuidas</a:t>
            </a:r>
          </a:p>
          <a:p>
            <a:pPr lvl="1"/>
            <a:r>
              <a:rPr lang="et-EE" dirty="0"/>
              <a:t>peavad olema kooskõlas projekti võtme indikaatorite tabelis toodutega</a:t>
            </a:r>
          </a:p>
          <a:p>
            <a:endParaRPr lang="en-GB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470143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8742DC2A09AB48AEF5ED334B598C23" ma:contentTypeVersion="13" ma:contentTypeDescription="Loo uus dokument" ma:contentTypeScope="" ma:versionID="2c18c6d8a3d1b189148ff758f6f7bb6b">
  <xsd:schema xmlns:xsd="http://www.w3.org/2001/XMLSchema" xmlns:xs="http://www.w3.org/2001/XMLSchema" xmlns:p="http://schemas.microsoft.com/office/2006/metadata/properties" xmlns:ns3="0ae1124c-83fb-4893-8b8e-d0043d326809" xmlns:ns4="41422700-9c7d-4c05-bc32-6de93ad2e093" targetNamespace="http://schemas.microsoft.com/office/2006/metadata/properties" ma:root="true" ma:fieldsID="f536ff64bc4c23824ef572e051130a9c" ns3:_="" ns4:_="">
    <xsd:import namespace="0ae1124c-83fb-4893-8b8e-d0043d326809"/>
    <xsd:import namespace="41422700-9c7d-4c05-bc32-6de93ad2e09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e1124c-83fb-4893-8b8e-d0043d3268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22700-9c7d-4c05-bc32-6de93ad2e09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Ühiskasutuse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Ühiskasutusse andmise üksikasjad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Vihjeräsi jagami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9F04B5-7003-4BCD-9113-3237486D16A6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0ae1124c-83fb-4893-8b8e-d0043d326809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41422700-9c7d-4c05-bc32-6de93ad2e09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37F4AEA-8E9B-45A5-A98B-6535451FA1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e1124c-83fb-4893-8b8e-d0043d326809"/>
    <ds:schemaRef ds:uri="41422700-9c7d-4c05-bc32-6de93ad2e0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AC796F-4ABE-42A5-8E21-6CAFE56545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2763</TotalTime>
  <Words>1738</Words>
  <Application>Microsoft Office PowerPoint</Application>
  <PresentationFormat>Widescreen</PresentationFormat>
  <Paragraphs>195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Üldised näpunäited</vt:lpstr>
      <vt:lpstr>Projekti loomine eProposal süsteemis</vt:lpstr>
      <vt:lpstr>Administratiivsed vormid</vt:lpstr>
      <vt:lpstr>Kaasrahastajad ja sarnased taotlused</vt:lpstr>
      <vt:lpstr>B1 - Summary Description</vt:lpstr>
      <vt:lpstr>B2 - General Character of the Project </vt:lpstr>
      <vt:lpstr>B3 - EU Added value and socio-economic effects</vt:lpstr>
      <vt:lpstr>B3 - EU Added value and socio-economic effects (2)</vt:lpstr>
      <vt:lpstr>B4 - Stakeholders and Target Audiences</vt:lpstr>
      <vt:lpstr>B5 - EXPECTED CONSTRAINTS AND RISKS</vt:lpstr>
      <vt:lpstr>B6 - Continuation / Valorisation</vt:lpstr>
      <vt:lpstr>B6 - Continuation / Valorisation (2)</vt:lpstr>
      <vt:lpstr>Projekti tegevused</vt:lpstr>
      <vt:lpstr>PowerPoint Presentation</vt:lpstr>
      <vt:lpstr>PowerPoint Presentation</vt:lpstr>
      <vt:lpstr>Tegevuste info</vt:lpstr>
      <vt:lpstr>Tegevuse kirjeldus </vt:lpstr>
      <vt:lpstr>Tegevuse maksumus</vt:lpstr>
      <vt:lpstr>Tegevuse kestus</vt:lpstr>
      <vt:lpstr>Tegevuse tulemused </vt:lpstr>
      <vt:lpstr>Tegevuse verstapostid</vt:lpstr>
      <vt:lpstr>PowerPoint Presentation</vt:lpstr>
      <vt:lpstr>PowerPoint Presentation</vt:lpstr>
      <vt:lpstr>Tulemid ja verstapostid</vt:lpstr>
      <vt:lpstr>Aruandluse ajakava</vt:lpstr>
      <vt:lpstr>PowerPoint Presentation</vt:lpstr>
      <vt:lpstr>Eesmärk</vt:lpstr>
      <vt:lpstr>Oodatavad tulemused</vt:lpstr>
      <vt:lpstr>Aitäh!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Billson</dc:creator>
  <cp:lastModifiedBy>Tanel Matlik</cp:lastModifiedBy>
  <cp:revision>45</cp:revision>
  <dcterms:created xsi:type="dcterms:W3CDTF">2018-11-15T17:38:23Z</dcterms:created>
  <dcterms:modified xsi:type="dcterms:W3CDTF">2020-08-17T03:47:11Z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0x010100AD8742DC2A09AB48AEF5ED334B598C23</vt:lpwstr>
  </property>
</Properties>
</file>