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2" r:id="rId2"/>
    <p:sldId id="445" r:id="rId3"/>
    <p:sldId id="459" r:id="rId4"/>
    <p:sldId id="452" r:id="rId5"/>
    <p:sldId id="457" r:id="rId6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827A4A"/>
    <a:srgbClr val="C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1715" autoAdjust="0"/>
  </p:normalViewPr>
  <p:slideViewPr>
    <p:cSldViewPr snapToObjects="1">
      <p:cViewPr varScale="1">
        <p:scale>
          <a:sx n="100" d="100"/>
          <a:sy n="100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Measurement Data Processing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37" y="0"/>
            <a:ext cx="3077951" cy="511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18812-1783-4F08-97E9-F36845DFBEB8}" type="datetimeFigureOut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342"/>
            <a:ext cx="3076363" cy="5110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37" y="9720342"/>
            <a:ext cx="3077951" cy="5110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D97513-8581-4431-ACDA-1FE42AECA33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782882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Measurement Data Processing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937" y="0"/>
            <a:ext cx="3077951" cy="511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EADBBF-51B0-44E4-9A3D-0D7FD9F6D6E8}" type="datetimeFigureOut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2" y="4861758"/>
            <a:ext cx="5685792" cy="46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342"/>
            <a:ext cx="3076363" cy="5110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937" y="9720342"/>
            <a:ext cx="3077951" cy="5110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2BBD-BBC2-4B25-BE2E-99F64DE77698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5515842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1" y="4860171"/>
            <a:ext cx="5682615" cy="4604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76" tIns="47288" rIns="94576" bIns="472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t-EE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4022937" y="9720342"/>
            <a:ext cx="3077951" cy="5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76" tIns="47288" rIns="94576" bIns="47288" anchor="b"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6538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7250" indent="-2349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44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16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88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60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D7A2C6-4E12-4DAC-BB6B-98EE57351240}" type="slidenum">
              <a:rPr lang="en-GB" altLang="et-EE"/>
              <a:pPr algn="r" eaLnBrk="1" hangingPunct="1">
                <a:spcBef>
                  <a:spcPct val="0"/>
                </a:spcBef>
              </a:pPr>
              <a:t>1</a:t>
            </a:fld>
            <a:endParaRPr lang="en-GB" altLang="et-EE"/>
          </a:p>
        </p:txBody>
      </p:sp>
      <p:sp>
        <p:nvSpPr>
          <p:cNvPr id="5125" name="Header Placeholder 4"/>
          <p:cNvSpPr txBox="1">
            <a:spLocks noGrp="1"/>
          </p:cNvSpPr>
          <p:nvPr/>
        </p:nvSpPr>
        <p:spPr bwMode="auto">
          <a:xfrm>
            <a:off x="0" y="0"/>
            <a:ext cx="3077951" cy="5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76" tIns="47288" rIns="94576" bIns="47288"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6538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7250" indent="-2349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44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16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88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6050" indent="-23495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t-EE"/>
              <a:t>Measurement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206815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2B9056A-BBB0-4BFC-B40B-5D0EBDC259C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551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C3B5-76C0-431A-B877-36A5B3CD2529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C658-A13F-4F08-9B93-95160FC2967E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0223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CA73-158A-407A-8552-6665EB991A29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AD58-4978-4211-8808-CD4EE91F1EEC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4763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2C69-98C4-4974-843A-3991B5A424EB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9568-C628-4CF7-A4D2-65681FF0A0E5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60968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B657-7BA6-435D-981B-9FA860912A06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1AF4-7E9A-4CBD-BA59-591AF4FBA33B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2652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217A-5A9E-4E1D-9251-E6B418CF964F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3FF1-67EC-41F6-93E4-1AF699FF5CD2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70363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AB38-B66D-46FF-BB1D-0CD2E5463348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E9E9-117D-4AF7-8B0A-2786ABDDB54B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765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8E40-B14E-4AEF-8E04-E131487A1CC8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3F02-2238-40AE-8EFD-CA479EF315C3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1893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14B4-9364-4609-8728-9E9E11226DEC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27B2-DFB1-4451-94F1-477A054134C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09254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BA02-818A-443C-85D8-FC66EA9F0090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E8DB-9ED5-44EE-8EAB-9DBE1A50AEA0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27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722A-7798-41C8-ACCD-C6BD001FB77F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392E-70F3-4612-B46F-BCB6C4C9639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0694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3BD5-5332-4B15-AC0C-593CC35B8E02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4446-8FDA-4435-AD13-B06596537A4C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1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  <a:endParaRPr lang="en-GB" altLang="et-E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  <a:endParaRPr lang="en-GB" alt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CECEE8-3A72-4F85-88E4-DA086F8488FD}" type="datetime1">
              <a:rPr lang="en-US"/>
              <a:pPr>
                <a:defRPr/>
              </a:pPr>
              <a:t>11/5/2023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30C5E4-C831-470C-95A9-C2DD249C050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limate.copernicus.eu/cdsapp#!/dataset/projections-climate-atlas?tab=form" TargetMode="External"/><Relationship Id="rId2" Type="http://schemas.openxmlformats.org/officeDocument/2006/relationships/hyperlink" Target="https://cds.climate.copernicus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39552" y="1449053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b="1" dirty="0"/>
              <a:t>Experiences from CMIP6 climate data analysis </a:t>
            </a:r>
            <a:endParaRPr lang="en-GB" altLang="et-EE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868144" y="3169444"/>
            <a:ext cx="335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t-EE" sz="2800" dirty="0">
                <a:solidFill>
                  <a:srgbClr val="002060"/>
                </a:solidFill>
                <a:latin typeface="+mn-lt"/>
              </a:rPr>
              <a:t>Erko Jakobson</a:t>
            </a:r>
            <a:endParaRPr lang="et-EE" altLang="et-EE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483768" y="5991399"/>
            <a:ext cx="2000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dirty="0" err="1">
                <a:solidFill>
                  <a:srgbClr val="002060"/>
                </a:solidFill>
                <a:latin typeface="+mn-lt"/>
              </a:rPr>
              <a:t>Teams</a:t>
            </a:r>
            <a:r>
              <a:rPr lang="en-GB" altLang="et-EE" sz="2000" dirty="0">
                <a:solidFill>
                  <a:srgbClr val="002060"/>
                </a:solidFill>
                <a:latin typeface="+mn-lt"/>
              </a:rPr>
              <a:t>,</a:t>
            </a:r>
            <a:br>
              <a:rPr lang="en-GB" altLang="et-EE" sz="2000" dirty="0">
                <a:solidFill>
                  <a:srgbClr val="002060"/>
                </a:solidFill>
                <a:latin typeface="+mn-lt"/>
              </a:rPr>
            </a:br>
            <a:r>
              <a:rPr lang="et-EE" altLang="et-EE" sz="2000" dirty="0">
                <a:solidFill>
                  <a:srgbClr val="002060"/>
                </a:solidFill>
                <a:latin typeface="+mn-lt"/>
              </a:rPr>
              <a:t>06</a:t>
            </a:r>
            <a:r>
              <a:rPr lang="en-GB" altLang="et-EE" sz="2000" dirty="0">
                <a:solidFill>
                  <a:srgbClr val="002060"/>
                </a:solidFill>
                <a:latin typeface="+mn-lt"/>
              </a:rPr>
              <a:t>.</a:t>
            </a:r>
            <a:r>
              <a:rPr lang="et-EE" altLang="et-EE" sz="2000" dirty="0">
                <a:solidFill>
                  <a:srgbClr val="002060"/>
                </a:solidFill>
                <a:latin typeface="+mn-lt"/>
              </a:rPr>
              <a:t>11</a:t>
            </a:r>
            <a:r>
              <a:rPr lang="en-GB" altLang="et-EE" sz="2000" dirty="0">
                <a:solidFill>
                  <a:srgbClr val="002060"/>
                </a:solidFill>
                <a:latin typeface="+mn-lt"/>
              </a:rPr>
              <a:t>.2023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50BB184-D221-438F-9D76-EB66D2180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7" y="64752"/>
            <a:ext cx="3981313" cy="908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E3CE6F-870F-4363-9CA2-FAE4F3F23A41}" type="slidenum">
              <a:rPr lang="en-GB" altLang="et-EE" sz="1200" smtClean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t-EE" sz="1200">
              <a:solidFill>
                <a:srgbClr val="898989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t-EE" sz="1800"/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171861" y="404664"/>
            <a:ext cx="483218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t-EE" sz="2400" b="1" dirty="0">
                <a:latin typeface="+mn-lt"/>
              </a:rPr>
              <a:t>CMIP6 – Coupled Model </a:t>
            </a:r>
            <a:r>
              <a:rPr lang="en-GB" altLang="et-EE" sz="2400" b="1" dirty="0" err="1">
                <a:latin typeface="+mn-lt"/>
              </a:rPr>
              <a:t>Intercomparison</a:t>
            </a:r>
            <a:r>
              <a:rPr lang="en-GB" altLang="et-EE" sz="2400" b="1" dirty="0">
                <a:latin typeface="+mn-lt"/>
              </a:rPr>
              <a:t> Project Phase 6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b="1" dirty="0"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t-EE" sz="1600" b="1" dirty="0">
                <a:latin typeface="+mn-lt"/>
              </a:rPr>
              <a:t>WCRP</a:t>
            </a:r>
            <a:r>
              <a:rPr lang="en-GB" altLang="et-EE" sz="1600" dirty="0">
                <a:latin typeface="+mn-lt"/>
              </a:rPr>
              <a:t> – World Climate Research Programme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t-EE" sz="1600" dirty="0">
                <a:latin typeface="+mn-lt"/>
              </a:rPr>
              <a:t>Global coupled climate models, but differences</a:t>
            </a:r>
            <a:br>
              <a:rPr lang="en-GB" altLang="et-EE" sz="1600" dirty="0">
                <a:latin typeface="+mn-lt"/>
              </a:rPr>
            </a:br>
            <a:r>
              <a:rPr lang="en-GB" altLang="et-EE" sz="1600" dirty="0">
                <a:latin typeface="+mn-lt"/>
              </a:rPr>
              <a:t>in resolutions, used model parameters, calculated SSP-s etc.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t-EE" sz="1600" dirty="0">
                <a:latin typeface="+mn-lt"/>
              </a:rPr>
              <a:t>Radiative forcing scenarios for future climate: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t-EE" sz="1600" b="1" dirty="0">
                <a:latin typeface="+mn-lt"/>
              </a:rPr>
              <a:t>SSP</a:t>
            </a:r>
            <a:r>
              <a:rPr lang="en-GB" altLang="et-EE" sz="1600" dirty="0">
                <a:latin typeface="+mn-lt"/>
              </a:rPr>
              <a:t> – Shared Socioeconomic Pathways </a:t>
            </a:r>
            <a:br>
              <a:rPr lang="en-GB" altLang="et-EE" sz="1600" dirty="0">
                <a:latin typeface="+mn-lt"/>
              </a:rPr>
            </a:br>
            <a:r>
              <a:rPr lang="en-GB" altLang="et-EE" sz="1600" dirty="0">
                <a:latin typeface="+mn-lt"/>
              </a:rPr>
              <a:t>(SSP1-1.9; SSP2-2.6; SSP2-4.5; SSP3-7.0; SSP5-8.5)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t-EE" sz="1600" b="1" dirty="0">
                <a:latin typeface="+mn-lt"/>
              </a:rPr>
              <a:t>RCP</a:t>
            </a:r>
            <a:r>
              <a:rPr lang="en-GB" altLang="et-EE" sz="1600" dirty="0">
                <a:latin typeface="+mn-lt"/>
              </a:rPr>
              <a:t> – Representative Concentration Pathways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GB" altLang="et-EE" sz="1600" dirty="0"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t-EE" sz="1600" b="1" dirty="0">
                <a:latin typeface="+mn-lt"/>
              </a:rPr>
              <a:t>CMIP6 data freely available: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t-EE" sz="1600" dirty="0">
                <a:latin typeface="+mn-lt"/>
                <a:hlinkClick r:id="rId2"/>
              </a:rPr>
              <a:t>https://cds.climate.copernicus.eu/</a:t>
            </a: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1600" b="1" dirty="0"/>
              <a:t>IPCC AR6 Interactive Atlas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t-EE" sz="1600" dirty="0">
                <a:latin typeface="+mn-lt"/>
                <a:hlinkClick r:id="rId3"/>
              </a:rPr>
              <a:t>https://cds.climate.copernicus.eu/cdsapp#!/dataset/projections-climate-atlas?tab=form</a:t>
            </a:r>
            <a:endParaRPr lang="en-GB" altLang="et-EE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t-EE" sz="1600" dirty="0">
              <a:latin typeface="+mn-lt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t-EE" sz="180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A4584-2F49-415E-B5B1-D7CFA1FD7A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75" t="8613" r="19834" b="12376"/>
          <a:stretch/>
        </p:blipFill>
        <p:spPr>
          <a:xfrm>
            <a:off x="4817763" y="11367"/>
            <a:ext cx="4323665" cy="50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E3CE6F-870F-4363-9CA2-FAE4F3F23A41}" type="slidenum">
              <a:rPr lang="en-GB" altLang="et-EE" sz="2000" smtClean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t-EE" sz="2000">
              <a:solidFill>
                <a:srgbClr val="898989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-29159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t-EE"/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395536" y="548680"/>
            <a:ext cx="7496483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t-EE" sz="2800" b="1" dirty="0">
                <a:latin typeface="+mn-lt"/>
              </a:rPr>
              <a:t>How to present future climate?</a:t>
            </a:r>
          </a:p>
          <a:p>
            <a:pPr marL="342900" indent="-342900" eaLnBrk="1" hangingPunct="1">
              <a:spcBef>
                <a:spcPct val="0"/>
              </a:spcBef>
              <a:buAutoNum type="arabicPeriod"/>
            </a:pPr>
            <a:r>
              <a:rPr lang="en-GB" altLang="et-EE" sz="2800" dirty="0">
                <a:latin typeface="+mn-lt"/>
              </a:rPr>
              <a:t>Timeseries:</a:t>
            </a:r>
          </a:p>
          <a:p>
            <a:pPr marL="1028700" lvl="1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results have bias problem</a:t>
            </a:r>
          </a:p>
          <a:p>
            <a:pPr marL="1028700" lvl="1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you have to select SSP</a:t>
            </a:r>
          </a:p>
          <a:p>
            <a:pPr marL="342900" indent="-342900" eaLnBrk="1" hangingPunct="1">
              <a:spcBef>
                <a:spcPct val="0"/>
              </a:spcBef>
              <a:buAutoNum type="arabicPeriod"/>
            </a:pPr>
            <a:r>
              <a:rPr lang="en-GB" altLang="et-EE" sz="2800" dirty="0">
                <a:latin typeface="+mn-lt"/>
              </a:rPr>
              <a:t>Global warming levels (GWL):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no bias problem;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no direct connection to time;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you can describe local climate, when GWL reaches 1.5 C, 2.0 C, 3.0 C etc</a:t>
            </a:r>
          </a:p>
          <a:p>
            <a:pPr marL="1085850" lvl="1" indent="-342900" eaLnBrk="1" hangingPunct="1">
              <a:spcBef>
                <a:spcPct val="0"/>
              </a:spcBef>
            </a:pPr>
            <a:endParaRPr lang="en-GB" altLang="et-E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t-EE" sz="2400" b="1" dirty="0">
                <a:latin typeface="+mn-lt"/>
              </a:rPr>
              <a:t>Which steps are needed for GWL approach: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t-EE" sz="2400" dirty="0">
                <a:latin typeface="+mn-lt"/>
              </a:rPr>
              <a:t>Download regional data and global T2m;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t-EE" sz="2400" dirty="0">
                <a:latin typeface="+mn-lt"/>
              </a:rPr>
              <a:t>Global warming levels years for each model;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t-EE" sz="2400" dirty="0">
                <a:latin typeface="+mn-lt"/>
              </a:rPr>
              <a:t>Calculate and present mean result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Seasonal data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GB" altLang="et-EE" sz="2000" dirty="0">
                <a:latin typeface="+mn-lt"/>
              </a:rPr>
              <a:t>Calculation of different parameters (extremes etc)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t-EE" sz="24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GB" altLang="et-EE" sz="24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GB" altLang="et-EE" sz="24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GB" altLang="et-EE" sz="2400" dirty="0">
              <a:latin typeface="+mn-lt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-29159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t-E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D5CF1-B487-4C6E-8C11-8E40CAA3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1AF4-7E9A-4CBD-BA59-591AF4FBA33B}" type="slidenum">
              <a:rPr lang="en-GB" altLang="et-EE" smtClean="0"/>
              <a:pPr>
                <a:defRPr/>
              </a:pPr>
              <a:t>4</a:t>
            </a:fld>
            <a:endParaRPr lang="en-GB" alt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36414-AA9A-4BE9-8A50-C6B90BAD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572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6F8CE-278F-4D43-8135-D91DBB492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60"/>
            <a:ext cx="4572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F59D2-121B-4154-9BFA-53241B8A1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2840"/>
            <a:ext cx="4572000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E918B-9A1C-428A-AA36-39551707607B}"/>
              </a:ext>
            </a:extLst>
          </p:cNvPr>
          <p:cNvSpPr txBox="1"/>
          <p:nvPr/>
        </p:nvSpPr>
        <p:spPr>
          <a:xfrm>
            <a:off x="457200" y="883491"/>
            <a:ext cx="2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Precipitations</a:t>
            </a:r>
          </a:p>
        </p:txBody>
      </p:sp>
    </p:spTree>
    <p:extLst>
      <p:ext uri="{BB962C8B-B14F-4D97-AF65-F5344CB8AC3E}">
        <p14:creationId xmlns:p14="http://schemas.microsoft.com/office/powerpoint/2010/main" val="22462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63300"/>
                </a:solidFill>
                <a:latin typeface="Times New Roman" panose="02020603050405020304" pitchFamily="18" charset="0"/>
              </a:defRPr>
            </a:lvl9pPr>
          </a:lstStyle>
          <a:p>
            <a:fld id="{F7378BC7-C3CA-4AFB-921B-61251828B729}" type="slidenum">
              <a:rPr lang="et-EE" altLang="et-EE" sz="1050" b="0">
                <a:solidFill>
                  <a:schemeClr val="tx1"/>
                </a:solidFill>
              </a:rPr>
              <a:pPr/>
              <a:t>5</a:t>
            </a:fld>
            <a:endParaRPr lang="et-EE" altLang="et-EE" sz="1050" b="0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6" y="328333"/>
            <a:ext cx="7632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095500" algn="l"/>
                <a:tab pos="2286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095500" algn="l"/>
                <a:tab pos="2286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095500" algn="l"/>
                <a:tab pos="2286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095500" algn="l"/>
                <a:tab pos="2286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095500" algn="l"/>
                <a:tab pos="2286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95500" algn="l"/>
                <a:tab pos="2286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95500" algn="l"/>
                <a:tab pos="2286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95500" algn="l"/>
                <a:tab pos="2286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95500" algn="l"/>
                <a:tab pos="2286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t-EE" sz="1800" dirty="0">
                <a:cs typeface="Times New Roman" panose="02020603050405020304" pitchFamily="18" charset="0"/>
              </a:rPr>
              <a:t>Extreme temperature from the period 1980 – 2010 (</a:t>
            </a:r>
            <a:r>
              <a:rPr lang="en-GB" altLang="et-EE" sz="1800" dirty="0" err="1">
                <a:cs typeface="Times New Roman" panose="02020603050405020304" pitchFamily="18" charset="0"/>
              </a:rPr>
              <a:t>colors</a:t>
            </a:r>
            <a:r>
              <a:rPr lang="en-GB" altLang="et-EE" sz="1800" dirty="0">
                <a:cs typeface="Times New Roman" panose="02020603050405020304" pitchFamily="18" charset="0"/>
              </a:rPr>
              <a:t>)</a:t>
            </a:r>
            <a:br>
              <a:rPr lang="en-GB" altLang="et-EE" sz="1800" dirty="0">
                <a:cs typeface="Times New Roman" panose="02020603050405020304" pitchFamily="18" charset="0"/>
              </a:rPr>
            </a:br>
            <a:r>
              <a:rPr lang="en-GB" altLang="et-EE" sz="1800" dirty="0">
                <a:cs typeface="Times New Roman" panose="02020603050405020304" pitchFamily="18" charset="0"/>
              </a:rPr>
              <a:t>Number of days per year exceeding historical extreme temperatures. </a:t>
            </a:r>
            <a:r>
              <a:rPr lang="en-GB" altLang="et-EE" sz="1800" dirty="0" err="1">
                <a:cs typeface="Times New Roman" panose="02020603050405020304" pitchFamily="18" charset="0"/>
              </a:rPr>
              <a:t>Colors</a:t>
            </a:r>
            <a:r>
              <a:rPr lang="en-GB" altLang="et-EE" sz="1800" dirty="0">
                <a:cs typeface="Times New Roman" panose="02020603050405020304" pitchFamily="18" charset="0"/>
              </a:rPr>
              <a:t> present extreme temperatures, isolines number of days.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E60CF-497E-4E13-9292-D8577BF37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5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63378</TotalTime>
  <Words>246</Words>
  <Application>Microsoft Office PowerPoint</Application>
  <PresentationFormat>Ekraaniseanss (4:3)</PresentationFormat>
  <Paragraphs>48</Paragraphs>
  <Slides>5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Geogr. inst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Erko</dc:creator>
  <cp:lastModifiedBy>Erko Jakobson</cp:lastModifiedBy>
  <cp:revision>896</cp:revision>
  <cp:lastPrinted>2021-03-30T11:10:25Z</cp:lastPrinted>
  <dcterms:created xsi:type="dcterms:W3CDTF">2008-09-08T05:45:15Z</dcterms:created>
  <dcterms:modified xsi:type="dcterms:W3CDTF">2023-11-06T10:51:36Z</dcterms:modified>
</cp:coreProperties>
</file>