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4"/>
    <p:sldMasterId id="2147483703" r:id="rId5"/>
  </p:sldMasterIdLst>
  <p:notesMasterIdLst>
    <p:notesMasterId r:id="rId13"/>
  </p:notesMasterIdLst>
  <p:sldIdLst>
    <p:sldId id="1520" r:id="rId6"/>
    <p:sldId id="1521" r:id="rId7"/>
    <p:sldId id="1381" r:id="rId8"/>
    <p:sldId id="1380" r:id="rId9"/>
    <p:sldId id="1393" r:id="rId10"/>
    <p:sldId id="1359" r:id="rId11"/>
    <p:sldId id="1282" r:id="rId12"/>
  </p:sldIdLst>
  <p:sldSz cx="12192000" cy="6858000"/>
  <p:notesSz cx="12192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AF5C91B-1976-9CCC-80A7-EBA70F7B95FD}" name="PerezAlmodovar Giulia" initials="PG" userId="S::PerezAlmodovarGLI@mase.gov.it::02264059-c71b-4bc0-9434-76477e7bac1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E3A5"/>
    <a:srgbClr val="F3E1F0"/>
    <a:srgbClr val="E5FEE2"/>
    <a:srgbClr val="CCFFCC"/>
    <a:srgbClr val="EED2E9"/>
    <a:srgbClr val="FFF7FF"/>
    <a:srgbClr val="FFE7FF"/>
    <a:srgbClr val="F2C6D6"/>
    <a:srgbClr val="E692B0"/>
    <a:srgbClr val="C358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0" autoAdjust="0"/>
    <p:restoredTop sz="96247" autoAdjust="0"/>
  </p:normalViewPr>
  <p:slideViewPr>
    <p:cSldViewPr>
      <p:cViewPr varScale="1">
        <p:scale>
          <a:sx n="89" d="100"/>
          <a:sy n="89" d="100"/>
        </p:scale>
        <p:origin x="211" y="29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LIFE%20DB_con%20grafici_aggiornato%20al%202022%204_1_2024_1040%20progett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431974565832833E-2"/>
          <c:y val="0.17695176267601384"/>
          <c:w val="0.83896406069634422"/>
          <c:h val="0.6576893403957067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8E728-EE18-4A25-9C6F-970984EB4BDC}" type="datetimeFigureOut">
              <a:rPr lang="it-IT" smtClean="0"/>
              <a:t>23/12/2024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FED65-BC62-4D69-9F49-A0F23D6122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6179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FED65-BC62-4D69-9F49-A0F23D6122E1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199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FED65-BC62-4D69-9F49-A0F23D6122E1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7462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FED65-BC62-4D69-9F49-A0F23D6122E1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0797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FED65-BC62-4D69-9F49-A0F23D6122E1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2695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5CEAD278-D11B-4CB0-8FD5-2EA117E096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25D8804-81E1-4B30-9316-270BE7ADE034}" type="slidenum">
              <a:rPr kumimoji="0" lang="en-GB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3E586D77-96C6-4C00-823A-CFE2072554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382DF54D-9AE4-4723-B6C9-2BB98E44EF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5750" indent="-285750" algn="just" eaLnBrk="1" hangingPunct="1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endParaRPr lang="it-IT" altLang="it-IT" sz="1400" dirty="0">
              <a:solidFill>
                <a:srgbClr val="0D3F96"/>
              </a:solidFill>
              <a:latin typeface="Calibri" pitchFamily="34" charset="0"/>
              <a:cs typeface="+mn-cs"/>
            </a:endParaRPr>
          </a:p>
          <a:p>
            <a:pPr eaLnBrk="1" hangingPunct="1">
              <a:defRPr/>
            </a:pPr>
            <a:endParaRPr lang="it-IT" altLang="it-IT" b="1" dirty="0">
              <a:latin typeface="Arial" pitchFamily="34" charset="0"/>
            </a:endParaRPr>
          </a:p>
          <a:p>
            <a:pPr eaLnBrk="1" hangingPunct="1">
              <a:defRPr/>
            </a:pPr>
            <a:endParaRPr lang="it-IT" altLang="it-IT" b="1" dirty="0">
              <a:latin typeface="Arial" pitchFamily="34" charset="0"/>
            </a:endParaRPr>
          </a:p>
          <a:p>
            <a:pPr eaLnBrk="1" hangingPunct="1">
              <a:defRPr/>
            </a:pPr>
            <a:endParaRPr lang="it-IT" altLang="it-IT" b="1" dirty="0">
              <a:latin typeface="Arial" pitchFamily="34" charset="0"/>
            </a:endParaRPr>
          </a:p>
          <a:p>
            <a:pPr eaLnBrk="1" hangingPunct="1">
              <a:defRPr/>
            </a:pPr>
            <a:endParaRPr lang="it-IT" altLang="it-IT" b="1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1328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5CEAD278-D11B-4CB0-8FD5-2EA117E096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25D8804-81E1-4B30-9316-270BE7ADE034}" type="slidenum">
              <a:rPr kumimoji="0" lang="en-GB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3E586D77-96C6-4C00-823A-CFE2072554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382DF54D-9AE4-4723-B6C9-2BB98E44EF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it-IT" altLang="it-IT" b="1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350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6C66BF-C5DA-4288-BAEB-7E72204ECBA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5107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22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338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62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2D113C7-B6D4-4225-ADC1-93F5C706A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5E33FA6-2A48-4160-8AB2-AE926B52E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ED424BE-0472-4CCE-BDBC-4577154EA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CC60B-5FE0-4405-ACA6-69438ACD10B1}" type="slidenum">
              <a:rPr lang="en-GB" altLang="it-IT"/>
              <a:pPr>
                <a:defRPr/>
              </a:pPr>
              <a:t>‹N›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26789521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6703396-16DE-4998-85D1-E3D5D27B2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5F6F5A1-D031-4B9F-895E-B00D8848A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89DC16B-6DEC-48DE-8E18-D4DF4E350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2E4A8-1161-4FE2-BD13-FA149F42719E}" type="slidenum">
              <a:rPr lang="en-GB" altLang="it-IT"/>
              <a:pPr>
                <a:defRPr/>
              </a:pPr>
              <a:t>‹N›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20222412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1C9D867-101A-40A5-8FCC-C1B62EA53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DCA09C7-496E-439A-8EA6-6E705185C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9A5E1B5-43FD-4CA8-81AD-171BDB0C1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4555B-18AA-41AA-B3F7-4466DEB2633B}" type="slidenum">
              <a:rPr lang="en-GB" altLang="it-IT"/>
              <a:pPr>
                <a:defRPr/>
              </a:pPr>
              <a:t>‹N›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5478687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1C0A9788-9521-4E23-8413-1804293CC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A54B62B8-7CAA-4E32-AE4B-00060E9A6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76E8090F-C2EA-43B8-8E91-A63C1D029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C69FD-3614-4F1E-A160-46CDAB415191}" type="slidenum">
              <a:rPr lang="en-GB" altLang="it-IT"/>
              <a:pPr>
                <a:defRPr/>
              </a:pPr>
              <a:t>‹N›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31792044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06214B30-4A28-4590-B8EF-64280AA79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38201B97-3A55-43A1-8447-C8FC4631E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5C82DB00-3AA9-4D91-83C9-399C7F139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CBF86-5A1E-497B-9E20-35C9E51F32D2}" type="slidenum">
              <a:rPr lang="en-GB" altLang="it-IT"/>
              <a:pPr>
                <a:defRPr/>
              </a:pPr>
              <a:t>‹N›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12281063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ACCCB7F3-AA65-4398-B967-AF487ABE7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7D134CB3-4986-471E-99DE-3CD030304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06455866-634A-46FE-A5D9-710397279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DD5CF-24F4-4AD6-87B7-381CB0F30252}" type="slidenum">
              <a:rPr lang="en-GB" altLang="it-IT"/>
              <a:pPr>
                <a:defRPr/>
              </a:pPr>
              <a:t>‹N›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6544518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ED22F4C9-35CD-4AE9-9FCB-64C28EAE8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652582CB-97A1-40C7-B716-5A8D307B4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01B00181-E200-477B-9E8E-54CFFA1C6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9AF54-9079-4844-B3C3-78124F554AA5}" type="slidenum">
              <a:rPr lang="en-GB" altLang="it-IT"/>
              <a:pPr>
                <a:defRPr/>
              </a:pPr>
              <a:t>‹N›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1503554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9BBC44A2-E719-4CB4-8F32-511ECF5EA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DB362265-2F76-4F4D-BE34-96EE2BF35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D33FAAD0-5D34-4DF6-ABE6-C499A3AA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70882-C8B8-4C37-AB36-84E660A9658B}" type="slidenum">
              <a:rPr lang="en-GB" altLang="it-IT"/>
              <a:pPr>
                <a:defRPr/>
              </a:pPr>
              <a:t>‹N›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2739826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670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FBBF366F-FF00-4BB9-87B0-4672ED50E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A99C199E-0104-4938-A20A-32A2F86DB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FFC5246A-7BBE-406A-A090-687E4077B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B495C-F735-4D4E-9FE8-A9F92A898B53}" type="slidenum">
              <a:rPr lang="en-GB" altLang="it-IT"/>
              <a:pPr>
                <a:defRPr/>
              </a:pPr>
              <a:t>‹N›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17252868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9BCFAFC-7909-4298-B071-FAE4B6820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006FD3-BE00-4347-9755-40F14F6FE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0C4615D-01BC-4D16-AC6A-F9259F3E5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25905-E068-490E-94DE-8E484ECBC18B}" type="slidenum">
              <a:rPr lang="en-GB" altLang="it-IT"/>
              <a:pPr>
                <a:defRPr/>
              </a:pPr>
              <a:t>‹N›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18210805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CAA5BE2-205E-4F69-88BB-FCE1533D4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5425C6-E747-4560-A9D3-6A6A99795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A2C3297-84BF-419A-8607-6BD4046E0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EA427-89A5-48D8-8B08-337E31549E0A}" type="slidenum">
              <a:rPr lang="en-GB" altLang="it-IT"/>
              <a:pPr>
                <a:defRPr/>
              </a:pPr>
              <a:t>‹N›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4251633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045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976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48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56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290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69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401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38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egnaposto titolo 1">
            <a:extLst>
              <a:ext uri="{FF2B5EF4-FFF2-40B4-BE49-F238E27FC236}">
                <a16:creationId xmlns:a16="http://schemas.microsoft.com/office/drawing/2014/main" id="{F706210D-2D7B-4F42-B798-C7289136DE4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3075" name="Segnaposto testo 2">
            <a:extLst>
              <a:ext uri="{FF2B5EF4-FFF2-40B4-BE49-F238E27FC236}">
                <a16:creationId xmlns:a16="http://schemas.microsoft.com/office/drawing/2014/main" id="{F87841FC-A801-4030-A60D-7869BE3FDB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F7EC6DB-9F4C-4303-A5E0-0984B503B7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B7658ED-1743-4606-BF70-73F5A24098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E8D57FF-D87C-4EB8-83B9-9F222D1007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047B237-AB6B-442B-BED5-DF5B5D3D6158}" type="slidenum">
              <a:rPr lang="en-GB" altLang="it-IT"/>
              <a:pPr>
                <a:defRPr/>
              </a:pPr>
              <a:t>‹N›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3159152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hyperlink" Target="mailto:life@mase.gov.it" TargetMode="External"/><Relationship Id="rId3" Type="http://schemas.openxmlformats.org/officeDocument/2006/relationships/image" Target="../media/image8.jpeg"/><Relationship Id="rId7" Type="http://schemas.openxmlformats.org/officeDocument/2006/relationships/image" Target="../media/image11.png"/><Relationship Id="rId12" Type="http://schemas.openxmlformats.org/officeDocument/2006/relationships/hyperlink" Target="https://www.instagram.com/ncp_life_i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mase.gov.it/pagina/life" TargetMode="External"/><Relationship Id="rId11" Type="http://schemas.openxmlformats.org/officeDocument/2006/relationships/hyperlink" Target="mailto:(https://twitter.com/@LIFEprogrammeIT" TargetMode="External"/><Relationship Id="rId5" Type="http://schemas.openxmlformats.org/officeDocument/2006/relationships/image" Target="../media/image10.png"/><Relationship Id="rId15" Type="http://schemas.openxmlformats.org/officeDocument/2006/relationships/hyperlink" Target="https://www.linkedin.com/in/ncp-life-italia-9a935b285/" TargetMode="External"/><Relationship Id="rId10" Type="http://schemas.openxmlformats.org/officeDocument/2006/relationships/hyperlink" Target="https://www.facebook.com/ncp.life.Italia" TargetMode="External"/><Relationship Id="rId4" Type="http://schemas.openxmlformats.org/officeDocument/2006/relationships/image" Target="../media/image9.jpg"/><Relationship Id="rId9" Type="http://schemas.openxmlformats.org/officeDocument/2006/relationships/image" Target="../media/image13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>
            <a:extLst>
              <a:ext uri="{FF2B5EF4-FFF2-40B4-BE49-F238E27FC236}">
                <a16:creationId xmlns:a16="http://schemas.microsoft.com/office/drawing/2014/main" id="{0599A6DF-3E33-DE16-8BB7-DCEC70A4AB6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1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0" y="109481"/>
            <a:ext cx="15066059" cy="471645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9E530330-209F-9AD1-746B-F58C1F44991D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5976" y="786575"/>
            <a:ext cx="1289136" cy="1282994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9585AC1A-6882-0F69-D559-AFE42B56C63F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88" y="770103"/>
            <a:ext cx="1881259" cy="1282994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12" name="Rettangolo 11">
            <a:extLst>
              <a:ext uri="{FF2B5EF4-FFF2-40B4-BE49-F238E27FC236}">
                <a16:creationId xmlns:a16="http://schemas.microsoft.com/office/drawing/2014/main" id="{DBA58C91-520B-563E-A692-64947E86EA45}"/>
              </a:ext>
            </a:extLst>
          </p:cNvPr>
          <p:cNvSpPr/>
          <p:nvPr/>
        </p:nvSpPr>
        <p:spPr>
          <a:xfrm>
            <a:off x="2057400" y="2919480"/>
            <a:ext cx="8077200" cy="1024524"/>
          </a:xfrm>
          <a:prstGeom prst="rect">
            <a:avLst/>
          </a:prstGeom>
          <a:solidFill>
            <a:srgbClr val="0079C2">
              <a:alpha val="66000"/>
            </a:srgbClr>
          </a:solidFill>
          <a:ln>
            <a:solidFill>
              <a:srgbClr val="7AC2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Bahnschrift" panose="020B0502040204020203" pitchFamily="34" charset="0"/>
            </a:endParaRPr>
          </a:p>
        </p:txBody>
      </p:sp>
      <p:sp>
        <p:nvSpPr>
          <p:cNvPr id="13" name="TextBox 7">
            <a:extLst>
              <a:ext uri="{FF2B5EF4-FFF2-40B4-BE49-F238E27FC236}">
                <a16:creationId xmlns:a16="http://schemas.microsoft.com/office/drawing/2014/main" id="{6430A183-1577-A41C-C1E5-CAA158BDB93D}"/>
              </a:ext>
            </a:extLst>
          </p:cNvPr>
          <p:cNvSpPr txBox="1"/>
          <p:nvPr/>
        </p:nvSpPr>
        <p:spPr>
          <a:xfrm>
            <a:off x="115501" y="2972205"/>
            <a:ext cx="11960996" cy="86177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The implementation of the LIFE Programme in Italy </a:t>
            </a:r>
          </a:p>
          <a:p>
            <a:pPr algn="ctr"/>
            <a:r>
              <a:rPr lang="en-GB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and the activities of the National Contact Point (NCP)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EDD58AE9-28F0-33E8-6654-D755BDF8474C}"/>
              </a:ext>
            </a:extLst>
          </p:cNvPr>
          <p:cNvSpPr/>
          <p:nvPr/>
        </p:nvSpPr>
        <p:spPr>
          <a:xfrm>
            <a:off x="202681" y="5353806"/>
            <a:ext cx="5081038" cy="97463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en-US" sz="2600" b="1" dirty="0">
                <a:solidFill>
                  <a:srgbClr val="FFFFFF"/>
                </a:solidFill>
                <a:latin typeface="Bahnschrift SemiBold SemiConden" panose="020B0502040204020203" pitchFamily="34" charset="0"/>
              </a:rPr>
              <a:t>Event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63665CF-B9E9-E9FB-CFE7-791F0B67DC62}"/>
              </a:ext>
            </a:extLst>
          </p:cNvPr>
          <p:cNvSpPr txBox="1"/>
          <p:nvPr/>
        </p:nvSpPr>
        <p:spPr>
          <a:xfrm>
            <a:off x="914400" y="5860845"/>
            <a:ext cx="36576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Place, Date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E94BBE6A-268E-4E75-A2C2-957A1B411904}"/>
              </a:ext>
            </a:extLst>
          </p:cNvPr>
          <p:cNvSpPr/>
          <p:nvPr/>
        </p:nvSpPr>
        <p:spPr>
          <a:xfrm>
            <a:off x="9982200" y="5114704"/>
            <a:ext cx="1860559" cy="501113"/>
          </a:xfrm>
          <a:prstGeom prst="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atin typeface="Bahnschrift" panose="020B0502040204020203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2CC6D04-5383-8906-1C77-F098C48B22EF}"/>
              </a:ext>
            </a:extLst>
          </p:cNvPr>
          <p:cNvSpPr txBox="1"/>
          <p:nvPr/>
        </p:nvSpPr>
        <p:spPr>
          <a:xfrm>
            <a:off x="8424173" y="5174111"/>
            <a:ext cx="497661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LIFE NCP Team IT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AE8F076C-8D6F-A657-2AC7-F5FD235AEC05}"/>
              </a:ext>
            </a:extLst>
          </p:cNvPr>
          <p:cNvSpPr/>
          <p:nvPr/>
        </p:nvSpPr>
        <p:spPr>
          <a:xfrm>
            <a:off x="6469016" y="5841122"/>
            <a:ext cx="5373743" cy="501113"/>
          </a:xfrm>
          <a:prstGeom prst="rect">
            <a:avLst/>
          </a:prstGeom>
          <a:solidFill>
            <a:schemeClr val="bg1"/>
          </a:solidFill>
          <a:ln>
            <a:solidFill>
              <a:srgbClr val="0079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atin typeface="Bahnschrift" panose="020B0502040204020203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66D4F97-FBEC-9C8C-2623-058FC4E602C0}"/>
              </a:ext>
            </a:extLst>
          </p:cNvPr>
          <p:cNvSpPr txBox="1"/>
          <p:nvPr/>
        </p:nvSpPr>
        <p:spPr>
          <a:xfrm>
            <a:off x="6469016" y="5922401"/>
            <a:ext cx="5373744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500" dirty="0" err="1">
                <a:solidFill>
                  <a:srgbClr val="0079C2"/>
                </a:solidFill>
                <a:latin typeface="Bahnschrift SemiBold SemiConden" panose="020B0502040204020203" pitchFamily="34" charset="0"/>
              </a:rPr>
              <a:t>Italian</a:t>
            </a:r>
            <a:r>
              <a:rPr lang="it-IT" sz="1500" dirty="0">
                <a:solidFill>
                  <a:srgbClr val="0079C2"/>
                </a:solidFill>
                <a:latin typeface="Bahnschrift SemiBold SemiConden" panose="020B0502040204020203" pitchFamily="34" charset="0"/>
              </a:rPr>
              <a:t> </a:t>
            </a:r>
            <a:r>
              <a:rPr lang="it-IT" sz="1500" dirty="0" err="1">
                <a:solidFill>
                  <a:srgbClr val="0079C2"/>
                </a:solidFill>
                <a:latin typeface="Bahnschrift SemiBold SemiConden" panose="020B0502040204020203" pitchFamily="34" charset="0"/>
              </a:rPr>
              <a:t>Ministry</a:t>
            </a:r>
            <a:r>
              <a:rPr lang="it-IT" sz="1500" dirty="0">
                <a:solidFill>
                  <a:srgbClr val="0079C2"/>
                </a:solidFill>
                <a:latin typeface="Bahnschrift SemiBold SemiConden" panose="020B0502040204020203" pitchFamily="34" charset="0"/>
              </a:rPr>
              <a:t> of the Environment and Energy Security (MEES)</a:t>
            </a:r>
          </a:p>
        </p:txBody>
      </p:sp>
    </p:spTree>
    <p:extLst>
      <p:ext uri="{BB962C8B-B14F-4D97-AF65-F5344CB8AC3E}">
        <p14:creationId xmlns:p14="http://schemas.microsoft.com/office/powerpoint/2010/main" val="3473076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>
            <a:extLst>
              <a:ext uri="{FF2B5EF4-FFF2-40B4-BE49-F238E27FC236}">
                <a16:creationId xmlns:a16="http://schemas.microsoft.com/office/drawing/2014/main" id="{0599A6DF-3E33-DE16-8BB7-DCEC70A4AB6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1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0" y="109481"/>
            <a:ext cx="15066059" cy="471645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9E530330-209F-9AD1-746B-F58C1F44991D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5976" y="786575"/>
            <a:ext cx="1289136" cy="1282994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9585AC1A-6882-0F69-D559-AFE42B56C63F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88" y="770103"/>
            <a:ext cx="1881259" cy="1282994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12" name="Rettangolo 11">
            <a:extLst>
              <a:ext uri="{FF2B5EF4-FFF2-40B4-BE49-F238E27FC236}">
                <a16:creationId xmlns:a16="http://schemas.microsoft.com/office/drawing/2014/main" id="{DBA58C91-520B-563E-A692-64947E86EA45}"/>
              </a:ext>
            </a:extLst>
          </p:cNvPr>
          <p:cNvSpPr/>
          <p:nvPr/>
        </p:nvSpPr>
        <p:spPr>
          <a:xfrm>
            <a:off x="2248147" y="3048000"/>
            <a:ext cx="7657853" cy="896003"/>
          </a:xfrm>
          <a:prstGeom prst="rect">
            <a:avLst/>
          </a:prstGeom>
          <a:solidFill>
            <a:srgbClr val="0079C2">
              <a:alpha val="66000"/>
            </a:srgbClr>
          </a:solidFill>
          <a:ln>
            <a:solidFill>
              <a:srgbClr val="7AC2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Bahnschrift" panose="020B0502040204020203" pitchFamily="34" charset="0"/>
            </a:endParaRPr>
          </a:p>
        </p:txBody>
      </p:sp>
      <p:sp>
        <p:nvSpPr>
          <p:cNvPr id="13" name="TextBox 7">
            <a:extLst>
              <a:ext uri="{FF2B5EF4-FFF2-40B4-BE49-F238E27FC236}">
                <a16:creationId xmlns:a16="http://schemas.microsoft.com/office/drawing/2014/main" id="{6430A183-1577-A41C-C1E5-CAA158BDB93D}"/>
              </a:ext>
            </a:extLst>
          </p:cNvPr>
          <p:cNvSpPr txBox="1"/>
          <p:nvPr/>
        </p:nvSpPr>
        <p:spPr>
          <a:xfrm>
            <a:off x="115501" y="3232306"/>
            <a:ext cx="11960996" cy="43088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The implementation of the LIFE Programme in Italy</a:t>
            </a:r>
          </a:p>
        </p:txBody>
      </p:sp>
    </p:spTree>
    <p:extLst>
      <p:ext uri="{BB962C8B-B14F-4D97-AF65-F5344CB8AC3E}">
        <p14:creationId xmlns:p14="http://schemas.microsoft.com/office/powerpoint/2010/main" val="705097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B41CF0D7-BBEE-684F-7B4B-1E20E25CC9C1}"/>
              </a:ext>
            </a:extLst>
          </p:cNvPr>
          <p:cNvSpPr txBox="1"/>
          <p:nvPr/>
        </p:nvSpPr>
        <p:spPr>
          <a:xfrm>
            <a:off x="481172" y="294578"/>
            <a:ext cx="79008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hnschrift SemiBold SemiConden" panose="020B0502040204020203" pitchFamily="34" charset="0"/>
                <a:ea typeface="+mn-ea"/>
                <a:cs typeface="+mn-cs"/>
              </a:rPr>
              <a:t>The LIFE </a:t>
            </a:r>
            <a:r>
              <a:rPr lang="it-IT" sz="2400" dirty="0">
                <a:solidFill>
                  <a:srgbClr val="002060"/>
                </a:solidFill>
                <a:latin typeface="Bahnschrift SemiBold SemiConden" panose="020B0502040204020203" pitchFamily="34" charset="0"/>
              </a:rPr>
              <a:t>P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hnschrift SemiBold SemiConden" panose="020B0502040204020203" pitchFamily="34" charset="0"/>
                <a:ea typeface="+mn-ea"/>
                <a:cs typeface="+mn-cs"/>
              </a:rPr>
              <a:t>rogramme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hnschrift SemiBold SemiConden" panose="020B0502040204020203" pitchFamily="34" charset="0"/>
                <a:ea typeface="+mn-ea"/>
                <a:cs typeface="+mn-cs"/>
              </a:rPr>
              <a:t> in 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hnschrift SemiBold SemiConden" panose="020B0502040204020203" pitchFamily="34" charset="0"/>
                <a:ea typeface="+mn-ea"/>
                <a:cs typeface="+mn-cs"/>
              </a:rPr>
              <a:t>Italy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hnschrift SemiBold SemiConden" panose="020B0502040204020203" pitchFamily="34" charset="0"/>
                <a:ea typeface="+mn-ea"/>
                <a:cs typeface="+mn-cs"/>
              </a:rPr>
              <a:t>: 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hnschrift SemiBold SemiConden" panose="020B0502040204020203" pitchFamily="34" charset="0"/>
                <a:ea typeface="+mn-ea"/>
                <a:cs typeface="+mn-cs"/>
              </a:rPr>
              <a:t>facts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hnschrift SemiBold SemiConden" panose="020B0502040204020203" pitchFamily="34" charset="0"/>
                <a:ea typeface="+mn-ea"/>
                <a:cs typeface="+mn-cs"/>
              </a:rPr>
              <a:t> and 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hnschrift SemiBold SemiConden" panose="020B0502040204020203" pitchFamily="34" charset="0"/>
                <a:ea typeface="+mn-ea"/>
                <a:cs typeface="+mn-cs"/>
              </a:rPr>
              <a:t>figures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hnschrift SemiBold SemiConden" panose="020B0502040204020203" pitchFamily="34" charset="0"/>
                <a:ea typeface="+mn-ea"/>
                <a:cs typeface="+mn-cs"/>
              </a:rPr>
              <a:t> (1992-2022) </a:t>
            </a: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935D0140-B6E4-8A76-A7B6-7A759431A948}"/>
              </a:ext>
            </a:extLst>
          </p:cNvPr>
          <p:cNvCxnSpPr/>
          <p:nvPr/>
        </p:nvCxnSpPr>
        <p:spPr>
          <a:xfrm>
            <a:off x="0" y="1014414"/>
            <a:ext cx="1219200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magine 17">
            <a:extLst>
              <a:ext uri="{FF2B5EF4-FFF2-40B4-BE49-F238E27FC236}">
                <a16:creationId xmlns:a16="http://schemas.microsoft.com/office/drawing/2014/main" id="{9585AC1A-6882-0F69-D559-AFE42B56C63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033" y="92721"/>
            <a:ext cx="1228015" cy="732958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9735483D-C944-49D1-C68B-A2A68B2F585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800" y="92721"/>
            <a:ext cx="806266" cy="732947"/>
          </a:xfrm>
          <a:prstGeom prst="rect">
            <a:avLst/>
          </a:prstGeom>
          <a:ln>
            <a:solidFill>
              <a:schemeClr val="bg1"/>
            </a:solidFill>
          </a:ln>
        </p:spPr>
      </p:pic>
      <p:graphicFrame>
        <p:nvGraphicFramePr>
          <p:cNvPr id="21" name="Grafico 6">
            <a:extLst>
              <a:ext uri="{FF2B5EF4-FFF2-40B4-BE49-F238E27FC236}">
                <a16:creationId xmlns:a16="http://schemas.microsoft.com/office/drawing/2014/main" id="{A8F1476C-C863-E433-82C0-447B9F43BA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3166912"/>
              </p:ext>
            </p:extLst>
          </p:nvPr>
        </p:nvGraphicFramePr>
        <p:xfrm>
          <a:off x="4995936" y="2876708"/>
          <a:ext cx="7110018" cy="3288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64904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>
            <a:extLst>
              <a:ext uri="{FF2B5EF4-FFF2-40B4-BE49-F238E27FC236}">
                <a16:creationId xmlns:a16="http://schemas.microsoft.com/office/drawing/2014/main" id="{0599A6DF-3E33-DE16-8BB7-DCEC70A4AB6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1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0" y="109481"/>
            <a:ext cx="15066059" cy="471645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9E530330-209F-9AD1-746B-F58C1F44991D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5976" y="786575"/>
            <a:ext cx="1289136" cy="1282994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9585AC1A-6882-0F69-D559-AFE42B56C63F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88" y="770103"/>
            <a:ext cx="1881259" cy="1282994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12" name="Rettangolo 11">
            <a:extLst>
              <a:ext uri="{FF2B5EF4-FFF2-40B4-BE49-F238E27FC236}">
                <a16:creationId xmlns:a16="http://schemas.microsoft.com/office/drawing/2014/main" id="{DBA58C91-520B-563E-A692-64947E86EA45}"/>
              </a:ext>
            </a:extLst>
          </p:cNvPr>
          <p:cNvSpPr/>
          <p:nvPr/>
        </p:nvSpPr>
        <p:spPr>
          <a:xfrm>
            <a:off x="2514600" y="3048000"/>
            <a:ext cx="7239000" cy="762000"/>
          </a:xfrm>
          <a:prstGeom prst="rect">
            <a:avLst/>
          </a:prstGeom>
          <a:solidFill>
            <a:srgbClr val="0079C2">
              <a:alpha val="66000"/>
            </a:srgbClr>
          </a:solidFill>
          <a:ln>
            <a:solidFill>
              <a:srgbClr val="7AC2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Bahnschrift" panose="020B0502040204020203" pitchFamily="34" charset="0"/>
            </a:endParaRPr>
          </a:p>
        </p:txBody>
      </p:sp>
      <p:sp>
        <p:nvSpPr>
          <p:cNvPr id="13" name="TextBox 7">
            <a:extLst>
              <a:ext uri="{FF2B5EF4-FFF2-40B4-BE49-F238E27FC236}">
                <a16:creationId xmlns:a16="http://schemas.microsoft.com/office/drawing/2014/main" id="{6430A183-1577-A41C-C1E5-CAA158BDB93D}"/>
              </a:ext>
            </a:extLst>
          </p:cNvPr>
          <p:cNvSpPr txBox="1"/>
          <p:nvPr/>
        </p:nvSpPr>
        <p:spPr>
          <a:xfrm>
            <a:off x="115501" y="3193110"/>
            <a:ext cx="11960996" cy="43088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The activities of the National Contact Point (NCP)</a:t>
            </a:r>
          </a:p>
        </p:txBody>
      </p:sp>
    </p:spTree>
    <p:extLst>
      <p:ext uri="{BB962C8B-B14F-4D97-AF65-F5344CB8AC3E}">
        <p14:creationId xmlns:p14="http://schemas.microsoft.com/office/powerpoint/2010/main" val="920392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7" name="Graph-p5.png" descr="/Users/Admin/Documents/JOB/Prospect-PPT/png-jpg/Graph-p5.png">
            <a:extLst>
              <a:ext uri="{FF2B5EF4-FFF2-40B4-BE49-F238E27FC236}">
                <a16:creationId xmlns:a16="http://schemas.microsoft.com/office/drawing/2014/main" id="{B2D3F2F3-8BE8-434E-8F82-C93B2CCBC821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3146" y="1026151"/>
            <a:ext cx="6084887" cy="50895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8" name="CasellaDiTesto 15">
            <a:extLst>
              <a:ext uri="{FF2B5EF4-FFF2-40B4-BE49-F238E27FC236}">
                <a16:creationId xmlns:a16="http://schemas.microsoft.com/office/drawing/2014/main" id="{1D77A002-CCD9-4D84-AF51-F6AF1F2EFD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461" y="3117844"/>
            <a:ext cx="3899632" cy="7694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it-IT" sz="2200" b="1" dirty="0">
                <a:solidFill>
                  <a:srgbClr val="034EA1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What are the main activities of the Italian LIFE NCP?</a:t>
            </a:r>
          </a:p>
        </p:txBody>
      </p:sp>
      <p:sp>
        <p:nvSpPr>
          <p:cNvPr id="10" name="Rettangolo arrotondato 9">
            <a:extLst>
              <a:ext uri="{FF2B5EF4-FFF2-40B4-BE49-F238E27FC236}">
                <a16:creationId xmlns:a16="http://schemas.microsoft.com/office/drawing/2014/main" id="{FEBCD59E-37E6-4F1D-834D-E6350D051E1A}"/>
              </a:ext>
            </a:extLst>
          </p:cNvPr>
          <p:cNvSpPr/>
          <p:nvPr/>
        </p:nvSpPr>
        <p:spPr>
          <a:xfrm>
            <a:off x="6371638" y="1193643"/>
            <a:ext cx="1757363" cy="381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100" b="1" dirty="0">
                <a:solidFill>
                  <a:srgbClr val="000090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FOCUSED S</a:t>
            </a:r>
            <a:r>
              <a:rPr lang="en-GB" sz="1100" b="1" dirty="0">
                <a:solidFill>
                  <a:srgbClr val="000090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UPPORT TO APPLICANTS</a:t>
            </a:r>
          </a:p>
        </p:txBody>
      </p:sp>
      <p:sp>
        <p:nvSpPr>
          <p:cNvPr id="11" name="Rettangolo arrotondato 10">
            <a:extLst>
              <a:ext uri="{FF2B5EF4-FFF2-40B4-BE49-F238E27FC236}">
                <a16:creationId xmlns:a16="http://schemas.microsoft.com/office/drawing/2014/main" id="{60BD57CC-A032-4631-BBB7-0B3F61D44F53}"/>
              </a:ext>
            </a:extLst>
          </p:cNvPr>
          <p:cNvSpPr/>
          <p:nvPr/>
        </p:nvSpPr>
        <p:spPr>
          <a:xfrm>
            <a:off x="7305103" y="1931101"/>
            <a:ext cx="1709739" cy="520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100" b="1" dirty="0">
                <a:solidFill>
                  <a:srgbClr val="000090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ORGANISATION OF EVENTS</a:t>
            </a:r>
          </a:p>
        </p:txBody>
      </p:sp>
      <p:sp>
        <p:nvSpPr>
          <p:cNvPr id="12" name="Rettangolo arrotondato 11">
            <a:extLst>
              <a:ext uri="{FF2B5EF4-FFF2-40B4-BE49-F238E27FC236}">
                <a16:creationId xmlns:a16="http://schemas.microsoft.com/office/drawing/2014/main" id="{831AC837-EBEF-41C0-9671-709B2CC1066D}"/>
              </a:ext>
            </a:extLst>
          </p:cNvPr>
          <p:cNvSpPr/>
          <p:nvPr/>
        </p:nvSpPr>
        <p:spPr>
          <a:xfrm>
            <a:off x="7881937" y="2789239"/>
            <a:ext cx="2025651" cy="5715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100" b="1" dirty="0">
                <a:solidFill>
                  <a:srgbClr val="000090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PARTICIPATION IN EVENTS</a:t>
            </a:r>
          </a:p>
        </p:txBody>
      </p:sp>
      <p:sp>
        <p:nvSpPr>
          <p:cNvPr id="13" name="Rettangolo arrotondato 12">
            <a:extLst>
              <a:ext uri="{FF2B5EF4-FFF2-40B4-BE49-F238E27FC236}">
                <a16:creationId xmlns:a16="http://schemas.microsoft.com/office/drawing/2014/main" id="{0035148B-5BE8-4BC7-82B3-537E4538C6FE}"/>
              </a:ext>
            </a:extLst>
          </p:cNvPr>
          <p:cNvSpPr/>
          <p:nvPr/>
        </p:nvSpPr>
        <p:spPr>
          <a:xfrm>
            <a:off x="7302723" y="4689475"/>
            <a:ext cx="1714500" cy="431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100" b="1" dirty="0">
                <a:solidFill>
                  <a:srgbClr val="000090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SPECIFIC ACTIONS TO PROMOTE PROJECTS</a:t>
            </a:r>
            <a:endParaRPr lang="it-IT" sz="1100" b="1" dirty="0">
              <a:solidFill>
                <a:srgbClr val="000090"/>
              </a:solidFill>
              <a:latin typeface="Bahnschrift SemiBold SemiConden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4" name="Rettangolo arrotondato 13">
            <a:extLst>
              <a:ext uri="{FF2B5EF4-FFF2-40B4-BE49-F238E27FC236}">
                <a16:creationId xmlns:a16="http://schemas.microsoft.com/office/drawing/2014/main" id="{1A08D40C-4DBB-4D74-A2F7-BA1A28840666}"/>
              </a:ext>
            </a:extLst>
          </p:cNvPr>
          <p:cNvSpPr/>
          <p:nvPr/>
        </p:nvSpPr>
        <p:spPr>
          <a:xfrm>
            <a:off x="7905438" y="3809049"/>
            <a:ext cx="1714500" cy="457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100" b="1" dirty="0">
                <a:solidFill>
                  <a:srgbClr val="000090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COMMUNICATION ACTIONS</a:t>
            </a:r>
          </a:p>
        </p:txBody>
      </p:sp>
      <p:sp>
        <p:nvSpPr>
          <p:cNvPr id="15" name="Rettangolo arrotondato 14">
            <a:extLst>
              <a:ext uri="{FF2B5EF4-FFF2-40B4-BE49-F238E27FC236}">
                <a16:creationId xmlns:a16="http://schemas.microsoft.com/office/drawing/2014/main" id="{BF33E5F0-7485-4A4D-9766-4279FA4CC4C6}"/>
              </a:ext>
            </a:extLst>
          </p:cNvPr>
          <p:cNvSpPr/>
          <p:nvPr/>
        </p:nvSpPr>
        <p:spPr>
          <a:xfrm>
            <a:off x="6334349" y="5384987"/>
            <a:ext cx="1825623" cy="520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100" b="1" dirty="0">
                <a:solidFill>
                  <a:srgbClr val="000090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ACTIONS FOR SYNERGIES/ </a:t>
            </a:r>
          </a:p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100" b="1" dirty="0">
                <a:solidFill>
                  <a:srgbClr val="000090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COMPLEMENTARITY/</a:t>
            </a:r>
          </a:p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100" b="1" dirty="0">
                <a:solidFill>
                  <a:srgbClr val="000090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REPLICATION</a:t>
            </a:r>
          </a:p>
        </p:txBody>
      </p:sp>
      <p:pic>
        <p:nvPicPr>
          <p:cNvPr id="2" name="Picture 13">
            <a:extLst>
              <a:ext uri="{FF2B5EF4-FFF2-40B4-BE49-F238E27FC236}">
                <a16:creationId xmlns:a16="http://schemas.microsoft.com/office/drawing/2014/main" id="{0FECC3FA-B239-4F42-614F-0CCCAFB6517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700605" y="441371"/>
            <a:ext cx="1368747" cy="1071808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D23D3B15-E1F6-A800-CB71-664242E60D5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1395" y="435680"/>
            <a:ext cx="1076352" cy="1076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449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D23D3B15-E1F6-A800-CB71-664242E60D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1395" y="435680"/>
            <a:ext cx="1076352" cy="1076352"/>
          </a:xfrm>
          <a:prstGeom prst="rect">
            <a:avLst/>
          </a:prstGeom>
        </p:spPr>
      </p:pic>
      <p:pic>
        <p:nvPicPr>
          <p:cNvPr id="8" name="Picture 13">
            <a:extLst>
              <a:ext uri="{FF2B5EF4-FFF2-40B4-BE49-F238E27FC236}">
                <a16:creationId xmlns:a16="http://schemas.microsoft.com/office/drawing/2014/main" id="{D3D83493-ABFB-5435-B576-646C7EC977DD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700605" y="441371"/>
            <a:ext cx="1368747" cy="1071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837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15">
            <a:extLst>
              <a:ext uri="{FF2B5EF4-FFF2-40B4-BE49-F238E27FC236}">
                <a16:creationId xmlns:a16="http://schemas.microsoft.com/office/drawing/2014/main" id="{00F7AE41-D37D-996B-E32A-15BFD7B9B41A}"/>
              </a:ext>
            </a:extLst>
          </p:cNvPr>
          <p:cNvSpPr/>
          <p:nvPr/>
        </p:nvSpPr>
        <p:spPr>
          <a:xfrm rot="4350058">
            <a:off x="5126516" y="-416903"/>
            <a:ext cx="8779754" cy="7064176"/>
          </a:xfrm>
          <a:custGeom>
            <a:avLst/>
            <a:gdLst>
              <a:gd name="connsiteX0" fmla="*/ 13151739 w 13151739"/>
              <a:gd name="connsiteY0" fmla="*/ 3124242 h 10511347"/>
              <a:gd name="connsiteX1" fmla="*/ 10796993 w 13151739"/>
              <a:gd name="connsiteY1" fmla="*/ 10511347 h 10511347"/>
              <a:gd name="connsiteX2" fmla="*/ 0 w 13151739"/>
              <a:gd name="connsiteY2" fmla="*/ 10511346 h 10511347"/>
              <a:gd name="connsiteX3" fmla="*/ 3350644 w 13151739"/>
              <a:gd name="connsiteY3" fmla="*/ 0 h 1051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51739" h="10511347">
                <a:moveTo>
                  <a:pt x="13151739" y="3124242"/>
                </a:moveTo>
                <a:lnTo>
                  <a:pt x="10796993" y="10511347"/>
                </a:lnTo>
                <a:lnTo>
                  <a:pt x="0" y="10511346"/>
                </a:lnTo>
                <a:lnTo>
                  <a:pt x="3350644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>
            <a:noAutofit/>
          </a:bodyPr>
          <a:lstStyle/>
          <a:p>
            <a:pPr defTabSz="609660">
              <a:defRPr/>
            </a:pPr>
            <a:endParaRPr lang="en-GB" sz="120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6720F5F-CEF9-4D26-8773-7D3E99E917D8}"/>
              </a:ext>
            </a:extLst>
          </p:cNvPr>
          <p:cNvSpPr/>
          <p:nvPr/>
        </p:nvSpPr>
        <p:spPr>
          <a:xfrm rot="-6460826">
            <a:off x="-2090993" y="184505"/>
            <a:ext cx="8867133" cy="7064176"/>
          </a:xfrm>
          <a:custGeom>
            <a:avLst/>
            <a:gdLst>
              <a:gd name="connsiteX0" fmla="*/ 13151739 w 13151739"/>
              <a:gd name="connsiteY0" fmla="*/ 3124242 h 10511347"/>
              <a:gd name="connsiteX1" fmla="*/ 10796993 w 13151739"/>
              <a:gd name="connsiteY1" fmla="*/ 10511347 h 10511347"/>
              <a:gd name="connsiteX2" fmla="*/ 0 w 13151739"/>
              <a:gd name="connsiteY2" fmla="*/ 10511346 h 10511347"/>
              <a:gd name="connsiteX3" fmla="*/ 3350644 w 13151739"/>
              <a:gd name="connsiteY3" fmla="*/ 0 h 1051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51739" h="10511347">
                <a:moveTo>
                  <a:pt x="13151739" y="3124242"/>
                </a:moveTo>
                <a:lnTo>
                  <a:pt x="10796993" y="10511347"/>
                </a:lnTo>
                <a:lnTo>
                  <a:pt x="0" y="10511346"/>
                </a:lnTo>
                <a:lnTo>
                  <a:pt x="3350644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>
            <a:noAutofit/>
          </a:bodyPr>
          <a:lstStyle/>
          <a:p>
            <a:pPr defTabSz="609660">
              <a:defRPr/>
            </a:pPr>
            <a:endParaRPr lang="en-GB" sz="12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44" r="21996"/>
          <a:stretch/>
        </p:blipFill>
        <p:spPr>
          <a:xfrm>
            <a:off x="721507" y="1339460"/>
            <a:ext cx="2606660" cy="2041825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2512" y="167580"/>
            <a:ext cx="1365250" cy="1365250"/>
          </a:xfrm>
          <a:prstGeom prst="rect">
            <a:avLst/>
          </a:prstGeom>
        </p:spPr>
      </p:pic>
      <p:sp>
        <p:nvSpPr>
          <p:cNvPr id="6" name="TextBox 7">
            <a:extLst>
              <a:ext uri="{FF2B5EF4-FFF2-40B4-BE49-F238E27FC236}">
                <a16:creationId xmlns:a16="http://schemas.microsoft.com/office/drawing/2014/main" id="{5CCEF06A-0080-1310-3899-C38E246F1BB5}"/>
              </a:ext>
            </a:extLst>
          </p:cNvPr>
          <p:cNvSpPr txBox="1"/>
          <p:nvPr/>
        </p:nvSpPr>
        <p:spPr>
          <a:xfrm>
            <a:off x="999713" y="433122"/>
            <a:ext cx="8876071" cy="10156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60">
              <a:defRPr/>
            </a:pPr>
            <a:r>
              <a:rPr lang="it-IT" altLang="it-IT" sz="6600" b="1" cap="all" dirty="0">
                <a:solidFill>
                  <a:prstClr val="white"/>
                </a:solidFill>
                <a:latin typeface="Bahnschrift SemiBold SemiConden" panose="020B0502040204020203" pitchFamily="34" charset="0"/>
                <a:ea typeface="Lato Bold" panose="020B0604020202020204" charset="0"/>
                <a:cs typeface="Lato Bold" panose="020B0604020202020204" charset="0"/>
              </a:rPr>
              <a:t>Thank </a:t>
            </a:r>
            <a:r>
              <a:rPr lang="it-IT" altLang="it-IT" sz="6600" b="1" cap="all" dirty="0" err="1">
                <a:solidFill>
                  <a:prstClr val="white"/>
                </a:solidFill>
                <a:latin typeface="Bahnschrift SemiBold SemiConden" panose="020B0502040204020203" pitchFamily="34" charset="0"/>
                <a:ea typeface="Lato Bold" panose="020B0604020202020204" charset="0"/>
                <a:cs typeface="Lato Bold" panose="020B0604020202020204" charset="0"/>
              </a:rPr>
              <a:t>you</a:t>
            </a:r>
            <a:r>
              <a:rPr lang="it-IT" altLang="it-IT" sz="6600" b="1" cap="all" dirty="0">
                <a:solidFill>
                  <a:prstClr val="white"/>
                </a:solidFill>
                <a:latin typeface="Bahnschrift SemiBold SemiConden" panose="020B0502040204020203" pitchFamily="34" charset="0"/>
                <a:ea typeface="Lato Bold" panose="020B0604020202020204" charset="0"/>
                <a:cs typeface="Lato Bold" panose="020B0604020202020204" charset="0"/>
              </a:rPr>
              <a:t>!</a:t>
            </a:r>
          </a:p>
        </p:txBody>
      </p:sp>
      <p:pic>
        <p:nvPicPr>
          <p:cNvPr id="7" name="Picture 20">
            <a:extLst>
              <a:ext uri="{FF2B5EF4-FFF2-40B4-BE49-F238E27FC236}">
                <a16:creationId xmlns:a16="http://schemas.microsoft.com/office/drawing/2014/main" id="{E7F6AFD4-1DAC-039B-4F65-B1CF659FD8B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78117" y="1985300"/>
            <a:ext cx="684199" cy="750146"/>
          </a:xfrm>
          <a:prstGeom prst="rect">
            <a:avLst/>
          </a:prstGeom>
        </p:spPr>
      </p:pic>
      <p:sp>
        <p:nvSpPr>
          <p:cNvPr id="8" name="TextBox 3">
            <a:extLst>
              <a:ext uri="{FF2B5EF4-FFF2-40B4-BE49-F238E27FC236}">
                <a16:creationId xmlns:a16="http://schemas.microsoft.com/office/drawing/2014/main" id="{B1C75C86-3B40-CBB5-A528-A338A318DCEA}"/>
              </a:ext>
            </a:extLst>
          </p:cNvPr>
          <p:cNvSpPr txBox="1"/>
          <p:nvPr/>
        </p:nvSpPr>
        <p:spPr>
          <a:xfrm>
            <a:off x="7812076" y="2106633"/>
            <a:ext cx="37178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6"/>
            <a:r>
              <a:rPr lang="en-GB" sz="2100" b="1" dirty="0">
                <a:solidFill>
                  <a:schemeClr val="bg1"/>
                </a:solidFill>
                <a:latin typeface="Bahnschrift SemiBold SemiConden" panose="020B0502040204020203" pitchFamily="34" charset="0"/>
                <a:ea typeface="Lato Bold" panose="020B0604020202020204" charset="0"/>
                <a:cs typeface="Lato Bold" panose="020B060402020202020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www.mase.gov.it/pagina/life</a:t>
            </a:r>
            <a:endParaRPr lang="en-GB" sz="2100" b="1" dirty="0">
              <a:solidFill>
                <a:schemeClr val="bg1"/>
              </a:solidFill>
              <a:latin typeface="Bahnschrift SemiBold SemiConden" panose="020B0502040204020203" pitchFamily="34" charset="0"/>
              <a:ea typeface="Lato Bold" panose="020B0604020202020204" charset="0"/>
              <a:cs typeface="Lato Bold" panose="020B0604020202020204" charset="0"/>
            </a:endParaRPr>
          </a:p>
        </p:txBody>
      </p:sp>
      <p:pic>
        <p:nvPicPr>
          <p:cNvPr id="9" name="Picture 16">
            <a:extLst>
              <a:ext uri="{FF2B5EF4-FFF2-40B4-BE49-F238E27FC236}">
                <a16:creationId xmlns:a16="http://schemas.microsoft.com/office/drawing/2014/main" id="{E1E1273A-4FAE-E9D6-7B46-ADFB10A6173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10102" y="2858646"/>
            <a:ext cx="620230" cy="681506"/>
          </a:xfrm>
          <a:prstGeom prst="rect">
            <a:avLst/>
          </a:prstGeom>
        </p:spPr>
      </p:pic>
      <p:pic>
        <p:nvPicPr>
          <p:cNvPr id="10" name="Picture 15">
            <a:extLst>
              <a:ext uri="{FF2B5EF4-FFF2-40B4-BE49-F238E27FC236}">
                <a16:creationId xmlns:a16="http://schemas.microsoft.com/office/drawing/2014/main" id="{5A1BF3F9-BC0A-785E-D20E-5C6F7B41958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18095" y="3854554"/>
            <a:ext cx="640631" cy="426310"/>
          </a:xfrm>
          <a:prstGeom prst="rect">
            <a:avLst/>
          </a:prstGeom>
        </p:spPr>
      </p:pic>
      <p:pic>
        <p:nvPicPr>
          <p:cNvPr id="12" name="Picture 18">
            <a:extLst>
              <a:ext uri="{FF2B5EF4-FFF2-40B4-BE49-F238E27FC236}">
                <a16:creationId xmlns:a16="http://schemas.microsoft.com/office/drawing/2014/main" id="{C14B914A-96EA-1302-24E0-97FCFB15937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96436" y="4539041"/>
            <a:ext cx="647562" cy="711537"/>
          </a:xfrm>
          <a:prstGeom prst="rect">
            <a:avLst/>
          </a:prstGeom>
        </p:spPr>
      </p:pic>
      <p:sp>
        <p:nvSpPr>
          <p:cNvPr id="14" name="TextBox 24">
            <a:extLst>
              <a:ext uri="{FF2B5EF4-FFF2-40B4-BE49-F238E27FC236}">
                <a16:creationId xmlns:a16="http://schemas.microsoft.com/office/drawing/2014/main" id="{26549826-FBB2-3C79-3C12-9FFBB36AECDA}"/>
              </a:ext>
            </a:extLst>
          </p:cNvPr>
          <p:cNvSpPr txBox="1"/>
          <p:nvPr/>
        </p:nvSpPr>
        <p:spPr>
          <a:xfrm>
            <a:off x="7812076" y="3010971"/>
            <a:ext cx="23622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6"/>
            <a:r>
              <a:rPr lang="en-GB" sz="2100" b="1" dirty="0">
                <a:solidFill>
                  <a:schemeClr val="bg1"/>
                </a:solidFill>
                <a:latin typeface="Bahnschrift SemiBold SemiConden" panose="020B0502040204020203" pitchFamily="34" charset="0"/>
                <a:ea typeface="Lato Bold" panose="020B0604020202020204" charset="0"/>
                <a:cs typeface="Lato Bold" panose="020B060402020202020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NCP LIFE Italia</a:t>
            </a:r>
            <a:endParaRPr lang="en-GB" sz="2100" b="1" dirty="0">
              <a:solidFill>
                <a:schemeClr val="bg1"/>
              </a:solidFill>
              <a:latin typeface="Bahnschrift SemiBold SemiConden" panose="020B0502040204020203" pitchFamily="34" charset="0"/>
              <a:ea typeface="Lato Bold" panose="020B0604020202020204" charset="0"/>
              <a:cs typeface="Lato Bold" panose="020B0604020202020204" charset="0"/>
            </a:endParaRPr>
          </a:p>
        </p:txBody>
      </p:sp>
      <p:sp>
        <p:nvSpPr>
          <p:cNvPr id="15" name="TextBox 21">
            <a:extLst>
              <a:ext uri="{FF2B5EF4-FFF2-40B4-BE49-F238E27FC236}">
                <a16:creationId xmlns:a16="http://schemas.microsoft.com/office/drawing/2014/main" id="{A721D5A2-B6E7-7717-E169-E590510743D1}"/>
              </a:ext>
            </a:extLst>
          </p:cNvPr>
          <p:cNvSpPr txBox="1"/>
          <p:nvPr/>
        </p:nvSpPr>
        <p:spPr>
          <a:xfrm>
            <a:off x="7848071" y="3859961"/>
            <a:ext cx="325159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6"/>
            <a:r>
              <a:rPr lang="en-GB" sz="2100" b="1" dirty="0">
                <a:solidFill>
                  <a:schemeClr val="bg1"/>
                </a:solidFill>
                <a:latin typeface="Bahnschrift SemiBold SemiConden" panose="020B0502040204020203" pitchFamily="34" charset="0"/>
                <a:ea typeface="Lato Bold" panose="020B0604020202020204" charset="0"/>
                <a:cs typeface="Lato Bold" panose="020B060402020202020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NCP LIFE IT</a:t>
            </a:r>
            <a:endParaRPr lang="en-GB" sz="2100" b="1" dirty="0">
              <a:solidFill>
                <a:schemeClr val="bg1"/>
              </a:solidFill>
              <a:latin typeface="Bahnschrift SemiBold SemiConden" panose="020B0502040204020203" pitchFamily="34" charset="0"/>
              <a:ea typeface="Lato Bold" panose="020B0604020202020204" charset="0"/>
              <a:cs typeface="Lato Bold" panose="020B0604020202020204" charset="0"/>
            </a:endParaRPr>
          </a:p>
        </p:txBody>
      </p:sp>
      <p:sp>
        <p:nvSpPr>
          <p:cNvPr id="17" name="TextBox 25">
            <a:extLst>
              <a:ext uri="{FF2B5EF4-FFF2-40B4-BE49-F238E27FC236}">
                <a16:creationId xmlns:a16="http://schemas.microsoft.com/office/drawing/2014/main" id="{BB3032AA-72EA-5000-73FF-4DA11A163458}"/>
              </a:ext>
            </a:extLst>
          </p:cNvPr>
          <p:cNvSpPr txBox="1"/>
          <p:nvPr/>
        </p:nvSpPr>
        <p:spPr>
          <a:xfrm>
            <a:off x="7881567" y="4739417"/>
            <a:ext cx="394807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6"/>
            <a:r>
              <a:rPr lang="en-GB" sz="2100" b="1" dirty="0" err="1">
                <a:solidFill>
                  <a:schemeClr val="bg1"/>
                </a:solidFill>
                <a:latin typeface="Bahnschrift SemiBold SemiConden" panose="020B0502040204020203" pitchFamily="34" charset="0"/>
                <a:ea typeface="Lato Bold" panose="020B0604020202020204" charset="0"/>
                <a:cs typeface="Lato Bold" panose="020B0604020202020204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ncp_life_it</a:t>
            </a:r>
            <a:endParaRPr lang="en-GB" sz="2100" b="1" dirty="0">
              <a:solidFill>
                <a:schemeClr val="bg1"/>
              </a:solidFill>
              <a:latin typeface="Bahnschrift SemiBold SemiConden" panose="020B0502040204020203" pitchFamily="34" charset="0"/>
              <a:ea typeface="Lato Bold" panose="020B0604020202020204" charset="0"/>
              <a:cs typeface="Lato Bold" panose="020B0604020202020204" charset="0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43C258DF-3B29-D0A8-B911-4E0D3AEAC001}"/>
              </a:ext>
            </a:extLst>
          </p:cNvPr>
          <p:cNvSpPr txBox="1"/>
          <p:nvPr/>
        </p:nvSpPr>
        <p:spPr>
          <a:xfrm>
            <a:off x="9525" y="5765595"/>
            <a:ext cx="6681743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11" indent="-228611" defTabSz="914446">
              <a:spcAft>
                <a:spcPts val="1800"/>
              </a:spcAft>
              <a:buClr>
                <a:srgbClr val="034EA2"/>
              </a:buClr>
              <a:buFont typeface="Arial" panose="020B0604020202020204" pitchFamily="34" charset="0"/>
              <a:buChar char="•"/>
              <a:defRPr/>
            </a:pPr>
            <a:r>
              <a:rPr lang="it-IT" sz="2000" b="1" dirty="0">
                <a:solidFill>
                  <a:schemeClr val="accent5">
                    <a:lumMod val="50000"/>
                  </a:schemeClr>
                </a:solidFill>
                <a:latin typeface="Bahnschrift SemiBold SemiConden" panose="020B0502040204020203" pitchFamily="34" charset="0"/>
                <a:ea typeface="Lato Bold" panose="020B0604020202020204" charset="0"/>
                <a:cs typeface="Lato Bold" panose="020B0604020202020204" charset="0"/>
              </a:rPr>
              <a:t>E-mail: </a:t>
            </a:r>
            <a:r>
              <a:rPr lang="it-IT" sz="2000" b="1" dirty="0">
                <a:solidFill>
                  <a:schemeClr val="accent5">
                    <a:lumMod val="50000"/>
                  </a:schemeClr>
                </a:solidFill>
                <a:latin typeface="Bahnschrift SemiBold SemiConden" panose="020B0502040204020203" pitchFamily="34" charset="0"/>
                <a:ea typeface="Lato Bold" panose="020B0604020202020204" charset="0"/>
                <a:cs typeface="Lato Bold" panose="020B0604020202020204" charset="0"/>
                <a:hlinkClick r:id="rId13"/>
              </a:rPr>
              <a:t>life@mase.gov.it</a:t>
            </a:r>
            <a:r>
              <a:rPr lang="it-IT" sz="2000" b="1" dirty="0">
                <a:solidFill>
                  <a:schemeClr val="accent5">
                    <a:lumMod val="50000"/>
                  </a:schemeClr>
                </a:solidFill>
                <a:latin typeface="Bahnschrift SemiBold SemiConden" panose="020B0502040204020203" pitchFamily="34" charset="0"/>
                <a:ea typeface="Lato Bold" panose="020B0604020202020204" charset="0"/>
                <a:cs typeface="Lato Bold" panose="020B0604020202020204" charset="0"/>
              </a:rPr>
              <a:t> </a:t>
            </a:r>
          </a:p>
          <a:p>
            <a:pPr marL="228611" indent="-228611" defTabSz="914446">
              <a:spcAft>
                <a:spcPts val="1800"/>
              </a:spcAft>
              <a:buClr>
                <a:srgbClr val="034EA2"/>
              </a:buClr>
              <a:buFont typeface="Arial" panose="020B0604020202020204" pitchFamily="34" charset="0"/>
              <a:buChar char="•"/>
              <a:defRPr/>
            </a:pPr>
            <a:r>
              <a:rPr lang="it-IT" sz="2000" b="1" dirty="0">
                <a:solidFill>
                  <a:schemeClr val="accent5">
                    <a:lumMod val="50000"/>
                  </a:schemeClr>
                </a:solidFill>
                <a:latin typeface="Bahnschrift SemiBold SemiConden" panose="020B0502040204020203" pitchFamily="34" charset="0"/>
                <a:ea typeface="Lato Bold" panose="020B0604020202020204" charset="0"/>
                <a:cs typeface="Lato Bold" panose="020B0604020202020204" charset="0"/>
              </a:rPr>
              <a:t>Phone: +39 06 5722 8150 – 8231 - 8254 - 8174 - 8181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8F7606DE-D148-8EEC-9A89-4F61F9BAC2DE}"/>
              </a:ext>
            </a:extLst>
          </p:cNvPr>
          <p:cNvSpPr txBox="1"/>
          <p:nvPr/>
        </p:nvSpPr>
        <p:spPr>
          <a:xfrm>
            <a:off x="631244" y="3695826"/>
            <a:ext cx="5737427" cy="20159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46">
              <a:spcBef>
                <a:spcPct val="0"/>
              </a:spcBef>
              <a:spcAft>
                <a:spcPts val="600"/>
              </a:spcAft>
              <a:defRPr/>
            </a:pPr>
            <a:r>
              <a:rPr lang="it-IT" altLang="it-IT" sz="2000" b="1" dirty="0">
                <a:solidFill>
                  <a:schemeClr val="accent5">
                    <a:lumMod val="50000"/>
                  </a:schemeClr>
                </a:solidFill>
                <a:latin typeface="Bahnschrift SemiBold SemiConden" panose="020B0502040204020203" pitchFamily="34" charset="0"/>
                <a:ea typeface="Lato Bold" panose="020B0604020202020204" charset="0"/>
                <a:cs typeface="Lato Bold" panose="020B0604020202020204" charset="0"/>
              </a:rPr>
              <a:t>LIFE NCP Team IT</a:t>
            </a:r>
            <a:r>
              <a:rPr lang="it-IT" altLang="it-IT" sz="2000" b="1" i="1" dirty="0">
                <a:solidFill>
                  <a:schemeClr val="accent5">
                    <a:lumMod val="50000"/>
                  </a:schemeClr>
                </a:solidFill>
                <a:latin typeface="Bahnschrift SemiBold SemiConden" panose="020B0502040204020203" pitchFamily="34" charset="0"/>
                <a:ea typeface="Lato Bold" panose="020B0604020202020204" charset="0"/>
                <a:cs typeface="Lato Bold" panose="020B0604020202020204" charset="0"/>
              </a:rPr>
              <a:t> - </a:t>
            </a:r>
            <a:r>
              <a:rPr lang="it-IT" altLang="it-IT" sz="2000" b="1" dirty="0">
                <a:solidFill>
                  <a:schemeClr val="accent5">
                    <a:lumMod val="50000"/>
                  </a:schemeClr>
                </a:solidFill>
                <a:latin typeface="Bahnschrift SemiBold SemiConden" panose="020B0502040204020203" pitchFamily="34" charset="0"/>
                <a:ea typeface="Lato Bold" panose="020B0604020202020204" charset="0"/>
                <a:cs typeface="Lato Bold" panose="020B0604020202020204" charset="0"/>
              </a:rPr>
              <a:t>MEES:</a:t>
            </a:r>
            <a:endParaRPr lang="it-IT" altLang="it-IT" sz="2000" dirty="0">
              <a:solidFill>
                <a:schemeClr val="accent5">
                  <a:lumMod val="50000"/>
                </a:schemeClr>
              </a:solidFill>
              <a:latin typeface="Bahnschrift SemiBold SemiConden" panose="020B0502040204020203" pitchFamily="34" charset="0"/>
              <a:ea typeface="Lato Bold" panose="020B0604020202020204" charset="0"/>
              <a:cs typeface="Lato Bold" panose="020B0604020202020204" charset="0"/>
            </a:endParaRPr>
          </a:p>
          <a:p>
            <a:pPr marL="342917" indent="-342917" algn="just" defTabSz="914446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it-IT" altLang="it-IT" sz="2000" b="1" dirty="0">
                <a:solidFill>
                  <a:schemeClr val="accent5">
                    <a:lumMod val="50000"/>
                  </a:schemeClr>
                </a:solidFill>
                <a:latin typeface="Bahnschrift SemiBold SemiConden" panose="020B0502040204020203" pitchFamily="34" charset="0"/>
                <a:ea typeface="Lato Bold" panose="020B0604020202020204" charset="0"/>
                <a:cs typeface="Lato Bold" panose="020B0604020202020204" charset="0"/>
              </a:rPr>
              <a:t>Federico Benvenuti </a:t>
            </a:r>
          </a:p>
          <a:p>
            <a:pPr marL="342917" indent="-342917" algn="just" defTabSz="914446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it-IT" altLang="it-IT" sz="2000" b="1" dirty="0">
                <a:solidFill>
                  <a:schemeClr val="accent5">
                    <a:lumMod val="50000"/>
                  </a:schemeClr>
                </a:solidFill>
                <a:latin typeface="Bahnschrift SemiBold SemiConden" panose="020B0502040204020203" pitchFamily="34" charset="0"/>
                <a:ea typeface="Lato Bold" panose="020B0604020202020204" charset="0"/>
                <a:cs typeface="Lato Bold" panose="020B0604020202020204" charset="0"/>
              </a:rPr>
              <a:t>Simonetta Pulicati</a:t>
            </a:r>
          </a:p>
          <a:p>
            <a:pPr marL="342917" indent="-342917" algn="just" defTabSz="914446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it-IT" altLang="it-IT" sz="2000" b="1" dirty="0">
                <a:solidFill>
                  <a:schemeClr val="accent5">
                    <a:lumMod val="50000"/>
                  </a:schemeClr>
                </a:solidFill>
                <a:latin typeface="Bahnschrift SemiBold SemiConden" panose="020B0502040204020203" pitchFamily="34" charset="0"/>
                <a:ea typeface="Lato Bold" panose="020B0604020202020204" charset="0"/>
                <a:cs typeface="Lato Bold" panose="020B0604020202020204" charset="0"/>
              </a:rPr>
              <a:t>Carmen Gangale</a:t>
            </a:r>
          </a:p>
          <a:p>
            <a:pPr marL="342917" indent="-342917" defTabSz="914446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it-IT" altLang="it-IT" sz="2000" b="1" dirty="0">
                <a:solidFill>
                  <a:schemeClr val="accent5">
                    <a:lumMod val="50000"/>
                  </a:schemeClr>
                </a:solidFill>
                <a:latin typeface="Bahnschrift SemiBold SemiConden" panose="020B0502040204020203" pitchFamily="34" charset="0"/>
                <a:ea typeface="Lato Bold" panose="020B0604020202020204" charset="0"/>
                <a:cs typeface="Lato Bold" panose="020B0604020202020204" charset="0"/>
              </a:rPr>
              <a:t>Giulia Pérez </a:t>
            </a:r>
            <a:r>
              <a:rPr lang="it-IT" altLang="it-IT" sz="2000" b="1" dirty="0" err="1">
                <a:solidFill>
                  <a:schemeClr val="accent5">
                    <a:lumMod val="50000"/>
                  </a:schemeClr>
                </a:solidFill>
                <a:latin typeface="Bahnschrift SemiBold SemiConden" panose="020B0502040204020203" pitchFamily="34" charset="0"/>
                <a:ea typeface="Lato Bold" panose="020B0604020202020204" charset="0"/>
                <a:cs typeface="Lato Bold" panose="020B0604020202020204" charset="0"/>
              </a:rPr>
              <a:t>Almodóvar</a:t>
            </a:r>
            <a:endParaRPr lang="it-IT" altLang="it-IT" sz="2000" b="1" dirty="0">
              <a:solidFill>
                <a:schemeClr val="accent5">
                  <a:lumMod val="50000"/>
                </a:schemeClr>
              </a:solidFill>
              <a:latin typeface="Bahnschrift SemiBold SemiConden" panose="020B0502040204020203" pitchFamily="34" charset="0"/>
              <a:ea typeface="Lato Bold" panose="020B0604020202020204" charset="0"/>
              <a:cs typeface="Lato Bold" panose="020B0604020202020204" charset="0"/>
            </a:endParaRPr>
          </a:p>
          <a:p>
            <a:pPr marL="342917" indent="-342917" defTabSz="914446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it-IT" altLang="it-IT" sz="2000" b="1" dirty="0">
                <a:solidFill>
                  <a:schemeClr val="accent5">
                    <a:lumMod val="50000"/>
                  </a:schemeClr>
                </a:solidFill>
                <a:latin typeface="Bahnschrift SemiBold SemiConden" panose="020B0502040204020203" pitchFamily="34" charset="0"/>
                <a:ea typeface="Lato Bold" panose="020B0604020202020204" charset="0"/>
                <a:cs typeface="Lato Bold" panose="020B0604020202020204" charset="0"/>
              </a:rPr>
              <a:t>Marco Rinaldi</a:t>
            </a:r>
          </a:p>
        </p:txBody>
      </p:sp>
      <p:pic>
        <p:nvPicPr>
          <p:cNvPr id="11" name="Picture 18">
            <a:extLst>
              <a:ext uri="{FF2B5EF4-FFF2-40B4-BE49-F238E27FC236}">
                <a16:creationId xmlns:a16="http://schemas.microsoft.com/office/drawing/2014/main" id="{ED2EB1E3-3287-F158-1725-01A7C4149AC4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82450" y="5460275"/>
            <a:ext cx="576276" cy="610641"/>
          </a:xfrm>
          <a:prstGeom prst="rect">
            <a:avLst/>
          </a:prstGeom>
        </p:spPr>
      </p:pic>
      <p:sp>
        <p:nvSpPr>
          <p:cNvPr id="13" name="TextBox 25">
            <a:extLst>
              <a:ext uri="{FF2B5EF4-FFF2-40B4-BE49-F238E27FC236}">
                <a16:creationId xmlns:a16="http://schemas.microsoft.com/office/drawing/2014/main" id="{DFBEFA70-6BFD-9799-E610-B1479404357E}"/>
              </a:ext>
            </a:extLst>
          </p:cNvPr>
          <p:cNvSpPr txBox="1"/>
          <p:nvPr/>
        </p:nvSpPr>
        <p:spPr>
          <a:xfrm>
            <a:off x="7908171" y="5620625"/>
            <a:ext cx="192050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46"/>
            <a:r>
              <a:rPr lang="en-GB" sz="2100" b="1" dirty="0">
                <a:solidFill>
                  <a:schemeClr val="bg1"/>
                </a:solidFill>
                <a:latin typeface="Bahnschrift SemiBold SemiConden" panose="020B0502040204020203" pitchFamily="34" charset="0"/>
                <a:ea typeface="Lato Bold" panose="020B0604020202020204" charset="0"/>
                <a:cs typeface="Lato Bold" panose="020B0604020202020204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NCP LIFE Italia</a:t>
            </a:r>
            <a:endParaRPr lang="en-GB" sz="2100" b="1" dirty="0">
              <a:solidFill>
                <a:schemeClr val="bg1"/>
              </a:solidFill>
              <a:latin typeface="Bahnschrift SemiBold SemiConden" panose="020B0502040204020203" pitchFamily="34" charset="0"/>
              <a:ea typeface="Lato Bold" panose="020B0604020202020204" charset="0"/>
              <a:cs typeface="Lato Bold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68181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54194"/>
      </a:accent1>
      <a:accent2>
        <a:srgbClr val="FECD1B"/>
      </a:accent2>
      <a:accent3>
        <a:srgbClr val="51CF29"/>
      </a:accent3>
      <a:accent4>
        <a:srgbClr val="FFFC0D"/>
      </a:accent4>
      <a:accent5>
        <a:srgbClr val="51AE32"/>
      </a:accent5>
      <a:accent6>
        <a:srgbClr val="51F534"/>
      </a:accent6>
      <a:hlink>
        <a:srgbClr val="154194"/>
      </a:hlink>
      <a:folHlink>
        <a:srgbClr val="15AC8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pertina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4F0B02EA34E8A44ADFD59DBB810F5A2" ma:contentTypeVersion="15" ma:contentTypeDescription="Creare un nuovo documento." ma:contentTypeScope="" ma:versionID="32277e391c82fa29dd0c770df95fed03">
  <xsd:schema xmlns:xsd="http://www.w3.org/2001/XMLSchema" xmlns:xs="http://www.w3.org/2001/XMLSchema" xmlns:p="http://schemas.microsoft.com/office/2006/metadata/properties" xmlns:ns3="f9e9f422-626a-45d3-99b5-aaa863a0e874" xmlns:ns4="ae562b51-0515-4ab8-9a7e-0f9ca367028c" targetNamespace="http://schemas.microsoft.com/office/2006/metadata/properties" ma:root="true" ma:fieldsID="7760a00e90bcefdf6fc8108468a8a7f1" ns3:_="" ns4:_="">
    <xsd:import namespace="f9e9f422-626a-45d3-99b5-aaa863a0e874"/>
    <xsd:import namespace="ae562b51-0515-4ab8-9a7e-0f9ca367028c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bjectDetectorVersions" minOccurs="0"/>
                <xsd:element ref="ns3:MediaLengthInSecond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e9f422-626a-45d3-99b5-aaa863a0e874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562b51-0515-4ab8-9a7e-0f9ca367028c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1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9e9f422-626a-45d3-99b5-aaa863a0e874" xsi:nil="true"/>
  </documentManagement>
</p:properties>
</file>

<file path=customXml/itemProps1.xml><?xml version="1.0" encoding="utf-8"?>
<ds:datastoreItem xmlns:ds="http://schemas.openxmlformats.org/officeDocument/2006/customXml" ds:itemID="{24DFAF5B-CA80-4FA7-BF4E-2F9378BD1E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e9f422-626a-45d3-99b5-aaa863a0e874"/>
    <ds:schemaRef ds:uri="ae562b51-0515-4ab8-9a7e-0f9ca36702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C07B86-892E-4EBE-82F3-FE92F0DE2E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DFCFAB-6186-4141-9984-8AB465B874A2}">
  <ds:schemaRefs>
    <ds:schemaRef ds:uri="http://schemas.microsoft.com/office/2006/metadata/properties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dcmitype/"/>
    <ds:schemaRef ds:uri="f9e9f422-626a-45d3-99b5-aaa863a0e874"/>
    <ds:schemaRef ds:uri="http://purl.org/dc/elements/1.1/"/>
    <ds:schemaRef ds:uri="http://schemas.openxmlformats.org/package/2006/metadata/core-properties"/>
    <ds:schemaRef ds:uri="ae562b51-0515-4ab8-9a7e-0f9ca367028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6397</TotalTime>
  <Words>181</Words>
  <Application>Microsoft Office PowerPoint</Application>
  <PresentationFormat>Widescreen</PresentationFormat>
  <Paragraphs>42</Paragraphs>
  <Slides>7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7</vt:i4>
      </vt:variant>
    </vt:vector>
  </HeadingPairs>
  <TitlesOfParts>
    <vt:vector size="15" baseType="lpstr">
      <vt:lpstr>Arial</vt:lpstr>
      <vt:lpstr>Bahnschrift</vt:lpstr>
      <vt:lpstr>Bahnschrift SemiBold SemiConden</vt:lpstr>
      <vt:lpstr>Book Antiqua</vt:lpstr>
      <vt:lpstr>Calibri</vt:lpstr>
      <vt:lpstr>Wingdings</vt:lpstr>
      <vt:lpstr>1_Office Theme</vt:lpstr>
      <vt:lpstr>1_Tema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Yvonne (COMM)</dc:creator>
  <cp:lastModifiedBy>PerezAlmodovar Giulia</cp:lastModifiedBy>
  <cp:revision>473</cp:revision>
  <dcterms:created xsi:type="dcterms:W3CDTF">2023-04-24T09:57:44Z</dcterms:created>
  <dcterms:modified xsi:type="dcterms:W3CDTF">2024-12-23T13:12:28Z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2022-05-25T00:00:00Z</vt:filetime>
  </property>
  <property fmtid="{D5CDD505-2E9C-101B-9397-08002B2CF9AE}" pid="3" name="Creator">
    <vt:lpwstr>Acrobat PDFMaker 17 for PowerPoint</vt:lpwstr>
  </property>
  <property fmtid="{D5CDD505-2E9C-101B-9397-08002B2CF9AE}" pid="4" name="LastSaved">
    <vt:filetime>2023-04-24T00:00:00Z</vt:filetime>
  </property>
  <property fmtid="{D5CDD505-2E9C-101B-9397-08002B2CF9AE}" pid="5" name="ContentTypeId">
    <vt:lpwstr>0x01010044F0B02EA34E8A44ADFD59DBB810F5A2</vt:lpwstr>
  </property>
</Properties>
</file>