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256" r:id="rId3"/>
    <p:sldId id="361" r:id="rId4"/>
    <p:sldId id="382" r:id="rId5"/>
    <p:sldId id="324" r:id="rId6"/>
    <p:sldId id="376" r:id="rId7"/>
    <p:sldId id="377" r:id="rId8"/>
    <p:sldId id="378" r:id="rId9"/>
    <p:sldId id="379" r:id="rId10"/>
    <p:sldId id="380" r:id="rId11"/>
    <p:sldId id="381" r:id="rId12"/>
    <p:sldId id="261" r:id="rId13"/>
    <p:sldId id="316" r:id="rId14"/>
    <p:sldId id="257" r:id="rId15"/>
    <p:sldId id="319" r:id="rId16"/>
    <p:sldId id="310" r:id="rId17"/>
    <p:sldId id="313" r:id="rId18"/>
    <p:sldId id="263" r:id="rId19"/>
    <p:sldId id="309" r:id="rId20"/>
    <p:sldId id="321" r:id="rId21"/>
    <p:sldId id="312" r:id="rId22"/>
    <p:sldId id="323" r:id="rId23"/>
    <p:sldId id="315" r:id="rId24"/>
    <p:sldId id="317" r:id="rId25"/>
    <p:sldId id="318" r:id="rId26"/>
    <p:sldId id="320" r:id="rId27"/>
    <p:sldId id="322" r:id="rId28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ECFBD2-434D-0149-C3B4-83F720F01552}" v="259" dt="2022-11-29T06:58:07.399"/>
    <p1510:client id="{9727E2AD-CB8F-54D9-A141-C26E0E69D246}" v="329" dt="2022-11-28T13:20:35.852"/>
    <p1510:client id="{D4149EF6-843E-45AC-A188-0E693A3005E5}" v="973" dt="2022-11-29T06:58:02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10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6D12D-3EC5-41F4-86A3-17D18A7FF8E9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DD17C-983C-4F01-8303-DC61ADA197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0690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publications/urban-adaptation-in-europ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DD8D-F79D-4B03-9952-076D6568C766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36955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Ristlõige</a:t>
            </a:r>
            <a:r>
              <a:rPr lang="en-US" dirty="0"/>
              <a:t> </a:t>
            </a:r>
            <a:r>
              <a:rPr lang="en-US" dirty="0" err="1"/>
              <a:t>Vihmapeenra</a:t>
            </a:r>
            <a:r>
              <a:rPr lang="en-US" dirty="0"/>
              <a:t> </a:t>
            </a:r>
            <a:r>
              <a:rPr lang="en-US" dirty="0" err="1"/>
              <a:t>tüüpi</a:t>
            </a:r>
            <a:r>
              <a:rPr lang="en-US" dirty="0"/>
              <a:t> </a:t>
            </a:r>
            <a:r>
              <a:rPr lang="en-US" dirty="0" err="1"/>
              <a:t>säästlikust</a:t>
            </a:r>
            <a:r>
              <a:rPr lang="en-US" dirty="0"/>
              <a:t> </a:t>
            </a:r>
            <a:r>
              <a:rPr lang="en-US" dirty="0" err="1"/>
              <a:t>sademeveelahendusest</a:t>
            </a:r>
            <a:r>
              <a:rPr lang="en-US" dirty="0"/>
              <a:t>. </a:t>
            </a:r>
            <a:r>
              <a:rPr lang="en-US" dirty="0" err="1"/>
              <a:t>Antud</a:t>
            </a:r>
            <a:r>
              <a:rPr lang="en-US" dirty="0"/>
              <a:t> </a:t>
            </a:r>
            <a:r>
              <a:rPr lang="en-US" dirty="0" err="1"/>
              <a:t>näite</a:t>
            </a:r>
            <a:r>
              <a:rPr lang="en-US" dirty="0"/>
              <a:t> 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41200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</a:t>
            </a:r>
            <a:r>
              <a:rPr lang="en-US" dirty="0" err="1"/>
              <a:t>latestadpat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ühe</a:t>
            </a:r>
            <a:r>
              <a:rPr lang="en-US" dirty="0"/>
              <a:t> </a:t>
            </a:r>
            <a:r>
              <a:rPr lang="en-US" dirty="0" err="1"/>
              <a:t>tegevusena</a:t>
            </a:r>
            <a:r>
              <a:rPr lang="en-US" dirty="0"/>
              <a:t> on </a:t>
            </a:r>
            <a:r>
              <a:rPr lang="en-US" dirty="0" err="1"/>
              <a:t>nähtud</a:t>
            </a:r>
            <a:r>
              <a:rPr lang="en-US" dirty="0"/>
              <a:t> </a:t>
            </a:r>
            <a:r>
              <a:rPr lang="en-US" dirty="0" err="1"/>
              <a:t>ette</a:t>
            </a:r>
            <a:r>
              <a:rPr lang="en-US" dirty="0"/>
              <a:t> ka </a:t>
            </a:r>
            <a:r>
              <a:rPr lang="en-US" dirty="0" err="1"/>
              <a:t>kinnistusiseste</a:t>
            </a:r>
            <a:r>
              <a:rPr lang="en-US" dirty="0"/>
              <a:t> </a:t>
            </a:r>
            <a:r>
              <a:rPr lang="en-US" dirty="0" err="1"/>
              <a:t>säästlike</a:t>
            </a:r>
            <a:r>
              <a:rPr lang="en-US" dirty="0"/>
              <a:t> </a:t>
            </a:r>
            <a:r>
              <a:rPr lang="en-US" dirty="0" err="1"/>
              <a:t>sademeveelahenduste</a:t>
            </a:r>
            <a:r>
              <a:rPr lang="en-US" dirty="0"/>
              <a:t> </a:t>
            </a:r>
            <a:r>
              <a:rPr lang="en-US" dirty="0" err="1"/>
              <a:t>propageerimine</a:t>
            </a:r>
            <a:r>
              <a:rPr lang="en-US" dirty="0"/>
              <a:t>. 2021 </a:t>
            </a:r>
            <a:r>
              <a:rPr lang="en-US" dirty="0" err="1"/>
              <a:t>aasta</a:t>
            </a:r>
            <a:r>
              <a:rPr lang="en-US" dirty="0"/>
              <a:t> </a:t>
            </a:r>
            <a:r>
              <a:rPr lang="en-US" dirty="0" err="1"/>
              <a:t>suvest</a:t>
            </a:r>
            <a:r>
              <a:rPr lang="en-US" dirty="0"/>
              <a:t> </a:t>
            </a:r>
            <a:r>
              <a:rPr lang="en-US" dirty="0" err="1"/>
              <a:t>nõuab</a:t>
            </a:r>
            <a:r>
              <a:rPr lang="en-US" dirty="0"/>
              <a:t> </a:t>
            </a:r>
            <a:r>
              <a:rPr lang="en-US" dirty="0" err="1"/>
              <a:t>viimsi</a:t>
            </a:r>
            <a:r>
              <a:rPr lang="en-US" dirty="0"/>
              <a:t> </a:t>
            </a:r>
            <a:r>
              <a:rPr lang="en-US" dirty="0" err="1"/>
              <a:t>vv</a:t>
            </a:r>
            <a:r>
              <a:rPr lang="en-US" dirty="0"/>
              <a:t> </a:t>
            </a:r>
            <a:r>
              <a:rPr lang="en-US" dirty="0" err="1"/>
              <a:t>kõigilt</a:t>
            </a:r>
            <a:r>
              <a:rPr lang="en-US" dirty="0"/>
              <a:t> </a:t>
            </a:r>
            <a:r>
              <a:rPr lang="en-US" dirty="0" err="1"/>
              <a:t>uutelt</a:t>
            </a:r>
            <a:r>
              <a:rPr lang="en-US" dirty="0"/>
              <a:t> </a:t>
            </a:r>
            <a:r>
              <a:rPr lang="en-US" dirty="0" err="1"/>
              <a:t>eramutelt</a:t>
            </a:r>
            <a:r>
              <a:rPr lang="en-US" dirty="0"/>
              <a:t>, </a:t>
            </a:r>
            <a:r>
              <a:rPr lang="en-US" dirty="0" err="1"/>
              <a:t>korteritelt</a:t>
            </a:r>
            <a:r>
              <a:rPr lang="en-US" dirty="0"/>
              <a:t> ja </a:t>
            </a:r>
            <a:r>
              <a:rPr lang="en-US" dirty="0" err="1"/>
              <a:t>rideelamutelt</a:t>
            </a:r>
            <a:r>
              <a:rPr lang="en-US" dirty="0"/>
              <a:t> </a:t>
            </a:r>
            <a:r>
              <a:rPr lang="en-US" dirty="0" err="1"/>
              <a:t>säästliku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lahendust</a:t>
            </a:r>
            <a:r>
              <a:rPr lang="en-US" dirty="0"/>
              <a:t>. </a:t>
            </a:r>
            <a:r>
              <a:rPr lang="en-US" dirty="0" err="1"/>
              <a:t>Pildil</a:t>
            </a:r>
            <a:r>
              <a:rPr lang="en-US" dirty="0"/>
              <a:t> on </a:t>
            </a:r>
            <a:r>
              <a:rPr lang="en-US" dirty="0" err="1"/>
              <a:t>näha</a:t>
            </a:r>
            <a:r>
              <a:rPr lang="en-US" dirty="0"/>
              <a:t> Viimsi </a:t>
            </a:r>
            <a:r>
              <a:rPr lang="en-US" dirty="0" err="1"/>
              <a:t>vallas</a:t>
            </a:r>
            <a:r>
              <a:rPr lang="en-US" dirty="0"/>
              <a:t> </a:t>
            </a:r>
            <a:r>
              <a:rPr lang="en-US" dirty="0" err="1"/>
              <a:t>enimlevinud</a:t>
            </a:r>
            <a:r>
              <a:rPr lang="en-US" dirty="0"/>
              <a:t> </a:t>
            </a:r>
            <a:r>
              <a:rPr lang="en-US" dirty="0" err="1"/>
              <a:t>lahendus</a:t>
            </a:r>
            <a:r>
              <a:rPr lang="en-US" dirty="0"/>
              <a:t>,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imbväljaku</a:t>
            </a:r>
            <a:r>
              <a:rPr lang="en-US" dirty="0"/>
              <a:t> </a:t>
            </a:r>
            <a:r>
              <a:rPr lang="en-US" dirty="0" err="1"/>
              <a:t>rajamine</a:t>
            </a:r>
            <a:r>
              <a:rPr lang="en-US" dirty="0"/>
              <a:t>. </a:t>
            </a:r>
            <a:r>
              <a:rPr lang="en-US" dirty="0" err="1"/>
              <a:t>Pildil</a:t>
            </a:r>
            <a:r>
              <a:rPr lang="en-US" dirty="0"/>
              <a:t> </a:t>
            </a:r>
            <a:r>
              <a:rPr lang="en-US" dirty="0" err="1"/>
              <a:t>küll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näha</a:t>
            </a:r>
            <a:r>
              <a:rPr lang="en-US" dirty="0"/>
              <a:t> aga </a:t>
            </a:r>
            <a:r>
              <a:rPr lang="en-US" dirty="0" err="1"/>
              <a:t>üldjuhul</a:t>
            </a:r>
            <a:r>
              <a:rPr lang="en-US" dirty="0"/>
              <a:t> on </a:t>
            </a:r>
            <a:r>
              <a:rPr lang="en-US" dirty="0" err="1"/>
              <a:t>imbväljak</a:t>
            </a:r>
            <a:r>
              <a:rPr lang="en-US" dirty="0"/>
              <a:t> </a:t>
            </a:r>
            <a:r>
              <a:rPr lang="en-US" dirty="0" err="1"/>
              <a:t>ühendatud</a:t>
            </a:r>
            <a:r>
              <a:rPr lang="en-US" dirty="0"/>
              <a:t> </a:t>
            </a:r>
            <a:r>
              <a:rPr lang="en-US" dirty="0" err="1"/>
              <a:t>sademeveekanalisatsiooni</a:t>
            </a:r>
            <a:r>
              <a:rPr lang="en-US" dirty="0"/>
              <a:t> </a:t>
            </a:r>
            <a:r>
              <a:rPr lang="en-US" dirty="0" err="1"/>
              <a:t>toruga</a:t>
            </a:r>
            <a:r>
              <a:rPr lang="en-US" dirty="0"/>
              <a:t>,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imbväljaku</a:t>
            </a:r>
            <a:r>
              <a:rPr lang="en-US" dirty="0"/>
              <a:t> </a:t>
            </a:r>
            <a:r>
              <a:rPr lang="en-US" dirty="0" err="1"/>
              <a:t>eesmärk</a:t>
            </a:r>
            <a:r>
              <a:rPr lang="en-US" dirty="0"/>
              <a:t> on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voolukiiruse</a:t>
            </a:r>
            <a:r>
              <a:rPr lang="en-US" dirty="0"/>
              <a:t> </a:t>
            </a:r>
            <a:r>
              <a:rPr lang="en-US" dirty="0" err="1"/>
              <a:t>aeglustamine</a:t>
            </a:r>
            <a:r>
              <a:rPr lang="en-US" dirty="0"/>
              <a:t> ja </a:t>
            </a:r>
            <a:r>
              <a:rPr lang="en-US" dirty="0" err="1"/>
              <a:t>ühtlustamine</a:t>
            </a:r>
            <a:r>
              <a:rPr lang="en-US" dirty="0"/>
              <a:t>, et </a:t>
            </a:r>
            <a:r>
              <a:rPr lang="en-US" dirty="0" err="1"/>
              <a:t>tugeva</a:t>
            </a:r>
            <a:r>
              <a:rPr lang="en-US" dirty="0"/>
              <a:t> </a:t>
            </a:r>
            <a:r>
              <a:rPr lang="en-US" dirty="0" err="1"/>
              <a:t>vihmasaju</a:t>
            </a:r>
            <a:r>
              <a:rPr lang="en-US" dirty="0"/>
              <a:t>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jõuaks</a:t>
            </a:r>
            <a:r>
              <a:rPr lang="en-US" dirty="0"/>
              <a:t> </a:t>
            </a:r>
            <a:r>
              <a:rPr lang="en-US" dirty="0" err="1"/>
              <a:t>vesi</a:t>
            </a:r>
            <a:r>
              <a:rPr lang="en-US" dirty="0"/>
              <a:t> </a:t>
            </a:r>
            <a:r>
              <a:rPr lang="en-US" dirty="0" err="1"/>
              <a:t>torustikku</a:t>
            </a:r>
            <a:r>
              <a:rPr lang="en-US" dirty="0"/>
              <a:t> </a:t>
            </a:r>
            <a:r>
              <a:rPr lang="en-US" dirty="0" err="1"/>
              <a:t>korraga</a:t>
            </a:r>
            <a:r>
              <a:rPr lang="en-US" dirty="0"/>
              <a:t>,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hajutatult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32FE3-22CE-44A8-8C50-CA5310052AF3}" type="slidenum">
              <a:rPr lang="et-EE" smtClean="0"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52500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säästlike</a:t>
            </a:r>
            <a:r>
              <a:rPr lang="en-US" dirty="0"/>
              <a:t> </a:t>
            </a:r>
            <a:r>
              <a:rPr lang="en-US" dirty="0" err="1"/>
              <a:t>lahenduste</a:t>
            </a:r>
            <a:r>
              <a:rPr lang="en-US" dirty="0"/>
              <a:t> </a:t>
            </a:r>
            <a:r>
              <a:rPr lang="en-US" dirty="0" err="1"/>
              <a:t>kombineerimine</a:t>
            </a:r>
            <a:r>
              <a:rPr lang="en-US" dirty="0"/>
              <a:t> </a:t>
            </a:r>
            <a:r>
              <a:rPr lang="en-US" dirty="0" err="1"/>
              <a:t>eramaja</a:t>
            </a:r>
            <a:r>
              <a:rPr lang="en-US" dirty="0"/>
              <a:t> </a:t>
            </a:r>
            <a:r>
              <a:rPr lang="en-US" dirty="0" err="1"/>
              <a:t>puhul</a:t>
            </a:r>
            <a:r>
              <a:rPr lang="en-US" dirty="0"/>
              <a:t>. </a:t>
            </a:r>
            <a:r>
              <a:rPr lang="en-US" dirty="0" err="1"/>
              <a:t>Kogumine</a:t>
            </a:r>
            <a:r>
              <a:rPr lang="en-US" dirty="0"/>
              <a:t>, </a:t>
            </a:r>
            <a:r>
              <a:rPr lang="en-US" dirty="0" err="1"/>
              <a:t>ärakasutamine</a:t>
            </a:r>
            <a:r>
              <a:rPr lang="en-US" dirty="0"/>
              <a:t>, </a:t>
            </a:r>
            <a:r>
              <a:rPr lang="en-US" dirty="0" err="1"/>
              <a:t>immutamine</a:t>
            </a:r>
            <a:r>
              <a:rPr lang="en-US" dirty="0"/>
              <a:t>. 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32FE3-22CE-44A8-8C50-CA5310052AF3}" type="slidenum">
              <a:rPr lang="et-EE" smtClean="0"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37606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demo ala/</a:t>
            </a:r>
            <a:r>
              <a:rPr lang="en-US" dirty="0" err="1"/>
              <a:t>KOVi</a:t>
            </a:r>
            <a:r>
              <a:rPr lang="en-US" dirty="0"/>
              <a:t>. 5 </a:t>
            </a:r>
            <a:r>
              <a:rPr lang="en-US" dirty="0" err="1"/>
              <a:t>Eestis</a:t>
            </a:r>
            <a:r>
              <a:rPr lang="en-US" dirty="0"/>
              <a:t>, 3 </a:t>
            </a:r>
            <a:r>
              <a:rPr lang="en-US" dirty="0" err="1"/>
              <a:t>Lätis</a:t>
            </a:r>
            <a:r>
              <a:rPr lang="en-US" dirty="0"/>
              <a:t>. WP2 </a:t>
            </a:r>
            <a:r>
              <a:rPr lang="en-US" dirty="0" err="1"/>
              <a:t>ettevalmistamine</a:t>
            </a:r>
            <a:r>
              <a:rPr lang="en-US" dirty="0"/>
              <a:t> (TTÜ </a:t>
            </a:r>
            <a:r>
              <a:rPr lang="en-US" dirty="0" err="1"/>
              <a:t>juhib</a:t>
            </a:r>
            <a:r>
              <a:rPr lang="en-US" dirty="0"/>
              <a:t>), WP3 (Viimsi </a:t>
            </a:r>
            <a:r>
              <a:rPr lang="en-US" dirty="0" err="1"/>
              <a:t>juhib</a:t>
            </a:r>
            <a:r>
              <a:rPr lang="en-US" dirty="0"/>
              <a:t>) </a:t>
            </a:r>
            <a:r>
              <a:rPr lang="en-US" dirty="0" err="1"/>
              <a:t>tegemine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77862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LATESTadapt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kavatseb</a:t>
            </a:r>
            <a:r>
              <a:rPr lang="en-US" dirty="0"/>
              <a:t> Viimsi </a:t>
            </a:r>
            <a:r>
              <a:rPr lang="en-US" dirty="0" err="1"/>
              <a:t>testide</a:t>
            </a:r>
            <a:r>
              <a:rPr lang="en-US" dirty="0"/>
              <a:t> </a:t>
            </a:r>
            <a:r>
              <a:rPr lang="en-US" dirty="0" err="1"/>
              <a:t>randvere</a:t>
            </a:r>
            <a:r>
              <a:rPr lang="en-US" dirty="0"/>
              <a:t> teel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peateel</a:t>
            </a:r>
            <a:r>
              <a:rPr lang="en-US" dirty="0"/>
              <a:t> tarka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mahutit</a:t>
            </a:r>
            <a:r>
              <a:rPr lang="en-US" dirty="0"/>
              <a:t>. </a:t>
            </a:r>
            <a:r>
              <a:rPr lang="en-US" dirty="0" err="1"/>
              <a:t>Rekonstrueeritavalt</a:t>
            </a:r>
            <a:r>
              <a:rPr lang="en-US" dirty="0"/>
              <a:t> </a:t>
            </a:r>
            <a:r>
              <a:rPr lang="en-US" dirty="0" err="1"/>
              <a:t>teelt</a:t>
            </a:r>
            <a:r>
              <a:rPr lang="en-US" dirty="0"/>
              <a:t> </a:t>
            </a:r>
            <a:r>
              <a:rPr lang="en-US" dirty="0" err="1"/>
              <a:t>juhitakse</a:t>
            </a:r>
            <a:r>
              <a:rPr lang="en-US" dirty="0"/>
              <a:t> </a:t>
            </a:r>
            <a:r>
              <a:rPr lang="en-US" dirty="0" err="1"/>
              <a:t>sademevesi</a:t>
            </a:r>
            <a:r>
              <a:rPr lang="en-US" dirty="0"/>
              <a:t> </a:t>
            </a:r>
            <a:r>
              <a:rPr lang="en-US" dirty="0" err="1"/>
              <a:t>mahutisse</a:t>
            </a:r>
            <a:r>
              <a:rPr lang="en-US" dirty="0"/>
              <a:t>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omakorda</a:t>
            </a:r>
            <a:r>
              <a:rPr lang="en-US" dirty="0"/>
              <a:t> </a:t>
            </a:r>
            <a:r>
              <a:rPr lang="en-US" dirty="0" err="1"/>
              <a:t>süsteem</a:t>
            </a:r>
            <a:r>
              <a:rPr lang="en-US" dirty="0"/>
              <a:t> </a:t>
            </a:r>
            <a:r>
              <a:rPr lang="en-US" dirty="0" err="1"/>
              <a:t>otsustab</a:t>
            </a:r>
            <a:r>
              <a:rPr lang="en-US" dirty="0"/>
              <a:t> </a:t>
            </a:r>
            <a:r>
              <a:rPr lang="en-US" dirty="0" err="1"/>
              <a:t>vastavalt</a:t>
            </a:r>
            <a:r>
              <a:rPr lang="en-US" dirty="0"/>
              <a:t> </a:t>
            </a:r>
            <a:r>
              <a:rPr lang="en-US" dirty="0" err="1"/>
              <a:t>oludele</a:t>
            </a:r>
            <a:r>
              <a:rPr lang="en-US" dirty="0"/>
              <a:t> ja </a:t>
            </a:r>
            <a:r>
              <a:rPr lang="en-US" dirty="0" err="1"/>
              <a:t>situatsioonile</a:t>
            </a:r>
            <a:r>
              <a:rPr lang="en-US" dirty="0"/>
              <a:t>,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sademeveega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hakata</a:t>
            </a:r>
            <a:r>
              <a:rPr lang="en-US" dirty="0"/>
              <a:t>. </a:t>
            </a:r>
            <a:r>
              <a:rPr lang="en-US" dirty="0" err="1"/>
              <a:t>Juhul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paak</a:t>
            </a:r>
            <a:r>
              <a:rPr lang="en-US" dirty="0"/>
              <a:t> on </a:t>
            </a:r>
            <a:r>
              <a:rPr lang="en-US" dirty="0" err="1"/>
              <a:t>veest</a:t>
            </a:r>
            <a:r>
              <a:rPr lang="en-US" dirty="0"/>
              <a:t> </a:t>
            </a:r>
            <a:r>
              <a:rPr lang="en-US" dirty="0" err="1"/>
              <a:t>tühi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vesi</a:t>
            </a:r>
            <a:r>
              <a:rPr lang="en-US" dirty="0"/>
              <a:t> </a:t>
            </a:r>
            <a:r>
              <a:rPr lang="en-US" dirty="0" err="1"/>
              <a:t>jäetakse</a:t>
            </a:r>
            <a:r>
              <a:rPr lang="en-US" dirty="0"/>
              <a:t> </a:t>
            </a:r>
            <a:r>
              <a:rPr lang="en-US" dirty="0" err="1"/>
              <a:t>paaki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kohast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r>
              <a:rPr lang="en-US" dirty="0" err="1"/>
              <a:t>pumbatakse</a:t>
            </a:r>
            <a:r>
              <a:rPr lang="en-US" dirty="0"/>
              <a:t> </a:t>
            </a:r>
            <a:r>
              <a:rPr lang="en-US" dirty="0" err="1"/>
              <a:t>vesi</a:t>
            </a:r>
            <a:r>
              <a:rPr lang="en-US" dirty="0"/>
              <a:t> </a:t>
            </a:r>
            <a:r>
              <a:rPr lang="en-US" dirty="0" err="1"/>
              <a:t>edasi</a:t>
            </a:r>
            <a:r>
              <a:rPr lang="en-US" dirty="0"/>
              <a:t> </a:t>
            </a:r>
            <a:r>
              <a:rPr lang="en-US" dirty="0" err="1"/>
              <a:t>kastmaks</a:t>
            </a:r>
            <a:r>
              <a:rPr lang="en-US" dirty="0"/>
              <a:t> </a:t>
            </a:r>
            <a:r>
              <a:rPr lang="en-US" dirty="0" err="1"/>
              <a:t>taimi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juhitakse</a:t>
            </a:r>
            <a:r>
              <a:rPr lang="en-US" dirty="0"/>
              <a:t> </a:t>
            </a:r>
            <a:r>
              <a:rPr lang="en-US" dirty="0" err="1"/>
              <a:t>avalikku</a:t>
            </a:r>
            <a:r>
              <a:rPr lang="en-US" dirty="0"/>
              <a:t> </a:t>
            </a:r>
            <a:r>
              <a:rPr lang="en-US" dirty="0" err="1"/>
              <a:t>tualetti</a:t>
            </a:r>
            <a:r>
              <a:rPr lang="en-US" dirty="0"/>
              <a:t>. </a:t>
            </a:r>
            <a:r>
              <a:rPr lang="en-US" dirty="0" err="1"/>
              <a:t>Täiendavalt</a:t>
            </a:r>
            <a:r>
              <a:rPr lang="en-US" dirty="0"/>
              <a:t> on </a:t>
            </a:r>
            <a:r>
              <a:rPr lang="en-US" dirty="0" err="1"/>
              <a:t>mahutil</a:t>
            </a:r>
            <a:r>
              <a:rPr lang="en-US" dirty="0"/>
              <a:t> </a:t>
            </a:r>
            <a:r>
              <a:rPr lang="en-US" dirty="0" err="1"/>
              <a:t>veevõtu</a:t>
            </a:r>
            <a:r>
              <a:rPr lang="en-US" dirty="0"/>
              <a:t> </a:t>
            </a:r>
            <a:r>
              <a:rPr lang="en-US" dirty="0" err="1"/>
              <a:t>kaev</a:t>
            </a:r>
            <a:r>
              <a:rPr lang="en-US" dirty="0"/>
              <a:t>,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saavab</a:t>
            </a:r>
            <a:r>
              <a:rPr lang="en-US" dirty="0"/>
              <a:t> Viimsi </a:t>
            </a:r>
            <a:r>
              <a:rPr lang="en-US" dirty="0" err="1"/>
              <a:t>vallavalitsuse</a:t>
            </a:r>
            <a:r>
              <a:rPr lang="en-US" dirty="0"/>
              <a:t> </a:t>
            </a:r>
            <a:r>
              <a:rPr lang="en-US" dirty="0" err="1"/>
              <a:t>alltöövõtjad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vet </a:t>
            </a:r>
            <a:r>
              <a:rPr lang="en-US" dirty="0" err="1"/>
              <a:t>võtta</a:t>
            </a:r>
            <a:r>
              <a:rPr lang="en-US" dirty="0"/>
              <a:t> – </a:t>
            </a:r>
            <a:r>
              <a:rPr lang="en-US" dirty="0" err="1"/>
              <a:t>vett</a:t>
            </a:r>
            <a:r>
              <a:rPr lang="en-US" dirty="0"/>
              <a:t> </a:t>
            </a:r>
            <a:r>
              <a:rPr lang="en-US" dirty="0" err="1"/>
              <a:t>läheb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teede</a:t>
            </a:r>
            <a:r>
              <a:rPr lang="en-US" dirty="0"/>
              <a:t> ja </a:t>
            </a:r>
            <a:r>
              <a:rPr lang="en-US" dirty="0" err="1"/>
              <a:t>torustike</a:t>
            </a:r>
            <a:r>
              <a:rPr lang="en-US" dirty="0"/>
              <a:t> </a:t>
            </a:r>
            <a:r>
              <a:rPr lang="en-US" dirty="0" err="1"/>
              <a:t>hoolduseks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lillede</a:t>
            </a:r>
            <a:r>
              <a:rPr lang="en-US" dirty="0"/>
              <a:t> </a:t>
            </a:r>
            <a:r>
              <a:rPr lang="en-US" dirty="0" err="1"/>
              <a:t>kastmiseks</a:t>
            </a:r>
            <a:r>
              <a:rPr lang="en-US" dirty="0"/>
              <a:t>. </a:t>
            </a:r>
            <a:r>
              <a:rPr lang="en-US" dirty="0" err="1"/>
              <a:t>Juhul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saju</a:t>
            </a:r>
            <a:r>
              <a:rPr lang="en-US" dirty="0"/>
              <a:t> </a:t>
            </a:r>
            <a:r>
              <a:rPr lang="en-US" dirty="0" err="1"/>
              <a:t>ajal</a:t>
            </a:r>
            <a:r>
              <a:rPr lang="en-US" dirty="0"/>
              <a:t> on </a:t>
            </a:r>
            <a:r>
              <a:rPr lang="en-US" dirty="0" err="1"/>
              <a:t>tark</a:t>
            </a:r>
            <a:r>
              <a:rPr lang="en-US" dirty="0"/>
              <a:t> </a:t>
            </a:r>
            <a:r>
              <a:rPr lang="en-US" dirty="0" err="1"/>
              <a:t>mahuti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 </a:t>
            </a:r>
            <a:r>
              <a:rPr lang="en-US" dirty="0" err="1"/>
              <a:t>täis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sellisel</a:t>
            </a:r>
            <a:r>
              <a:rPr lang="en-US" dirty="0"/>
              <a:t> </a:t>
            </a:r>
            <a:r>
              <a:rPr lang="en-US" dirty="0" err="1"/>
              <a:t>juhil</a:t>
            </a:r>
            <a:r>
              <a:rPr lang="en-US" dirty="0"/>
              <a:t> </a:t>
            </a:r>
            <a:r>
              <a:rPr lang="en-US" dirty="0" err="1"/>
              <a:t>olenevalt</a:t>
            </a:r>
            <a:r>
              <a:rPr lang="en-US" dirty="0"/>
              <a:t> </a:t>
            </a:r>
            <a:r>
              <a:rPr lang="en-US" dirty="0" err="1"/>
              <a:t>sitatsioonist</a:t>
            </a:r>
            <a:r>
              <a:rPr lang="en-US" dirty="0"/>
              <a:t> </a:t>
            </a:r>
            <a:r>
              <a:rPr lang="en-US" dirty="0" err="1"/>
              <a:t>mahuti</a:t>
            </a:r>
            <a:r>
              <a:rPr lang="en-US" dirty="0"/>
              <a:t> kas </a:t>
            </a:r>
            <a:r>
              <a:rPr lang="en-US" dirty="0" err="1"/>
              <a:t>hakkab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 </a:t>
            </a:r>
            <a:r>
              <a:rPr lang="en-US" dirty="0" err="1"/>
              <a:t>automaatselt</a:t>
            </a:r>
            <a:r>
              <a:rPr lang="en-US" dirty="0"/>
              <a:t> </a:t>
            </a:r>
            <a:r>
              <a:rPr lang="en-US" dirty="0" err="1"/>
              <a:t>immutama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see </a:t>
            </a:r>
            <a:r>
              <a:rPr lang="en-US" dirty="0" err="1"/>
              <a:t>juhib</a:t>
            </a:r>
            <a:r>
              <a:rPr lang="en-US" dirty="0"/>
              <a:t> vee </a:t>
            </a:r>
            <a:r>
              <a:rPr lang="en-US" dirty="0" err="1"/>
              <a:t>sademeveekanalisatsiooni</a:t>
            </a:r>
            <a:r>
              <a:rPr lang="en-US" dirty="0"/>
              <a:t>. 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21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30568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</a:t>
            </a:r>
            <a:r>
              <a:rPr lang="en-US" dirty="0" err="1"/>
              <a:t>LATESTadapt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tegeleme</a:t>
            </a:r>
            <a:r>
              <a:rPr lang="en-US" dirty="0"/>
              <a:t> ka </a:t>
            </a:r>
            <a:r>
              <a:rPr lang="en-US" dirty="0" err="1"/>
              <a:t>kuumasaarte</a:t>
            </a:r>
            <a:r>
              <a:rPr lang="en-US" dirty="0"/>
              <a:t> </a:t>
            </a:r>
            <a:r>
              <a:rPr lang="en-US" dirty="0" err="1"/>
              <a:t>leevendamisega</a:t>
            </a:r>
            <a:r>
              <a:rPr lang="en-US" dirty="0"/>
              <a:t>. </a:t>
            </a:r>
            <a:r>
              <a:rPr lang="en-US" dirty="0" err="1"/>
              <a:t>Vasakul</a:t>
            </a:r>
            <a:r>
              <a:rPr lang="en-US" dirty="0"/>
              <a:t> </a:t>
            </a:r>
            <a:r>
              <a:rPr lang="en-US" dirty="0" err="1"/>
              <a:t>asuval</a:t>
            </a:r>
            <a:r>
              <a:rPr lang="en-US" dirty="0"/>
              <a:t> </a:t>
            </a:r>
            <a:r>
              <a:rPr lang="en-US" dirty="0" err="1"/>
              <a:t>pildil</a:t>
            </a:r>
            <a:r>
              <a:rPr lang="en-US" dirty="0"/>
              <a:t> on </a:t>
            </a:r>
            <a:r>
              <a:rPr lang="en-US" dirty="0" err="1"/>
              <a:t>näha</a:t>
            </a:r>
            <a:r>
              <a:rPr lang="en-US" dirty="0"/>
              <a:t>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kasutades</a:t>
            </a:r>
            <a:r>
              <a:rPr lang="en-US" dirty="0"/>
              <a:t> </a:t>
            </a:r>
            <a:r>
              <a:rPr lang="en-US" dirty="0" err="1"/>
              <a:t>kõrghaljastust</a:t>
            </a:r>
            <a:r>
              <a:rPr lang="en-US" dirty="0"/>
              <a:t>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päikese</a:t>
            </a:r>
            <a:r>
              <a:rPr lang="en-US" dirty="0"/>
              <a:t> </a:t>
            </a:r>
            <a:r>
              <a:rPr lang="en-US" dirty="0" err="1"/>
              <a:t>käes</a:t>
            </a:r>
            <a:r>
              <a:rPr lang="en-US" dirty="0"/>
              <a:t> </a:t>
            </a:r>
            <a:r>
              <a:rPr lang="en-US" dirty="0" err="1"/>
              <a:t>tumeda</a:t>
            </a:r>
            <a:r>
              <a:rPr lang="en-US" dirty="0"/>
              <a:t> </a:t>
            </a:r>
            <a:r>
              <a:rPr lang="en-US" dirty="0" err="1"/>
              <a:t>maapinna</a:t>
            </a:r>
            <a:r>
              <a:rPr lang="en-US" dirty="0"/>
              <a:t> (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üldjuhul</a:t>
            </a:r>
            <a:r>
              <a:rPr lang="en-US" dirty="0"/>
              <a:t> </a:t>
            </a:r>
            <a:r>
              <a:rPr lang="en-US" dirty="0" err="1"/>
              <a:t>asfaldi</a:t>
            </a:r>
            <a:r>
              <a:rPr lang="en-US" dirty="0"/>
              <a:t>) </a:t>
            </a:r>
            <a:r>
              <a:rPr lang="en-US" dirty="0" err="1"/>
              <a:t>temperatuuri</a:t>
            </a:r>
            <a:r>
              <a:rPr lang="en-US" dirty="0"/>
              <a:t> </a:t>
            </a:r>
            <a:r>
              <a:rPr lang="en-US" dirty="0" err="1"/>
              <a:t>alandada</a:t>
            </a:r>
            <a:r>
              <a:rPr lang="en-US" dirty="0"/>
              <a:t> pea </a:t>
            </a:r>
            <a:r>
              <a:rPr lang="en-US" dirty="0" err="1"/>
              <a:t>poole</a:t>
            </a:r>
            <a:r>
              <a:rPr lang="en-US" dirty="0"/>
              <a:t> </a:t>
            </a:r>
            <a:r>
              <a:rPr lang="en-US" dirty="0" err="1"/>
              <a:t>võrra</a:t>
            </a:r>
            <a:r>
              <a:rPr lang="en-US" dirty="0"/>
              <a:t>. </a:t>
            </a:r>
            <a:r>
              <a:rPr lang="en-US" dirty="0" err="1"/>
              <a:t>Kuivõrd</a:t>
            </a:r>
            <a:r>
              <a:rPr lang="en-US" dirty="0"/>
              <a:t> </a:t>
            </a:r>
            <a:r>
              <a:rPr lang="en-US" dirty="0" err="1"/>
              <a:t>kuumasaared</a:t>
            </a:r>
            <a:r>
              <a:rPr lang="en-US" dirty="0"/>
              <a:t> </a:t>
            </a:r>
            <a:r>
              <a:rPr lang="en-US" dirty="0" err="1"/>
              <a:t>tekivad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päike</a:t>
            </a:r>
            <a:r>
              <a:rPr lang="en-US" dirty="0"/>
              <a:t> </a:t>
            </a:r>
            <a:r>
              <a:rPr lang="en-US" dirty="0" err="1"/>
              <a:t>kütab</a:t>
            </a:r>
            <a:r>
              <a:rPr lang="en-US" dirty="0"/>
              <a:t> </a:t>
            </a:r>
            <a:r>
              <a:rPr lang="en-US" dirty="0" err="1"/>
              <a:t>ülesse</a:t>
            </a:r>
            <a:r>
              <a:rPr lang="en-US" dirty="0"/>
              <a:t> </a:t>
            </a:r>
            <a:r>
              <a:rPr lang="en-US" dirty="0" err="1"/>
              <a:t>tumeda</a:t>
            </a:r>
            <a:r>
              <a:rPr lang="en-US" dirty="0"/>
              <a:t> pinna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kattes</a:t>
            </a:r>
            <a:r>
              <a:rPr lang="en-US" dirty="0"/>
              <a:t> pinna </a:t>
            </a:r>
            <a:r>
              <a:rPr lang="en-US" dirty="0" err="1"/>
              <a:t>haljastusega</a:t>
            </a:r>
            <a:r>
              <a:rPr lang="en-US" dirty="0"/>
              <a:t>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vältida</a:t>
            </a:r>
            <a:r>
              <a:rPr lang="en-US" dirty="0"/>
              <a:t> </a:t>
            </a:r>
            <a:r>
              <a:rPr lang="en-US" dirty="0" err="1"/>
              <a:t>temperatuuri</a:t>
            </a:r>
            <a:r>
              <a:rPr lang="en-US" dirty="0"/>
              <a:t> </a:t>
            </a:r>
            <a:r>
              <a:rPr lang="en-US" dirty="0" err="1"/>
              <a:t>tõusu</a:t>
            </a:r>
            <a:r>
              <a:rPr lang="en-US" dirty="0"/>
              <a:t>. </a:t>
            </a:r>
            <a:r>
              <a:rPr lang="en-US" dirty="0" err="1"/>
              <a:t>Vasakul</a:t>
            </a:r>
            <a:r>
              <a:rPr lang="en-US" dirty="0"/>
              <a:t> </a:t>
            </a:r>
            <a:r>
              <a:rPr lang="en-US" dirty="0" err="1"/>
              <a:t>pildil</a:t>
            </a:r>
            <a:r>
              <a:rPr lang="en-US" dirty="0"/>
              <a:t> on </a:t>
            </a:r>
            <a:r>
              <a:rPr lang="en-US" dirty="0" err="1"/>
              <a:t>näha</a:t>
            </a:r>
            <a:r>
              <a:rPr lang="en-US" dirty="0"/>
              <a:t> 3d </a:t>
            </a:r>
            <a:r>
              <a:rPr lang="en-US" dirty="0" err="1"/>
              <a:t>visualisatsioon</a:t>
            </a:r>
            <a:r>
              <a:rPr lang="en-US" dirty="0"/>
              <a:t> Viimsi LIFE </a:t>
            </a:r>
            <a:r>
              <a:rPr lang="en-US" dirty="0" err="1"/>
              <a:t>LATESTadapti</a:t>
            </a:r>
            <a:r>
              <a:rPr lang="en-US" dirty="0"/>
              <a:t> </a:t>
            </a:r>
            <a:r>
              <a:rPr lang="en-US" dirty="0" err="1"/>
              <a:t>testala</a:t>
            </a:r>
            <a:r>
              <a:rPr lang="en-US" dirty="0"/>
              <a:t> </a:t>
            </a:r>
            <a:r>
              <a:rPr lang="en-US" dirty="0" err="1"/>
              <a:t>kõrvale</a:t>
            </a:r>
            <a:r>
              <a:rPr lang="en-US" dirty="0"/>
              <a:t> </a:t>
            </a:r>
            <a:r>
              <a:rPr lang="en-US" dirty="0" err="1"/>
              <a:t>planeeritavast</a:t>
            </a:r>
            <a:r>
              <a:rPr lang="en-US" dirty="0"/>
              <a:t> </a:t>
            </a:r>
            <a:r>
              <a:rPr lang="en-US" dirty="0" err="1"/>
              <a:t>tohetunnelist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on </a:t>
            </a:r>
            <a:r>
              <a:rPr lang="en-US" dirty="0" err="1"/>
              <a:t>plaanis</a:t>
            </a:r>
            <a:r>
              <a:rPr lang="en-US" dirty="0"/>
              <a:t> </a:t>
            </a:r>
            <a:r>
              <a:rPr lang="en-US" dirty="0" err="1"/>
              <a:t>katta</a:t>
            </a:r>
            <a:r>
              <a:rPr lang="en-US" dirty="0"/>
              <a:t> </a:t>
            </a:r>
            <a:r>
              <a:rPr lang="en-US" dirty="0" err="1"/>
              <a:t>kergliiklustee</a:t>
            </a:r>
            <a:r>
              <a:rPr lang="en-US" dirty="0"/>
              <a:t> </a:t>
            </a:r>
            <a:r>
              <a:rPr lang="en-US" dirty="0" err="1"/>
              <a:t>osaliselt</a:t>
            </a:r>
            <a:r>
              <a:rPr lang="en-US" dirty="0"/>
              <a:t> </a:t>
            </a:r>
            <a:r>
              <a:rPr lang="en-US" dirty="0" err="1"/>
              <a:t>haljastusega</a:t>
            </a:r>
            <a:r>
              <a:rPr lang="en-US" dirty="0"/>
              <a:t>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26492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</a:t>
            </a:r>
            <a:r>
              <a:rPr lang="en-US" dirty="0" err="1"/>
              <a:t>visualisatsioon</a:t>
            </a:r>
            <a:r>
              <a:rPr lang="en-US" dirty="0"/>
              <a:t> LIFE </a:t>
            </a:r>
            <a:r>
              <a:rPr lang="en-US" dirty="0" err="1"/>
              <a:t>UrbanStorm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rohelahendusest</a:t>
            </a:r>
            <a:r>
              <a:rPr lang="en-US" dirty="0"/>
              <a:t> </a:t>
            </a:r>
            <a:r>
              <a:rPr lang="en-US" dirty="0" err="1"/>
              <a:t>ümber</a:t>
            </a:r>
            <a:r>
              <a:rPr lang="en-US" dirty="0"/>
              <a:t> </a:t>
            </a:r>
            <a:r>
              <a:rPr lang="en-US" dirty="0" err="1"/>
              <a:t>Randvere</a:t>
            </a:r>
            <a:r>
              <a:rPr lang="en-US" dirty="0"/>
              <a:t> tee/</a:t>
            </a:r>
            <a:r>
              <a:rPr lang="en-US" dirty="0" err="1"/>
              <a:t>peatänava</a:t>
            </a:r>
            <a:r>
              <a:rPr lang="en-US" dirty="0"/>
              <a:t>. </a:t>
            </a:r>
            <a:r>
              <a:rPr lang="en-US" dirty="0" err="1"/>
              <a:t>Looduslähedase</a:t>
            </a:r>
            <a:r>
              <a:rPr lang="en-US" dirty="0"/>
              <a:t> </a:t>
            </a:r>
            <a:r>
              <a:rPr lang="en-US" dirty="0" err="1"/>
              <a:t>lahendusena</a:t>
            </a:r>
            <a:r>
              <a:rPr lang="en-US" dirty="0"/>
              <a:t> </a:t>
            </a:r>
            <a:r>
              <a:rPr lang="en-US" dirty="0" err="1"/>
              <a:t>rajatakse</a:t>
            </a:r>
            <a:r>
              <a:rPr lang="en-US" dirty="0"/>
              <a:t> </a:t>
            </a:r>
            <a:r>
              <a:rPr lang="en-US" dirty="0" err="1"/>
              <a:t>mõlemale</a:t>
            </a:r>
            <a:r>
              <a:rPr lang="en-US" dirty="0"/>
              <a:t> </a:t>
            </a:r>
            <a:r>
              <a:rPr lang="en-US" dirty="0" err="1"/>
              <a:t>poole</a:t>
            </a:r>
            <a:r>
              <a:rPr lang="en-US" dirty="0"/>
              <a:t> teed,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sõiduteede</a:t>
            </a:r>
            <a:r>
              <a:rPr lang="en-US" dirty="0"/>
              <a:t> </a:t>
            </a:r>
            <a:r>
              <a:rPr lang="en-US" dirty="0" err="1"/>
              <a:t>vahele</a:t>
            </a:r>
            <a:r>
              <a:rPr lang="en-US" dirty="0"/>
              <a:t> </a:t>
            </a:r>
            <a:r>
              <a:rPr lang="en-US" dirty="0" err="1"/>
              <a:t>allee</a:t>
            </a:r>
            <a:r>
              <a:rPr lang="en-US" dirty="0"/>
              <a:t>. </a:t>
            </a:r>
            <a:r>
              <a:rPr lang="en-US" dirty="0" err="1"/>
              <a:t>Puude</a:t>
            </a:r>
            <a:r>
              <a:rPr lang="en-US" dirty="0"/>
              <a:t> </a:t>
            </a:r>
            <a:r>
              <a:rPr lang="en-US" dirty="0" err="1"/>
              <a:t>abil</a:t>
            </a:r>
            <a:r>
              <a:rPr lang="en-US" dirty="0"/>
              <a:t> </a:t>
            </a:r>
            <a:r>
              <a:rPr lang="en-US" dirty="0" err="1"/>
              <a:t>leevendatakse</a:t>
            </a:r>
            <a:r>
              <a:rPr lang="en-US" dirty="0"/>
              <a:t> </a:t>
            </a:r>
            <a:r>
              <a:rPr lang="en-US" dirty="0" err="1"/>
              <a:t>kuumasaare</a:t>
            </a:r>
            <a:r>
              <a:rPr lang="en-US" dirty="0"/>
              <a:t> </a:t>
            </a:r>
            <a:r>
              <a:rPr lang="en-US" dirty="0" err="1"/>
              <a:t>effekti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puud</a:t>
            </a:r>
            <a:r>
              <a:rPr lang="en-US" dirty="0"/>
              <a:t> </a:t>
            </a:r>
            <a:r>
              <a:rPr lang="en-US" dirty="0" err="1"/>
              <a:t>kitsendavad</a:t>
            </a:r>
            <a:r>
              <a:rPr lang="en-US" dirty="0"/>
              <a:t> </a:t>
            </a:r>
            <a:r>
              <a:rPr lang="en-US" dirty="0" err="1"/>
              <a:t>visuaalselt</a:t>
            </a:r>
            <a:r>
              <a:rPr lang="en-US" dirty="0"/>
              <a:t> </a:t>
            </a:r>
            <a:r>
              <a:rPr lang="en-US" dirty="0" err="1"/>
              <a:t>autojuhi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tee </a:t>
            </a:r>
            <a:r>
              <a:rPr lang="en-US" dirty="0" err="1"/>
              <a:t>kitsamaks</a:t>
            </a:r>
            <a:r>
              <a:rPr lang="en-US" dirty="0"/>
              <a:t>, mis </a:t>
            </a:r>
            <a:r>
              <a:rPr lang="en-US" dirty="0" err="1"/>
              <a:t>omakorda</a:t>
            </a:r>
            <a:r>
              <a:rPr lang="en-US" dirty="0"/>
              <a:t> peaks </a:t>
            </a:r>
            <a:r>
              <a:rPr lang="en-US" dirty="0" err="1"/>
              <a:t>vähendama</a:t>
            </a:r>
            <a:r>
              <a:rPr lang="en-US" dirty="0"/>
              <a:t> </a:t>
            </a:r>
            <a:r>
              <a:rPr lang="en-US" dirty="0" err="1"/>
              <a:t>sõidukiirusi</a:t>
            </a:r>
            <a:r>
              <a:rPr lang="en-US" dirty="0"/>
              <a:t>. </a:t>
            </a:r>
            <a:r>
              <a:rPr lang="en-US" dirty="0" err="1"/>
              <a:t>Kuivõrd</a:t>
            </a:r>
            <a:r>
              <a:rPr lang="en-US" dirty="0"/>
              <a:t> Viimsi </a:t>
            </a:r>
            <a:r>
              <a:rPr lang="en-US" dirty="0" err="1"/>
              <a:t>poolsaar</a:t>
            </a:r>
            <a:r>
              <a:rPr lang="en-US" dirty="0"/>
              <a:t> on ka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tuuline</a:t>
            </a:r>
            <a:r>
              <a:rPr lang="en-US" dirty="0"/>
              <a:t> </a:t>
            </a:r>
            <a:r>
              <a:rPr lang="en-US" dirty="0" err="1"/>
              <a:t>piirkond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rajatav</a:t>
            </a:r>
            <a:r>
              <a:rPr lang="en-US" dirty="0"/>
              <a:t> </a:t>
            </a:r>
            <a:r>
              <a:rPr lang="en-US" dirty="0" err="1"/>
              <a:t>kõrghaljastus</a:t>
            </a:r>
            <a:r>
              <a:rPr lang="en-US" dirty="0"/>
              <a:t> </a:t>
            </a:r>
            <a:r>
              <a:rPr lang="en-US" dirty="0" err="1"/>
              <a:t>lõhub</a:t>
            </a:r>
            <a:r>
              <a:rPr lang="en-US" dirty="0"/>
              <a:t> ka </a:t>
            </a:r>
            <a:r>
              <a:rPr lang="en-US" dirty="0" err="1"/>
              <a:t>tuulekopridore</a:t>
            </a:r>
            <a:r>
              <a:rPr lang="en-US" dirty="0"/>
              <a:t>,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tuleviku</a:t>
            </a:r>
            <a:r>
              <a:rPr lang="en-US" dirty="0"/>
              <a:t> </a:t>
            </a:r>
            <a:r>
              <a:rPr lang="en-US" dirty="0" err="1"/>
              <a:t>kliimastsenaariumid</a:t>
            </a:r>
            <a:r>
              <a:rPr lang="en-US" dirty="0"/>
              <a:t> </a:t>
            </a:r>
            <a:r>
              <a:rPr lang="en-US" dirty="0" err="1"/>
              <a:t>ennustavad</a:t>
            </a:r>
            <a:r>
              <a:rPr lang="en-US" dirty="0"/>
              <a:t> </a:t>
            </a:r>
            <a:r>
              <a:rPr lang="en-US" dirty="0" err="1"/>
              <a:t>tugevamaid</a:t>
            </a:r>
            <a:r>
              <a:rPr lang="en-US" dirty="0"/>
              <a:t> </a:t>
            </a:r>
            <a:r>
              <a:rPr lang="en-US" dirty="0" err="1"/>
              <a:t>tuuleiile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Viimsi Vallavalitsus on </a:t>
            </a:r>
            <a:r>
              <a:rPr lang="en-US" dirty="0" err="1"/>
              <a:t>sellega</a:t>
            </a:r>
            <a:r>
              <a:rPr lang="en-US" dirty="0"/>
              <a:t> juba </a:t>
            </a:r>
            <a:r>
              <a:rPr lang="en-US" dirty="0" err="1"/>
              <a:t>arvestanud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23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85884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LIFE </a:t>
            </a:r>
            <a:r>
              <a:rPr lang="en-US" dirty="0" err="1"/>
              <a:t>Latestadapt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üritame</a:t>
            </a:r>
            <a:r>
              <a:rPr lang="en-US" dirty="0"/>
              <a:t> </a:t>
            </a:r>
            <a:r>
              <a:rPr lang="en-US" dirty="0" err="1"/>
              <a:t>läheneda</a:t>
            </a:r>
            <a:r>
              <a:rPr lang="en-US" dirty="0"/>
              <a:t> </a:t>
            </a:r>
            <a:r>
              <a:rPr lang="en-US" dirty="0" err="1"/>
              <a:t>kliimamuutustele</a:t>
            </a:r>
            <a:r>
              <a:rPr lang="en-US" dirty="0"/>
              <a:t> ja </a:t>
            </a:r>
            <a:r>
              <a:rPr lang="en-US" dirty="0" err="1"/>
              <a:t>looduslähedastele</a:t>
            </a:r>
            <a:r>
              <a:rPr lang="en-US" dirty="0"/>
              <a:t> </a:t>
            </a:r>
            <a:r>
              <a:rPr lang="en-US" dirty="0" err="1"/>
              <a:t>lahendustele</a:t>
            </a:r>
            <a:r>
              <a:rPr lang="en-US" dirty="0"/>
              <a:t> </a:t>
            </a:r>
            <a:r>
              <a:rPr lang="en-US" dirty="0" err="1"/>
              <a:t>terviklikult</a:t>
            </a:r>
            <a:r>
              <a:rPr lang="en-US" dirty="0"/>
              <a:t>. </a:t>
            </a:r>
            <a:r>
              <a:rPr lang="en-US" dirty="0" err="1"/>
              <a:t>Näiteks</a:t>
            </a:r>
            <a:r>
              <a:rPr lang="en-US" dirty="0"/>
              <a:t> </a:t>
            </a:r>
            <a:r>
              <a:rPr lang="en-US" dirty="0" err="1"/>
              <a:t>Riia</a:t>
            </a:r>
            <a:r>
              <a:rPr lang="en-US" dirty="0"/>
              <a:t> </a:t>
            </a:r>
            <a:r>
              <a:rPr lang="en-US" dirty="0" err="1"/>
              <a:t>linnas</a:t>
            </a:r>
            <a:r>
              <a:rPr lang="en-US" dirty="0"/>
              <a:t> on </a:t>
            </a:r>
            <a:r>
              <a:rPr lang="en-US" dirty="0" err="1"/>
              <a:t>meil</a:t>
            </a:r>
            <a:r>
              <a:rPr lang="en-US" dirty="0"/>
              <a:t> </a:t>
            </a:r>
            <a:r>
              <a:rPr lang="en-US" dirty="0" err="1"/>
              <a:t>plaanis</a:t>
            </a:r>
            <a:r>
              <a:rPr lang="en-US" dirty="0"/>
              <a:t> </a:t>
            </a:r>
            <a:r>
              <a:rPr lang="en-US" dirty="0" err="1"/>
              <a:t>rajada</a:t>
            </a:r>
            <a:r>
              <a:rPr lang="en-US" dirty="0"/>
              <a:t> </a:t>
            </a:r>
            <a:r>
              <a:rPr lang="en-US" dirty="0" err="1"/>
              <a:t>Terbatase</a:t>
            </a:r>
            <a:r>
              <a:rPr lang="en-US" dirty="0"/>
              <a:t> </a:t>
            </a:r>
            <a:r>
              <a:rPr lang="en-US" dirty="0" err="1"/>
              <a:t>tänavale</a:t>
            </a:r>
            <a:r>
              <a:rPr lang="en-US" dirty="0"/>
              <a:t> </a:t>
            </a:r>
            <a:r>
              <a:rPr lang="en-US" dirty="0" err="1"/>
              <a:t>terviklik</a:t>
            </a:r>
            <a:r>
              <a:rPr lang="en-US" dirty="0"/>
              <a:t> </a:t>
            </a:r>
            <a:r>
              <a:rPr lang="en-US" dirty="0" err="1"/>
              <a:t>rohelahendus</a:t>
            </a:r>
            <a:r>
              <a:rPr lang="en-US" dirty="0"/>
              <a:t> – </a:t>
            </a:r>
            <a:r>
              <a:rPr lang="en-US" dirty="0" err="1"/>
              <a:t>kuumasaare</a:t>
            </a:r>
            <a:r>
              <a:rPr lang="en-US" dirty="0"/>
              <a:t> </a:t>
            </a:r>
            <a:r>
              <a:rPr lang="en-US" dirty="0" err="1"/>
              <a:t>efekti</a:t>
            </a:r>
            <a:r>
              <a:rPr lang="en-US" dirty="0"/>
              <a:t> </a:t>
            </a:r>
            <a:r>
              <a:rPr lang="en-US" dirty="0" err="1"/>
              <a:t>leevendamiseks</a:t>
            </a:r>
            <a:r>
              <a:rPr lang="en-US" dirty="0"/>
              <a:t> </a:t>
            </a:r>
            <a:r>
              <a:rPr lang="en-US" dirty="0" err="1"/>
              <a:t>rajatakse</a:t>
            </a:r>
            <a:r>
              <a:rPr lang="en-US" dirty="0"/>
              <a:t> </a:t>
            </a:r>
            <a:r>
              <a:rPr lang="en-US" dirty="0" err="1"/>
              <a:t>kahel</a:t>
            </a:r>
            <a:r>
              <a:rPr lang="en-US" dirty="0"/>
              <a:t> </a:t>
            </a:r>
            <a:r>
              <a:rPr lang="en-US" dirty="0" err="1"/>
              <a:t>kooli</a:t>
            </a:r>
            <a:r>
              <a:rPr lang="en-US" dirty="0"/>
              <a:t> </a:t>
            </a:r>
            <a:r>
              <a:rPr lang="en-US" dirty="0" err="1"/>
              <a:t>fassaadile</a:t>
            </a:r>
            <a:r>
              <a:rPr lang="en-US" dirty="0"/>
              <a:t> </a:t>
            </a:r>
            <a:r>
              <a:rPr lang="en-US" dirty="0" err="1"/>
              <a:t>rohesein</a:t>
            </a:r>
            <a:r>
              <a:rPr lang="en-US" dirty="0"/>
              <a:t> </a:t>
            </a:r>
            <a:r>
              <a:rPr lang="en-US" dirty="0" err="1"/>
              <a:t>kogupindala</a:t>
            </a:r>
            <a:r>
              <a:rPr lang="en-US" dirty="0"/>
              <a:t> ca 700m2, </a:t>
            </a:r>
            <a:r>
              <a:rPr lang="en-US" dirty="0" err="1"/>
              <a:t>tänavale</a:t>
            </a:r>
            <a:r>
              <a:rPr lang="en-US" dirty="0"/>
              <a:t> </a:t>
            </a:r>
            <a:r>
              <a:rPr lang="en-US" dirty="0" err="1"/>
              <a:t>rajatakse</a:t>
            </a:r>
            <a:r>
              <a:rPr lang="en-US" dirty="0"/>
              <a:t> </a:t>
            </a:r>
            <a:r>
              <a:rPr lang="en-US" dirty="0" err="1"/>
              <a:t>vihmapeenraid</a:t>
            </a:r>
            <a:r>
              <a:rPr lang="en-US" dirty="0"/>
              <a:t> </a:t>
            </a:r>
            <a:r>
              <a:rPr lang="en-US" dirty="0" err="1"/>
              <a:t>kokku</a:t>
            </a:r>
            <a:r>
              <a:rPr lang="en-US" dirty="0"/>
              <a:t> ca 700m2 </a:t>
            </a:r>
            <a:r>
              <a:rPr lang="en-US" dirty="0" err="1"/>
              <a:t>jagu</a:t>
            </a:r>
            <a:r>
              <a:rPr lang="en-US" dirty="0"/>
              <a:t>. </a:t>
            </a:r>
            <a:r>
              <a:rPr lang="en-US" dirty="0" err="1"/>
              <a:t>Kooli</a:t>
            </a:r>
            <a:r>
              <a:rPr lang="en-US" dirty="0"/>
              <a:t> </a:t>
            </a:r>
            <a:r>
              <a:rPr lang="en-US" dirty="0" err="1"/>
              <a:t>hoonete</a:t>
            </a:r>
            <a:r>
              <a:rPr lang="en-US" dirty="0"/>
              <a:t> </a:t>
            </a:r>
            <a:r>
              <a:rPr lang="en-US" dirty="0" err="1"/>
              <a:t>katustele</a:t>
            </a:r>
            <a:r>
              <a:rPr lang="en-US" dirty="0"/>
              <a:t> </a:t>
            </a:r>
            <a:r>
              <a:rPr lang="en-US" dirty="0" err="1"/>
              <a:t>rajatakse</a:t>
            </a:r>
            <a:r>
              <a:rPr lang="en-US" dirty="0"/>
              <a:t> </a:t>
            </a:r>
            <a:r>
              <a:rPr lang="en-US" dirty="0" err="1"/>
              <a:t>targad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kogumistünnid</a:t>
            </a:r>
            <a:r>
              <a:rPr lang="en-US" dirty="0"/>
              <a:t> mis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r>
              <a:rPr lang="en-US" dirty="0" err="1"/>
              <a:t>juhivad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põuaperioodil</a:t>
            </a:r>
            <a:r>
              <a:rPr lang="en-US" dirty="0"/>
              <a:t> </a:t>
            </a:r>
            <a:r>
              <a:rPr lang="en-US" dirty="0" err="1"/>
              <a:t>rohekatusele</a:t>
            </a:r>
            <a:r>
              <a:rPr lang="en-US" dirty="0"/>
              <a:t>, et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kasta</a:t>
            </a:r>
            <a:r>
              <a:rPr lang="en-US" dirty="0"/>
              <a:t>.</a:t>
            </a:r>
            <a:endParaRPr lang="et-EE" dirty="0"/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64598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</a:t>
            </a:r>
            <a:r>
              <a:rPr lang="en-US" dirty="0" err="1"/>
              <a:t>LATESTadapt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kirjutamisel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keskendetud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looduslähedastele</a:t>
            </a:r>
            <a:r>
              <a:rPr lang="en-US" dirty="0"/>
              <a:t> </a:t>
            </a:r>
            <a:r>
              <a:rPr lang="en-US" dirty="0" err="1"/>
              <a:t>lahendustele</a:t>
            </a:r>
            <a:r>
              <a:rPr lang="en-US" dirty="0"/>
              <a:t>.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eesmärk</a:t>
            </a:r>
            <a:r>
              <a:rPr lang="en-US" dirty="0"/>
              <a:t> on </a:t>
            </a:r>
            <a:r>
              <a:rPr lang="en-US" dirty="0" err="1"/>
              <a:t>võtta</a:t>
            </a:r>
            <a:r>
              <a:rPr lang="en-US" dirty="0"/>
              <a:t> </a:t>
            </a:r>
            <a:r>
              <a:rPr lang="en-US" dirty="0" err="1"/>
              <a:t>kasutusele</a:t>
            </a:r>
            <a:r>
              <a:rPr lang="en-US" dirty="0"/>
              <a:t> ka </a:t>
            </a:r>
            <a:r>
              <a:rPr lang="en-US" dirty="0" err="1"/>
              <a:t>nutikaid</a:t>
            </a:r>
            <a:r>
              <a:rPr lang="en-US" dirty="0"/>
              <a:t> </a:t>
            </a:r>
            <a:r>
              <a:rPr lang="en-US" dirty="0" err="1"/>
              <a:t>lahendusi</a:t>
            </a:r>
            <a:r>
              <a:rPr lang="en-US" dirty="0"/>
              <a:t> </a:t>
            </a:r>
            <a:r>
              <a:rPr lang="en-US" dirty="0" err="1"/>
              <a:t>ennetamaks</a:t>
            </a:r>
            <a:r>
              <a:rPr lang="en-US" dirty="0"/>
              <a:t>,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leevendamaks</a:t>
            </a:r>
            <a:r>
              <a:rPr lang="en-US" dirty="0"/>
              <a:t>, </a:t>
            </a:r>
            <a:r>
              <a:rPr lang="en-US" dirty="0" err="1"/>
              <a:t>ekstreemsete</a:t>
            </a:r>
            <a:r>
              <a:rPr lang="en-US" dirty="0"/>
              <a:t> </a:t>
            </a:r>
            <a:r>
              <a:rPr lang="en-US" dirty="0" err="1"/>
              <a:t>ilmastiku</a:t>
            </a:r>
            <a:r>
              <a:rPr lang="en-US" dirty="0"/>
              <a:t> </a:t>
            </a:r>
            <a:r>
              <a:rPr lang="en-US" dirty="0" err="1"/>
              <a:t>olude</a:t>
            </a:r>
            <a:r>
              <a:rPr lang="en-US" dirty="0"/>
              <a:t> </a:t>
            </a:r>
            <a:r>
              <a:rPr lang="en-US" dirty="0" err="1"/>
              <a:t>mõju</a:t>
            </a:r>
            <a:r>
              <a:rPr lang="en-US" dirty="0"/>
              <a:t>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elukeskkonnale</a:t>
            </a:r>
            <a:r>
              <a:rPr lang="en-US" dirty="0"/>
              <a:t>. </a:t>
            </a:r>
            <a:r>
              <a:rPr lang="en-US" dirty="0" err="1"/>
              <a:t>Näiteks</a:t>
            </a:r>
            <a:r>
              <a:rPr lang="en-US" dirty="0"/>
              <a:t> </a:t>
            </a:r>
            <a:r>
              <a:rPr lang="en-US" dirty="0" err="1"/>
              <a:t>Haapsalu</a:t>
            </a:r>
            <a:r>
              <a:rPr lang="en-US" dirty="0"/>
              <a:t> </a:t>
            </a:r>
            <a:r>
              <a:rPr lang="en-US" dirty="0" err="1"/>
              <a:t>linnas</a:t>
            </a:r>
            <a:r>
              <a:rPr lang="en-US" dirty="0"/>
              <a:t> on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raames</a:t>
            </a:r>
            <a:r>
              <a:rPr lang="en-US" dirty="0"/>
              <a:t> </a:t>
            </a:r>
            <a:r>
              <a:rPr lang="en-US" dirty="0" err="1"/>
              <a:t>plaanis</a:t>
            </a:r>
            <a:r>
              <a:rPr lang="en-US" dirty="0"/>
              <a:t> </a:t>
            </a:r>
            <a:r>
              <a:rPr lang="en-US" dirty="0" err="1"/>
              <a:t>üleujutusala</a:t>
            </a:r>
            <a:r>
              <a:rPr lang="en-US" dirty="0"/>
              <a:t> </a:t>
            </a:r>
            <a:r>
              <a:rPr lang="en-US" dirty="0" err="1"/>
              <a:t>kaitsev</a:t>
            </a:r>
            <a:r>
              <a:rPr lang="en-US" dirty="0"/>
              <a:t> </a:t>
            </a:r>
            <a:r>
              <a:rPr lang="en-US" dirty="0" err="1"/>
              <a:t>tamm</a:t>
            </a:r>
            <a:r>
              <a:rPr lang="en-US" dirty="0"/>
              <a:t>, mis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varustatud</a:t>
            </a:r>
            <a:r>
              <a:rPr lang="en-US" dirty="0"/>
              <a:t> </a:t>
            </a:r>
            <a:r>
              <a:rPr lang="en-US" dirty="0" err="1"/>
              <a:t>kolme</a:t>
            </a:r>
            <a:r>
              <a:rPr lang="en-US" dirty="0"/>
              <a:t> </a:t>
            </a:r>
            <a:r>
              <a:rPr lang="en-US" dirty="0" err="1"/>
              <a:t>targa</a:t>
            </a:r>
            <a:r>
              <a:rPr lang="en-US" dirty="0"/>
              <a:t> </a:t>
            </a:r>
            <a:r>
              <a:rPr lang="en-US" dirty="0" err="1"/>
              <a:t>lüüsiga</a:t>
            </a:r>
            <a:r>
              <a:rPr lang="en-US" dirty="0"/>
              <a:t> mis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reguleeriksid</a:t>
            </a:r>
            <a:r>
              <a:rPr lang="en-US" dirty="0"/>
              <a:t> vee </a:t>
            </a:r>
            <a:r>
              <a:rPr lang="en-US" dirty="0" err="1"/>
              <a:t>voolu</a:t>
            </a:r>
            <a:r>
              <a:rPr lang="en-US" dirty="0"/>
              <a:t> </a:t>
            </a:r>
            <a:r>
              <a:rPr lang="en-US" dirty="0" err="1"/>
              <a:t>vastavalt</a:t>
            </a:r>
            <a:r>
              <a:rPr lang="en-US" dirty="0"/>
              <a:t> </a:t>
            </a:r>
            <a:r>
              <a:rPr lang="en-US" dirty="0" err="1"/>
              <a:t>olukorrale</a:t>
            </a:r>
            <a:r>
              <a:rPr lang="en-US" dirty="0"/>
              <a:t>. </a:t>
            </a:r>
            <a:r>
              <a:rPr lang="en-US" dirty="0" err="1"/>
              <a:t>Tulevikus</a:t>
            </a:r>
            <a:r>
              <a:rPr lang="en-US" dirty="0"/>
              <a:t> on </a:t>
            </a:r>
            <a:r>
              <a:rPr lang="en-US" dirty="0" err="1"/>
              <a:t>Haapsalu</a:t>
            </a:r>
            <a:r>
              <a:rPr lang="en-US" dirty="0"/>
              <a:t> </a:t>
            </a:r>
            <a:r>
              <a:rPr lang="en-US" dirty="0" err="1"/>
              <a:t>linnal</a:t>
            </a:r>
            <a:r>
              <a:rPr lang="en-US" dirty="0"/>
              <a:t> </a:t>
            </a:r>
            <a:r>
              <a:rPr lang="en-US" dirty="0" err="1"/>
              <a:t>soov</a:t>
            </a:r>
            <a:r>
              <a:rPr lang="en-US" dirty="0"/>
              <a:t> </a:t>
            </a:r>
            <a:r>
              <a:rPr lang="en-US" dirty="0" err="1"/>
              <a:t>ehitada</a:t>
            </a:r>
            <a:r>
              <a:rPr lang="en-US" dirty="0"/>
              <a:t> </a:t>
            </a:r>
            <a:r>
              <a:rPr lang="en-US" dirty="0" err="1"/>
              <a:t>tammi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kergliiklustee</a:t>
            </a:r>
            <a:r>
              <a:rPr lang="en-US" dirty="0"/>
              <a:t>. </a:t>
            </a:r>
            <a:r>
              <a:rPr lang="en-US" dirty="0" err="1"/>
              <a:t>Haapsalu</a:t>
            </a:r>
            <a:r>
              <a:rPr lang="en-US" dirty="0"/>
              <a:t> </a:t>
            </a:r>
            <a:r>
              <a:rPr lang="en-US" dirty="0" err="1"/>
              <a:t>demoalaga</a:t>
            </a:r>
            <a:r>
              <a:rPr lang="en-US" dirty="0"/>
              <a:t> </a:t>
            </a:r>
            <a:r>
              <a:rPr lang="en-US" dirty="0" err="1"/>
              <a:t>luuakse</a:t>
            </a:r>
            <a:r>
              <a:rPr lang="en-US" dirty="0"/>
              <a:t> </a:t>
            </a:r>
            <a:r>
              <a:rPr lang="en-US" dirty="0" err="1"/>
              <a:t>tammi</a:t>
            </a:r>
            <a:r>
              <a:rPr lang="en-US" dirty="0"/>
              <a:t> ja </a:t>
            </a:r>
            <a:r>
              <a:rPr lang="en-US" dirty="0" err="1"/>
              <a:t>elamuala</a:t>
            </a:r>
            <a:r>
              <a:rPr lang="en-US" dirty="0"/>
              <a:t> </a:t>
            </a:r>
            <a:r>
              <a:rPr lang="en-US" dirty="0" err="1"/>
              <a:t>vahele</a:t>
            </a:r>
            <a:r>
              <a:rPr lang="en-US" dirty="0"/>
              <a:t> </a:t>
            </a:r>
            <a:r>
              <a:rPr lang="en-US" dirty="0" err="1"/>
              <a:t>aas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kohas</a:t>
            </a:r>
            <a:r>
              <a:rPr lang="en-US" dirty="0"/>
              <a:t> </a:t>
            </a:r>
            <a:r>
              <a:rPr lang="en-US" dirty="0" err="1"/>
              <a:t>testitakse</a:t>
            </a:r>
            <a:r>
              <a:rPr lang="en-US" dirty="0"/>
              <a:t> </a:t>
            </a:r>
            <a:r>
              <a:rPr lang="en-US" dirty="0" err="1"/>
              <a:t>erinevaid</a:t>
            </a:r>
            <a:r>
              <a:rPr lang="en-US" dirty="0"/>
              <a:t>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kliimasse</a:t>
            </a:r>
            <a:r>
              <a:rPr lang="en-US" dirty="0"/>
              <a:t> </a:t>
            </a:r>
            <a:r>
              <a:rPr lang="en-US" dirty="0" err="1"/>
              <a:t>sobivaid</a:t>
            </a:r>
            <a:r>
              <a:rPr lang="en-US" dirty="0"/>
              <a:t> </a:t>
            </a:r>
            <a:r>
              <a:rPr lang="en-US" dirty="0" err="1"/>
              <a:t>taimi</a:t>
            </a:r>
            <a:r>
              <a:rPr lang="en-US" dirty="0"/>
              <a:t> mis </a:t>
            </a:r>
            <a:r>
              <a:rPr lang="en-US" dirty="0" err="1"/>
              <a:t>peaksid</a:t>
            </a:r>
            <a:r>
              <a:rPr lang="en-US" dirty="0"/>
              <a:t> </a:t>
            </a:r>
            <a:r>
              <a:rPr lang="en-US" dirty="0" err="1"/>
              <a:t>sademevett</a:t>
            </a:r>
            <a:r>
              <a:rPr lang="en-US" dirty="0"/>
              <a:t> </a:t>
            </a:r>
            <a:r>
              <a:rPr lang="en-US" dirty="0" err="1"/>
              <a:t>puhastama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25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55512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Valmieras</a:t>
            </a:r>
            <a:r>
              <a:rPr lang="en-US" dirty="0"/>
              <a:t> </a:t>
            </a:r>
            <a:r>
              <a:rPr lang="en-US" dirty="0" err="1"/>
              <a:t>rekonstrueeritakse</a:t>
            </a:r>
            <a:r>
              <a:rPr lang="en-US" dirty="0"/>
              <a:t> LIFE </a:t>
            </a:r>
            <a:r>
              <a:rPr lang="en-US" dirty="0" err="1"/>
              <a:t>LATESTadapt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raames</a:t>
            </a:r>
            <a:r>
              <a:rPr lang="en-US" dirty="0"/>
              <a:t> </a:t>
            </a:r>
            <a:r>
              <a:rPr lang="en-US" dirty="0" err="1"/>
              <a:t>olemasolev</a:t>
            </a:r>
            <a:r>
              <a:rPr lang="en-US" dirty="0"/>
              <a:t> </a:t>
            </a:r>
            <a:r>
              <a:rPr lang="en-US" dirty="0" err="1"/>
              <a:t>Valmiera</a:t>
            </a:r>
            <a:r>
              <a:rPr lang="en-US" dirty="0"/>
              <a:t> </a:t>
            </a:r>
            <a:r>
              <a:rPr lang="en-US" dirty="0" err="1"/>
              <a:t>Olümpiakeskuse</a:t>
            </a:r>
            <a:r>
              <a:rPr lang="en-US" dirty="0"/>
              <a:t> </a:t>
            </a:r>
            <a:r>
              <a:rPr lang="en-US" dirty="0" err="1"/>
              <a:t>parkla</a:t>
            </a:r>
            <a:r>
              <a:rPr lang="en-US" dirty="0"/>
              <a:t>. </a:t>
            </a:r>
            <a:r>
              <a:rPr lang="en-US" dirty="0" err="1"/>
              <a:t>Käesoleval</a:t>
            </a:r>
            <a:r>
              <a:rPr lang="en-US" dirty="0"/>
              <a:t> </a:t>
            </a:r>
            <a:r>
              <a:rPr lang="en-US" dirty="0" err="1"/>
              <a:t>hetkel</a:t>
            </a:r>
            <a:r>
              <a:rPr lang="en-US" dirty="0"/>
              <a:t> on </a:t>
            </a:r>
            <a:r>
              <a:rPr lang="en-US" dirty="0" err="1"/>
              <a:t>parklas</a:t>
            </a:r>
            <a:r>
              <a:rPr lang="en-US" dirty="0"/>
              <a:t> </a:t>
            </a:r>
            <a:r>
              <a:rPr lang="en-US" dirty="0" err="1"/>
              <a:t>probleemiks</a:t>
            </a:r>
            <a:r>
              <a:rPr lang="en-US" dirty="0"/>
              <a:t> </a:t>
            </a:r>
            <a:r>
              <a:rPr lang="en-US" dirty="0" err="1"/>
              <a:t>kuumasaare</a:t>
            </a:r>
            <a:r>
              <a:rPr lang="en-US" dirty="0"/>
              <a:t> </a:t>
            </a:r>
            <a:r>
              <a:rPr lang="en-US" dirty="0" err="1"/>
              <a:t>efekti</a:t>
            </a:r>
            <a:r>
              <a:rPr lang="en-US" dirty="0"/>
              <a:t>, ja </a:t>
            </a:r>
            <a:r>
              <a:rPr lang="en-US" dirty="0" err="1"/>
              <a:t>tuulekoridor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puudulik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lahendus</a:t>
            </a:r>
            <a:r>
              <a:rPr lang="en-US" dirty="0"/>
              <a:t>.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raames</a:t>
            </a:r>
            <a:r>
              <a:rPr lang="en-US" dirty="0"/>
              <a:t> </a:t>
            </a:r>
            <a:r>
              <a:rPr lang="en-US" dirty="0" err="1"/>
              <a:t>rajatakse</a:t>
            </a:r>
            <a:r>
              <a:rPr lang="en-US" dirty="0"/>
              <a:t> </a:t>
            </a:r>
            <a:r>
              <a:rPr lang="en-US" dirty="0" err="1"/>
              <a:t>parklasse</a:t>
            </a:r>
            <a:r>
              <a:rPr lang="en-US" dirty="0"/>
              <a:t> </a:t>
            </a:r>
            <a:r>
              <a:rPr lang="en-US" dirty="0" err="1"/>
              <a:t>looduspõhine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lahendus</a:t>
            </a:r>
            <a:r>
              <a:rPr lang="en-US" dirty="0"/>
              <a:t>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targa</a:t>
            </a:r>
            <a:r>
              <a:rPr lang="en-US" dirty="0"/>
              <a:t> </a:t>
            </a:r>
            <a:r>
              <a:rPr lang="en-US" dirty="0" err="1"/>
              <a:t>kontrolleriga</a:t>
            </a:r>
            <a:r>
              <a:rPr lang="en-US" dirty="0"/>
              <a:t> mis </a:t>
            </a:r>
            <a:r>
              <a:rPr lang="en-US" dirty="0" err="1"/>
              <a:t>vajadusel</a:t>
            </a:r>
            <a:r>
              <a:rPr lang="en-US" dirty="0"/>
              <a:t> </a:t>
            </a:r>
            <a:r>
              <a:rPr lang="en-US" dirty="0" err="1"/>
              <a:t>suunab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torustikku</a:t>
            </a:r>
            <a:r>
              <a:rPr lang="en-US" dirty="0"/>
              <a:t>. </a:t>
            </a:r>
            <a:r>
              <a:rPr lang="en-US" dirty="0" err="1"/>
              <a:t>Lisaks</a:t>
            </a:r>
            <a:r>
              <a:rPr lang="en-US" dirty="0"/>
              <a:t> </a:t>
            </a:r>
            <a:r>
              <a:rPr lang="en-US" dirty="0" err="1"/>
              <a:t>asendatakse</a:t>
            </a:r>
            <a:r>
              <a:rPr lang="en-US" dirty="0"/>
              <a:t> </a:t>
            </a:r>
            <a:r>
              <a:rPr lang="en-US" dirty="0" err="1"/>
              <a:t>osad</a:t>
            </a:r>
            <a:r>
              <a:rPr lang="en-US" dirty="0"/>
              <a:t> </a:t>
            </a:r>
            <a:r>
              <a:rPr lang="en-US" dirty="0" err="1"/>
              <a:t>parkimiskohad</a:t>
            </a:r>
            <a:r>
              <a:rPr lang="en-US" dirty="0"/>
              <a:t> </a:t>
            </a:r>
            <a:r>
              <a:rPr lang="en-US" dirty="0" err="1"/>
              <a:t>rohealadega</a:t>
            </a:r>
            <a:r>
              <a:rPr lang="en-US" dirty="0"/>
              <a:t> </a:t>
            </a:r>
            <a:r>
              <a:rPr lang="en-US" dirty="0" err="1"/>
              <a:t>kuhu</a:t>
            </a:r>
            <a:r>
              <a:rPr lang="en-US" dirty="0"/>
              <a:t> </a:t>
            </a:r>
            <a:r>
              <a:rPr lang="en-US" dirty="0" err="1"/>
              <a:t>istutatakse</a:t>
            </a:r>
            <a:r>
              <a:rPr lang="en-US" dirty="0"/>
              <a:t> </a:t>
            </a:r>
            <a:r>
              <a:rPr lang="en-US" dirty="0" err="1"/>
              <a:t>kõrghaljastus</a:t>
            </a:r>
            <a:r>
              <a:rPr lang="en-US" dirty="0"/>
              <a:t>, </a:t>
            </a:r>
            <a:r>
              <a:rPr lang="en-US" dirty="0" err="1"/>
              <a:t>vähendamaks</a:t>
            </a:r>
            <a:r>
              <a:rPr lang="en-US" dirty="0"/>
              <a:t> </a:t>
            </a:r>
            <a:r>
              <a:rPr lang="en-US" dirty="0" err="1"/>
              <a:t>kuumasaare</a:t>
            </a:r>
            <a:r>
              <a:rPr lang="en-US" dirty="0"/>
              <a:t> </a:t>
            </a:r>
            <a:r>
              <a:rPr lang="en-US" dirty="0" err="1"/>
              <a:t>efekti</a:t>
            </a:r>
            <a:r>
              <a:rPr lang="en-US" dirty="0"/>
              <a:t> ja </a:t>
            </a:r>
            <a:r>
              <a:rPr lang="en-US" dirty="0" err="1"/>
              <a:t>lõhkumaks</a:t>
            </a:r>
            <a:r>
              <a:rPr lang="en-US" dirty="0"/>
              <a:t> </a:t>
            </a:r>
            <a:r>
              <a:rPr lang="en-US" dirty="0" err="1"/>
              <a:t>tuulekoridori</a:t>
            </a:r>
            <a:r>
              <a:rPr lang="en-US" dirty="0"/>
              <a:t>. </a:t>
            </a:r>
            <a:r>
              <a:rPr lang="en-US" dirty="0" err="1"/>
              <a:t>Olemasolevale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esvoolule</a:t>
            </a:r>
            <a:r>
              <a:rPr lang="en-US" dirty="0"/>
              <a:t> </a:t>
            </a:r>
            <a:r>
              <a:rPr lang="en-US" dirty="0" err="1"/>
              <a:t>rajatakse</a:t>
            </a:r>
            <a:r>
              <a:rPr lang="en-US" dirty="0"/>
              <a:t> </a:t>
            </a:r>
            <a:r>
              <a:rPr lang="en-US" dirty="0" err="1"/>
              <a:t>märgala</a:t>
            </a:r>
            <a:r>
              <a:rPr lang="en-US" dirty="0"/>
              <a:t>,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eesmärk</a:t>
            </a:r>
            <a:r>
              <a:rPr lang="en-US" dirty="0"/>
              <a:t> on vee </a:t>
            </a:r>
            <a:r>
              <a:rPr lang="en-US" dirty="0" err="1"/>
              <a:t>vooluhulka</a:t>
            </a:r>
            <a:r>
              <a:rPr lang="en-US" dirty="0"/>
              <a:t> </a:t>
            </a:r>
            <a:r>
              <a:rPr lang="en-US" dirty="0" err="1"/>
              <a:t>aeglustada</a:t>
            </a:r>
            <a:r>
              <a:rPr lang="en-US" dirty="0"/>
              <a:t> ja </a:t>
            </a:r>
            <a:r>
              <a:rPr lang="en-US" dirty="0" err="1"/>
              <a:t>ühtlustada</a:t>
            </a:r>
            <a:r>
              <a:rPr lang="en-US" dirty="0"/>
              <a:t>, </a:t>
            </a:r>
            <a:r>
              <a:rPr lang="en-US" dirty="0" err="1"/>
              <a:t>lisaks</a:t>
            </a:r>
            <a:r>
              <a:rPr lang="en-US" dirty="0"/>
              <a:t> peaks see </a:t>
            </a:r>
            <a:r>
              <a:rPr lang="en-US" dirty="0" err="1"/>
              <a:t>suurendama</a:t>
            </a:r>
            <a:r>
              <a:rPr lang="en-US" dirty="0"/>
              <a:t> </a:t>
            </a:r>
            <a:r>
              <a:rPr lang="en-US" dirty="0" err="1"/>
              <a:t>bioloogilist</a:t>
            </a:r>
            <a:r>
              <a:rPr lang="en-US" dirty="0"/>
              <a:t> </a:t>
            </a:r>
            <a:r>
              <a:rPr lang="en-US" dirty="0" err="1"/>
              <a:t>mitmekesisust</a:t>
            </a:r>
            <a:r>
              <a:rPr lang="en-US" dirty="0"/>
              <a:t> </a:t>
            </a:r>
            <a:r>
              <a:rPr lang="en-US" dirty="0" err="1"/>
              <a:t>piirkonnas</a:t>
            </a:r>
            <a:r>
              <a:rPr lang="en-US" dirty="0"/>
              <a:t>.  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26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3261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Käesoleva</a:t>
            </a:r>
            <a:r>
              <a:rPr lang="en-US" dirty="0"/>
              <a:t> </a:t>
            </a:r>
            <a:r>
              <a:rPr lang="en-US" dirty="0" err="1"/>
              <a:t>ettekandega</a:t>
            </a:r>
            <a:r>
              <a:rPr lang="en-US" dirty="0"/>
              <a:t> </a:t>
            </a:r>
            <a:r>
              <a:rPr lang="en-US" dirty="0" err="1"/>
              <a:t>tutvustame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LIFE </a:t>
            </a:r>
            <a:r>
              <a:rPr lang="en-US" dirty="0" err="1"/>
              <a:t>LATESTadapti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looduslähedasi</a:t>
            </a:r>
            <a:r>
              <a:rPr lang="en-US" dirty="0"/>
              <a:t> </a:t>
            </a:r>
            <a:r>
              <a:rPr lang="en-US" dirty="0" err="1"/>
              <a:t>lahendusi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mille</a:t>
            </a:r>
            <a:r>
              <a:rPr lang="en-US" dirty="0"/>
              <a:t>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tulla</a:t>
            </a:r>
            <a:r>
              <a:rPr lang="en-US" dirty="0"/>
              <a:t> time </a:t>
            </a:r>
            <a:r>
              <a:rPr lang="en-US" dirty="0" err="1"/>
              <a:t>äärmuslike</a:t>
            </a:r>
            <a:r>
              <a:rPr lang="en-US" dirty="0"/>
              <a:t> </a:t>
            </a:r>
            <a:r>
              <a:rPr lang="en-US" dirty="0" err="1"/>
              <a:t>ilmaoludega</a:t>
            </a:r>
            <a:r>
              <a:rPr lang="en-US" dirty="0"/>
              <a:t>. </a:t>
            </a:r>
            <a:r>
              <a:rPr lang="en-US" dirty="0" err="1"/>
              <a:t>Ettekandes</a:t>
            </a:r>
            <a:r>
              <a:rPr lang="en-US" dirty="0"/>
              <a:t> </a:t>
            </a:r>
            <a:r>
              <a:rPr lang="en-US" dirty="0" err="1"/>
              <a:t>räägime</a:t>
            </a:r>
            <a:r>
              <a:rPr lang="en-US" dirty="0"/>
              <a:t> </a:t>
            </a:r>
            <a:r>
              <a:rPr lang="en-US" dirty="0" err="1"/>
              <a:t>natuke</a:t>
            </a:r>
            <a:r>
              <a:rPr lang="en-US" dirty="0"/>
              <a:t> </a:t>
            </a:r>
            <a:r>
              <a:rPr lang="en-US" dirty="0" err="1"/>
              <a:t>lahenduste</a:t>
            </a:r>
            <a:r>
              <a:rPr lang="en-US" dirty="0"/>
              <a:t> </a:t>
            </a:r>
            <a:r>
              <a:rPr lang="en-US" dirty="0" err="1"/>
              <a:t>teooriast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planeeritud</a:t>
            </a:r>
            <a:r>
              <a:rPr lang="en-US" dirty="0"/>
              <a:t> </a:t>
            </a:r>
            <a:r>
              <a:rPr lang="en-US" dirty="0" err="1"/>
              <a:t>lahendustest</a:t>
            </a:r>
            <a:r>
              <a:rPr lang="en-US" dirty="0"/>
              <a:t>. </a:t>
            </a:r>
            <a:r>
              <a:rPr lang="en-US" dirty="0" err="1"/>
              <a:t>Käesolevas</a:t>
            </a:r>
            <a:r>
              <a:rPr lang="en-US" dirty="0"/>
              <a:t> </a:t>
            </a:r>
            <a:r>
              <a:rPr lang="en-US" dirty="0" err="1"/>
              <a:t>ettekandes</a:t>
            </a:r>
            <a:r>
              <a:rPr lang="en-US" dirty="0"/>
              <a:t> </a:t>
            </a:r>
            <a:r>
              <a:rPr lang="en-US" dirty="0" err="1"/>
              <a:t>kasutan</a:t>
            </a:r>
            <a:r>
              <a:rPr lang="en-US" dirty="0"/>
              <a:t> ka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 LIFE </a:t>
            </a:r>
            <a:r>
              <a:rPr lang="en-US" dirty="0" err="1"/>
              <a:t>UrbanStorm</a:t>
            </a:r>
            <a:r>
              <a:rPr lang="en-US" dirty="0"/>
              <a:t> </a:t>
            </a:r>
            <a:r>
              <a:rPr lang="en-US" dirty="0" err="1"/>
              <a:t>materjale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käigus</a:t>
            </a:r>
            <a:r>
              <a:rPr lang="en-US" dirty="0"/>
              <a:t> </a:t>
            </a:r>
            <a:r>
              <a:rPr lang="en-US" dirty="0" err="1"/>
              <a:t>kogutud</a:t>
            </a:r>
            <a:r>
              <a:rPr lang="en-US" dirty="0"/>
              <a:t> </a:t>
            </a:r>
            <a:r>
              <a:rPr lang="en-US" dirty="0" err="1"/>
              <a:t>informatsiooni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28464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6C46-B90F-1A4A-A078-DC4F4CCBC6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9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DD721E18-35B8-B9D8-1E4C-65D9C2A257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5804F9-468C-4549-9AC0-756C04B7DAEC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5903411-C9ED-D46E-1BDF-69D0B9324B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40721A9-80AF-9FF4-24FB-3543690CB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titre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Boreaalse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piirkonna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muutused</a:t>
            </a:r>
            <a:r>
              <a:rPr lang="en-US">
                <a:cs typeface="Calibri"/>
              </a:rPr>
              <a:t>:</a:t>
            </a:r>
          </a:p>
          <a:p>
            <a:r>
              <a:rPr lang="en-GB"/>
              <a:t>European Environment Agency, “Urban adaptation in Europe: how cities and towns respond to climate change,” European Environment Agency, Publication 12/2020, 2020. Accessed: Apr. 09, 2021. [Online]. Available: </a:t>
            </a:r>
            <a:r>
              <a:rPr lang="en-GB">
                <a:hlinkClick r:id="rId3"/>
              </a:rPr>
              <a:t>https://www.eea.europa.eu/publications/urban-adaptation-in-europe</a:t>
            </a: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3549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</a:t>
            </a:r>
            <a:r>
              <a:rPr lang="en-US" dirty="0" err="1"/>
              <a:t>LATESTadapt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tegeletakse</a:t>
            </a:r>
            <a:r>
              <a:rPr lang="en-US" dirty="0"/>
              <a:t> </a:t>
            </a:r>
            <a:r>
              <a:rPr lang="en-US" dirty="0" err="1"/>
              <a:t>rohelise</a:t>
            </a:r>
            <a:r>
              <a:rPr lang="en-US" dirty="0"/>
              <a:t> ja </a:t>
            </a:r>
            <a:r>
              <a:rPr lang="en-US" dirty="0" err="1"/>
              <a:t>looduslähedase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</a:t>
            </a:r>
            <a:r>
              <a:rPr lang="en-US" dirty="0" err="1"/>
              <a:t>arendamise</a:t>
            </a:r>
            <a:r>
              <a:rPr lang="en-US" dirty="0"/>
              <a:t> ja </a:t>
            </a:r>
            <a:r>
              <a:rPr lang="en-US" dirty="0" err="1"/>
              <a:t>rajamisega</a:t>
            </a:r>
            <a:r>
              <a:rPr lang="en-US" dirty="0"/>
              <a:t>. </a:t>
            </a:r>
            <a:r>
              <a:rPr lang="en-US" dirty="0" err="1"/>
              <a:t>Sünoonüümid</a:t>
            </a:r>
            <a:r>
              <a:rPr lang="en-US" dirty="0"/>
              <a:t>. </a:t>
            </a:r>
            <a:r>
              <a:rPr lang="en-US" dirty="0" err="1"/>
              <a:t>Jäljendavad</a:t>
            </a:r>
            <a:r>
              <a:rPr lang="en-US" dirty="0"/>
              <a:t> </a:t>
            </a:r>
            <a:r>
              <a:rPr lang="en-US" dirty="0" err="1"/>
              <a:t>loodust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kasutavad</a:t>
            </a:r>
            <a:r>
              <a:rPr lang="en-US" dirty="0"/>
              <a:t> </a:t>
            </a:r>
            <a:r>
              <a:rPr lang="en-US" dirty="0" err="1"/>
              <a:t>ära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elemente</a:t>
            </a:r>
            <a:r>
              <a:rPr lang="en-US" dirty="0"/>
              <a:t>. </a:t>
            </a:r>
            <a:r>
              <a:rPr lang="en-US" dirty="0" err="1"/>
              <a:t>Käesolevas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keskendume</a:t>
            </a:r>
            <a:r>
              <a:rPr lang="en-US" dirty="0"/>
              <a:t> </a:t>
            </a:r>
            <a:r>
              <a:rPr lang="en-US" dirty="0" err="1"/>
              <a:t>säästlikele</a:t>
            </a:r>
            <a:r>
              <a:rPr lang="en-US" dirty="0"/>
              <a:t> ja </a:t>
            </a:r>
            <a:r>
              <a:rPr lang="en-US" dirty="0" err="1"/>
              <a:t>tarkadele</a:t>
            </a:r>
            <a:r>
              <a:rPr lang="en-US" dirty="0"/>
              <a:t> </a:t>
            </a:r>
            <a:r>
              <a:rPr lang="en-US" dirty="0" err="1"/>
              <a:t>sademeveelahendustele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natuke</a:t>
            </a:r>
            <a:r>
              <a:rPr lang="en-US" dirty="0"/>
              <a:t> ka </a:t>
            </a:r>
            <a:r>
              <a:rPr lang="en-US" dirty="0" err="1"/>
              <a:t>kuumasaare</a:t>
            </a:r>
            <a:r>
              <a:rPr lang="en-US" dirty="0"/>
              <a:t> </a:t>
            </a:r>
            <a:r>
              <a:rPr lang="en-US" dirty="0" err="1"/>
              <a:t>efekti</a:t>
            </a:r>
            <a:r>
              <a:rPr lang="en-US" dirty="0"/>
              <a:t> </a:t>
            </a:r>
            <a:r>
              <a:rPr lang="en-US" dirty="0" err="1"/>
              <a:t>leevendamisele</a:t>
            </a:r>
            <a:r>
              <a:rPr lang="en-US" dirty="0"/>
              <a:t>. </a:t>
            </a:r>
            <a:r>
              <a:rPr lang="en-US" dirty="0" err="1"/>
              <a:t>Tarkade</a:t>
            </a:r>
            <a:r>
              <a:rPr lang="en-US" dirty="0"/>
              <a:t> </a:t>
            </a:r>
            <a:r>
              <a:rPr lang="en-US" dirty="0" err="1"/>
              <a:t>lahenduste</a:t>
            </a:r>
            <a:r>
              <a:rPr lang="en-US" dirty="0"/>
              <a:t> all </a:t>
            </a:r>
            <a:r>
              <a:rPr lang="en-US" dirty="0" err="1"/>
              <a:t>mõtleme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</a:t>
            </a:r>
            <a:r>
              <a:rPr lang="en-US" dirty="0" err="1"/>
              <a:t>sidumist</a:t>
            </a:r>
            <a:r>
              <a:rPr lang="en-US" dirty="0"/>
              <a:t> </a:t>
            </a:r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kontrolleritega</a:t>
            </a:r>
            <a:r>
              <a:rPr lang="en-US" dirty="0"/>
              <a:t> mis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reageerivad</a:t>
            </a:r>
            <a:r>
              <a:rPr lang="en-US" dirty="0"/>
              <a:t> </a:t>
            </a:r>
            <a:r>
              <a:rPr lang="en-US" dirty="0" err="1"/>
              <a:t>vastavalt</a:t>
            </a:r>
            <a:r>
              <a:rPr lang="en-US" dirty="0"/>
              <a:t> </a:t>
            </a:r>
            <a:r>
              <a:rPr lang="en-US" dirty="0" err="1"/>
              <a:t>anduritest</a:t>
            </a:r>
            <a:r>
              <a:rPr lang="en-US" dirty="0"/>
              <a:t> </a:t>
            </a:r>
            <a:r>
              <a:rPr lang="en-US" dirty="0" err="1"/>
              <a:t>saadud</a:t>
            </a:r>
            <a:r>
              <a:rPr lang="en-US" dirty="0"/>
              <a:t> </a:t>
            </a:r>
            <a:r>
              <a:rPr lang="en-US" dirty="0" err="1"/>
              <a:t>sisendile</a:t>
            </a:r>
            <a:r>
              <a:rPr lang="en-US" dirty="0"/>
              <a:t>. </a:t>
            </a:r>
            <a:r>
              <a:rPr lang="en-US" dirty="0" err="1"/>
              <a:t>Joonisel</a:t>
            </a:r>
            <a:r>
              <a:rPr lang="en-US" dirty="0"/>
              <a:t> on </a:t>
            </a:r>
            <a:r>
              <a:rPr lang="en-US" dirty="0" err="1"/>
              <a:t>võrdlus</a:t>
            </a:r>
            <a:r>
              <a:rPr lang="en-US" dirty="0"/>
              <a:t> </a:t>
            </a:r>
            <a:r>
              <a:rPr lang="en-US" dirty="0" err="1"/>
              <a:t>tavalise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ja </a:t>
            </a:r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käitlemise</a:t>
            </a:r>
            <a:r>
              <a:rPr lang="en-US" dirty="0"/>
              <a:t> </a:t>
            </a:r>
            <a:r>
              <a:rPr lang="en-US" dirty="0" err="1"/>
              <a:t>kontekstis</a:t>
            </a:r>
            <a:r>
              <a:rPr lang="en-US" dirty="0"/>
              <a:t>. </a:t>
            </a:r>
            <a:r>
              <a:rPr lang="en-US" dirty="0" err="1"/>
              <a:t>Looduspõhine</a:t>
            </a:r>
            <a:r>
              <a:rPr lang="en-US" dirty="0"/>
              <a:t> </a:t>
            </a:r>
            <a:r>
              <a:rPr lang="en-US" dirty="0" err="1"/>
              <a:t>lahendus</a:t>
            </a:r>
            <a:r>
              <a:rPr lang="en-US" dirty="0"/>
              <a:t> </a:t>
            </a:r>
            <a:r>
              <a:rPr lang="en-US" dirty="0" err="1"/>
              <a:t>Käitleb</a:t>
            </a:r>
            <a:r>
              <a:rPr lang="en-US" dirty="0"/>
              <a:t> </a:t>
            </a:r>
            <a:r>
              <a:rPr lang="en-US" dirty="0" err="1"/>
              <a:t>sademevett</a:t>
            </a:r>
            <a:r>
              <a:rPr lang="en-US" dirty="0"/>
              <a:t> </a:t>
            </a:r>
            <a:r>
              <a:rPr lang="en-US" dirty="0" err="1"/>
              <a:t>tekkepõhiselt</a:t>
            </a:r>
            <a:r>
              <a:rPr lang="en-US" dirty="0"/>
              <a:t>, </a:t>
            </a:r>
            <a:r>
              <a:rPr lang="en-US" dirty="0" err="1"/>
              <a:t>aeglustab</a:t>
            </a:r>
            <a:r>
              <a:rPr lang="en-US" dirty="0"/>
              <a:t> ja </a:t>
            </a:r>
            <a:r>
              <a:rPr lang="en-US" dirty="0" err="1"/>
              <a:t>ühtlustab</a:t>
            </a:r>
            <a:r>
              <a:rPr lang="en-US" dirty="0"/>
              <a:t> </a:t>
            </a:r>
            <a:r>
              <a:rPr lang="en-US" dirty="0" err="1"/>
              <a:t>vooluhulka</a:t>
            </a:r>
            <a:r>
              <a:rPr lang="en-US" dirty="0"/>
              <a:t>, </a:t>
            </a:r>
            <a:r>
              <a:rPr lang="en-US" dirty="0" err="1"/>
              <a:t>Tekitab</a:t>
            </a:r>
            <a:r>
              <a:rPr lang="en-US" dirty="0"/>
              <a:t> </a:t>
            </a:r>
            <a:r>
              <a:rPr lang="en-US" dirty="0" err="1"/>
              <a:t>rohelise</a:t>
            </a:r>
            <a:r>
              <a:rPr lang="en-US" dirty="0"/>
              <a:t> ja </a:t>
            </a:r>
            <a:r>
              <a:rPr lang="en-US" dirty="0" err="1"/>
              <a:t>looduslähedase</a:t>
            </a:r>
            <a:r>
              <a:rPr lang="en-US" dirty="0"/>
              <a:t> </a:t>
            </a:r>
            <a:r>
              <a:rPr lang="en-US" dirty="0" err="1"/>
              <a:t>elukeskkonna</a:t>
            </a:r>
            <a:r>
              <a:rPr lang="en-US" dirty="0"/>
              <a:t>. </a:t>
            </a:r>
            <a:r>
              <a:rPr lang="en-US" dirty="0" err="1"/>
              <a:t>Traditsioonilised</a:t>
            </a:r>
            <a:r>
              <a:rPr lang="en-US" dirty="0"/>
              <a:t> </a:t>
            </a:r>
            <a:r>
              <a:rPr lang="en-US" dirty="0" err="1"/>
              <a:t>lahendused</a:t>
            </a:r>
            <a:r>
              <a:rPr lang="en-US" dirty="0"/>
              <a:t> </a:t>
            </a:r>
            <a:r>
              <a:rPr lang="en-US" dirty="0" err="1"/>
              <a:t>koguvad</a:t>
            </a:r>
            <a:r>
              <a:rPr lang="en-US" dirty="0"/>
              <a:t> vee </a:t>
            </a:r>
            <a:r>
              <a:rPr lang="en-US" dirty="0" err="1"/>
              <a:t>kokku</a:t>
            </a:r>
            <a:r>
              <a:rPr lang="en-US" dirty="0"/>
              <a:t> ja </a:t>
            </a:r>
            <a:r>
              <a:rPr lang="en-US" dirty="0" err="1"/>
              <a:t>juhivad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torru</a:t>
            </a:r>
            <a:r>
              <a:rPr lang="en-US" dirty="0"/>
              <a:t>, </a:t>
            </a:r>
            <a:r>
              <a:rPr lang="en-US" dirty="0" err="1"/>
              <a:t>ülessevoolu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tekkida</a:t>
            </a:r>
            <a:r>
              <a:rPr lang="en-US" dirty="0"/>
              <a:t> </a:t>
            </a:r>
            <a:r>
              <a:rPr lang="en-US" dirty="0" err="1"/>
              <a:t>ummistus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32FE3-22CE-44A8-8C50-CA5310052AF3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7499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Milleks</a:t>
            </a:r>
            <a:r>
              <a:rPr lang="en-US" dirty="0"/>
              <a:t> me </a:t>
            </a:r>
            <a:r>
              <a:rPr lang="en-US" dirty="0" err="1"/>
              <a:t>üldse</a:t>
            </a:r>
            <a:r>
              <a:rPr lang="en-US" dirty="0"/>
              <a:t> </a:t>
            </a:r>
            <a:r>
              <a:rPr lang="en-US" dirty="0" err="1"/>
              <a:t>tegeleme</a:t>
            </a:r>
            <a:r>
              <a:rPr lang="en-US" dirty="0"/>
              <a:t> </a:t>
            </a:r>
            <a:r>
              <a:rPr lang="en-US" dirty="0" err="1"/>
              <a:t>uute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</a:t>
            </a:r>
            <a:r>
              <a:rPr lang="en-US" dirty="0" err="1"/>
              <a:t>lahenduste</a:t>
            </a:r>
            <a:r>
              <a:rPr lang="en-US" dirty="0"/>
              <a:t> </a:t>
            </a:r>
            <a:r>
              <a:rPr lang="en-US" dirty="0" err="1"/>
              <a:t>juurutamisega</a:t>
            </a:r>
            <a:r>
              <a:rPr lang="en-US" dirty="0"/>
              <a:t>? </a:t>
            </a:r>
            <a:r>
              <a:rPr lang="en-US" dirty="0" err="1"/>
              <a:t>Tuleviku</a:t>
            </a:r>
            <a:r>
              <a:rPr lang="en-US" dirty="0"/>
              <a:t> </a:t>
            </a:r>
            <a:r>
              <a:rPr lang="en-US" dirty="0" err="1"/>
              <a:t>kliima</a:t>
            </a:r>
            <a:r>
              <a:rPr lang="en-US" dirty="0"/>
              <a:t> </a:t>
            </a:r>
            <a:r>
              <a:rPr lang="en-US" dirty="0" err="1"/>
              <a:t>stsenaariumid</a:t>
            </a:r>
            <a:r>
              <a:rPr lang="en-US" dirty="0"/>
              <a:t> </a:t>
            </a:r>
            <a:r>
              <a:rPr lang="en-US" dirty="0" err="1"/>
              <a:t>stsenaariumid</a:t>
            </a:r>
            <a:r>
              <a:rPr lang="en-US" dirty="0"/>
              <a:t> </a:t>
            </a:r>
            <a:r>
              <a:rPr lang="en-US" dirty="0" err="1"/>
              <a:t>ennustavad</a:t>
            </a:r>
            <a:r>
              <a:rPr lang="en-US" dirty="0"/>
              <a:t> punctid 1 – 5. </a:t>
            </a:r>
            <a:r>
              <a:rPr lang="en-US" dirty="0" err="1"/>
              <a:t>Minevikus</a:t>
            </a:r>
            <a:r>
              <a:rPr lang="en-US" dirty="0"/>
              <a:t> </a:t>
            </a:r>
            <a:r>
              <a:rPr lang="en-US" dirty="0" err="1"/>
              <a:t>rajatud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EI OLE </a:t>
            </a:r>
            <a:r>
              <a:rPr lang="en-US" dirty="0" err="1"/>
              <a:t>projekteeritud</a:t>
            </a:r>
            <a:r>
              <a:rPr lang="en-US" dirty="0"/>
              <a:t> </a:t>
            </a:r>
            <a:r>
              <a:rPr lang="en-US" dirty="0" err="1"/>
              <a:t>pidades</a:t>
            </a:r>
            <a:r>
              <a:rPr lang="en-US" dirty="0"/>
              <a:t> </a:t>
            </a:r>
            <a:r>
              <a:rPr lang="en-US" dirty="0" err="1"/>
              <a:t>silmas</a:t>
            </a:r>
            <a:r>
              <a:rPr lang="en-US" dirty="0"/>
              <a:t> </a:t>
            </a:r>
            <a:r>
              <a:rPr lang="en-US" dirty="0" err="1"/>
              <a:t>tuleviku</a:t>
            </a:r>
            <a:r>
              <a:rPr lang="en-US" dirty="0"/>
              <a:t> </a:t>
            </a:r>
            <a:r>
              <a:rPr lang="en-US" dirty="0" err="1"/>
              <a:t>kliimastsenaariumeid</a:t>
            </a:r>
            <a:r>
              <a:rPr lang="en-US" dirty="0"/>
              <a:t>. </a:t>
            </a:r>
            <a:r>
              <a:rPr lang="en-US" dirty="0" err="1"/>
              <a:t>Lisaks</a:t>
            </a:r>
            <a:r>
              <a:rPr lang="en-US" dirty="0"/>
              <a:t>, </a:t>
            </a:r>
            <a:r>
              <a:rPr lang="en-US" dirty="0" err="1"/>
              <a:t>kunaüldine</a:t>
            </a:r>
            <a:r>
              <a:rPr lang="en-US" dirty="0"/>
              <a:t> </a:t>
            </a:r>
            <a:r>
              <a:rPr lang="en-US" dirty="0" err="1"/>
              <a:t>rahvastikutihedus</a:t>
            </a:r>
            <a:r>
              <a:rPr lang="en-US" dirty="0"/>
              <a:t> on </a:t>
            </a:r>
            <a:r>
              <a:rPr lang="en-US" dirty="0" err="1"/>
              <a:t>suurenemas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</a:t>
            </a:r>
            <a:r>
              <a:rPr lang="en-US" dirty="0" err="1"/>
              <a:t>lahendused</a:t>
            </a:r>
            <a:r>
              <a:rPr lang="en-US" dirty="0"/>
              <a:t> </a:t>
            </a:r>
            <a:r>
              <a:rPr lang="en-US" dirty="0" err="1"/>
              <a:t>peavad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võimalikult</a:t>
            </a:r>
            <a:r>
              <a:rPr lang="en-US" dirty="0"/>
              <a:t> </a:t>
            </a:r>
            <a:r>
              <a:rPr lang="en-US" dirty="0" err="1"/>
              <a:t>multifunktsionaalsed</a:t>
            </a:r>
            <a:r>
              <a:rPr lang="en-US" dirty="0"/>
              <a:t>, </a:t>
            </a:r>
            <a:r>
              <a:rPr lang="en-US" dirty="0" err="1"/>
              <a:t>ruumisäästlikud</a:t>
            </a:r>
            <a:r>
              <a:rPr lang="en-US" dirty="0"/>
              <a:t> ja </a:t>
            </a:r>
            <a:r>
              <a:rPr lang="en-US" dirty="0" err="1"/>
              <a:t>targad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29026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Kuigi</a:t>
            </a:r>
            <a:r>
              <a:rPr lang="en-US" dirty="0"/>
              <a:t> </a:t>
            </a:r>
            <a:r>
              <a:rPr lang="en-US" dirty="0" err="1"/>
              <a:t>kliimamuutustest</a:t>
            </a:r>
            <a:r>
              <a:rPr lang="en-US" dirty="0"/>
              <a:t> </a:t>
            </a:r>
            <a:r>
              <a:rPr lang="en-US" dirty="0" err="1"/>
              <a:t>tulenevad</a:t>
            </a:r>
            <a:r>
              <a:rPr lang="en-US" dirty="0"/>
              <a:t> </a:t>
            </a:r>
            <a:r>
              <a:rPr lang="en-US" dirty="0" err="1"/>
              <a:t>probleemid</a:t>
            </a:r>
            <a:r>
              <a:rPr lang="en-US" dirty="0"/>
              <a:t> on </a:t>
            </a:r>
            <a:r>
              <a:rPr lang="en-US" dirty="0" err="1"/>
              <a:t>avaliku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</a:t>
            </a:r>
            <a:r>
              <a:rPr lang="en-US" dirty="0" err="1"/>
              <a:t>uued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parimad</a:t>
            </a:r>
            <a:r>
              <a:rPr lang="en-US" dirty="0"/>
              <a:t> </a:t>
            </a:r>
            <a:r>
              <a:rPr lang="en-US" dirty="0" err="1"/>
              <a:t>teadaolevad</a:t>
            </a:r>
            <a:r>
              <a:rPr lang="en-US" dirty="0"/>
              <a:t> </a:t>
            </a:r>
            <a:r>
              <a:rPr lang="en-US" dirty="0" err="1"/>
              <a:t>lahendused</a:t>
            </a:r>
            <a:r>
              <a:rPr lang="en-US" dirty="0"/>
              <a:t> </a:t>
            </a:r>
            <a:r>
              <a:rPr lang="en-US" dirty="0" err="1"/>
              <a:t>neile</a:t>
            </a:r>
            <a:r>
              <a:rPr lang="en-US" dirty="0"/>
              <a:t> on </a:t>
            </a:r>
            <a:r>
              <a:rPr lang="en-US" dirty="0" err="1"/>
              <a:t>üldjuhul</a:t>
            </a:r>
            <a:r>
              <a:rPr lang="en-US" dirty="0"/>
              <a:t> </a:t>
            </a:r>
            <a:r>
              <a:rPr lang="en-US" dirty="0" err="1"/>
              <a:t>vanad</a:t>
            </a:r>
            <a:r>
              <a:rPr lang="en-US" dirty="0"/>
              <a:t> –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loodusel</a:t>
            </a:r>
            <a:r>
              <a:rPr lang="en-US" dirty="0"/>
              <a:t> </a:t>
            </a:r>
            <a:r>
              <a:rPr lang="en-US" dirty="0" err="1"/>
              <a:t>põhinevad</a:t>
            </a:r>
            <a:r>
              <a:rPr lang="en-US" dirty="0"/>
              <a:t> </a:t>
            </a:r>
            <a:r>
              <a:rPr lang="en-US" dirty="0" err="1"/>
              <a:t>lahendused</a:t>
            </a:r>
            <a:r>
              <a:rPr lang="en-US" dirty="0"/>
              <a:t>. 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23035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Slaidil</a:t>
            </a:r>
            <a:r>
              <a:rPr lang="en-US" dirty="0"/>
              <a:t> on </a:t>
            </a:r>
            <a:r>
              <a:rPr lang="en-US" dirty="0" err="1"/>
              <a:t>looduslähedaste</a:t>
            </a:r>
            <a:r>
              <a:rPr lang="en-US" dirty="0"/>
              <a:t> </a:t>
            </a:r>
            <a:r>
              <a:rPr lang="en-US" dirty="0" err="1"/>
              <a:t>sademeveesüsteemide</a:t>
            </a:r>
            <a:r>
              <a:rPr lang="en-US" dirty="0"/>
              <a:t> </a:t>
            </a:r>
            <a:r>
              <a:rPr lang="en-US" dirty="0" err="1"/>
              <a:t>põhine</a:t>
            </a:r>
            <a:r>
              <a:rPr lang="en-US" dirty="0"/>
              <a:t> </a:t>
            </a:r>
            <a:r>
              <a:rPr lang="en-US" dirty="0" err="1"/>
              <a:t>näide</a:t>
            </a:r>
            <a:r>
              <a:rPr lang="en-US" dirty="0"/>
              <a:t> </a:t>
            </a:r>
            <a:r>
              <a:rPr lang="en-US" dirty="0" err="1"/>
              <a:t>looduslähedase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</a:t>
            </a:r>
            <a:r>
              <a:rPr lang="en-US" dirty="0" err="1"/>
              <a:t>planeerimise</a:t>
            </a:r>
            <a:r>
              <a:rPr lang="en-US" dirty="0"/>
              <a:t> </a:t>
            </a:r>
            <a:r>
              <a:rPr lang="en-US" dirty="0" err="1"/>
              <a:t>protsessis</a:t>
            </a:r>
            <a:r>
              <a:rPr lang="en-US" dirty="0"/>
              <a:t>. </a:t>
            </a:r>
            <a:r>
              <a:rPr lang="en-US" dirty="0" err="1"/>
              <a:t>Looduslähedaste</a:t>
            </a:r>
            <a:r>
              <a:rPr lang="en-US" dirty="0"/>
              <a:t> </a:t>
            </a:r>
            <a:r>
              <a:rPr lang="en-US" dirty="0" err="1"/>
              <a:t>lahenduste</a:t>
            </a:r>
            <a:r>
              <a:rPr lang="en-US" dirty="0"/>
              <a:t> </a:t>
            </a:r>
            <a:r>
              <a:rPr lang="en-US" dirty="0" err="1"/>
              <a:t>planeerimisel</a:t>
            </a:r>
            <a:r>
              <a:rPr lang="en-US" dirty="0"/>
              <a:t> on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tähtis</a:t>
            </a:r>
            <a:r>
              <a:rPr lang="en-US" dirty="0"/>
              <a:t> </a:t>
            </a:r>
            <a:r>
              <a:rPr lang="en-US" dirty="0" err="1"/>
              <a:t>eelnevalt</a:t>
            </a:r>
            <a:r>
              <a:rPr lang="en-US" dirty="0"/>
              <a:t> </a:t>
            </a:r>
            <a:r>
              <a:rPr lang="en-US" dirty="0" err="1"/>
              <a:t>analüüsida</a:t>
            </a:r>
            <a:r>
              <a:rPr lang="en-US" dirty="0"/>
              <a:t> </a:t>
            </a:r>
            <a:r>
              <a:rPr lang="en-US" dirty="0" err="1"/>
              <a:t>olemasolevat</a:t>
            </a:r>
            <a:r>
              <a:rPr lang="en-US" dirty="0"/>
              <a:t> </a:t>
            </a:r>
            <a:r>
              <a:rPr lang="en-US" dirty="0" err="1"/>
              <a:t>olukorda</a:t>
            </a:r>
            <a:r>
              <a:rPr lang="en-US" dirty="0"/>
              <a:t> ja </a:t>
            </a:r>
            <a:r>
              <a:rPr lang="en-US" dirty="0" err="1"/>
              <a:t>piirkonna</a:t>
            </a:r>
            <a:r>
              <a:rPr lang="en-US" dirty="0"/>
              <a:t> </a:t>
            </a:r>
            <a:r>
              <a:rPr lang="en-US" dirty="0" err="1"/>
              <a:t>omapärasi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sellest</a:t>
            </a:r>
            <a:r>
              <a:rPr lang="en-US" dirty="0"/>
              <a:t> </a:t>
            </a:r>
            <a:r>
              <a:rPr lang="en-US" dirty="0" err="1"/>
              <a:t>tulenevaid</a:t>
            </a:r>
            <a:r>
              <a:rPr lang="en-US" dirty="0"/>
              <a:t> </a:t>
            </a:r>
            <a:r>
              <a:rPr lang="en-US" dirty="0" err="1"/>
              <a:t>võimalike</a:t>
            </a:r>
            <a:r>
              <a:rPr lang="en-US" dirty="0"/>
              <a:t> </a:t>
            </a:r>
            <a:r>
              <a:rPr lang="en-US" dirty="0" err="1"/>
              <a:t>ohtusi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probleeme</a:t>
            </a:r>
            <a:r>
              <a:rPr lang="en-US" dirty="0"/>
              <a:t>.  NÄITEKS…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D17C-983C-4F01-8303-DC61ADA1974C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01159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Traditsioonilised</a:t>
            </a:r>
            <a:r>
              <a:rPr lang="en-US" dirty="0"/>
              <a:t> </a:t>
            </a:r>
            <a:r>
              <a:rPr lang="en-US" dirty="0" err="1"/>
              <a:t>lahendused</a:t>
            </a:r>
            <a:r>
              <a:rPr lang="en-US" dirty="0"/>
              <a:t> vs </a:t>
            </a:r>
            <a:r>
              <a:rPr lang="en-US" dirty="0" err="1"/>
              <a:t>looduspõhilised</a:t>
            </a:r>
            <a:r>
              <a:rPr lang="en-US" dirty="0"/>
              <a:t> ja </a:t>
            </a:r>
            <a:r>
              <a:rPr lang="en-US" dirty="0" err="1"/>
              <a:t>säästlikud</a:t>
            </a:r>
            <a:r>
              <a:rPr lang="en-US" dirty="0"/>
              <a:t> </a:t>
            </a:r>
            <a:r>
              <a:rPr lang="en-US" dirty="0" err="1"/>
              <a:t>lahendused</a:t>
            </a:r>
            <a:r>
              <a:rPr lang="en-US" dirty="0"/>
              <a:t> </a:t>
            </a:r>
            <a:r>
              <a:rPr lang="en-US" dirty="0" err="1"/>
              <a:t>sademevee</a:t>
            </a:r>
            <a:r>
              <a:rPr lang="en-US" dirty="0"/>
              <a:t> </a:t>
            </a:r>
            <a:r>
              <a:rPr lang="en-US" dirty="0" err="1"/>
              <a:t>käitlemisel</a:t>
            </a:r>
            <a:r>
              <a:rPr lang="en-US" dirty="0"/>
              <a:t> </a:t>
            </a:r>
            <a:r>
              <a:rPr lang="en-US" dirty="0" err="1"/>
              <a:t>tänavaruumis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32FE3-22CE-44A8-8C50-CA5310052AF3}" type="slidenum">
              <a:rPr lang="et-EE" smtClean="0"/>
              <a:t>16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059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3EBA987-90AC-7A14-BE8C-81551A3B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5CC25484-F659-0162-EA63-8A6BACD64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BEBA459-96F7-97C8-834C-CA6506E8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BF00514-0406-0605-CDA0-647FC297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A5FF63C-00DB-767A-7A7F-9915FAD0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1153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FF11D07-53E7-4A3C-251F-EF47AA42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7303A046-4D8F-74C8-BF84-61C417C66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427C7533-F3E2-1853-E9B2-9A14FE8B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74ED26CD-DB57-6C5E-5831-3173559D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E33D5A9-F309-3843-ED12-7729FFFA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5070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70DDAD97-1742-FB13-A42A-8B56BB36D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B22C9E53-B9EA-4AD8-8065-4ACA2F6C2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537FFA5-2B1D-DA4A-834F-E05E4214C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257E468-B7A2-CC04-B8C4-A480BBA1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E9654F9-CB56-07EF-4C4B-5C06BC4F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48157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35360" y="356659"/>
            <a:ext cx="11521280" cy="6144683"/>
          </a:xfrm>
          <a:prstGeom prst="rect">
            <a:avLst/>
          </a:prstGeom>
          <a:solidFill>
            <a:srgbClr val="00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3" y="1576295"/>
            <a:ext cx="4992555" cy="370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9750D4E-A00E-8C1A-EE53-66961BFE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FB89C5E-5AAB-43BC-9852-EDB0EEFA5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6D42C875-DB15-5D84-91CD-38E9271E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269D928-9EBE-BB0F-2A0E-350CA4D7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CFEB782-6AC2-55FF-0B53-57FF4B62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938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3C9DE80-3DB1-C024-959D-60CD81371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5F5C2BA4-94EE-0AF3-E365-CCFA7C04C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5F448643-A3BC-732F-1338-3DD94E56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F5E903D-4292-E2F9-16B5-68E4FA8A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B69042D8-E31A-DFB3-7C78-F593F40B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6853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5BDA348-A743-EBE1-1ED3-DFCBFFEA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B68410C-9B69-1ED1-7012-3B7FBA085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6B7D636C-D02D-BE77-BBCB-7E297A1A0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782A6E88-DE87-13A6-76AE-DE80FCC9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3F9877E8-E194-F182-7F1B-326348B3B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52953ABD-12C2-7139-940B-FE2926CE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1252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D443063-932E-034B-47CA-7ADF4338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ABAAE777-B4DF-6D9F-5F88-4901B2407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05BE9D01-CD81-7BEF-D1BC-46C51A99B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BDE8F410-E15B-1EE3-102F-C1D9A1C7E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2F80816D-507C-F30B-C42C-E04F7A271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F8EFA1F1-74D6-78F6-5BF8-52EBB862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F23129AC-B667-37C5-1295-600A2B1A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F7CAC99A-926E-8E54-B29F-AE90B21E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656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CB04918-D12E-A75B-F6D6-11DD9D77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B50990E7-8BD9-C960-185D-82D38093F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DF3600CD-C4C3-6710-B96F-4EB01FCE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2025FF07-73D4-7FFD-9535-EC8FD337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2344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7D42890A-7BE1-107E-ABE9-3C6F0140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7BB62221-20CF-8B11-553C-9D7AEE3C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82521FB7-8DE2-8745-1D88-CC20B999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7962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6882170-5A66-88B2-786C-0C4FF44A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682A313-10B7-25C1-4C12-751BB166D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41492E4B-C6E6-C8E7-E75F-4FD8F44FB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473A1DDF-490F-0720-A600-D40A898A7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59C83576-6EBD-859A-9419-E5C5B75FE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629A75F9-19CC-1E3D-CEA0-EB8046D4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5692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8602F61-8A4C-9EDE-335F-3A188891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E4475425-7262-59E2-D850-F9F8FE2A3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2396374A-D370-72F2-4C64-950C708E4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D4414920-151B-11A5-ADB9-4D228FC02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D6B42E89-4595-75A7-9717-91003769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DDDDE9C7-4A48-A3EE-0153-89279E98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5775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5306A546-91F0-ED93-770C-7AB8787D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7D76B0C-F78E-073D-2868-3C11A04FE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A674815-7E42-11D2-1CE1-352F79AEE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7E2F2-C580-47FD-B5A4-F554F83C0DFA}" type="datetimeFigureOut">
              <a:rPr lang="et-EE" smtClean="0"/>
              <a:t>29.11.2022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B9FEC79-3165-87EE-D5BC-19EBE06C9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ABBCA724-E956-CAF1-201F-F95E067BE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3008C-1FBE-4C9D-A135-EAFD93CEEF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121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hyperlink" Target="mailto:tanel.matlik@viimsivv.ee" TargetMode="External"/><Relationship Id="rId4" Type="http://schemas.openxmlformats.org/officeDocument/2006/relationships/hyperlink" Target="mailto:siim.reinla@viimsivv.e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22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1DA7-9CA4-3A1A-4BC0-6E3D6A42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accent1">
                    <a:lumMod val="75000"/>
                  </a:schemeClr>
                </a:solidFill>
              </a:rPr>
              <a:t>Teadmised ja oskused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D58A7-B1F9-0C80-4975-BAB68EFA3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b="1" dirty="0"/>
              <a:t>koolitus</a:t>
            </a:r>
            <a:r>
              <a:rPr lang="en-GB" b="1" dirty="0"/>
              <a:t>ed</a:t>
            </a:r>
            <a:r>
              <a:rPr lang="et-EE" dirty="0"/>
              <a:t>, kuidas loodud digitööriistu kasutada ning NBS/SUDS ja </a:t>
            </a:r>
            <a:r>
              <a:rPr lang="et-EE" dirty="0" err="1"/>
              <a:t>GI’sid</a:t>
            </a:r>
            <a:r>
              <a:rPr lang="et-EE" dirty="0"/>
              <a:t> rajada</a:t>
            </a:r>
            <a:endParaRPr lang="en-GB" dirty="0"/>
          </a:p>
          <a:p>
            <a:r>
              <a:rPr lang="et-EE" dirty="0"/>
              <a:t>üleujutuse alaseid </a:t>
            </a:r>
            <a:r>
              <a:rPr lang="et-EE" b="1" dirty="0"/>
              <a:t>simulatsioon</a:t>
            </a:r>
            <a:r>
              <a:rPr lang="en-GB" b="1" dirty="0"/>
              <a:t>id</a:t>
            </a:r>
            <a:r>
              <a:rPr lang="et-EE" b="1" dirty="0"/>
              <a:t> </a:t>
            </a:r>
            <a:r>
              <a:rPr lang="et-EE" dirty="0"/>
              <a:t>piirkonna osapooltele, mis toimuvad looduses, demonstreerimaks, mis lahendused aitavad neid ennetada või mõju leevendada</a:t>
            </a:r>
            <a:endParaRPr lang="en-GB" dirty="0"/>
          </a:p>
          <a:p>
            <a:r>
              <a:rPr lang="et-EE" dirty="0"/>
              <a:t>erinevaid </a:t>
            </a:r>
            <a:r>
              <a:rPr lang="et-EE" b="1" dirty="0"/>
              <a:t>teavitustegevus</a:t>
            </a:r>
            <a:r>
              <a:rPr lang="en-GB" b="1" dirty="0"/>
              <a:t>ed</a:t>
            </a:r>
            <a:r>
              <a:rPr lang="et-EE" dirty="0"/>
              <a:t>, millega kaasatakse kohalikku kogukonda</a:t>
            </a:r>
          </a:p>
        </p:txBody>
      </p:sp>
    </p:spTree>
    <p:extLst>
      <p:ext uri="{BB962C8B-B14F-4D97-AF65-F5344CB8AC3E}">
        <p14:creationId xmlns:p14="http://schemas.microsoft.com/office/powerpoint/2010/main" val="73725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D43A-911C-B488-D3C0-F081E5BF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accent1">
                    <a:lumMod val="75000"/>
                  </a:schemeClr>
                </a:solidFill>
              </a:rPr>
              <a:t>Looduspõhised lahendused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5EAA4-D603-1F2A-EF42-CF6313688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dirty="0"/>
              <a:t>8-s kohalikus omavalitsuses:</a:t>
            </a:r>
          </a:p>
          <a:p>
            <a:r>
              <a:rPr lang="et-EE" dirty="0"/>
              <a:t>Viimsi</a:t>
            </a:r>
          </a:p>
          <a:p>
            <a:r>
              <a:rPr lang="et-EE" dirty="0"/>
              <a:t>Haapsalu</a:t>
            </a:r>
          </a:p>
          <a:p>
            <a:r>
              <a:rPr lang="et-EE" dirty="0"/>
              <a:t>Rakvere</a:t>
            </a:r>
          </a:p>
          <a:p>
            <a:r>
              <a:rPr lang="et-EE" dirty="0"/>
              <a:t>Võru</a:t>
            </a:r>
          </a:p>
          <a:p>
            <a:r>
              <a:rPr lang="et-EE" dirty="0"/>
              <a:t>Narva</a:t>
            </a:r>
          </a:p>
          <a:p>
            <a:r>
              <a:rPr lang="et-EE" dirty="0"/>
              <a:t>Riia</a:t>
            </a:r>
          </a:p>
          <a:p>
            <a:r>
              <a:rPr lang="et-EE" dirty="0"/>
              <a:t>Valmiera</a:t>
            </a:r>
          </a:p>
          <a:p>
            <a:r>
              <a:rPr lang="et-EE" dirty="0"/>
              <a:t>Cesis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135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DCB71A7-EED8-D261-D309-83D676DF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4" y="191450"/>
            <a:ext cx="5057192" cy="3237550"/>
          </a:xfrm>
        </p:spPr>
        <p:txBody>
          <a:bodyPr>
            <a:normAutofit/>
          </a:bodyPr>
          <a:lstStyle/>
          <a:p>
            <a:r>
              <a:rPr lang="en-US" dirty="0" err="1"/>
              <a:t>Roheline</a:t>
            </a:r>
            <a:r>
              <a:rPr lang="en-US" dirty="0"/>
              <a:t> </a:t>
            </a:r>
            <a:r>
              <a:rPr lang="en-US" dirty="0" err="1"/>
              <a:t>taristu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     = </a:t>
            </a:r>
            <a:br>
              <a:rPr lang="en-US" dirty="0"/>
            </a:br>
            <a:r>
              <a:rPr lang="en-US" dirty="0" err="1"/>
              <a:t>looduslähedased</a:t>
            </a:r>
            <a:r>
              <a:rPr lang="en-US" dirty="0"/>
              <a:t> </a:t>
            </a:r>
            <a:r>
              <a:rPr lang="en-US" dirty="0" err="1"/>
              <a:t>lahendused</a:t>
            </a:r>
            <a:endParaRPr lang="et-EE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F3CFDE51-4398-6EEB-EAC8-5E4D15F70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6" y="3178278"/>
            <a:ext cx="3580415" cy="3488272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EB71F06B-E3C0-4B9C-70A8-10F8A0E04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07" y="3268157"/>
            <a:ext cx="4144249" cy="3468697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760E3667-6373-4499-7814-93552B130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83" y="198670"/>
            <a:ext cx="5683217" cy="263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5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3">
            <a:extLst>
              <a:ext uri="{FF2B5EF4-FFF2-40B4-BE49-F238E27FC236}">
                <a16:creationId xmlns:a16="http://schemas.microsoft.com/office/drawing/2014/main" id="{8C03FD1E-3FEA-93F5-8A24-D615DA152E4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54BAB41-6B65-A00F-D8D7-BF93787A9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99912"/>
          </a:xfrm>
        </p:spPr>
        <p:txBody>
          <a:bodyPr>
            <a:normAutofit/>
          </a:bodyPr>
          <a:lstStyle/>
          <a:p>
            <a:r>
              <a:rPr lang="en-US" sz="4000" dirty="0" err="1"/>
              <a:t>Millega</a:t>
            </a:r>
            <a:r>
              <a:rPr lang="en-US" sz="4000" dirty="0"/>
              <a:t> </a:t>
            </a:r>
            <a:r>
              <a:rPr lang="en-US" sz="4000" dirty="0" err="1"/>
              <a:t>arvestada</a:t>
            </a:r>
            <a:r>
              <a:rPr lang="en-US" sz="4000" dirty="0"/>
              <a:t> </a:t>
            </a:r>
            <a:r>
              <a:rPr lang="en-US" sz="4000" dirty="0" err="1"/>
              <a:t>tuleviku</a:t>
            </a:r>
            <a:r>
              <a:rPr lang="en-US" sz="4000" dirty="0"/>
              <a:t> </a:t>
            </a:r>
            <a:r>
              <a:rPr lang="en-US" sz="4000" dirty="0" err="1"/>
              <a:t>taristut</a:t>
            </a:r>
            <a:r>
              <a:rPr lang="en-US" sz="4000" dirty="0"/>
              <a:t> </a:t>
            </a:r>
            <a:r>
              <a:rPr lang="en-US" sz="4000" dirty="0" err="1"/>
              <a:t>planeerides</a:t>
            </a:r>
            <a:r>
              <a:rPr lang="en-US" sz="4000" dirty="0"/>
              <a:t>?</a:t>
            </a:r>
            <a:endParaRPr lang="et-EE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8B0215-A45E-A164-F5A4-E8AA49A95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5037"/>
            <a:ext cx="4258901" cy="3911926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2000" dirty="0" err="1"/>
              <a:t>Kõrgem</a:t>
            </a:r>
            <a:r>
              <a:rPr lang="en-US" sz="2000" dirty="0"/>
              <a:t> </a:t>
            </a:r>
            <a:r>
              <a:rPr lang="en-US" sz="2000" dirty="0" err="1"/>
              <a:t>keskmine</a:t>
            </a:r>
            <a:r>
              <a:rPr lang="en-US" sz="2000" dirty="0"/>
              <a:t> </a:t>
            </a:r>
            <a:r>
              <a:rPr lang="en-US" sz="2000" dirty="0" err="1"/>
              <a:t>temperatuur</a:t>
            </a: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err="1"/>
              <a:t>Rohkem</a:t>
            </a:r>
            <a:r>
              <a:rPr lang="en-US" sz="2000" dirty="0"/>
              <a:t> </a:t>
            </a:r>
            <a:r>
              <a:rPr lang="en-US" sz="2000" dirty="0" err="1"/>
              <a:t>sademeid</a:t>
            </a: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err="1"/>
              <a:t>Rohkem</a:t>
            </a:r>
            <a:r>
              <a:rPr lang="en-US" sz="2000" dirty="0"/>
              <a:t> </a:t>
            </a:r>
            <a:r>
              <a:rPr lang="en-US" sz="2000" dirty="0" err="1"/>
              <a:t>torme</a:t>
            </a: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err="1"/>
              <a:t>Vähem</a:t>
            </a:r>
            <a:r>
              <a:rPr lang="en-US" sz="2000" dirty="0"/>
              <a:t> </a:t>
            </a:r>
            <a:r>
              <a:rPr lang="en-US" sz="2000" dirty="0" err="1"/>
              <a:t>lund</a:t>
            </a: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err="1"/>
              <a:t>Merevee</a:t>
            </a:r>
            <a:r>
              <a:rPr lang="en-US" sz="2000" dirty="0"/>
              <a:t> tase </a:t>
            </a:r>
            <a:r>
              <a:rPr lang="en-US" sz="2000" dirty="0" err="1"/>
              <a:t>tõuseb</a:t>
            </a: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err="1"/>
              <a:t>Olemasolev</a:t>
            </a:r>
            <a:r>
              <a:rPr lang="en-US" sz="2000" dirty="0"/>
              <a:t> </a:t>
            </a:r>
            <a:r>
              <a:rPr lang="en-US" sz="2000" dirty="0" err="1"/>
              <a:t>taristu</a:t>
            </a:r>
            <a:r>
              <a:rPr lang="en-US" sz="2000" dirty="0"/>
              <a:t> </a:t>
            </a:r>
            <a:r>
              <a:rPr lang="en-US" sz="2000" dirty="0" err="1"/>
              <a:t>vananeb</a:t>
            </a: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err="1"/>
              <a:t>Rahvastikutihedus</a:t>
            </a:r>
            <a:r>
              <a:rPr lang="en-US" sz="2000" dirty="0"/>
              <a:t> </a:t>
            </a:r>
            <a:r>
              <a:rPr lang="en-US" sz="2000" dirty="0" err="1"/>
              <a:t>kasvab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6855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isu kohatäide 8" descr="Pilt, millel on kujutatud tekst, väljas, vesi&#10;&#10;Kirjeldus on genereeritud automaatselt">
            <a:extLst>
              <a:ext uri="{FF2B5EF4-FFF2-40B4-BE49-F238E27FC236}">
                <a16:creationId xmlns:a16="http://schemas.microsoft.com/office/drawing/2014/main" id="{2AA8CB4B-C3A5-7107-E236-A7E2F3E43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4" b="1554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082B9B30-AA09-DC09-206C-70063543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05800" cy="1899912"/>
          </a:xfrm>
        </p:spPr>
        <p:txBody>
          <a:bodyPr>
            <a:normAutofit/>
          </a:bodyPr>
          <a:lstStyle/>
          <a:p>
            <a:r>
              <a:rPr lang="en-US" sz="4000" dirty="0" err="1"/>
              <a:t>Vanad</a:t>
            </a:r>
            <a:r>
              <a:rPr lang="en-US" sz="4000" dirty="0"/>
              <a:t> </a:t>
            </a:r>
            <a:r>
              <a:rPr lang="en-US" sz="4000" dirty="0" err="1"/>
              <a:t>lahendused</a:t>
            </a:r>
            <a:r>
              <a:rPr lang="en-US" sz="4000" dirty="0"/>
              <a:t> </a:t>
            </a:r>
            <a:r>
              <a:rPr lang="en-US" sz="4000" dirty="0" err="1"/>
              <a:t>uuele</a:t>
            </a:r>
            <a:r>
              <a:rPr lang="en-US" sz="4000" dirty="0"/>
              <a:t> </a:t>
            </a:r>
            <a:r>
              <a:rPr lang="en-US" sz="4000" dirty="0" err="1"/>
              <a:t>probleemile</a:t>
            </a:r>
            <a:endParaRPr lang="et-EE" sz="4000" dirty="0"/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AEECF3B0-0751-5F2B-4541-FF738E985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LIFE </a:t>
            </a:r>
            <a:r>
              <a:rPr lang="en-US" sz="2000" dirty="0" err="1"/>
              <a:t>LATESTadapt</a:t>
            </a:r>
            <a:r>
              <a:rPr lang="en-US" sz="2000" dirty="0"/>
              <a:t> </a:t>
            </a:r>
            <a:r>
              <a:rPr lang="en-US" sz="2000" dirty="0" err="1"/>
              <a:t>projektis</a:t>
            </a:r>
            <a:r>
              <a:rPr lang="en-US" sz="2000" dirty="0"/>
              <a:t> </a:t>
            </a:r>
            <a:r>
              <a:rPr lang="en-US" sz="2000" dirty="0" err="1"/>
              <a:t>rajatakse</a:t>
            </a:r>
            <a:r>
              <a:rPr lang="en-US" sz="2000" dirty="0"/>
              <a:t>:</a:t>
            </a:r>
          </a:p>
          <a:p>
            <a:r>
              <a:rPr lang="en-US" sz="2000" dirty="0" err="1"/>
              <a:t>Looduslähedased</a:t>
            </a:r>
            <a:r>
              <a:rPr lang="en-US" sz="2000" dirty="0"/>
              <a:t> </a:t>
            </a:r>
            <a:r>
              <a:rPr lang="en-US" sz="2000" dirty="0" err="1"/>
              <a:t>sademeveelahendusi</a:t>
            </a:r>
            <a:endParaRPr lang="en-US" sz="2000" dirty="0"/>
          </a:p>
          <a:p>
            <a:r>
              <a:rPr lang="en-US" sz="2000" dirty="0" err="1"/>
              <a:t>Kõrghaljastust</a:t>
            </a:r>
            <a:endParaRPr lang="en-US" sz="2000" dirty="0"/>
          </a:p>
          <a:p>
            <a:r>
              <a:rPr lang="en-US" sz="2000" dirty="0" err="1"/>
              <a:t>Roheseinu</a:t>
            </a:r>
            <a:endParaRPr lang="en-US" sz="2000" dirty="0"/>
          </a:p>
          <a:p>
            <a:r>
              <a:rPr lang="en-US" sz="2000" dirty="0" err="1"/>
              <a:t>Sademevee</a:t>
            </a:r>
            <a:r>
              <a:rPr lang="en-US" sz="2000" dirty="0"/>
              <a:t> </a:t>
            </a:r>
            <a:r>
              <a:rPr lang="en-US" sz="2000" dirty="0" err="1"/>
              <a:t>taaskasutus</a:t>
            </a:r>
            <a:r>
              <a:rPr lang="en-US" sz="2000" dirty="0"/>
              <a:t> </a:t>
            </a:r>
            <a:r>
              <a:rPr lang="en-US" sz="2000" dirty="0" err="1"/>
              <a:t>süsteeme</a:t>
            </a:r>
            <a:endParaRPr lang="en-US" sz="2000" dirty="0"/>
          </a:p>
          <a:p>
            <a:r>
              <a:rPr lang="en-US" sz="2000" dirty="0" err="1"/>
              <a:t>Targad</a:t>
            </a:r>
            <a:r>
              <a:rPr lang="en-US" sz="2000" dirty="0"/>
              <a:t> </a:t>
            </a:r>
            <a:r>
              <a:rPr lang="en-US" sz="2000" dirty="0" err="1"/>
              <a:t>kontroll</a:t>
            </a:r>
            <a:r>
              <a:rPr lang="en-US" sz="2000" dirty="0"/>
              <a:t> </a:t>
            </a:r>
            <a:r>
              <a:rPr lang="en-US" sz="2000" dirty="0" err="1"/>
              <a:t>süsteemid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127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EA965227-2ACF-18CA-4729-EB74166AC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62" y="69666"/>
            <a:ext cx="6680718" cy="67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4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9E6A964-9DB3-5D9C-A214-E2D12C86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4FAC71-5B89-1D7D-84B0-5085D82D69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4" y="0"/>
            <a:ext cx="12577666" cy="62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24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43FD525-1919-BBFD-C335-46871D1BD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image126.jpg" descr="Diagram&#10;&#10;Description automatically generated">
            <a:extLst>
              <a:ext uri="{FF2B5EF4-FFF2-40B4-BE49-F238E27FC236}">
                <a16:creationId xmlns:a16="http://schemas.microsoft.com/office/drawing/2014/main" id="{F34C8402-B77A-3381-2A64-8CF73E9DD79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1135" y="158620"/>
            <a:ext cx="10379527" cy="643602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6319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AEFA2A4-AFAC-F167-2C5B-5F58CCB0D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t-E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593166-83FB-F3D6-7EB0-6400FDEE23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23" y="134437"/>
            <a:ext cx="8166226" cy="65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B980491-48DE-47F8-CE6C-2910D372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E4094E-6A0D-3C18-D52C-24D82CC7BE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065" y="-63320"/>
            <a:ext cx="7520473" cy="698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56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BE79269-6B85-D5A2-4B47-EEE48CF6E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451" y="161617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t-EE" b="1" dirty="0"/>
              <a:t>Uued viisid äärmuslike ilmaoludega toime tulemuseks LIFE </a:t>
            </a:r>
            <a:r>
              <a:rPr lang="et-EE" b="1" dirty="0" err="1"/>
              <a:t>LATESTadapt</a:t>
            </a:r>
            <a:r>
              <a:rPr lang="et-EE" b="1" dirty="0"/>
              <a:t> põhjal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A2745C60-04A8-7BCA-A0D6-168B5528F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451" y="4497584"/>
            <a:ext cx="9144000" cy="1655762"/>
          </a:xfrm>
        </p:spPr>
        <p:txBody>
          <a:bodyPr/>
          <a:lstStyle/>
          <a:p>
            <a:r>
              <a:rPr lang="en-GB" dirty="0"/>
              <a:t>Siim Reinla</a:t>
            </a:r>
          </a:p>
          <a:p>
            <a:r>
              <a:rPr lang="en-GB" dirty="0"/>
              <a:t>Tanel Mätlik</a:t>
            </a:r>
          </a:p>
          <a:p>
            <a:r>
              <a:rPr lang="en-GB" dirty="0"/>
              <a:t>Viimsi Vallavalitsus</a:t>
            </a:r>
            <a:endParaRPr lang="et-EE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410672C0-B182-76D5-AF90-2CA334C50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17" y="414077"/>
            <a:ext cx="1046436" cy="756593"/>
          </a:xfrm>
          <a:prstGeom prst="rect">
            <a:avLst/>
          </a:prstGeom>
        </p:spPr>
      </p:pic>
      <p:pic>
        <p:nvPicPr>
          <p:cNvPr id="6" name="Picture 5" descr="C:\Users\Gen\Desktop\LIFE UrbanStorm\Näidisalad\Infotahvlid\Parkla\Screenshot 2020-01-02 at 11.08.52.png">
            <a:extLst>
              <a:ext uri="{FF2B5EF4-FFF2-40B4-BE49-F238E27FC236}">
                <a16:creationId xmlns:a16="http://schemas.microsoft.com/office/drawing/2014/main" id="{E867A431-19FC-1F73-CD21-B9832D987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02" y="462383"/>
            <a:ext cx="1032964" cy="7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174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E70FA17D-1D0D-1E70-EE62-1036798F2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" b="127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B7AFF5D7-487C-FE4A-C347-14AE3437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LIFE LATESTadapt projekt demo alad</a:t>
            </a:r>
            <a:endParaRPr lang="et-EE" sz="400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D56CA11-95ED-E5E4-4236-CE3FD7EA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191"/>
            <a:ext cx="5257800" cy="3741771"/>
          </a:xfrm>
        </p:spPr>
        <p:txBody>
          <a:bodyPr>
            <a:normAutofit/>
          </a:bodyPr>
          <a:lstStyle/>
          <a:p>
            <a:r>
              <a:rPr lang="en-US" sz="1900" i="1" dirty="0"/>
              <a:t>Work Package 2: Science to Cities: knowledge transfer for applying nature-based and smart solutions for urban pluvial flood resilience</a:t>
            </a:r>
          </a:p>
          <a:p>
            <a:r>
              <a:rPr lang="en-US" sz="1900" i="1" dirty="0"/>
              <a:t>Work Package 3: Setting up a demonstration portfolio of smart &amp; nature-based flood resilience solutions in cities</a:t>
            </a:r>
          </a:p>
          <a:p>
            <a:r>
              <a:rPr lang="en-US" sz="1900" dirty="0"/>
              <a:t>Viimsi, </a:t>
            </a:r>
            <a:r>
              <a:rPr lang="en-US" sz="1900" dirty="0" err="1"/>
              <a:t>Võru</a:t>
            </a:r>
            <a:r>
              <a:rPr lang="en-US" sz="1900" dirty="0"/>
              <a:t>, </a:t>
            </a:r>
            <a:r>
              <a:rPr lang="en-US" sz="1900" dirty="0" err="1"/>
              <a:t>Haapsalu</a:t>
            </a:r>
            <a:r>
              <a:rPr lang="en-US" sz="1900" dirty="0"/>
              <a:t>, </a:t>
            </a:r>
            <a:r>
              <a:rPr lang="en-US" sz="1900" dirty="0" err="1"/>
              <a:t>Narva</a:t>
            </a:r>
            <a:r>
              <a:rPr lang="en-US" sz="1900" dirty="0"/>
              <a:t>, </a:t>
            </a:r>
            <a:r>
              <a:rPr lang="en-US" sz="1900" dirty="0" err="1"/>
              <a:t>Rakvere</a:t>
            </a:r>
            <a:r>
              <a:rPr lang="en-US" sz="1900" dirty="0"/>
              <a:t>, </a:t>
            </a:r>
            <a:r>
              <a:rPr lang="en-US" sz="1900" dirty="0" err="1"/>
              <a:t>Cesis</a:t>
            </a:r>
            <a:r>
              <a:rPr lang="en-US" sz="1900" dirty="0"/>
              <a:t>, </a:t>
            </a:r>
            <a:r>
              <a:rPr lang="en-US" sz="1900" dirty="0" err="1"/>
              <a:t>Riia</a:t>
            </a:r>
            <a:r>
              <a:rPr lang="en-US" sz="1900" dirty="0"/>
              <a:t> ja </a:t>
            </a:r>
            <a:r>
              <a:rPr lang="en-US" sz="1900" dirty="0" err="1"/>
              <a:t>Valmiera</a:t>
            </a:r>
            <a:endParaRPr lang="en-US" sz="1900" dirty="0"/>
          </a:p>
          <a:p>
            <a:r>
              <a:rPr lang="en-US" sz="1900" dirty="0" err="1"/>
              <a:t>Planeerimine</a:t>
            </a:r>
            <a:r>
              <a:rPr lang="en-US" sz="1900" dirty="0"/>
              <a:t>, </a:t>
            </a:r>
            <a:r>
              <a:rPr lang="en-US" sz="1900" dirty="0" err="1"/>
              <a:t>projekteerimine</a:t>
            </a:r>
            <a:r>
              <a:rPr lang="en-US" sz="1900" dirty="0"/>
              <a:t>, </a:t>
            </a:r>
            <a:r>
              <a:rPr lang="en-US" sz="1900" dirty="0" err="1"/>
              <a:t>ehitamine</a:t>
            </a:r>
            <a:r>
              <a:rPr lang="en-US" sz="1900" dirty="0"/>
              <a:t>, </a:t>
            </a:r>
            <a:r>
              <a:rPr lang="en-US" sz="1900" dirty="0" err="1"/>
              <a:t>tulemuste</a:t>
            </a:r>
            <a:r>
              <a:rPr lang="en-US" sz="1900" dirty="0"/>
              <a:t> </a:t>
            </a:r>
            <a:r>
              <a:rPr lang="en-US" sz="1900" dirty="0" err="1"/>
              <a:t>seire</a:t>
            </a:r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t-EE" sz="1900" dirty="0"/>
          </a:p>
        </p:txBody>
      </p:sp>
    </p:spTree>
    <p:extLst>
      <p:ext uri="{BB962C8B-B14F-4D97-AF65-F5344CB8AC3E}">
        <p14:creationId xmlns:p14="http://schemas.microsoft.com/office/powerpoint/2010/main" val="2851191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186D917-2236-3BF8-FB55-2E2237BB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 descr="Pilt, millel on kujutatud tekst, kuvatõmmis, visiitkaart&#10;&#10;Kirjeldus on genereeritud automaatselt">
            <a:extLst>
              <a:ext uri="{FF2B5EF4-FFF2-40B4-BE49-F238E27FC236}">
                <a16:creationId xmlns:a16="http://schemas.microsoft.com/office/drawing/2014/main" id="{1B3599B9-1C44-4BA3-893A-FADC03B70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09" y="255475"/>
            <a:ext cx="9675381" cy="6347050"/>
          </a:xfrm>
        </p:spPr>
      </p:pic>
    </p:spTree>
    <p:extLst>
      <p:ext uri="{BB962C8B-B14F-4D97-AF65-F5344CB8AC3E}">
        <p14:creationId xmlns:p14="http://schemas.microsoft.com/office/powerpoint/2010/main" val="2483627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E67CF6A-E600-175D-7AEC-D738BE841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7" y="170412"/>
            <a:ext cx="12173993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Looduslähedased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lahendused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kuumasaarte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leevendamiseks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isu kohatäide 4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77E4D33E-5E4D-952A-09AB-1AB927238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1" b="1"/>
          <a:stretch/>
        </p:blipFill>
        <p:spPr>
          <a:xfrm>
            <a:off x="14958" y="2184936"/>
            <a:ext cx="6182800" cy="4144746"/>
          </a:xfrm>
          <a:prstGeom prst="rect">
            <a:avLst/>
          </a:prstGeom>
        </p:spPr>
      </p:pic>
      <p:pic>
        <p:nvPicPr>
          <p:cNvPr id="7" name="Pilt 6" descr="Pilt, millel on kujutatud puu, väljas, sammastik&#10;&#10;Kirjeldus on genereeritud automaatselt">
            <a:extLst>
              <a:ext uri="{FF2B5EF4-FFF2-40B4-BE49-F238E27FC236}">
                <a16:creationId xmlns:a16="http://schemas.microsoft.com/office/drawing/2014/main" id="{BC9B7CDA-63F9-A2B4-357D-A716B0C21B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 r="6832"/>
          <a:stretch/>
        </p:blipFill>
        <p:spPr>
          <a:xfrm>
            <a:off x="6006151" y="2184936"/>
            <a:ext cx="6182800" cy="41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44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935DED5-E823-DAD6-505B-69607238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9" name="Sisu kohatäide 8" descr="Pilt, millel on kujutatud tekst, viis, taevas, stseen&#10;&#10;Kirjeldus on genereeritud automaatselt">
            <a:extLst>
              <a:ext uri="{FF2B5EF4-FFF2-40B4-BE49-F238E27FC236}">
                <a16:creationId xmlns:a16="http://schemas.microsoft.com/office/drawing/2014/main" id="{ABE01B29-6218-A0F2-4D25-75B6E7E59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0" y="625102"/>
            <a:ext cx="10864627" cy="5607796"/>
          </a:xfrm>
        </p:spPr>
      </p:pic>
    </p:spTree>
    <p:extLst>
      <p:ext uri="{BB962C8B-B14F-4D97-AF65-F5344CB8AC3E}">
        <p14:creationId xmlns:p14="http://schemas.microsoft.com/office/powerpoint/2010/main" val="2817534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3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61D884A0-6B59-4919-BD2A-A497E5985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dirty="0" err="1"/>
              <a:t>Looduslähedaste</a:t>
            </a:r>
            <a:r>
              <a:rPr lang="en-US" sz="4200" dirty="0"/>
              <a:t> </a:t>
            </a:r>
            <a:r>
              <a:rPr lang="en-US" sz="4200" dirty="0" err="1"/>
              <a:t>lahenduste</a:t>
            </a:r>
            <a:r>
              <a:rPr lang="en-US" sz="4200" dirty="0"/>
              <a:t> </a:t>
            </a:r>
            <a:r>
              <a:rPr lang="en-US" sz="4200" dirty="0" err="1"/>
              <a:t>tänav</a:t>
            </a:r>
            <a:r>
              <a:rPr lang="en-US" sz="4200" dirty="0"/>
              <a:t> </a:t>
            </a:r>
            <a:r>
              <a:rPr lang="en-US" sz="4200" dirty="0" err="1"/>
              <a:t>Riias</a:t>
            </a:r>
            <a:endParaRPr lang="en-US" sz="4200" dirty="0"/>
          </a:p>
        </p:txBody>
      </p:sp>
      <p:sp>
        <p:nvSpPr>
          <p:cNvPr id="70" name="Rectangle 3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34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Sisu kohatäide 12">
            <a:extLst>
              <a:ext uri="{FF2B5EF4-FFF2-40B4-BE49-F238E27FC236}">
                <a16:creationId xmlns:a16="http://schemas.microsoft.com/office/drawing/2014/main" id="{03A1F2EA-9485-3C9E-627D-BE24EF473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37" y="499864"/>
            <a:ext cx="5586942" cy="2276678"/>
          </a:xfrm>
          <a:prstGeom prst="rect">
            <a:avLst/>
          </a:prstGeom>
        </p:spPr>
      </p:pic>
      <p:sp>
        <p:nvSpPr>
          <p:cNvPr id="72" name="Rectangle 5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isu kohatäide 7">
            <a:extLst>
              <a:ext uri="{FF2B5EF4-FFF2-40B4-BE49-F238E27FC236}">
                <a16:creationId xmlns:a16="http://schemas.microsoft.com/office/drawing/2014/main" id="{99C42BC6-348F-B79C-E491-1E8F213F53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4" r="-4" b="9470"/>
          <a:stretch/>
        </p:blipFill>
        <p:spPr>
          <a:xfrm>
            <a:off x="1682232" y="3315854"/>
            <a:ext cx="3720885" cy="3455611"/>
          </a:xfrm>
          <a:prstGeom prst="rect">
            <a:avLst/>
          </a:prstGeom>
        </p:spPr>
      </p:pic>
      <p:pic>
        <p:nvPicPr>
          <p:cNvPr id="10" name="image102.jpg">
            <a:extLst>
              <a:ext uri="{FF2B5EF4-FFF2-40B4-BE49-F238E27FC236}">
                <a16:creationId xmlns:a16="http://schemas.microsoft.com/office/drawing/2014/main" id="{17C965EB-2AA3-ED29-4571-38F421F5593C}"/>
              </a:ext>
            </a:extLst>
          </p:cNvPr>
          <p:cNvPicPr/>
          <p:nvPr/>
        </p:nvPicPr>
        <p:blipFill rotWithShape="1">
          <a:blip r:embed="rId5"/>
          <a:srcRect r="-1" b="13901"/>
          <a:stretch/>
        </p:blipFill>
        <p:spPr>
          <a:xfrm>
            <a:off x="6479838" y="3690776"/>
            <a:ext cx="5586942" cy="27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27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A2E3E40-BAFF-0336-5FFA-D201DE11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79" y="405575"/>
            <a:ext cx="1048913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Targad</a:t>
            </a:r>
            <a:r>
              <a:rPr lang="en-US" sz="3600" dirty="0"/>
              <a:t> </a:t>
            </a:r>
            <a:r>
              <a:rPr lang="en-US" sz="3600" dirty="0" err="1"/>
              <a:t>lahendused</a:t>
            </a:r>
            <a:r>
              <a:rPr lang="en-US" sz="3600" dirty="0"/>
              <a:t> </a:t>
            </a:r>
            <a:r>
              <a:rPr lang="en-US" sz="3600" dirty="0" err="1"/>
              <a:t>Haapsalus</a:t>
            </a:r>
            <a:endParaRPr lang="en-US" sz="3600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61580D-3F5D-5BD9-91D4-B17CB2D02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4" r="-1" b="21650"/>
          <a:stretch/>
        </p:blipFill>
        <p:spPr bwMode="auto">
          <a:xfrm>
            <a:off x="606497" y="2091095"/>
            <a:ext cx="531665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isu kohatäide 8" descr="Pilt, millel on kujutatud maapind, väljas, kivi, tsement&#10;&#10;Kirjeldus on genereeritud automaatselt">
            <a:extLst>
              <a:ext uri="{FF2B5EF4-FFF2-40B4-BE49-F238E27FC236}">
                <a16:creationId xmlns:a16="http://schemas.microsoft.com/office/drawing/2014/main" id="{B10FCA04-FD6F-FD2D-8DFF-1E700794F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08" y="2247427"/>
            <a:ext cx="5431536" cy="388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94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BFC36009-5BA7-7FB5-8937-ECC094A6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Looduslähedane parkla Valmieras </a:t>
            </a: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5B4028C1-22CC-3C73-52E1-EFA9CC432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-1" b="-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Sisu kohatäide 4" descr="Pilt, millel on kujutatud taevas, väljas, rannik, päev&#10;&#10;Kirjeldus on genereeritud automaatselt">
            <a:extLst>
              <a:ext uri="{FF2B5EF4-FFF2-40B4-BE49-F238E27FC236}">
                <a16:creationId xmlns:a16="http://schemas.microsoft.com/office/drawing/2014/main" id="{DBA8704E-0DE5-8879-C3E6-DFEFBD61A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3" b="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2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5C9A1F-71B2-0E48-BFD8-8FECDAAE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C4907DD-A5E8-5D40-A483-EF7EE33635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914" b="12914"/>
          <a:stretch>
            <a:fillRect/>
          </a:stretch>
        </p:blipFill>
        <p:spPr>
          <a:xfrm>
            <a:off x="-224444" y="-105756"/>
            <a:ext cx="6475615" cy="719512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F677B5-012B-A14F-8BF2-22FA842DC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5406" y="1909523"/>
            <a:ext cx="5290369" cy="2586262"/>
          </a:xfrm>
        </p:spPr>
        <p:txBody>
          <a:bodyPr>
            <a:noAutofit/>
          </a:bodyPr>
          <a:lstStyle/>
          <a:p>
            <a:r>
              <a:rPr lang="en-GB" sz="2000" dirty="0"/>
              <a:t>www.viimsivald.ee</a:t>
            </a:r>
          </a:p>
          <a:p>
            <a:r>
              <a:rPr lang="en-GB" sz="2000" dirty="0"/>
              <a:t>Siim Reinla, </a:t>
            </a:r>
            <a:r>
              <a:rPr lang="en-GB" sz="2000" dirty="0" err="1"/>
              <a:t>projekti</a:t>
            </a:r>
            <a:r>
              <a:rPr lang="en-GB" sz="2000" dirty="0"/>
              <a:t> </a:t>
            </a:r>
            <a:r>
              <a:rPr lang="en-GB" sz="2000" dirty="0" err="1"/>
              <a:t>ekspert</a:t>
            </a:r>
            <a:r>
              <a:rPr lang="en-GB" sz="2000" dirty="0"/>
              <a:t>, </a:t>
            </a:r>
            <a:r>
              <a:rPr lang="en-GB" sz="2000" dirty="0">
                <a:hlinkClick r:id="rId4"/>
              </a:rPr>
              <a:t>siim.reinla@viimsivv.ee</a:t>
            </a:r>
            <a:r>
              <a:rPr lang="en-GB" sz="2000" dirty="0"/>
              <a:t>,</a:t>
            </a:r>
            <a:endParaRPr lang="en-US" sz="2000" dirty="0"/>
          </a:p>
          <a:p>
            <a:r>
              <a:rPr lang="en-US" sz="2000" dirty="0"/>
              <a:t>Tanel Mätlik, </a:t>
            </a:r>
            <a:r>
              <a:rPr lang="en-US" sz="2000" dirty="0" err="1"/>
              <a:t>projektijuht</a:t>
            </a:r>
            <a:r>
              <a:rPr lang="en-US" sz="2000" dirty="0"/>
              <a:t>, </a:t>
            </a:r>
            <a:r>
              <a:rPr lang="en-US" sz="2000" dirty="0">
                <a:hlinkClick r:id="rId5"/>
              </a:rPr>
              <a:t>tanel.matlik@viimsivv.ee</a:t>
            </a:r>
            <a:r>
              <a:rPr lang="en-US" sz="2000" dirty="0"/>
              <a:t> </a:t>
            </a:r>
            <a:r>
              <a:rPr lang="et-EE" sz="2000" dirty="0"/>
              <a:t> 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D7934D-F1AC-4DC1-8207-00032F316595}"/>
              </a:ext>
            </a:extLst>
          </p:cNvPr>
          <p:cNvSpPr txBox="1"/>
          <p:nvPr/>
        </p:nvSpPr>
        <p:spPr>
          <a:xfrm>
            <a:off x="6251171" y="638817"/>
            <a:ext cx="5837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/>
              <a:t>Tänan</a:t>
            </a:r>
            <a:r>
              <a:rPr lang="en-GB" sz="6000" b="1" dirty="0"/>
              <a:t> </a:t>
            </a:r>
            <a:r>
              <a:rPr lang="en-GB" sz="6000" b="1" dirty="0" err="1"/>
              <a:t>kuulamast</a:t>
            </a:r>
            <a:r>
              <a:rPr lang="en-GB" sz="6000" b="1" dirty="0"/>
              <a:t>!</a:t>
            </a:r>
            <a:endParaRPr lang="et-EE" sz="6000" b="1" dirty="0"/>
          </a:p>
        </p:txBody>
      </p:sp>
      <p:pic>
        <p:nvPicPr>
          <p:cNvPr id="10" name="Picture 5" descr="C:\Users\Gen\Desktop\LIFE UrbanStorm\Näidisalad\Infotahvlid\Parkla\Screenshot 2020-01-02 at 11.08.52.png">
            <a:extLst>
              <a:ext uri="{FF2B5EF4-FFF2-40B4-BE49-F238E27FC236}">
                <a16:creationId xmlns:a16="http://schemas.microsoft.com/office/drawing/2014/main" id="{0D7F5E6F-2124-4AE3-98CE-69E87DD1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87" y="5541445"/>
            <a:ext cx="1032964" cy="7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4154E1BF-884E-E16B-99AB-CBA8FA14E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28" y="5541445"/>
            <a:ext cx="1046436" cy="7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3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269574D4-8966-AD07-2CEC-167D12412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563" y="613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en-US"/>
          </a:p>
        </p:txBody>
      </p:sp>
      <p:sp>
        <p:nvSpPr>
          <p:cNvPr id="16388" name="Rectangle 53">
            <a:extLst>
              <a:ext uri="{FF2B5EF4-FFF2-40B4-BE49-F238E27FC236}">
                <a16:creationId xmlns:a16="http://schemas.microsoft.com/office/drawing/2014/main" id="{E18DD9B2-B0A2-46D8-FD48-44D39962F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8501" y="534558"/>
            <a:ext cx="48942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t-EE" altLang="en-US" sz="2800" b="1" dirty="0">
                <a:solidFill>
                  <a:srgbClr val="336699"/>
                </a:solidFill>
                <a:latin typeface="Tahoma" panose="020B0604030504040204" pitchFamily="34" charset="0"/>
              </a:rPr>
              <a:t>Projekt LIFE </a:t>
            </a:r>
            <a:r>
              <a:rPr lang="et-EE" altLang="en-US" sz="2800" b="1" dirty="0" err="1">
                <a:solidFill>
                  <a:srgbClr val="336699"/>
                </a:solidFill>
                <a:latin typeface="Tahoma" panose="020B0604030504040204" pitchFamily="34" charset="0"/>
              </a:rPr>
              <a:t>LATESTadapt</a:t>
            </a:r>
            <a:endParaRPr lang="et-EE" altLang="en-US" sz="2800" dirty="0">
              <a:solidFill>
                <a:srgbClr val="336699"/>
              </a:solidFill>
              <a:latin typeface="Tahoma" panose="020B0604030504040204" pitchFamily="34" charset="0"/>
            </a:endParaRPr>
          </a:p>
        </p:txBody>
      </p:sp>
      <p:sp>
        <p:nvSpPr>
          <p:cNvPr id="16389" name="Rectangle 54">
            <a:extLst>
              <a:ext uri="{FF2B5EF4-FFF2-40B4-BE49-F238E27FC236}">
                <a16:creationId xmlns:a16="http://schemas.microsoft.com/office/drawing/2014/main" id="{EE66AD1A-B8AF-3B5C-DC8F-19BDAB159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9338" y="1617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6390" name="Rectangle 56">
            <a:extLst>
              <a:ext uri="{FF2B5EF4-FFF2-40B4-BE49-F238E27FC236}">
                <a16:creationId xmlns:a16="http://schemas.microsoft.com/office/drawing/2014/main" id="{DC5980E0-136B-BECB-4398-243D93469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553" y="1390503"/>
            <a:ext cx="4546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t-E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ASUKOHT: Eesti ja Läti</a:t>
            </a:r>
          </a:p>
        </p:txBody>
      </p:sp>
      <p:sp>
        <p:nvSpPr>
          <p:cNvPr id="16391" name="Rectangle 57">
            <a:extLst>
              <a:ext uri="{FF2B5EF4-FFF2-40B4-BE49-F238E27FC236}">
                <a16:creationId xmlns:a16="http://schemas.microsoft.com/office/drawing/2014/main" id="{7C139037-AC67-EF3D-B44F-E5B7DA455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73275"/>
            <a:ext cx="14318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B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EELARVE:</a:t>
            </a:r>
            <a:endParaRPr lang="en-US" altLang="en-US" sz="2000" b="1" dirty="0">
              <a:solidFill>
                <a:srgbClr val="336699"/>
              </a:solidFill>
              <a:latin typeface="Tahoma" panose="020B0604030504040204" pitchFamily="34" charset="0"/>
            </a:endParaRPr>
          </a:p>
        </p:txBody>
      </p:sp>
      <p:sp>
        <p:nvSpPr>
          <p:cNvPr id="16392" name="Rectangle 58">
            <a:extLst>
              <a:ext uri="{FF2B5EF4-FFF2-40B4-BE49-F238E27FC236}">
                <a16:creationId xmlns:a16="http://schemas.microsoft.com/office/drawing/2014/main" id="{D0E2101E-7629-2DB8-0D59-9A536BD55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50876"/>
            <a:ext cx="3546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t-E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Kokku EUR: 5 144 488,31 </a:t>
            </a:r>
          </a:p>
        </p:txBody>
      </p:sp>
      <p:sp>
        <p:nvSpPr>
          <p:cNvPr id="16393" name="Rectangle 59">
            <a:extLst>
              <a:ext uri="{FF2B5EF4-FFF2-40B4-BE49-F238E27FC236}">
                <a16:creationId xmlns:a16="http://schemas.microsoft.com/office/drawing/2014/main" id="{7F288B1E-BBDD-DD1F-F087-2315358AF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954338"/>
            <a:ext cx="40770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t-E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sh LIFE: 60%</a:t>
            </a:r>
          </a:p>
        </p:txBody>
      </p:sp>
      <p:sp>
        <p:nvSpPr>
          <p:cNvPr id="16394" name="Rectangle 60">
            <a:extLst>
              <a:ext uri="{FF2B5EF4-FFF2-40B4-BE49-F238E27FC236}">
                <a16:creationId xmlns:a16="http://schemas.microsoft.com/office/drawing/2014/main" id="{C50AB70F-BAC1-11C3-9493-45E57A142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4267200"/>
            <a:ext cx="3207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B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PROJEKTI ELLUVIIJAD:</a:t>
            </a:r>
            <a:endParaRPr lang="en-US" altLang="en-US" sz="2000" b="1" dirty="0">
              <a:solidFill>
                <a:srgbClr val="336699"/>
              </a:solidFill>
              <a:latin typeface="Tahoma" panose="020B0604030504040204" pitchFamily="34" charset="0"/>
            </a:endParaRPr>
          </a:p>
        </p:txBody>
      </p:sp>
      <p:sp>
        <p:nvSpPr>
          <p:cNvPr id="16395" name="Rectangle 61">
            <a:extLst>
              <a:ext uri="{FF2B5EF4-FFF2-40B4-BE49-F238E27FC236}">
                <a16:creationId xmlns:a16="http://schemas.microsoft.com/office/drawing/2014/main" id="{9B2CAA82-E7BC-AB19-2C78-47555AD21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238" y="4693414"/>
            <a:ext cx="8137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t-E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Juhtpartner: </a:t>
            </a:r>
            <a:r>
              <a:rPr lang="et-EE" altLang="en-US" sz="2000" dirty="0">
                <a:solidFill>
                  <a:srgbClr val="336699"/>
                </a:solidFill>
                <a:latin typeface="Tahoma" panose="020B0604030504040204" pitchFamily="34" charset="0"/>
              </a:rPr>
              <a:t>Viimsi Vallavalitsus</a:t>
            </a:r>
          </a:p>
        </p:txBody>
      </p:sp>
      <p:sp>
        <p:nvSpPr>
          <p:cNvPr id="16396" name="Rectangle 62">
            <a:extLst>
              <a:ext uri="{FF2B5EF4-FFF2-40B4-BE49-F238E27FC236}">
                <a16:creationId xmlns:a16="http://schemas.microsoft.com/office/drawing/2014/main" id="{6D10B68C-FAEE-D708-C7D9-699753F0D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237" y="5070623"/>
            <a:ext cx="80292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t-E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Partnerid: </a:t>
            </a:r>
            <a:r>
              <a:rPr lang="et-EE" altLang="en-US" sz="2000" dirty="0">
                <a:solidFill>
                  <a:srgbClr val="336699"/>
                </a:solidFill>
                <a:latin typeface="Tahoma" panose="020B0604030504040204" pitchFamily="34" charset="0"/>
              </a:rPr>
              <a:t>Võru, </a:t>
            </a:r>
            <a:r>
              <a:rPr lang="et-EE" altLang="en-US" sz="2000" dirty="0" err="1">
                <a:solidFill>
                  <a:srgbClr val="336699"/>
                </a:solidFill>
                <a:latin typeface="Tahoma" panose="020B0604030504040204" pitchFamily="34" charset="0"/>
              </a:rPr>
              <a:t>TalTech</a:t>
            </a:r>
            <a:r>
              <a:rPr lang="et-EE" altLang="en-US" sz="2000" dirty="0">
                <a:solidFill>
                  <a:srgbClr val="336699"/>
                </a:solidFill>
                <a:latin typeface="Tahoma" panose="020B0604030504040204" pitchFamily="34" charset="0"/>
              </a:rPr>
              <a:t>, BEF EE, Nordic</a:t>
            </a:r>
            <a:r>
              <a:rPr lang="en-GB" altLang="en-US" sz="2000" dirty="0">
                <a:solidFill>
                  <a:srgbClr val="336699"/>
                </a:solidFill>
                <a:latin typeface="Tahoma" panose="020B0604030504040204" pitchFamily="34" charset="0"/>
              </a:rPr>
              <a:t> </a:t>
            </a:r>
            <a:r>
              <a:rPr lang="et-EE" altLang="en-US" sz="2000" dirty="0" err="1">
                <a:solidFill>
                  <a:srgbClr val="336699"/>
                </a:solidFill>
                <a:latin typeface="Tahoma" panose="020B0604030504040204" pitchFamily="34" charset="0"/>
              </a:rPr>
              <a:t>Botanical</a:t>
            </a:r>
            <a:r>
              <a:rPr lang="et-EE" altLang="en-US" sz="2000" dirty="0">
                <a:solidFill>
                  <a:srgbClr val="336699"/>
                </a:solidFill>
                <a:latin typeface="Tahoma" panose="020B0604030504040204" pitchFamily="34" charset="0"/>
              </a:rPr>
              <a:t>, Haapsalu, Rakvere, Narva, Riga, Valmiera, Cesis, </a:t>
            </a:r>
            <a:r>
              <a:rPr lang="et-EE" altLang="en-US" sz="2000" dirty="0" err="1">
                <a:solidFill>
                  <a:srgbClr val="336699"/>
                </a:solidFill>
                <a:latin typeface="Tahoma" panose="020B0604030504040204" pitchFamily="34" charset="0"/>
              </a:rPr>
              <a:t>MoEPRD</a:t>
            </a:r>
            <a:r>
              <a:rPr lang="et-EE" altLang="en-US" sz="2000" dirty="0">
                <a:solidFill>
                  <a:srgbClr val="336699"/>
                </a:solidFill>
                <a:latin typeface="Tahoma" panose="020B0604030504040204" pitchFamily="34" charset="0"/>
              </a:rPr>
              <a:t>, BEF LV, RTU, IES, Baltic</a:t>
            </a:r>
            <a:r>
              <a:rPr lang="en-GB" altLang="en-US" sz="2000" dirty="0">
                <a:solidFill>
                  <a:srgbClr val="336699"/>
                </a:solidFill>
                <a:latin typeface="Tahoma" panose="020B0604030504040204" pitchFamily="34" charset="0"/>
              </a:rPr>
              <a:t> </a:t>
            </a:r>
            <a:r>
              <a:rPr lang="et-EE" altLang="en-US" sz="2000" dirty="0" err="1">
                <a:solidFill>
                  <a:srgbClr val="336699"/>
                </a:solidFill>
                <a:latin typeface="Tahoma" panose="020B0604030504040204" pitchFamily="34" charset="0"/>
              </a:rPr>
              <a:t>Coasts</a:t>
            </a:r>
            <a:endParaRPr lang="et-EE" altLang="en-US" sz="2000" dirty="0">
              <a:solidFill>
                <a:srgbClr val="336699"/>
              </a:solidFill>
              <a:latin typeface="Tahoma" panose="020B0604030504040204" pitchFamily="34" charset="0"/>
            </a:endParaRPr>
          </a:p>
        </p:txBody>
      </p:sp>
      <p:sp>
        <p:nvSpPr>
          <p:cNvPr id="16397" name="Rectangle 71">
            <a:extLst>
              <a:ext uri="{FF2B5EF4-FFF2-40B4-BE49-F238E27FC236}">
                <a16:creationId xmlns:a16="http://schemas.microsoft.com/office/drawing/2014/main" id="{DE6E6310-B741-8DB0-0522-203584FF5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553" y="3761263"/>
            <a:ext cx="43220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B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KESTUS: 01/09/22  -  31/08/27</a:t>
            </a:r>
            <a:endParaRPr lang="en-US" altLang="en-US" sz="2000" b="1" dirty="0">
              <a:solidFill>
                <a:srgbClr val="336699"/>
              </a:solidFill>
              <a:latin typeface="Tahoma" panose="020B0604030504040204" pitchFamily="34" charset="0"/>
            </a:endParaRPr>
          </a:p>
        </p:txBody>
      </p:sp>
      <p:sp>
        <p:nvSpPr>
          <p:cNvPr id="16399" name="TextBox 2">
            <a:extLst>
              <a:ext uri="{FF2B5EF4-FFF2-40B4-BE49-F238E27FC236}">
                <a16:creationId xmlns:a16="http://schemas.microsoft.com/office/drawing/2014/main" id="{4631D756-9281-D11A-B658-0F0945F69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9" y="6364289"/>
            <a:ext cx="1512887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GB" altLang="en-US" sz="1000" i="1" dirty="0">
              <a:solidFill>
                <a:srgbClr val="336699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3A0D9-2528-92FC-DCD3-04628A88A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083669"/>
            <a:ext cx="3044328" cy="27207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7977-D05A-799E-C996-24529BD71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VÄLJAKUTSED</a:t>
            </a:r>
            <a:endParaRPr lang="en-GB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5A7E7-5B2F-56D7-5F37-E061061F4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08310"/>
            <a:ext cx="10515600" cy="136865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t-EE">
                <a:cs typeface="Calibri"/>
              </a:rPr>
              <a:t>Nii Eestit kui Lätit ootavad ees </a:t>
            </a:r>
            <a:r>
              <a:rPr lang="et-EE">
                <a:ea typeface="+mn-lt"/>
                <a:cs typeface="+mn-lt"/>
              </a:rPr>
              <a:t>paduvihmadest tulenevad üleujutuste kasv - ööpäevas 30 mm ületavate sademete esinemise sagedus suureneb 2 korda aastaks 2030, 2031-2050 rohkem kui 3 korda ja perioodil 2051-2100 kuni 5 korda. Eriti haavatavad on linnalised piirkonnad.</a:t>
            </a:r>
          </a:p>
          <a:p>
            <a:pPr lvl="1"/>
            <a:endParaRPr lang="en-GB"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2FCB40-F87A-C6B9-1201-577AB7B53C78}"/>
              </a:ext>
            </a:extLst>
          </p:cNvPr>
          <p:cNvSpPr txBox="1">
            <a:spLocks/>
          </p:cNvSpPr>
          <p:nvPr/>
        </p:nvSpPr>
        <p:spPr>
          <a:xfrm>
            <a:off x="936171" y="1684110"/>
            <a:ext cx="10515600" cy="13686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err="1">
              <a:ea typeface="+mn-lt"/>
              <a:cs typeface="+mn-lt"/>
            </a:endParaRPr>
          </a:p>
          <a:p>
            <a:pPr lvl="1"/>
            <a:endParaRPr lang="en-GB"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653DCE-D345-7976-50C5-6B03EC173ABA}"/>
              </a:ext>
            </a:extLst>
          </p:cNvPr>
          <p:cNvSpPr txBox="1">
            <a:spLocks/>
          </p:cNvSpPr>
          <p:nvPr/>
        </p:nvSpPr>
        <p:spPr>
          <a:xfrm>
            <a:off x="838200" y="1379310"/>
            <a:ext cx="10515600" cy="530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>
                <a:cs typeface="Calibri"/>
              </a:rPr>
              <a:t>Läänemere põhjaosa kliimamuutused</a:t>
            </a:r>
            <a:endParaRPr lang="et-EE">
              <a:ea typeface="+mn-lt"/>
              <a:cs typeface="+mn-lt"/>
            </a:endParaRPr>
          </a:p>
          <a:p>
            <a:pPr lvl="1"/>
            <a:endParaRPr lang="en-GB">
              <a:cs typeface="Calibri"/>
            </a:endParaRPr>
          </a:p>
        </p:txBody>
      </p:sp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31AC901-4622-B036-87A2-D7239CA75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7" y="2066316"/>
            <a:ext cx="4005942" cy="2387909"/>
          </a:xfrm>
          <a:prstGeom prst="rect">
            <a:avLst/>
          </a:prstGeom>
        </p:spPr>
      </p:pic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93A7C1AF-082C-ACDD-72BF-E891810D9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070144"/>
            <a:ext cx="3788228" cy="272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2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A6420-8518-4B5A-7152-3AB745252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accent1">
                    <a:lumMod val="75000"/>
                  </a:schemeClr>
                </a:solidFill>
              </a:rPr>
              <a:t>EESMÄRGID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7D954-2373-4A9E-55CD-8597E6EF5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t-EE" altLang="en-US" sz="2800" b="1" dirty="0" err="1">
                <a:solidFill>
                  <a:srgbClr val="336699"/>
                </a:solidFill>
                <a:latin typeface="Tahoma" panose="020B0604030504040204" pitchFamily="34" charset="0"/>
              </a:rPr>
              <a:t>Üldeesmärk</a:t>
            </a:r>
            <a:r>
              <a:rPr lang="et-EE" altLang="en-US" sz="2800" b="1" dirty="0">
                <a:solidFill>
                  <a:srgbClr val="336699"/>
                </a:solidFill>
                <a:latin typeface="Tahoma" panose="020B0604030504040204" pitchFamily="34" charset="0"/>
              </a:rPr>
              <a:t> </a:t>
            </a:r>
            <a: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  <a:t>- suurendada Eesti ja Läti omavalitsuste suutlikkust toime tulla äärmuslike ilmaoludega, keskendudes</a:t>
            </a:r>
            <a:b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</a:br>
            <a:r>
              <a:rPr lang="et-EE" altLang="en-US" sz="2800" b="1" dirty="0">
                <a:solidFill>
                  <a:srgbClr val="336699"/>
                </a:solidFill>
                <a:latin typeface="Tahoma" panose="020B0604030504040204" pitchFamily="34" charset="0"/>
              </a:rPr>
              <a:t>4 otsesele eesmärgile</a:t>
            </a:r>
            <a: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altLang="en-US" sz="2800" dirty="0">
                <a:solidFill>
                  <a:srgbClr val="C00000"/>
                </a:solidFill>
                <a:latin typeface="Tahoma" panose="020B0604030504040204" pitchFamily="34" charset="0"/>
              </a:rPr>
              <a:t>looduspõhised lahendused</a:t>
            </a:r>
            <a: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  <a:t> – </a:t>
            </a:r>
            <a:r>
              <a:rPr lang="et-EE" altLang="en-US" sz="2800" dirty="0" err="1">
                <a:solidFill>
                  <a:srgbClr val="336699"/>
                </a:solidFill>
                <a:latin typeface="Tahoma" panose="020B0604030504040204" pitchFamily="34" charset="0"/>
              </a:rPr>
              <a:t>rohestamine</a:t>
            </a:r>
            <a: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  <a:t>, sademevee immutamine, kogumine ja (taas)kasutamine, loodusest inspireeritud keskkond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altLang="en-US" sz="2800" dirty="0">
                <a:solidFill>
                  <a:srgbClr val="C00000"/>
                </a:solidFill>
                <a:latin typeface="Tahoma" panose="020B0604030504040204" pitchFamily="34" charset="0"/>
              </a:rPr>
              <a:t>digipööre</a:t>
            </a:r>
            <a: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  <a:t> – integreeritud otsustustugi üleujutuste ärahoidmiseks / neile reageerimiseks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altLang="en-US" sz="2800" dirty="0">
                <a:solidFill>
                  <a:srgbClr val="C00000"/>
                </a:solidFill>
                <a:latin typeface="Tahoma" panose="020B0604030504040204" pitchFamily="34" charset="0"/>
              </a:rPr>
              <a:t>planeerimise kvaliteet </a:t>
            </a:r>
            <a: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  <a:t>– uued linnalise rohetaristu kavad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altLang="en-US" sz="2800" dirty="0">
                <a:solidFill>
                  <a:srgbClr val="C00000"/>
                </a:solidFill>
                <a:latin typeface="Tahoma" panose="020B0604030504040204" pitchFamily="34" charset="0"/>
              </a:rPr>
              <a:t>kaasatud kogukonnad ja oskuslikud tegijad </a:t>
            </a:r>
            <a: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  <a:t> – töötoad, koolitused, üritused, artiklid, materjalid, laste </a:t>
            </a:r>
            <a:r>
              <a:rPr lang="et-EE" altLang="en-US" sz="2800" dirty="0" err="1">
                <a:solidFill>
                  <a:srgbClr val="336699"/>
                </a:solidFill>
                <a:latin typeface="Tahoma" panose="020B0604030504040204" pitchFamily="34" charset="0"/>
              </a:rPr>
              <a:t>haridusprogarmm</a:t>
            </a:r>
            <a:r>
              <a:rPr lang="et-EE" altLang="en-US" sz="2800" dirty="0">
                <a:solidFill>
                  <a:srgbClr val="336699"/>
                </a:solidFill>
                <a:latin typeface="Tahoma" panose="020B0604030504040204" pitchFamily="34" charset="0"/>
              </a:rPr>
              <a:t> jms</a:t>
            </a:r>
            <a:endParaRPr lang="et-EE" altLang="en-US" sz="2800" b="1" dirty="0">
              <a:solidFill>
                <a:srgbClr val="336699"/>
              </a:solidFill>
              <a:latin typeface="Tahoma" panose="020B0604030504040204" pitchFamily="34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8171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81E3-3844-43DD-9715-9341E227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accent1">
                    <a:lumMod val="75000"/>
                  </a:schemeClr>
                </a:solidFill>
              </a:rPr>
              <a:t>MÄRKSÕNAD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45-3886-168D-540F-E6E7695F6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19" y="1590478"/>
            <a:ext cx="10515600" cy="41252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/>
            <a:r>
              <a:rPr lang="et-EE" altLang="en-US" b="1" dirty="0">
                <a:latin typeface="Tahoma" panose="020B0604030504040204" pitchFamily="34" charset="0"/>
              </a:rPr>
              <a:t>innovatsioon </a:t>
            </a:r>
            <a:r>
              <a:rPr lang="et-EE" altLang="en-US" dirty="0">
                <a:latin typeface="Tahoma" panose="020B0604030504040204" pitchFamily="34" charset="0"/>
              </a:rPr>
              <a:t>– ühine arendus ja testimine kohalike omavalitsuste, ülikoolide, kodanikuühenduste ja ettevõtete</a:t>
            </a:r>
            <a:r>
              <a:rPr lang="en-GB" altLang="en-US" dirty="0">
                <a:latin typeface="Tahoma" panose="020B0604030504040204" pitchFamily="34" charset="0"/>
              </a:rPr>
              <a:t> </a:t>
            </a:r>
            <a:r>
              <a:rPr lang="en-GB" altLang="en-US" dirty="0" err="1">
                <a:latin typeface="Tahoma" panose="020B0604030504040204" pitchFamily="34" charset="0"/>
              </a:rPr>
              <a:t>poolt</a:t>
            </a:r>
            <a:endParaRPr lang="et-EE" altLang="en-US" dirty="0">
              <a:latin typeface="Tahoma" panose="020B060403050404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t-EE" altLang="en-US" b="1" dirty="0">
                <a:latin typeface="Tahoma" panose="020B0604030504040204" pitchFamily="34" charset="0"/>
              </a:rPr>
              <a:t>piiriülene koostöö </a:t>
            </a:r>
            <a:r>
              <a:rPr lang="et-EE" altLang="en-US" dirty="0">
                <a:latin typeface="Tahoma" panose="020B0604030504040204" pitchFamily="34" charset="0"/>
              </a:rPr>
              <a:t>– 8 Läti ja 8 Eesti partnerit</a:t>
            </a:r>
          </a:p>
          <a:p>
            <a:pPr marL="342900" indent="-342900"/>
            <a:r>
              <a:rPr lang="en-GB" altLang="en-US" b="1" dirty="0" err="1">
                <a:latin typeface="Tahoma"/>
                <a:ea typeface="Tahoma"/>
                <a:cs typeface="Tahoma"/>
              </a:rPr>
              <a:t>kohalik</a:t>
            </a:r>
            <a:r>
              <a:rPr lang="en-GB" altLang="en-US" b="1" dirty="0">
                <a:latin typeface="Tahoma"/>
                <a:ea typeface="Tahoma"/>
                <a:cs typeface="Tahoma"/>
              </a:rPr>
              <a:t> </a:t>
            </a:r>
            <a:r>
              <a:rPr lang="en-GB" altLang="en-US" b="1" dirty="0" err="1">
                <a:latin typeface="Tahoma"/>
                <a:ea typeface="Tahoma"/>
                <a:cs typeface="Tahoma"/>
              </a:rPr>
              <a:t>tasand</a:t>
            </a:r>
            <a:r>
              <a:rPr lang="et-EE" altLang="en-US" b="1" dirty="0">
                <a:latin typeface="Tahoma"/>
                <a:ea typeface="Tahoma"/>
                <a:cs typeface="Tahoma"/>
              </a:rPr>
              <a:t> – </a:t>
            </a:r>
            <a:r>
              <a:rPr lang="et-EE" altLang="en-US" dirty="0">
                <a:latin typeface="Tahoma"/>
                <a:ea typeface="Tahoma"/>
                <a:cs typeface="Tahoma"/>
              </a:rPr>
              <a:t>demoalad 8-s kohalikus omavalitsuses</a:t>
            </a:r>
          </a:p>
          <a:p>
            <a:pPr marL="342900" indent="-342900"/>
            <a:endParaRPr lang="et-EE" altLang="en-US">
              <a:latin typeface="Tahoma"/>
              <a:ea typeface="Tahoma"/>
              <a:cs typeface="Tahoma"/>
            </a:endParaRPr>
          </a:p>
          <a:p>
            <a:pPr marL="342900" indent="-342900"/>
            <a:r>
              <a:rPr lang="et-EE" altLang="en-US" b="1">
                <a:latin typeface="Tahoma"/>
                <a:ea typeface="Tahoma"/>
                <a:cs typeface="Tahoma"/>
              </a:rPr>
              <a:t>kogemus senistest projektidest</a:t>
            </a:r>
            <a:r>
              <a:rPr lang="et-EE" altLang="en-US">
                <a:latin typeface="Tahoma"/>
                <a:ea typeface="Tahoma"/>
                <a:cs typeface="Tahoma"/>
              </a:rPr>
              <a:t> – LIFE </a:t>
            </a:r>
            <a:r>
              <a:rPr lang="et-EE" altLang="en-US" err="1">
                <a:latin typeface="Tahoma"/>
                <a:ea typeface="Tahoma"/>
                <a:cs typeface="Tahoma"/>
              </a:rPr>
              <a:t>UrbanStorm</a:t>
            </a:r>
            <a:r>
              <a:rPr lang="et-EE" altLang="en-US">
                <a:latin typeface="Tahoma"/>
                <a:ea typeface="Tahoma"/>
                <a:cs typeface="Tahoma"/>
              </a:rPr>
              <a:t>, </a:t>
            </a:r>
            <a:r>
              <a:rPr lang="et-EE" altLang="en-US" err="1">
                <a:latin typeface="Tahoma"/>
                <a:ea typeface="Tahoma"/>
                <a:cs typeface="Tahoma"/>
              </a:rPr>
              <a:t>Interreg</a:t>
            </a:r>
            <a:r>
              <a:rPr lang="et-EE" altLang="en-US">
                <a:latin typeface="Tahoma"/>
                <a:ea typeface="Tahoma"/>
                <a:cs typeface="Tahoma"/>
              </a:rPr>
              <a:t> CB </a:t>
            </a:r>
            <a:r>
              <a:rPr lang="et-EE" altLang="en-US" err="1">
                <a:latin typeface="Tahoma"/>
                <a:ea typeface="Tahoma"/>
                <a:cs typeface="Tahoma"/>
              </a:rPr>
              <a:t>CleanStormWater</a:t>
            </a:r>
            <a:r>
              <a:rPr lang="et-EE" altLang="en-US">
                <a:latin typeface="Tahoma"/>
                <a:ea typeface="Tahoma"/>
                <a:cs typeface="Tahoma"/>
              </a:rPr>
              <a:t> and </a:t>
            </a:r>
            <a:r>
              <a:rPr lang="et-EE" altLang="en-US" err="1">
                <a:latin typeface="Tahoma"/>
                <a:ea typeface="Tahoma"/>
                <a:cs typeface="Tahoma"/>
              </a:rPr>
              <a:t>iWATER</a:t>
            </a:r>
            <a:r>
              <a:rPr lang="et-EE" altLang="en-US">
                <a:latin typeface="Tahoma"/>
                <a:ea typeface="Tahoma"/>
                <a:cs typeface="Tahoma"/>
              </a:rPr>
              <a:t>, </a:t>
            </a:r>
            <a:r>
              <a:rPr lang="et-EE" altLang="en-US" err="1">
                <a:latin typeface="Tahoma"/>
                <a:ea typeface="Tahoma"/>
                <a:cs typeface="Tahoma"/>
              </a:rPr>
              <a:t>Interreg</a:t>
            </a:r>
            <a:r>
              <a:rPr lang="et-EE" altLang="en-US">
                <a:latin typeface="Tahoma"/>
                <a:ea typeface="Tahoma"/>
                <a:cs typeface="Tahoma"/>
              </a:rPr>
              <a:t> BSR NOAH j</a:t>
            </a:r>
            <a:r>
              <a:rPr lang="et-EE" altLang="en-US" b="1">
                <a:latin typeface="Tahoma"/>
                <a:ea typeface="Tahoma"/>
                <a:cs typeface="Tahoma"/>
              </a:rPr>
              <a:t>a koostöö käimasolevatega</a:t>
            </a:r>
            <a:r>
              <a:rPr lang="et-EE" altLang="en-US">
                <a:latin typeface="Tahoma"/>
                <a:ea typeface="Tahoma"/>
                <a:cs typeface="Tahoma"/>
              </a:rPr>
              <a:t>, sh LIFE IP </a:t>
            </a:r>
            <a:r>
              <a:rPr lang="et-EE" altLang="en-US" err="1">
                <a:latin typeface="Tahoma"/>
                <a:ea typeface="Tahoma"/>
                <a:cs typeface="Tahoma"/>
              </a:rPr>
              <a:t>CleanEST</a:t>
            </a:r>
            <a:r>
              <a:rPr lang="et-EE" altLang="en-US">
                <a:latin typeface="Tahoma"/>
                <a:ea typeface="Tahoma"/>
                <a:cs typeface="Tahoma"/>
              </a:rPr>
              <a:t> ja LIFE </a:t>
            </a:r>
            <a:r>
              <a:rPr lang="et-EE" altLang="en-US" err="1">
                <a:latin typeface="Tahoma"/>
                <a:ea typeface="Tahoma"/>
                <a:cs typeface="Tahoma"/>
              </a:rPr>
              <a:t>GoodWater</a:t>
            </a:r>
            <a:r>
              <a:rPr lang="et-EE" altLang="en-US">
                <a:latin typeface="Tahoma"/>
                <a:ea typeface="Tahoma"/>
                <a:cs typeface="Tahoma"/>
              </a:rPr>
              <a:t> IP</a:t>
            </a:r>
          </a:p>
          <a:p>
            <a:pPr marL="0" indent="0">
              <a:buNone/>
            </a:pPr>
            <a:endParaRPr lang="et-EE" altLang="en-US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8357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EB7F-E328-657C-3BED-70F518E7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accent1">
                    <a:lumMod val="75000"/>
                  </a:schemeClr>
                </a:solidFill>
              </a:rPr>
              <a:t>Haljastustehnikad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7E379-7FB8-B646-5EAA-0AAE29682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säästlikud ja tulemuslikud </a:t>
            </a:r>
            <a:r>
              <a:rPr lang="et-EE" b="1" dirty="0"/>
              <a:t>haljastustehnikad</a:t>
            </a:r>
            <a:r>
              <a:rPr lang="et-EE" dirty="0"/>
              <a:t> - kasutada nii looduspõhistes sademeveelahendustes (NBS/SUDS) kui ka rohetaristuprojektides (GI) laiemalt</a:t>
            </a:r>
          </a:p>
          <a:p>
            <a:r>
              <a:rPr lang="et-EE" b="1" dirty="0"/>
              <a:t>seemnesegud ja külvilahendused</a:t>
            </a:r>
            <a:r>
              <a:rPr lang="et-EE" dirty="0"/>
              <a:t>, kus on konkreetsed taimed, mis sobituvad looduspõhiste lahendustega ning tuleviku kliimastsenaariumitega</a:t>
            </a:r>
          </a:p>
          <a:p>
            <a:r>
              <a:rPr lang="et-EE" dirty="0"/>
              <a:t>kohalike omavalitsuste </a:t>
            </a:r>
            <a:r>
              <a:rPr lang="et-EE" b="1" dirty="0"/>
              <a:t>nõustamine</a:t>
            </a:r>
            <a:r>
              <a:rPr lang="et-EE" dirty="0"/>
              <a:t> haljastuse rajamisel </a:t>
            </a:r>
          </a:p>
        </p:txBody>
      </p:sp>
    </p:spTree>
    <p:extLst>
      <p:ext uri="{BB962C8B-B14F-4D97-AF65-F5344CB8AC3E}">
        <p14:creationId xmlns:p14="http://schemas.microsoft.com/office/powerpoint/2010/main" val="2447643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AC0D-ACD2-E555-2AD5-D2EC22D2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accent1">
                    <a:lumMod val="75000"/>
                  </a:schemeClr>
                </a:solidFill>
              </a:rPr>
              <a:t>Digitööriistad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3CEB4-EDFA-5637-BCAE-4C3150FEE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aitavad kavandada vajalikke lahendusi  </a:t>
            </a:r>
            <a:r>
              <a:rPr lang="et-EE" b="1" dirty="0"/>
              <a:t>üleujutuskindluse suurendamiseks</a:t>
            </a:r>
            <a:r>
              <a:rPr lang="et-EE" dirty="0"/>
              <a:t>, sh riskikaardid probleemsetele aladele</a:t>
            </a:r>
          </a:p>
          <a:p>
            <a:r>
              <a:rPr lang="et-EE" dirty="0"/>
              <a:t>võimaldavad </a:t>
            </a:r>
            <a:r>
              <a:rPr lang="et-EE" b="1" dirty="0"/>
              <a:t>seirata sademeveesüsteeme</a:t>
            </a:r>
            <a:r>
              <a:rPr lang="et-EE" dirty="0"/>
              <a:t>, sh </a:t>
            </a:r>
          </a:p>
          <a:p>
            <a:pPr lvl="1"/>
            <a:r>
              <a:rPr lang="et-EE" dirty="0"/>
              <a:t>sademete, vooluhulga ja veekvaliteedi seirejaamad</a:t>
            </a:r>
          </a:p>
          <a:p>
            <a:pPr lvl="1"/>
            <a:r>
              <a:rPr lang="et-EE" dirty="0"/>
              <a:t>kvantiteedi- ja kvaliteedipõhised juhtimislahendused</a:t>
            </a:r>
          </a:p>
          <a:p>
            <a:pPr lvl="1"/>
            <a:r>
              <a:rPr lang="et-EE" dirty="0"/>
              <a:t>kontrollsüsteemide </a:t>
            </a:r>
            <a:r>
              <a:rPr lang="et-EE" dirty="0" err="1"/>
              <a:t>kaugjuhtimine</a:t>
            </a:r>
            <a:endParaRPr lang="et-EE" dirty="0"/>
          </a:p>
          <a:p>
            <a:pPr lvl="1"/>
            <a:r>
              <a:rPr lang="et-EE" dirty="0"/>
              <a:t>väikse voolutarbega andurite lahendused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78737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7B77-DA75-8B95-1857-34C8E835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accent1">
                    <a:lumMod val="75000"/>
                  </a:schemeClr>
                </a:solidFill>
              </a:rPr>
              <a:t>Planeerimine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C87B2-D341-53D6-CD89-570E334B3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t-EE" b="1" dirty="0" err="1"/>
              <a:t>rohestamiskavad</a:t>
            </a:r>
            <a:r>
              <a:rPr lang="et-EE" b="1" dirty="0"/>
              <a:t> - </a:t>
            </a:r>
            <a:r>
              <a:rPr lang="et-EE" dirty="0"/>
              <a:t>Riia, Valmiera ja </a:t>
            </a:r>
            <a:r>
              <a:rPr lang="et-EE" dirty="0" err="1"/>
              <a:t>Cēsis</a:t>
            </a:r>
            <a:endParaRPr lang="et-EE" b="1" dirty="0"/>
          </a:p>
          <a:p>
            <a:r>
              <a:rPr lang="et-EE" b="1" dirty="0"/>
              <a:t>rohetaristu planeerimise juhised</a:t>
            </a:r>
            <a:r>
              <a:rPr lang="et-EE" dirty="0"/>
              <a:t>, eesmärgiga hoida elurikkust, vältida linnalisi kuumasaari ja tagada hea elukeskkond</a:t>
            </a:r>
          </a:p>
          <a:p>
            <a:r>
              <a:rPr lang="et-EE" b="1" dirty="0"/>
              <a:t>NBS/SUDS hooldejuhised</a:t>
            </a:r>
          </a:p>
          <a:p>
            <a:r>
              <a:rPr lang="et-EE" b="1">
                <a:cs typeface="Calibri" panose="020F0502020204030204"/>
              </a:rPr>
              <a:t>sisend poliitikakujundamisse </a:t>
            </a:r>
            <a:r>
              <a:rPr lang="et-EE">
                <a:cs typeface="Calibri" panose="020F0502020204030204"/>
              </a:rPr>
              <a:t>– valitsuse määruste muudatused (LV, </a:t>
            </a:r>
            <a:r>
              <a:rPr lang="et-EE" err="1">
                <a:cs typeface="Calibri" panose="020F0502020204030204"/>
              </a:rPr>
              <a:t>vo</a:t>
            </a:r>
            <a:r>
              <a:rPr lang="et-EE">
                <a:cs typeface="Calibri" panose="020F0502020204030204"/>
              </a:rPr>
              <a:t>. ka EE)</a:t>
            </a:r>
          </a:p>
          <a:p>
            <a:endParaRPr lang="et-EE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7605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5892</TotalTime>
  <Words>1565</Words>
  <Application>Microsoft Office PowerPoint</Application>
  <PresentationFormat>Laiekraan</PresentationFormat>
  <Paragraphs>128</Paragraphs>
  <Slides>27</Slides>
  <Notes>20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Trebuchet MS</vt:lpstr>
      <vt:lpstr>Office'i kujundus</vt:lpstr>
      <vt:lpstr>PowerPointi esitlus</vt:lpstr>
      <vt:lpstr>Uued viisid äärmuslike ilmaoludega toime tulemuseks LIFE LATESTadapt põhjal</vt:lpstr>
      <vt:lpstr>PowerPointi esitlus</vt:lpstr>
      <vt:lpstr>VÄLJAKUTSED</vt:lpstr>
      <vt:lpstr>EESMÄRGID</vt:lpstr>
      <vt:lpstr>MÄRKSÕNAD</vt:lpstr>
      <vt:lpstr>Haljastustehnikad</vt:lpstr>
      <vt:lpstr>Digitööriistad</vt:lpstr>
      <vt:lpstr>Planeerimine</vt:lpstr>
      <vt:lpstr>Teadmised ja oskused</vt:lpstr>
      <vt:lpstr>Looduspõhised lahendused</vt:lpstr>
      <vt:lpstr>Roheline taristu        =  looduslähedased lahendused</vt:lpstr>
      <vt:lpstr>Millega arvestada tuleviku taristut planeerides?</vt:lpstr>
      <vt:lpstr>Vanad lahendused uuele probleemile</vt:lpstr>
      <vt:lpstr>PowerPointi esitlus</vt:lpstr>
      <vt:lpstr>PowerPointi esitlus</vt:lpstr>
      <vt:lpstr>PowerPointi esitlus</vt:lpstr>
      <vt:lpstr>PowerPointi esitlus</vt:lpstr>
      <vt:lpstr>PowerPointi esitlus</vt:lpstr>
      <vt:lpstr>LIFE LATESTadapt projekt demo alad</vt:lpstr>
      <vt:lpstr>PowerPointi esitlus</vt:lpstr>
      <vt:lpstr>Looduslähedased lahendused kuumasaarte leevendamiseks</vt:lpstr>
      <vt:lpstr>PowerPointi esitlus</vt:lpstr>
      <vt:lpstr>Looduslähedaste lahenduste tänav Riias</vt:lpstr>
      <vt:lpstr>Targad lahendused Haapsalus</vt:lpstr>
      <vt:lpstr>Looduslähedane parkla Valmieras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Siim Reinla</dc:creator>
  <cp:lastModifiedBy>Pille Mihkelsoo</cp:lastModifiedBy>
  <cp:revision>6</cp:revision>
  <dcterms:created xsi:type="dcterms:W3CDTF">2022-11-22T11:20:17Z</dcterms:created>
  <dcterms:modified xsi:type="dcterms:W3CDTF">2022-11-29T17:40:10Z</dcterms:modified>
</cp:coreProperties>
</file>