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Medium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ZNbxr2LzfbfH8R+5IqPCaGY4u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933626-BC58-4C4B-8ADA-E6B562544A37}">
  <a:tblStyle styleId="{A3933626-BC58-4C4B-8ADA-E6B562544A3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99147d30d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199147d30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99147d30d2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99147d30d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200"/>
              <a:t>TEHNILISED – SOTSIAALSED – MAJANDUSLIKUD barjäärid</a:t>
            </a:r>
            <a:endParaRPr/>
          </a:p>
        </p:txBody>
      </p:sp>
      <p:sp>
        <p:nvSpPr>
          <p:cNvPr id="140" name="Google Shape;14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t-E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itelslaid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disega sisu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diallkirjaga pilt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itel ja vertikaalteks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altiitel ja teks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White">
  <p:cSld name="Content_Whi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623887" y="2276475"/>
            <a:ext cx="9495473" cy="396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accen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_paremal_hele">
  <p:cSld name="Foto_paremal_he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rgbClr val="2B7AA1"/>
          </a:solidFill>
          <a:ln>
            <a:noFill/>
          </a:ln>
        </p:spPr>
      </p:sp>
      <p:sp>
        <p:nvSpPr>
          <p:cNvPr id="26" name="Google Shape;26;p27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4824413" cy="9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body" idx="1"/>
          </p:nvPr>
        </p:nvSpPr>
        <p:spPr>
          <a:xfrm>
            <a:off x="623888" y="1633440"/>
            <a:ext cx="4824413" cy="1795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2199"/>
              <a:buNone/>
              <a:defRPr sz="2199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3"/>
          </p:nvPr>
        </p:nvSpPr>
        <p:spPr>
          <a:xfrm>
            <a:off x="623888" y="3994151"/>
            <a:ext cx="4824412" cy="286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4"/>
          </p:nvPr>
        </p:nvSpPr>
        <p:spPr>
          <a:xfrm rot="-5400000">
            <a:off x="10344151" y="4652964"/>
            <a:ext cx="2808288" cy="36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ja sisu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aotise päis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 sisu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õrdlus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nult pealkiri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ühi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nni.martin@mkm.e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/>
          <p:nvPr/>
        </p:nvSpPr>
        <p:spPr>
          <a:xfrm>
            <a:off x="13222514" y="506548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764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5263053" y="1654926"/>
            <a:ext cx="6474518" cy="251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2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500" b="1">
                <a:solidFill>
                  <a:srgbClr val="22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LIFE IP BuildEST </a:t>
            </a:r>
            <a:r>
              <a:rPr lang="et-EE" sz="4500">
                <a:solidFill>
                  <a:srgbClr val="22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– hooandja renoveerimismaratonile</a:t>
            </a:r>
            <a:endParaRPr/>
          </a:p>
        </p:txBody>
      </p:sp>
      <p:sp>
        <p:nvSpPr>
          <p:cNvPr id="100" name="Google Shape;100;p1"/>
          <p:cNvSpPr txBox="1"/>
          <p:nvPr/>
        </p:nvSpPr>
        <p:spPr>
          <a:xfrm>
            <a:off x="5263053" y="4753592"/>
            <a:ext cx="4320000" cy="89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Anni Martin</a:t>
            </a:r>
            <a:b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29.11.2022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LIFE programmi veebipõhine infopäev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513624" y="1405288"/>
            <a:ext cx="11562517" cy="5173121"/>
            <a:chOff x="91682" y="467"/>
            <a:chExt cx="11562517" cy="5173121"/>
          </a:xfrm>
        </p:grpSpPr>
        <p:sp>
          <p:nvSpPr>
            <p:cNvPr id="188" name="Google Shape;188;p10"/>
            <p:cNvSpPr/>
            <p:nvPr/>
          </p:nvSpPr>
          <p:spPr>
            <a:xfrm rot="5400000">
              <a:off x="809800" y="1249811"/>
              <a:ext cx="2163076" cy="3599311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448729" y="2325230"/>
              <a:ext cx="3249478" cy="2848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0"/>
            <p:cNvSpPr txBox="1"/>
            <p:nvPr/>
          </p:nvSpPr>
          <p:spPr>
            <a:xfrm>
              <a:off x="448729" y="2325230"/>
              <a:ext cx="3249478" cy="2848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MÕTTETALGUD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TalTech REKsi mustand MKM-i tellimusel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MoE mustand ClimateAdapt LIFE IP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MKM kontakteerub TalTech, et kujundada standardid kliimale vastupidava ehitatud elukeskkonna jaoks</a:t>
              </a:r>
              <a:endParaRPr/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3085098" y="984826"/>
              <a:ext cx="613109" cy="613109"/>
            </a:xfrm>
            <a:prstGeom prst="triangle">
              <a:avLst>
                <a:gd name="adj" fmla="val 10000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0"/>
            <p:cNvSpPr/>
            <p:nvPr/>
          </p:nvSpPr>
          <p:spPr>
            <a:xfrm rot="5400000">
              <a:off x="4787797" y="265452"/>
              <a:ext cx="2163076" cy="3599311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4426725" y="1340871"/>
              <a:ext cx="3249478" cy="2848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0"/>
            <p:cNvSpPr txBox="1"/>
            <p:nvPr/>
          </p:nvSpPr>
          <p:spPr>
            <a:xfrm>
              <a:off x="4426725" y="1340871"/>
              <a:ext cx="3249478" cy="2848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PROJEKTI KONTSEPTSIOONI PAIKA LOKSUTAMINE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Väljakutsete visandamine vastavalt suunatud üleskutsele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 Renoveerimsilaine algatus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EASME nõustamine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ELi renoveerimislaine väljahõikamine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EASME nõustamine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Laiaulatusliku sekkumisloogika ja partnerlusskeemi väljatöötamine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Projektitaotluse tehnilise abi kasutamine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Olemasolevate sarnaste projektide nõustamine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Projekti arendused kontseptsiooni sõnastamiseks.</a:t>
              </a:r>
              <a:endPara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7063094" y="467"/>
              <a:ext cx="613109" cy="613109"/>
            </a:xfrm>
            <a:prstGeom prst="triangle">
              <a:avLst>
                <a:gd name="adj" fmla="val 10000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0"/>
            <p:cNvSpPr/>
            <p:nvPr/>
          </p:nvSpPr>
          <p:spPr>
            <a:xfrm rot="5400000">
              <a:off x="8765793" y="-678958"/>
              <a:ext cx="2163076" cy="3599311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8404721" y="436408"/>
              <a:ext cx="3249478" cy="2768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 txBox="1"/>
            <p:nvPr/>
          </p:nvSpPr>
          <p:spPr>
            <a:xfrm>
              <a:off x="8404721" y="436408"/>
              <a:ext cx="3249478" cy="2768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TÄISMAHUS TAOTLUS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Baasuuringud (TA projekt)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Sajad isiklikud kohtumised projekti partneritega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Tegevuste omavahelised seosed ja üksikasjalik sekkumisloogika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Ühisrahastamise väljakutsed ja finantsplaanid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t-EE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Välisekspertide hindamine (TA projekt)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0"/>
          <p:cNvSpPr txBox="1"/>
          <p:nvPr/>
        </p:nvSpPr>
        <p:spPr>
          <a:xfrm>
            <a:off x="656705" y="2693324"/>
            <a:ext cx="30923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jaanuar 2020 – juuni 2020</a:t>
            </a:r>
            <a:endParaRPr/>
          </a:p>
        </p:txBody>
      </p:sp>
      <p:sp>
        <p:nvSpPr>
          <p:cNvPr id="200" name="Google Shape;200;p10"/>
          <p:cNvSpPr txBox="1"/>
          <p:nvPr/>
        </p:nvSpPr>
        <p:spPr>
          <a:xfrm>
            <a:off x="4616334" y="1798320"/>
            <a:ext cx="30923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juuni 2020 – oktoober 2020</a:t>
            </a:r>
            <a:endParaRPr/>
          </a:p>
        </p:txBody>
      </p:sp>
      <p:sp>
        <p:nvSpPr>
          <p:cNvPr id="201" name="Google Shape;201;p10"/>
          <p:cNvSpPr txBox="1"/>
          <p:nvPr/>
        </p:nvSpPr>
        <p:spPr>
          <a:xfrm>
            <a:off x="8667403" y="712124"/>
            <a:ext cx="30923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oktoober 2020-märts 2021</a:t>
            </a:r>
            <a:endParaRPr/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251412" y="468799"/>
            <a:ext cx="7457257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TAOTLUSE PROTSESS: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4066" y="735687"/>
            <a:ext cx="9376919" cy="587229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 txBox="1">
            <a:spLocks noGrp="1"/>
          </p:cNvSpPr>
          <p:nvPr>
            <p:ph type="title"/>
          </p:nvPr>
        </p:nvSpPr>
        <p:spPr>
          <a:xfrm>
            <a:off x="338461" y="0"/>
            <a:ext cx="8694703" cy="10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</a:pPr>
            <a:r>
              <a:rPr lang="et-EE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BuildESTi projekti eesmärgid ja tööpaketid: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0" name="Google Shape;21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065" y="5982400"/>
            <a:ext cx="2170703" cy="692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1960" y="199506"/>
            <a:ext cx="7259089" cy="628442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2"/>
          <p:cNvSpPr txBox="1"/>
          <p:nvPr/>
        </p:nvSpPr>
        <p:spPr>
          <a:xfrm>
            <a:off x="2484664" y="6483928"/>
            <a:ext cx="35484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intervention logic June 2020</a:t>
            </a:r>
            <a:endParaRPr/>
          </a:p>
        </p:txBody>
      </p:sp>
      <p:pic>
        <p:nvPicPr>
          <p:cNvPr id="217" name="Google Shape;21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557" y="0"/>
            <a:ext cx="97073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2"/>
          <p:cNvSpPr txBox="1"/>
          <p:nvPr/>
        </p:nvSpPr>
        <p:spPr>
          <a:xfrm>
            <a:off x="1497489" y="6479188"/>
            <a:ext cx="36016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Projekti sekkumisloogika märts 2021</a:t>
            </a:r>
            <a:endParaRPr/>
          </a:p>
        </p:txBody>
      </p:sp>
      <p:pic>
        <p:nvPicPr>
          <p:cNvPr id="219" name="Google Shape;21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3" descr="Professor pakub SmartEnCity päästmiseks soodsat ehituslahendust - Tartu  Postimees"/>
          <p:cNvPicPr preferRelativeResize="0"/>
          <p:nvPr/>
        </p:nvPicPr>
        <p:blipFill rotWithShape="1">
          <a:blip r:embed="rId3">
            <a:alphaModFix/>
          </a:blip>
          <a:srcRect l="18347" r="15250"/>
          <a:stretch/>
        </p:blipFill>
        <p:spPr>
          <a:xfrm>
            <a:off x="282633" y="1981890"/>
            <a:ext cx="1618616" cy="127970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3"/>
          <p:cNvSpPr txBox="1"/>
          <p:nvPr/>
        </p:nvSpPr>
        <p:spPr>
          <a:xfrm>
            <a:off x="2019993" y="1894292"/>
            <a:ext cx="288174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 Targo Kalamees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TalTech, projekti idee, sekkumisloogika ja partnerlusskeem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Etapid 1 - 3</a:t>
            </a:r>
            <a:endParaRPr/>
          </a:p>
        </p:txBody>
      </p:sp>
      <p:grpSp>
        <p:nvGrpSpPr>
          <p:cNvPr id="226" name="Google Shape;226;p13"/>
          <p:cNvGrpSpPr/>
          <p:nvPr/>
        </p:nvGrpSpPr>
        <p:grpSpPr>
          <a:xfrm>
            <a:off x="3529940" y="371121"/>
            <a:ext cx="5634572" cy="801561"/>
            <a:chOff x="1651" y="0"/>
            <a:chExt cx="5634572" cy="801561"/>
          </a:xfrm>
        </p:grpSpPr>
        <p:sp>
          <p:nvSpPr>
            <p:cNvPr id="227" name="Google Shape;227;p13"/>
            <p:cNvSpPr/>
            <p:nvPr/>
          </p:nvSpPr>
          <p:spPr>
            <a:xfrm>
              <a:off x="1651" y="0"/>
              <a:ext cx="2012347" cy="801561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 txBox="1"/>
            <p:nvPr/>
          </p:nvSpPr>
          <p:spPr>
            <a:xfrm>
              <a:off x="402432" y="0"/>
              <a:ext cx="1210786" cy="801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20000" rIns="20000" bIns="2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t-EE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mõttetalgud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1812764" y="0"/>
              <a:ext cx="2012347" cy="801561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 txBox="1"/>
            <p:nvPr/>
          </p:nvSpPr>
          <p:spPr>
            <a:xfrm>
              <a:off x="2213545" y="0"/>
              <a:ext cx="1210786" cy="801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20000" rIns="20000" bIns="2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t-EE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kontseptsioon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623876" y="0"/>
              <a:ext cx="2012347" cy="801561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 txBox="1"/>
            <p:nvPr/>
          </p:nvSpPr>
          <p:spPr>
            <a:xfrm>
              <a:off x="4024657" y="0"/>
              <a:ext cx="1210786" cy="801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20000" rIns="20000" bIns="2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t-EE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täismahus taotlus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3" name="Google Shape;233;p13" descr="Ivan Sergejev: Euroopa vajab Narvat | Arvamus | ERR"/>
          <p:cNvPicPr preferRelativeResize="0"/>
          <p:nvPr/>
        </p:nvPicPr>
        <p:blipFill rotWithShape="1">
          <a:blip r:embed="rId4">
            <a:alphaModFix/>
          </a:blip>
          <a:srcRect l="12882" r="10512"/>
          <a:stretch/>
        </p:blipFill>
        <p:spPr>
          <a:xfrm>
            <a:off x="282633" y="3371620"/>
            <a:ext cx="1618616" cy="132054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 txBox="1"/>
          <p:nvPr/>
        </p:nvSpPr>
        <p:spPr>
          <a:xfrm>
            <a:off x="2019993" y="3491833"/>
            <a:ext cx="28817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Ivan Sergejev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MKM, REKSi protsessi koordinaator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Etapp 2</a:t>
            </a:r>
            <a:endParaRPr/>
          </a:p>
        </p:txBody>
      </p:sp>
      <p:pic>
        <p:nvPicPr>
          <p:cNvPr id="235" name="Google Shape;235;p13" descr="BuildEST | Majandus- ja Kommunikatsiooniministeerium"/>
          <p:cNvPicPr preferRelativeResize="0"/>
          <p:nvPr/>
        </p:nvPicPr>
        <p:blipFill rotWithShape="1">
          <a:blip r:embed="rId5">
            <a:alphaModFix/>
          </a:blip>
          <a:srcRect b="17855"/>
          <a:stretch/>
        </p:blipFill>
        <p:spPr>
          <a:xfrm>
            <a:off x="4651433" y="3459218"/>
            <a:ext cx="1610303" cy="132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3"/>
          <p:cNvPicPr preferRelativeResize="0"/>
          <p:nvPr/>
        </p:nvPicPr>
        <p:blipFill rotWithShape="1">
          <a:blip r:embed="rId6">
            <a:alphaModFix/>
          </a:blip>
          <a:srcRect l="60653" t="19386" r="22073" b="58316"/>
          <a:stretch/>
        </p:blipFill>
        <p:spPr>
          <a:xfrm>
            <a:off x="4651433" y="1967963"/>
            <a:ext cx="1618617" cy="129363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3"/>
          <p:cNvSpPr txBox="1"/>
          <p:nvPr/>
        </p:nvSpPr>
        <p:spPr>
          <a:xfrm>
            <a:off x="6347228" y="1856623"/>
            <a:ext cx="28817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Murel Truu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TalTech, taotluse kirjutaja, LIFE kogemus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Etapid 1-3</a:t>
            </a:r>
            <a:endParaRPr/>
          </a:p>
        </p:txBody>
      </p:sp>
      <p:sp>
        <p:nvSpPr>
          <p:cNvPr id="238" name="Google Shape;238;p13"/>
          <p:cNvSpPr txBox="1"/>
          <p:nvPr/>
        </p:nvSpPr>
        <p:spPr>
          <a:xfrm>
            <a:off x="207817" y="1519378"/>
            <a:ext cx="275521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Tuumikmeeskond:</a:t>
            </a:r>
            <a:endParaRPr/>
          </a:p>
        </p:txBody>
      </p:sp>
      <p:sp>
        <p:nvSpPr>
          <p:cNvPr id="239" name="Google Shape;239;p13"/>
          <p:cNvSpPr txBox="1"/>
          <p:nvPr/>
        </p:nvSpPr>
        <p:spPr>
          <a:xfrm>
            <a:off x="6347227" y="3371620"/>
            <a:ext cx="28817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Lauri Suu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MKM, Elamuehituse valdkonna juht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Etapp 3</a:t>
            </a:r>
            <a:endParaRPr/>
          </a:p>
        </p:txBody>
      </p:sp>
      <p:sp>
        <p:nvSpPr>
          <p:cNvPr id="240" name="Google Shape;240;p13"/>
          <p:cNvSpPr txBox="1"/>
          <p:nvPr/>
        </p:nvSpPr>
        <p:spPr>
          <a:xfrm>
            <a:off x="181366" y="5272288"/>
            <a:ext cx="1185697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MKM: </a:t>
            </a: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Ivo Jaanisoo, Jüri Rass; </a:t>
            </a: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TALTECH: </a:t>
            </a: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Lauri Lihtmaa, Kalle Kuusk, Ergo Pikas, Ivar Annus, Anni Oviir; Kredex: </a:t>
            </a: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Triin Reinsalu</a:t>
            </a: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RKAS: Mikk Maivel, Reet Rehtsalu, Mihkel Mäger, Kati Kusmin; EKÜL: Anu Sarnet, </a:t>
            </a: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Andres Jaadla</a:t>
            </a: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 KIK: </a:t>
            </a: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Helen Sulg</a:t>
            </a: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KeM: </a:t>
            </a: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Kristi Klaas</a:t>
            </a: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Mihkel Krusberg, Agne Aruväli, Maris Arro; RaM: </a:t>
            </a: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 Pääso</a:t>
            </a: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Lennart Lepik; EKA: Maris Mändel, Triin Talk, Renee Puusepp, Andres Ojari; ERMEL: </a:t>
            </a: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Margit Rüütelmann</a:t>
            </a: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DIGI: Kuno Peek; EEEL: Indrek Peterson; EPML: Lauri Kivil; KOVid: Kaspar Alev, Raimond Tamm; Tiina Hallimäe; Anti Hallas; Andres Jaadla. + paljud, paljud teised</a:t>
            </a:r>
            <a:endParaRPr/>
          </a:p>
        </p:txBody>
      </p:sp>
      <p:sp>
        <p:nvSpPr>
          <p:cNvPr id="241" name="Google Shape;241;p13"/>
          <p:cNvSpPr txBox="1"/>
          <p:nvPr/>
        </p:nvSpPr>
        <p:spPr>
          <a:xfrm>
            <a:off x="197139" y="4872178"/>
            <a:ext cx="22551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Panustajad:</a:t>
            </a:r>
            <a:endParaRPr/>
          </a:p>
        </p:txBody>
      </p:sp>
      <p:sp>
        <p:nvSpPr>
          <p:cNvPr id="242" name="Google Shape;242;p13"/>
          <p:cNvSpPr txBox="1"/>
          <p:nvPr/>
        </p:nvSpPr>
        <p:spPr>
          <a:xfrm>
            <a:off x="9182272" y="1519378"/>
            <a:ext cx="298438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Välised konsultandid: </a:t>
            </a:r>
            <a:endParaRPr/>
          </a:p>
        </p:txBody>
      </p:sp>
      <p:sp>
        <p:nvSpPr>
          <p:cNvPr id="243" name="Google Shape;243;p13"/>
          <p:cNvSpPr txBox="1"/>
          <p:nvPr/>
        </p:nvSpPr>
        <p:spPr>
          <a:xfrm>
            <a:off x="9183049" y="1942035"/>
            <a:ext cx="288174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Mikko Tiira </a:t>
            </a: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(Parks &amp; Wildlife Finland)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 Staniazcek</a:t>
            </a:r>
            <a:r>
              <a:rPr lang="et-E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BPIE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282633" y="400975"/>
            <a:ext cx="3061564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 b="1">
                <a:solidFill>
                  <a:srgbClr val="0033CC"/>
                </a:solidFill>
                <a:latin typeface="Roboto"/>
                <a:ea typeface="Roboto"/>
                <a:cs typeface="Roboto"/>
                <a:sym typeface="Roboto"/>
              </a:rPr>
              <a:t>Meeskond: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>
            <a:spLocks noGrp="1"/>
          </p:cNvSpPr>
          <p:nvPr>
            <p:ph type="body" idx="1"/>
          </p:nvPr>
        </p:nvSpPr>
        <p:spPr>
          <a:xfrm>
            <a:off x="347748" y="2020185"/>
            <a:ext cx="6438945" cy="466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t-EE"/>
              <a:t>REKSi võib teiste EL-i poolt nõutavate kliimaplaanide hulgas pidada „väikeseks“ strateegiaks, on sellel lai haare ja projekti saab püstitada omavahel seotud tööpakettide abil. Sellegipoolest ei suuda projekt täita kõiki sellega seotud suutlikkuse suurendamise eesmärke.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t-EE"/>
              <a:t>Kavandage sekkumisloogika ja tegevuste kogum lähtuvalt sellest, mida saab kasutada kaasrahastamiseks ja mida on vaja rakendada, mida muudest meetmetest ei rahastata.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t-EE"/>
              <a:t>Mõelge läbi ja kavandage täiendavad tegevused/rahastus.</a:t>
            </a:r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6631089" y="665396"/>
            <a:ext cx="5590334" cy="6302904"/>
            <a:chOff x="750296" y="-243212"/>
            <a:chExt cx="5590334" cy="6302904"/>
          </a:xfrm>
        </p:grpSpPr>
        <p:sp>
          <p:nvSpPr>
            <p:cNvPr id="252" name="Google Shape;252;p14"/>
            <p:cNvSpPr/>
            <p:nvPr/>
          </p:nvSpPr>
          <p:spPr>
            <a:xfrm>
              <a:off x="2574393" y="2550041"/>
              <a:ext cx="3116717" cy="31167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177" y="19133"/>
                  </a:moveTo>
                  <a:lnTo>
                    <a:pt x="94511" y="11300"/>
                  </a:lnTo>
                  <a:lnTo>
                    <a:pt x="101967" y="17557"/>
                  </a:lnTo>
                  <a:lnTo>
                    <a:pt x="95875" y="28109"/>
                  </a:lnTo>
                  <a:lnTo>
                    <a:pt x="95875" y="28109"/>
                  </a:lnTo>
                  <a:cubicBezTo>
                    <a:pt x="100207" y="32983"/>
                    <a:pt x="103501" y="38688"/>
                    <a:pt x="105555" y="44877"/>
                  </a:cubicBezTo>
                  <a:lnTo>
                    <a:pt x="117740" y="44877"/>
                  </a:lnTo>
                  <a:lnTo>
                    <a:pt x="119431" y="54463"/>
                  </a:lnTo>
                  <a:lnTo>
                    <a:pt x="107980" y="58630"/>
                  </a:lnTo>
                  <a:lnTo>
                    <a:pt x="107980" y="58630"/>
                  </a:lnTo>
                  <a:cubicBezTo>
                    <a:pt x="108167" y="65148"/>
                    <a:pt x="107023" y="71636"/>
                    <a:pt x="104618" y="77697"/>
                  </a:cubicBezTo>
                  <a:lnTo>
                    <a:pt x="113953" y="85530"/>
                  </a:lnTo>
                  <a:lnTo>
                    <a:pt x="109086" y="93960"/>
                  </a:lnTo>
                  <a:lnTo>
                    <a:pt x="97636" y="89792"/>
                  </a:lnTo>
                  <a:cubicBezTo>
                    <a:pt x="93588" y="94905"/>
                    <a:pt x="88542" y="99139"/>
                    <a:pt x="82804" y="102237"/>
                  </a:cubicBezTo>
                  <a:lnTo>
                    <a:pt x="84920" y="114237"/>
                  </a:lnTo>
                  <a:lnTo>
                    <a:pt x="75773" y="117566"/>
                  </a:lnTo>
                  <a:lnTo>
                    <a:pt x="69681" y="107014"/>
                  </a:lnTo>
                  <a:lnTo>
                    <a:pt x="69681" y="107014"/>
                  </a:lnTo>
                  <a:cubicBezTo>
                    <a:pt x="63294" y="108329"/>
                    <a:pt x="56706" y="108329"/>
                    <a:pt x="50319" y="107014"/>
                  </a:cubicBezTo>
                  <a:lnTo>
                    <a:pt x="44227" y="117566"/>
                  </a:lnTo>
                  <a:lnTo>
                    <a:pt x="35080" y="114237"/>
                  </a:lnTo>
                  <a:lnTo>
                    <a:pt x="37196" y="102237"/>
                  </a:lnTo>
                  <a:lnTo>
                    <a:pt x="37196" y="102237"/>
                  </a:lnTo>
                  <a:cubicBezTo>
                    <a:pt x="31458" y="99139"/>
                    <a:pt x="26412" y="94905"/>
                    <a:pt x="22364" y="89792"/>
                  </a:cubicBezTo>
                  <a:lnTo>
                    <a:pt x="10914" y="93960"/>
                  </a:lnTo>
                  <a:lnTo>
                    <a:pt x="6047" y="85530"/>
                  </a:lnTo>
                  <a:lnTo>
                    <a:pt x="15382" y="77697"/>
                  </a:lnTo>
                  <a:lnTo>
                    <a:pt x="15382" y="77697"/>
                  </a:lnTo>
                  <a:cubicBezTo>
                    <a:pt x="12977" y="71636"/>
                    <a:pt x="11833" y="65148"/>
                    <a:pt x="12020" y="58630"/>
                  </a:cubicBezTo>
                  <a:lnTo>
                    <a:pt x="569" y="54463"/>
                  </a:lnTo>
                  <a:lnTo>
                    <a:pt x="2260" y="44877"/>
                  </a:lnTo>
                  <a:lnTo>
                    <a:pt x="14445" y="44877"/>
                  </a:lnTo>
                  <a:lnTo>
                    <a:pt x="14445" y="44877"/>
                  </a:lnTo>
                  <a:cubicBezTo>
                    <a:pt x="16499" y="38688"/>
                    <a:pt x="19793" y="32983"/>
                    <a:pt x="24125" y="28109"/>
                  </a:cubicBezTo>
                  <a:lnTo>
                    <a:pt x="18033" y="17557"/>
                  </a:lnTo>
                  <a:lnTo>
                    <a:pt x="25489" y="11300"/>
                  </a:lnTo>
                  <a:lnTo>
                    <a:pt x="34823" y="19133"/>
                  </a:lnTo>
                  <a:lnTo>
                    <a:pt x="34823" y="19133"/>
                  </a:lnTo>
                  <a:cubicBezTo>
                    <a:pt x="40375" y="15712"/>
                    <a:pt x="46566" y="13459"/>
                    <a:pt x="53017" y="12511"/>
                  </a:cubicBezTo>
                  <a:lnTo>
                    <a:pt x="55133" y="511"/>
                  </a:lnTo>
                  <a:lnTo>
                    <a:pt x="64867" y="511"/>
                  </a:lnTo>
                  <a:lnTo>
                    <a:pt x="66983" y="12511"/>
                  </a:lnTo>
                  <a:lnTo>
                    <a:pt x="66983" y="12511"/>
                  </a:lnTo>
                  <a:cubicBezTo>
                    <a:pt x="73434" y="13459"/>
                    <a:pt x="79625" y="15712"/>
                    <a:pt x="85177" y="19133"/>
                  </a:cubicBez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 txBox="1"/>
            <p:nvPr/>
          </p:nvSpPr>
          <p:spPr>
            <a:xfrm>
              <a:off x="3200992" y="3280117"/>
              <a:ext cx="1863519" cy="1602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t-E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Sihitava strateegia rakendamise täielik ulatus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1259840" y="2212348"/>
              <a:ext cx="1568332" cy="1625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29945"/>
                  </a:moveTo>
                  <a:lnTo>
                    <a:pt x="107606" y="25171"/>
                  </a:lnTo>
                  <a:lnTo>
                    <a:pt x="114281" y="36907"/>
                  </a:lnTo>
                  <a:lnTo>
                    <a:pt x="100535" y="48839"/>
                  </a:lnTo>
                  <a:lnTo>
                    <a:pt x="100535" y="48839"/>
                  </a:lnTo>
                  <a:cubicBezTo>
                    <a:pt x="102488" y="56147"/>
                    <a:pt x="102488" y="63853"/>
                    <a:pt x="100535" y="71161"/>
                  </a:cubicBezTo>
                  <a:lnTo>
                    <a:pt x="114281" y="83093"/>
                  </a:lnTo>
                  <a:lnTo>
                    <a:pt x="107606" y="94829"/>
                  </a:lnTo>
                  <a:lnTo>
                    <a:pt x="89790" y="90055"/>
                  </a:lnTo>
                  <a:lnTo>
                    <a:pt x="89790" y="90055"/>
                  </a:lnTo>
                  <a:cubicBezTo>
                    <a:pt x="84531" y="95426"/>
                    <a:pt x="77957" y="99279"/>
                    <a:pt x="70746" y="101216"/>
                  </a:cubicBezTo>
                  <a:lnTo>
                    <a:pt x="66514" y="118581"/>
                  </a:lnTo>
                  <a:lnTo>
                    <a:pt x="53486" y="118581"/>
                  </a:lnTo>
                  <a:lnTo>
                    <a:pt x="49254" y="101216"/>
                  </a:lnTo>
                  <a:lnTo>
                    <a:pt x="49254" y="101216"/>
                  </a:lnTo>
                  <a:cubicBezTo>
                    <a:pt x="42043" y="99279"/>
                    <a:pt x="35469" y="95426"/>
                    <a:pt x="30210" y="90055"/>
                  </a:cubicBezTo>
                  <a:lnTo>
                    <a:pt x="12394" y="94829"/>
                  </a:lnTo>
                  <a:lnTo>
                    <a:pt x="5719" y="83093"/>
                  </a:lnTo>
                  <a:lnTo>
                    <a:pt x="19465" y="71161"/>
                  </a:lnTo>
                  <a:lnTo>
                    <a:pt x="19465" y="71161"/>
                  </a:lnTo>
                  <a:cubicBezTo>
                    <a:pt x="17512" y="63853"/>
                    <a:pt x="17512" y="56147"/>
                    <a:pt x="19465" y="48839"/>
                  </a:cubicBezTo>
                  <a:lnTo>
                    <a:pt x="5719" y="36907"/>
                  </a:lnTo>
                  <a:lnTo>
                    <a:pt x="12394" y="25171"/>
                  </a:lnTo>
                  <a:lnTo>
                    <a:pt x="30210" y="29945"/>
                  </a:lnTo>
                  <a:lnTo>
                    <a:pt x="30210" y="29945"/>
                  </a:lnTo>
                  <a:cubicBezTo>
                    <a:pt x="35469" y="24574"/>
                    <a:pt x="42043" y="20721"/>
                    <a:pt x="49254" y="18784"/>
                  </a:cubicBezTo>
                  <a:lnTo>
                    <a:pt x="53486" y="1419"/>
                  </a:lnTo>
                  <a:lnTo>
                    <a:pt x="66514" y="1419"/>
                  </a:lnTo>
                  <a:lnTo>
                    <a:pt x="70746" y="18784"/>
                  </a:lnTo>
                  <a:lnTo>
                    <a:pt x="70746" y="18784"/>
                  </a:lnTo>
                  <a:cubicBezTo>
                    <a:pt x="77957" y="20721"/>
                    <a:pt x="84531" y="24574"/>
                    <a:pt x="89790" y="29945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 txBox="1"/>
            <p:nvPr/>
          </p:nvSpPr>
          <p:spPr>
            <a:xfrm>
              <a:off x="1654672" y="2618034"/>
              <a:ext cx="778668" cy="814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t-E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LIFE IP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 rot="-900000">
              <a:off x="2030615" y="249568"/>
              <a:ext cx="2220906" cy="222090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30393"/>
                  </a:moveTo>
                  <a:lnTo>
                    <a:pt x="107494" y="25057"/>
                  </a:lnTo>
                  <a:lnTo>
                    <a:pt x="114008" y="36341"/>
                  </a:lnTo>
                  <a:lnTo>
                    <a:pt x="100535" y="49005"/>
                  </a:lnTo>
                  <a:cubicBezTo>
                    <a:pt x="102488" y="56205"/>
                    <a:pt x="102488" y="63795"/>
                    <a:pt x="100535" y="70995"/>
                  </a:cubicBezTo>
                  <a:lnTo>
                    <a:pt x="114008" y="83659"/>
                  </a:lnTo>
                  <a:lnTo>
                    <a:pt x="107494" y="94943"/>
                  </a:lnTo>
                  <a:lnTo>
                    <a:pt x="89790" y="89607"/>
                  </a:lnTo>
                  <a:lnTo>
                    <a:pt x="89790" y="89607"/>
                  </a:lnTo>
                  <a:cubicBezTo>
                    <a:pt x="84531" y="94898"/>
                    <a:pt x="77957" y="98693"/>
                    <a:pt x="70746" y="100602"/>
                  </a:cubicBezTo>
                  <a:lnTo>
                    <a:pt x="66514" y="118602"/>
                  </a:lnTo>
                  <a:lnTo>
                    <a:pt x="53486" y="118602"/>
                  </a:lnTo>
                  <a:lnTo>
                    <a:pt x="49254" y="100602"/>
                  </a:lnTo>
                  <a:lnTo>
                    <a:pt x="49254" y="100602"/>
                  </a:lnTo>
                  <a:cubicBezTo>
                    <a:pt x="42043" y="98693"/>
                    <a:pt x="35469" y="94898"/>
                    <a:pt x="30210" y="89607"/>
                  </a:cubicBezTo>
                  <a:lnTo>
                    <a:pt x="12506" y="94943"/>
                  </a:lnTo>
                  <a:lnTo>
                    <a:pt x="5992" y="83659"/>
                  </a:lnTo>
                  <a:lnTo>
                    <a:pt x="19465" y="70995"/>
                  </a:lnTo>
                  <a:cubicBezTo>
                    <a:pt x="17512" y="63795"/>
                    <a:pt x="17512" y="56205"/>
                    <a:pt x="19465" y="49005"/>
                  </a:cubicBezTo>
                  <a:lnTo>
                    <a:pt x="5992" y="36341"/>
                  </a:lnTo>
                  <a:lnTo>
                    <a:pt x="12506" y="25057"/>
                  </a:lnTo>
                  <a:lnTo>
                    <a:pt x="30210" y="30393"/>
                  </a:lnTo>
                  <a:lnTo>
                    <a:pt x="30210" y="30393"/>
                  </a:lnTo>
                  <a:cubicBezTo>
                    <a:pt x="35469" y="25102"/>
                    <a:pt x="42043" y="21307"/>
                    <a:pt x="49254" y="19398"/>
                  </a:cubicBezTo>
                  <a:lnTo>
                    <a:pt x="53486" y="1398"/>
                  </a:lnTo>
                  <a:lnTo>
                    <a:pt x="66514" y="1398"/>
                  </a:lnTo>
                  <a:lnTo>
                    <a:pt x="70746" y="19398"/>
                  </a:lnTo>
                  <a:lnTo>
                    <a:pt x="70746" y="19398"/>
                  </a:lnTo>
                  <a:cubicBezTo>
                    <a:pt x="77957" y="21307"/>
                    <a:pt x="84531" y="25102"/>
                    <a:pt x="89790" y="30393"/>
                  </a:cubicBez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 txBox="1"/>
            <p:nvPr/>
          </p:nvSpPr>
          <p:spPr>
            <a:xfrm>
              <a:off x="2517725" y="736678"/>
              <a:ext cx="1246686" cy="12466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t-E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Teised käimasolevad algatused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351232" y="2070294"/>
              <a:ext cx="3989398" cy="39893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3549" y="4122"/>
                  </a:moveTo>
                  <a:lnTo>
                    <a:pt x="53549" y="4122"/>
                  </a:lnTo>
                  <a:cubicBezTo>
                    <a:pt x="76901" y="1426"/>
                    <a:pt x="99466" y="13535"/>
                    <a:pt x="110129" y="34483"/>
                  </a:cubicBezTo>
                  <a:cubicBezTo>
                    <a:pt x="120792" y="55432"/>
                    <a:pt x="117305" y="80802"/>
                    <a:pt x="101384" y="98096"/>
                  </a:cubicBezTo>
                  <a:lnTo>
                    <a:pt x="103918" y="100848"/>
                  </a:lnTo>
                  <a:lnTo>
                    <a:pt x="96194" y="99313"/>
                  </a:lnTo>
                  <a:lnTo>
                    <a:pt x="95028" y="91192"/>
                  </a:lnTo>
                  <a:lnTo>
                    <a:pt x="97560" y="93943"/>
                  </a:lnTo>
                  <a:lnTo>
                    <a:pt x="97560" y="93943"/>
                  </a:lnTo>
                  <a:cubicBezTo>
                    <a:pt x="111688" y="78310"/>
                    <a:pt x="114655" y="55561"/>
                    <a:pt x="105010" y="36827"/>
                  </a:cubicBezTo>
                  <a:cubicBezTo>
                    <a:pt x="95366" y="18094"/>
                    <a:pt x="75126" y="7293"/>
                    <a:pt x="54194" y="9709"/>
                  </a:cubicBezTo>
                  <a:close/>
                </a:path>
              </a:pathLst>
            </a:cu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50296" y="1642435"/>
              <a:ext cx="2898547" cy="28985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835" y="9410"/>
                  </a:moveTo>
                  <a:lnTo>
                    <a:pt x="41823" y="16553"/>
                  </a:lnTo>
                  <a:lnTo>
                    <a:pt x="41823" y="16553"/>
                  </a:lnTo>
                  <a:cubicBezTo>
                    <a:pt x="23032" y="24414"/>
                    <a:pt x="11425" y="43464"/>
                    <a:pt x="13055" y="63768"/>
                  </a:cubicBezTo>
                  <a:lnTo>
                    <a:pt x="18064" y="62671"/>
                  </a:lnTo>
                  <a:lnTo>
                    <a:pt x="10211" y="70899"/>
                  </a:lnTo>
                  <a:lnTo>
                    <a:pt x="417" y="66534"/>
                  </a:lnTo>
                  <a:lnTo>
                    <a:pt x="5431" y="65437"/>
                  </a:lnTo>
                  <a:lnTo>
                    <a:pt x="5431" y="65437"/>
                  </a:lnTo>
                  <a:cubicBezTo>
                    <a:pt x="3042" y="41449"/>
                    <a:pt x="16596" y="18714"/>
                    <a:pt x="38835" y="9410"/>
                  </a:cubicBezTo>
                  <a:close/>
                </a:path>
              </a:pathLst>
            </a:cu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1516896" y="-243212"/>
              <a:ext cx="3125217" cy="31252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986" y="64681"/>
                  </a:moveTo>
                  <a:lnTo>
                    <a:pt x="4986" y="64681"/>
                  </a:lnTo>
                  <a:cubicBezTo>
                    <a:pt x="3682" y="49360"/>
                    <a:pt x="8826" y="34190"/>
                    <a:pt x="19179" y="22822"/>
                  </a:cubicBezTo>
                  <a:lnTo>
                    <a:pt x="16020" y="19256"/>
                  </a:lnTo>
                  <a:lnTo>
                    <a:pt x="25771" y="21357"/>
                  </a:lnTo>
                  <a:lnTo>
                    <a:pt x="27129" y="31797"/>
                  </a:lnTo>
                  <a:lnTo>
                    <a:pt x="23972" y="28233"/>
                  </a:lnTo>
                  <a:lnTo>
                    <a:pt x="23972" y="28233"/>
                  </a:lnTo>
                  <a:cubicBezTo>
                    <a:pt x="15304" y="38065"/>
                    <a:pt x="11029" y="51012"/>
                    <a:pt x="12141" y="64072"/>
                  </a:cubicBezTo>
                  <a:close/>
                </a:path>
              </a:pathLst>
            </a:cu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1" name="Google Shape;26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4"/>
          <p:cNvSpPr txBox="1"/>
          <p:nvPr/>
        </p:nvSpPr>
        <p:spPr>
          <a:xfrm>
            <a:off x="202019" y="282633"/>
            <a:ext cx="9212610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>
                <a:solidFill>
                  <a:srgbClr val="0033CC"/>
                </a:solidFill>
                <a:latin typeface="Roboto"/>
                <a:ea typeface="Roboto"/>
                <a:cs typeface="Roboto"/>
                <a:sym typeface="Roboto"/>
              </a:rPr>
              <a:t>Õppetunnid: keskendu projekti ulatuse fookuses hoidmisele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 txBox="1">
            <a:spLocks noGrp="1"/>
          </p:cNvSpPr>
          <p:nvPr>
            <p:ph type="body" idx="1"/>
          </p:nvPr>
        </p:nvSpPr>
        <p:spPr>
          <a:xfrm>
            <a:off x="555575" y="2821526"/>
            <a:ext cx="6036300" cy="3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t-EE"/>
              <a:t>REKS-il puudus tegevusplaan ja ta ei esitanud üksikasju mitmes riiklike renoveerimisalgatustega seotud valdkondades ega ka nõutavat sisu hoonete energiatõhususe direktiivist.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t-EE"/>
              <a:t>Märkasime seda taotluses selgelt, kavandades projekti käigus täiustatud REKS-i väljatöötamist.</a:t>
            </a:r>
            <a:endParaRPr/>
          </a:p>
        </p:txBody>
      </p:sp>
      <p:pic>
        <p:nvPicPr>
          <p:cNvPr id="268" name="Google Shape;26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4770" y="889462"/>
            <a:ext cx="4001192" cy="568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5"/>
          <p:cNvSpPr txBox="1"/>
          <p:nvPr/>
        </p:nvSpPr>
        <p:spPr>
          <a:xfrm>
            <a:off x="244549" y="282633"/>
            <a:ext cx="7790221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>
                <a:solidFill>
                  <a:srgbClr val="0033CC"/>
                </a:solidFill>
                <a:latin typeface="Roboto"/>
                <a:ea typeface="Roboto"/>
                <a:cs typeface="Roboto"/>
                <a:sym typeface="Roboto"/>
              </a:rPr>
              <a:t>Õppetunnid: põhistrateegia puudused ei kahjusta edukat taotlust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16"/>
          <p:cNvGrpSpPr/>
          <p:nvPr/>
        </p:nvGrpSpPr>
        <p:grpSpPr>
          <a:xfrm>
            <a:off x="7537443" y="556833"/>
            <a:ext cx="3833891" cy="6179363"/>
            <a:chOff x="730658" y="426601"/>
            <a:chExt cx="3833891" cy="6179363"/>
          </a:xfrm>
        </p:grpSpPr>
        <p:sp>
          <p:nvSpPr>
            <p:cNvPr id="276" name="Google Shape;276;p16"/>
            <p:cNvSpPr/>
            <p:nvPr/>
          </p:nvSpPr>
          <p:spPr>
            <a:xfrm>
              <a:off x="1282787" y="426601"/>
              <a:ext cx="3281762" cy="346249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12" y="60000"/>
                  </a:moveTo>
                  <a:lnTo>
                    <a:pt x="8412" y="60000"/>
                  </a:lnTo>
                  <a:cubicBezTo>
                    <a:pt x="8412" y="32836"/>
                    <a:pt x="29133" y="10244"/>
                    <a:pt x="55986" y="8131"/>
                  </a:cubicBezTo>
                  <a:cubicBezTo>
                    <a:pt x="82838" y="6017"/>
                    <a:pt x="106784" y="25093"/>
                    <a:pt x="110963" y="51927"/>
                  </a:cubicBezTo>
                  <a:cubicBezTo>
                    <a:pt x="115142" y="78762"/>
                    <a:pt x="98148" y="104323"/>
                    <a:pt x="71946" y="110613"/>
                  </a:cubicBezTo>
                  <a:lnTo>
                    <a:pt x="71382" y="118181"/>
                  </a:lnTo>
                  <a:lnTo>
                    <a:pt x="56599" y="105652"/>
                  </a:lnTo>
                  <a:lnTo>
                    <a:pt x="73495" y="89817"/>
                  </a:lnTo>
                  <a:lnTo>
                    <a:pt x="72943" y="97227"/>
                  </a:lnTo>
                  <a:cubicBezTo>
                    <a:pt x="91318" y="90458"/>
                    <a:pt x="101841" y="70583"/>
                    <a:pt x="97408" y="51020"/>
                  </a:cubicBezTo>
                  <a:cubicBezTo>
                    <a:pt x="92976" y="31457"/>
                    <a:pt x="74997" y="18424"/>
                    <a:pt x="55609" y="20720"/>
                  </a:cubicBezTo>
                  <a:cubicBezTo>
                    <a:pt x="36221" y="23017"/>
                    <a:pt x="21588" y="39912"/>
                    <a:pt x="21588" y="60000"/>
                  </a:cubicBez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2137065" y="1765937"/>
              <a:ext cx="1566852" cy="783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 txBox="1"/>
            <p:nvPr/>
          </p:nvSpPr>
          <p:spPr>
            <a:xfrm>
              <a:off x="2137065" y="1765937"/>
              <a:ext cx="1566852" cy="783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t-EE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Panustajate õpitud abitus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730658" y="2368158"/>
              <a:ext cx="2819698" cy="28201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481" y="23524"/>
                  </a:moveTo>
                  <a:lnTo>
                    <a:pt x="87165" y="32840"/>
                  </a:lnTo>
                  <a:lnTo>
                    <a:pt x="87165" y="32840"/>
                  </a:lnTo>
                  <a:cubicBezTo>
                    <a:pt x="75945" y="21617"/>
                    <a:pt x="58981" y="18448"/>
                    <a:pt x="44467" y="24866"/>
                  </a:cubicBezTo>
                  <a:cubicBezTo>
                    <a:pt x="29954" y="31283"/>
                    <a:pt x="20881" y="45964"/>
                    <a:pt x="21631" y="61816"/>
                  </a:cubicBezTo>
                  <a:cubicBezTo>
                    <a:pt x="22381" y="77668"/>
                    <a:pt x="32801" y="91427"/>
                    <a:pt x="47855" y="96445"/>
                  </a:cubicBezTo>
                  <a:lnTo>
                    <a:pt x="47294" y="88508"/>
                  </a:lnTo>
                  <a:lnTo>
                    <a:pt x="63170" y="104890"/>
                  </a:lnTo>
                  <a:lnTo>
                    <a:pt x="49407" y="118429"/>
                  </a:lnTo>
                  <a:lnTo>
                    <a:pt x="48838" y="110367"/>
                  </a:lnTo>
                  <a:lnTo>
                    <a:pt x="48838" y="110367"/>
                  </a:lnTo>
                  <a:cubicBezTo>
                    <a:pt x="27395" y="105615"/>
                    <a:pt x="11311" y="87806"/>
                    <a:pt x="8761" y="65990"/>
                  </a:cubicBezTo>
                  <a:cubicBezTo>
                    <a:pt x="6211" y="44174"/>
                    <a:pt x="17753" y="23136"/>
                    <a:pt x="37522" y="13566"/>
                  </a:cubicBezTo>
                  <a:cubicBezTo>
                    <a:pt x="57291" y="3995"/>
                    <a:pt x="80952" y="7992"/>
                    <a:pt x="96481" y="2352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1357081" y="3395683"/>
              <a:ext cx="1566852" cy="783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6"/>
            <p:cNvSpPr txBox="1"/>
            <p:nvPr/>
          </p:nvSpPr>
          <p:spPr>
            <a:xfrm>
              <a:off x="1357081" y="3395683"/>
              <a:ext cx="1566852" cy="783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00"/>
                <a:buFont typeface="Calibri"/>
                <a:buNone/>
              </a:pPr>
              <a:r>
                <a:rPr lang="et-EE" sz="1900" b="1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TÄHTAJAD!!</a:t>
              </a:r>
              <a:endParaRPr sz="19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1714507" y="4182436"/>
              <a:ext cx="2422557" cy="2423528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2140772" y="5027771"/>
              <a:ext cx="1566852" cy="783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 txBox="1"/>
            <p:nvPr/>
          </p:nvSpPr>
          <p:spPr>
            <a:xfrm>
              <a:off x="2140772" y="5027771"/>
              <a:ext cx="1566852" cy="783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t-EE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Tõrked taotluse arenedes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p16"/>
          <p:cNvSpPr txBox="1"/>
          <p:nvPr/>
        </p:nvSpPr>
        <p:spPr>
          <a:xfrm>
            <a:off x="432262" y="2488019"/>
            <a:ext cx="7464829" cy="433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t-E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Partnerite panus taotluse tekstidesse on mõnevõrra korrelatsioonis praeguse suutlikkusega kavandatud tegevuste ellu viimisel.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t-E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 IP/SIP on mõeldud suutlikkuse suurendamise projektiks ja mõnel juhul tuleb kasusaajate suutlikkust arendada, sh projektis pakutud rollide kaudu, kuid juhtpartner peab teadvustama võimalikke takistusi rakendamisetapis.</a:t>
            </a:r>
            <a:endParaRPr/>
          </a:p>
        </p:txBody>
      </p:sp>
      <p:pic>
        <p:nvPicPr>
          <p:cNvPr id="286" name="Google Shape;28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6"/>
          <p:cNvSpPr txBox="1"/>
          <p:nvPr/>
        </p:nvSpPr>
        <p:spPr>
          <a:xfrm>
            <a:off x="432262" y="453144"/>
            <a:ext cx="9212610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>
                <a:solidFill>
                  <a:srgbClr val="0033CC"/>
                </a:solidFill>
                <a:latin typeface="Roboto"/>
                <a:ea typeface="Roboto"/>
                <a:cs typeface="Roboto"/>
                <a:sym typeface="Roboto"/>
              </a:rPr>
              <a:t>Õppetunnid: taotluse kokku kirjutamine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 txBox="1">
            <a:spLocks noGrp="1"/>
          </p:cNvSpPr>
          <p:nvPr>
            <p:ph type="body" idx="1"/>
          </p:nvPr>
        </p:nvSpPr>
        <p:spPr>
          <a:xfrm>
            <a:off x="482139" y="1351799"/>
            <a:ext cx="10821785" cy="529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t-EE"/>
              <a:t>Taotlege tehnilise abi fondi (TA) vahendeid. Isegi piisava baasstrateegia korral on IP/SIP-ide väljatöötamine täiskohaga töö. TA projekt aitab CINEA-l juba sinu edusse kiinduda ;)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t-EE"/>
              <a:t>Meie ettepanekut täiustati palju tänu välisekspertide/sõltumatute eelhindajate konsultatsioonidele. Loogiline raamistik, üldine selgus ja ELi sätted/LIFE raamistiku ootused.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t-EE"/>
              <a:t>Konsulteerige käimasolevate projektidega. LIFE kogukond on valdavalt avatud kogemuste jagamisel (vahel isegi ettepanekute kavandid – teeksime!).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t-EE"/>
              <a:t>Kuigi väsitav ülesanne, peab üks kõiketeadv tehniline isik omama täielikku ülevaadet kogu ettepanekust.</a:t>
            </a:r>
            <a:endParaRPr/>
          </a:p>
        </p:txBody>
      </p:sp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 txBox="1"/>
          <p:nvPr/>
        </p:nvSpPr>
        <p:spPr>
          <a:xfrm>
            <a:off x="482139" y="365775"/>
            <a:ext cx="9212610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>
                <a:solidFill>
                  <a:srgbClr val="0033CC"/>
                </a:solidFill>
                <a:latin typeface="Roboto"/>
                <a:ea typeface="Roboto"/>
                <a:cs typeface="Roboto"/>
                <a:sym typeface="Roboto"/>
              </a:rPr>
              <a:t>Õppetunnid: tehnilised küsimused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4935" y="275676"/>
            <a:ext cx="4996362" cy="630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8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832" y="2869324"/>
            <a:ext cx="4388807" cy="329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8"/>
          <p:cNvSpPr txBox="1"/>
          <p:nvPr/>
        </p:nvSpPr>
        <p:spPr>
          <a:xfrm>
            <a:off x="503403" y="739344"/>
            <a:ext cx="5259443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>
                <a:solidFill>
                  <a:srgbClr val="0033CC"/>
                </a:solidFill>
                <a:latin typeface="Roboto"/>
                <a:ea typeface="Roboto"/>
                <a:cs typeface="Roboto"/>
                <a:sym typeface="Roboto"/>
              </a:rPr>
              <a:t>Õppetunnid: LIFE peaks lõbus olema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947" y="1062098"/>
            <a:ext cx="11820087" cy="562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7358553" y="2887306"/>
            <a:ext cx="4100812" cy="89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t-EE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Hooned – taristu nagu iga teinegi </a:t>
            </a:r>
            <a:endParaRPr sz="3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9" name="Google Shape;30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2635" y="1657710"/>
            <a:ext cx="5985862" cy="39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9"/>
          <p:cNvSpPr txBox="1"/>
          <p:nvPr/>
        </p:nvSpPr>
        <p:spPr>
          <a:xfrm>
            <a:off x="5573083" y="5245680"/>
            <a:ext cx="10793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Foto: Silver Siilak (SmartEnCity)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965200"/>
            <a:ext cx="11620499" cy="5647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13222514" y="506548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304799" y="356807"/>
            <a:ext cx="8706465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000">
                <a:solidFill>
                  <a:srgbClr val="221F20"/>
                </a:solidFill>
                <a:latin typeface="Calibri"/>
                <a:ea typeface="Calibri"/>
                <a:cs typeface="Calibri"/>
                <a:sym typeface="Calibri"/>
              </a:rPr>
              <a:t>Euroopa</a:t>
            </a:r>
            <a:r>
              <a:rPr lang="et-EE" sz="4000">
                <a:solidFill>
                  <a:srgbClr val="006EB5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t-EE" sz="4000">
                <a:solidFill>
                  <a:srgbClr val="221F20"/>
                </a:solidFill>
                <a:latin typeface="Calibri"/>
                <a:ea typeface="Calibri"/>
                <a:cs typeface="Calibri"/>
                <a:sym typeface="Calibri"/>
              </a:rPr>
              <a:t>kliimaeesmärgid (rohepööre):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304800" y="1212789"/>
            <a:ext cx="11239898" cy="5443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-152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2400"/>
              <a:buFont typeface="Noto Sans Symbols"/>
              <a:buChar char="✔"/>
            </a:pP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kliimaneutraalsus </a:t>
            </a:r>
            <a:endParaRPr/>
          </a:p>
          <a:p>
            <a:pPr marL="0" marR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ts val="2400"/>
              <a:buFont typeface="Noto Sans Symbols"/>
              <a:buChar char="✔"/>
            </a:pP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süsinikuheite vähendamine</a:t>
            </a:r>
            <a:endParaRPr/>
          </a:p>
          <a:p>
            <a:pPr marL="0" marR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ts val="2400"/>
              <a:buFont typeface="Noto Sans Symbols"/>
              <a:buChar char="✔"/>
            </a:pP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inimtegevuse ökoloogilise jalajälje kahandamine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ts val="2400"/>
              <a:buFont typeface="Noto Sans Symbols"/>
              <a:buChar char="✔"/>
            </a:pP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rohepööre tähendab seda, et me ei tohi seada enam tähelepanu keskmesse iseenda heaolu ja majanduskasvu, vaid </a:t>
            </a:r>
            <a:r>
              <a:rPr lang="et-EE" sz="24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peame planeerima kogu oma tegevust nii, et elamisväärne keskkond säiliks ka järgmistele põlvedele </a:t>
            </a: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t-EE" sz="2400" b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KESTLIKKUS</a:t>
            </a: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t-E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ts val="2400"/>
              <a:buFont typeface="Noto Sans Symbols"/>
              <a:buChar char="✔"/>
            </a:pP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Euroopas on võetud eesmärgiks </a:t>
            </a:r>
            <a:r>
              <a:rPr lang="et-EE" sz="2400" b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vähendada süsinikuheidet 2030. aastaks 40%</a:t>
            </a: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(1990. aastaga võrreldes) ja saavutada </a:t>
            </a:r>
            <a:r>
              <a:rPr lang="et-EE" sz="2400" b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kliimaneutraalsus aastaks 2050</a:t>
            </a: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ts val="2400"/>
              <a:buFont typeface="Noto Sans Symbols"/>
              <a:buChar char="✔"/>
            </a:pP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Seejuures peame toimetama sel moel, </a:t>
            </a:r>
            <a:r>
              <a:rPr lang="et-EE" sz="2400" b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et elurikkus säiliks, </a:t>
            </a: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et me teeks </a:t>
            </a:r>
            <a:r>
              <a:rPr lang="et-EE" sz="2400" b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keskkonnale võimalikult vähe kahju: </a:t>
            </a:r>
            <a:r>
              <a:rPr lang="et-EE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võtma taaskasutusse võimalikult palju ressursse ja materjale, jmt.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" descr="Kestlikkuse varjundid ja ühistud - MES nõuandeteenist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2460" y="175939"/>
            <a:ext cx="3668239" cy="213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3566" y="965200"/>
            <a:ext cx="1868894" cy="596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231" y="1472687"/>
            <a:ext cx="11788069" cy="508497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0"/>
          <p:cNvSpPr txBox="1"/>
          <p:nvPr/>
        </p:nvSpPr>
        <p:spPr>
          <a:xfrm>
            <a:off x="13222514" y="506548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0"/>
          <p:cNvSpPr txBox="1"/>
          <p:nvPr/>
        </p:nvSpPr>
        <p:spPr>
          <a:xfrm>
            <a:off x="3400834" y="314282"/>
            <a:ext cx="6995770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>
                <a:solidFill>
                  <a:srgbClr val="22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Tartu renoveerimismaraton</a:t>
            </a:r>
            <a:endParaRPr/>
          </a:p>
        </p:txBody>
      </p:sp>
      <p:sp>
        <p:nvSpPr>
          <p:cNvPr id="319" name="Google Shape;319;p20"/>
          <p:cNvSpPr txBox="1"/>
          <p:nvPr/>
        </p:nvSpPr>
        <p:spPr>
          <a:xfrm>
            <a:off x="266700" y="1680969"/>
            <a:ext cx="11658600" cy="416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Eesmärk: </a:t>
            </a: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2030. aastaks renoveerida kõigist kortermajadest 50%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Tartus on üle 1200 kortermaja, st üle 2 000 000 m2, sj</a:t>
            </a: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Roboto"/>
              <a:buChar char="-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96% eraomandis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Roboto"/>
              <a:buChar char="-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93% enne 2000.a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Roboto"/>
              <a:buChar char="-"/>
            </a:pPr>
            <a:r>
              <a:rPr lang="et-EE" sz="1800" b="0" i="0" u="none" strike="noStrike" cap="none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73% neist D või madalam energiaklass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Roboto"/>
              <a:buChar char="-"/>
            </a:pPr>
            <a:r>
              <a:rPr lang="et-EE" sz="1800" b="0" i="0" u="none" strike="noStrike" cap="none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32% on F energiaklass või madalam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Viimase 10 aasta jooksul on renoveeritud ligi 10% korterelamutest – tempo ei ole piisav ei Tartule ega Eestile</a:t>
            </a:r>
            <a:endParaRPr/>
          </a:p>
          <a:p>
            <a:pPr marL="285750" marR="0" lvl="0" indent="-28575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Renoveerimine on hajutatud ja juhuslik</a:t>
            </a:r>
            <a:endParaRPr/>
          </a:p>
          <a:p>
            <a:pPr marL="285750" marR="0" lvl="0" indent="-28575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Linn on otseselt mõjutanud Tartu kesklinnas 18 kortermaja renoveerimist (SmartENCity, smartohvkad)</a:t>
            </a:r>
            <a:endParaRPr/>
          </a:p>
        </p:txBody>
      </p:sp>
      <p:pic>
        <p:nvPicPr>
          <p:cNvPr id="320" name="Google Shape;32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05" y="138614"/>
            <a:ext cx="24669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3195" y="138142"/>
            <a:ext cx="133350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 descr="Tark Tart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7437" y="4348103"/>
            <a:ext cx="10397125" cy="2425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947" y="1404820"/>
            <a:ext cx="11820087" cy="528120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1"/>
          <p:cNvSpPr txBox="1">
            <a:spLocks noGrp="1"/>
          </p:cNvSpPr>
          <p:nvPr>
            <p:ph type="title"/>
          </p:nvPr>
        </p:nvSpPr>
        <p:spPr>
          <a:xfrm>
            <a:off x="726510" y="343522"/>
            <a:ext cx="9294787" cy="14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"/>
              <a:buNone/>
            </a:pPr>
            <a:r>
              <a:rPr lang="et-E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Tartu SmartENCity (smartohvkad)</a:t>
            </a:r>
            <a:br>
              <a:rPr lang="et-E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t-EE" sz="2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Horisont 2020 (2016-2022)</a:t>
            </a:r>
            <a:br>
              <a:rPr lang="et-EE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</a:b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9" name="Google Shape;32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1"/>
          <p:cNvSpPr txBox="1"/>
          <p:nvPr/>
        </p:nvSpPr>
        <p:spPr>
          <a:xfrm>
            <a:off x="613775" y="1558942"/>
            <a:ext cx="6563639" cy="437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Linn protsessi nügija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Eestvedajaks KÜ koos tehnilise konsultandiga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Linna toetuse sisend lähteülesandesse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KredEx-i toetuse taotlemise ja renoveerimise protsess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Tulemus: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18 terviklikult renoveeritud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Liginullenergia hooned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Muutunud Tartu kesklinn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Õppekoht: </a:t>
            </a: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renoveerimise protsessi juhtimise kogemus jääb KÜ juhile, kust see edasi ei liigu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1" name="Google Shape;33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8242" y="1558942"/>
            <a:ext cx="4224824" cy="47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1"/>
          <p:cNvSpPr txBox="1"/>
          <p:nvPr/>
        </p:nvSpPr>
        <p:spPr>
          <a:xfrm>
            <a:off x="10743678" y="5808790"/>
            <a:ext cx="10793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Foto: Silver Siilak (SmartEnCity)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947" y="1404820"/>
            <a:ext cx="11820087" cy="528120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2"/>
          <p:cNvSpPr txBox="1">
            <a:spLocks noGrp="1"/>
          </p:cNvSpPr>
          <p:nvPr>
            <p:ph type="title"/>
          </p:nvPr>
        </p:nvSpPr>
        <p:spPr>
          <a:xfrm>
            <a:off x="726510" y="343522"/>
            <a:ext cx="9294787" cy="89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"/>
              <a:buNone/>
            </a:pPr>
            <a:r>
              <a:rPr lang="et-E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Tartu oPEN Lab (Annelinn+, </a:t>
            </a:r>
            <a:r>
              <a:rPr lang="et-EE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2021-…</a:t>
            </a:r>
            <a:r>
              <a:rPr lang="et-EE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9" name="Google Shape;33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2"/>
          <p:cNvSpPr txBox="1"/>
          <p:nvPr/>
        </p:nvSpPr>
        <p:spPr>
          <a:xfrm>
            <a:off x="350729" y="1735066"/>
            <a:ext cx="4371584" cy="462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Põhjalik piirkonna uuring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22 majaga kontakteerumine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20 KÜ üldkoosolekul osalemine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10 maja projektis osalemise kindlustamine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Edasi: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Põhjalik otsuste ette valmistamine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Tehniline tugi TalTechilt</a:t>
            </a: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Ehitusprojekti juhtimine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Projekti partner hanke osapoolena, projekteerimis- ja ehitushanke läbiviimise tugi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Avaliku sektori poolt veetav innovatsioon (linn +TREA)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1" name="Google Shape;34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0877" y="1735066"/>
            <a:ext cx="7502157" cy="4257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199147d30d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1297" y="19427"/>
            <a:ext cx="2170705" cy="692698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199147d30d2_0_0"/>
          <p:cNvSpPr txBox="1"/>
          <p:nvPr/>
        </p:nvSpPr>
        <p:spPr>
          <a:xfrm>
            <a:off x="5573083" y="5245680"/>
            <a:ext cx="107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Foto: Silver Siilak (SmartEnCity)</a:t>
            </a:r>
            <a:endParaRPr/>
          </a:p>
        </p:txBody>
      </p:sp>
      <p:pic>
        <p:nvPicPr>
          <p:cNvPr id="348" name="Google Shape;348;g199147d30d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449" y="1075724"/>
            <a:ext cx="9851049" cy="550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g199147d30d2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960" y="984498"/>
            <a:ext cx="11820086" cy="562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199147d30d2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1297" y="19427"/>
            <a:ext cx="2170705" cy="69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199147d30d2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24" y="1171999"/>
            <a:ext cx="5674825" cy="37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199147d30d2_0_17"/>
          <p:cNvSpPr txBox="1"/>
          <p:nvPr/>
        </p:nvSpPr>
        <p:spPr>
          <a:xfrm>
            <a:off x="4777074" y="4553625"/>
            <a:ext cx="1096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foto: Tartu.ee</a:t>
            </a:r>
            <a:endParaRPr/>
          </a:p>
        </p:txBody>
      </p:sp>
      <p:pic>
        <p:nvPicPr>
          <p:cNvPr id="357" name="Google Shape;357;g199147d30d2_0_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8416" y="1172000"/>
            <a:ext cx="5666685" cy="37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199147d30d2_0_17"/>
          <p:cNvSpPr txBox="1"/>
          <p:nvPr/>
        </p:nvSpPr>
        <p:spPr>
          <a:xfrm>
            <a:off x="10615399" y="4628425"/>
            <a:ext cx="1096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foto: Pixabay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3"/>
          <p:cNvSpPr txBox="1"/>
          <p:nvPr/>
        </p:nvSpPr>
        <p:spPr>
          <a:xfrm>
            <a:off x="13222514" y="506548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1" y="0"/>
            <a:ext cx="121764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3"/>
          <p:cNvSpPr txBox="1"/>
          <p:nvPr/>
        </p:nvSpPr>
        <p:spPr>
          <a:xfrm>
            <a:off x="5808000" y="4228077"/>
            <a:ext cx="4320000" cy="120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Anni Martin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LIFE IP BuildEST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projektikoordinaator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anni.martin@mkm.ee</a:t>
            </a:r>
            <a: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23"/>
          <p:cNvSpPr txBox="1"/>
          <p:nvPr/>
        </p:nvSpPr>
        <p:spPr>
          <a:xfrm>
            <a:off x="5808000" y="1091961"/>
            <a:ext cx="4968000" cy="2231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5400">
                <a:solidFill>
                  <a:srgbClr val="22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Tänan kuulamast!</a:t>
            </a:r>
            <a:endParaRPr sz="2400">
              <a:solidFill>
                <a:srgbClr val="22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2258" y="236887"/>
            <a:ext cx="9131764" cy="149963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/>
        </p:nvSpPr>
        <p:spPr>
          <a:xfrm>
            <a:off x="13222514" y="506548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3160727" y="347126"/>
            <a:ext cx="8514825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>
                <a:solidFill>
                  <a:srgbClr val="22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Eesti inimese kodu on vanem kui ta ise</a:t>
            </a:r>
            <a:endParaRPr sz="44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05" y="152400"/>
            <a:ext cx="24669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 descr="May be an image of text that says &quot;Kus elavad Eesti inimesed? EESTI LOEB 인®의 rahvaloendus.ee ehitatud 1977.a 58 m² ehitatud 1967. 118m2 118 68% elanikest 29% elanikest&quot;"/>
          <p:cNvPicPr preferRelativeResize="0"/>
          <p:nvPr/>
        </p:nvPicPr>
        <p:blipFill rotWithShape="1">
          <a:blip r:embed="rId5">
            <a:alphaModFix/>
          </a:blip>
          <a:srcRect t="27638"/>
          <a:stretch/>
        </p:blipFill>
        <p:spPr>
          <a:xfrm>
            <a:off x="207978" y="1895475"/>
            <a:ext cx="6858000" cy="496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9107496" y="3089494"/>
            <a:ext cx="2757488" cy="912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lang="et-EE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Keskmise eestlase sünniaeg </a:t>
            </a:r>
            <a:r>
              <a:rPr lang="et-EE" sz="2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1979</a:t>
            </a:r>
            <a:endParaRPr sz="2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1" name="Google Shape;121;p3" descr="24 Kriipsujuku ideas | cat drawing, doodle drawings, drawing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3501" y="2795192"/>
            <a:ext cx="1267616" cy="126761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8765502" y="4387938"/>
            <a:ext cx="2757488" cy="912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lang="et-EE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Hoonetes kasutatakse ära 40-50% tarbitavast energiast/ressurssist</a:t>
            </a:r>
            <a:endParaRPr sz="22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94281" y="5992389"/>
            <a:ext cx="2170703" cy="692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947" y="1062098"/>
            <a:ext cx="11820087" cy="562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>
            <a:spLocks noGrp="1"/>
          </p:cNvSpPr>
          <p:nvPr>
            <p:ph type="title"/>
          </p:nvPr>
        </p:nvSpPr>
        <p:spPr>
          <a:xfrm>
            <a:off x="2211026" y="335770"/>
            <a:ext cx="7251756" cy="89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t-EE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LIFE CLIMA IP </a:t>
            </a:r>
            <a:r>
              <a:rPr lang="et-EE"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BUILDEST</a:t>
            </a:r>
            <a:endParaRPr sz="3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3416324" y="5219730"/>
            <a:ext cx="7929864" cy="89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Tehnilise, administratiivse ja seadusandliku raamistiku ja vajalike tööriistade loomine REKSi täielikuks rakendamiseks ja riiklikku suutlikkuse kasvatamine </a:t>
            </a:r>
            <a:r>
              <a:rPr lang="et-EE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renoveerimislaine (renoveerimismaratoni)</a:t>
            </a:r>
            <a: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edukas elluviimiseks Eestis.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4" descr="Bullseye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978" y="1490014"/>
            <a:ext cx="692697" cy="69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 descr="Hurdle outl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7478" y="5252917"/>
            <a:ext cx="872668" cy="87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 descr="Construction Barricade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1600" y="3246411"/>
            <a:ext cx="757655" cy="75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 txBox="1"/>
          <p:nvPr/>
        </p:nvSpPr>
        <p:spPr>
          <a:xfrm>
            <a:off x="1680428" y="1311568"/>
            <a:ext cx="6710836" cy="138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et-EE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Eesti hoonete pikaajalise rekonstrueerimise strateegia </a:t>
            </a:r>
            <a: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(REKS) eesmärgiks on </a:t>
            </a:r>
            <a:r>
              <a:rPr lang="et-EE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2050. aastaks renoveerida kogu Eesti hoonefond väga energiatõhusaks</a:t>
            </a:r>
            <a: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(min C-energiaklass).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2580830" y="2908531"/>
            <a:ext cx="7787472" cy="178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t-EE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Tehnilised barjäärid </a:t>
            </a:r>
            <a: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– standardiseeritud renoveerimislahenduste/tööriistade puudumine (nt eramajade hulgas), turuosaliste ebapiisavad teadmised;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t-EE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Finantstõkked </a:t>
            </a:r>
            <a: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–  omanike soovimatus võtta laenu, kinnisvara väärtuste erinevused, pikad tasuvusajad, ebapiisavad toetusrahad;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t-EE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Sotsiaalsed barjäärid </a:t>
            </a:r>
            <a:r>
              <a:rPr lang="et-E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– vähene huvi ja algatusvõime, kultuurilised erinevused, seni tundmatud ja analüüsimist vajavad barjäärid.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/>
        </p:nvSpPr>
        <p:spPr>
          <a:xfrm>
            <a:off x="6470415" y="2928319"/>
            <a:ext cx="2896081" cy="35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0"/>
              </a:buClr>
              <a:buSzPts val="999"/>
              <a:buFont typeface="Arial"/>
              <a:buNone/>
            </a:pPr>
            <a:r>
              <a:rPr lang="et-EE" sz="999" i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Kumulatiivne aastane rekonstrueerimise vajadus</a:t>
            </a:r>
            <a:endParaRPr sz="999" i="1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5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8161" y="1702143"/>
            <a:ext cx="6270471" cy="345371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 txBox="1">
            <a:spLocks noGrp="1"/>
          </p:cNvSpPr>
          <p:nvPr>
            <p:ph type="body" idx="3"/>
          </p:nvPr>
        </p:nvSpPr>
        <p:spPr>
          <a:xfrm>
            <a:off x="303594" y="2095006"/>
            <a:ext cx="6660668" cy="2927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6"/>
              <a:buNone/>
            </a:pPr>
            <a:r>
              <a:rPr lang="et-EE" sz="1806">
                <a:solidFill>
                  <a:schemeClr val="dk1"/>
                </a:solidFill>
              </a:rPr>
              <a:t>Üksikelamuid		~14 000 000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6"/>
              <a:buNone/>
            </a:pPr>
            <a:r>
              <a:rPr lang="et-EE" sz="1806">
                <a:solidFill>
                  <a:schemeClr val="dk1"/>
                </a:solidFill>
              </a:rPr>
              <a:t>Korterelamuid 	~18 000 000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6"/>
              <a:buNone/>
            </a:pPr>
            <a:r>
              <a:rPr lang="et-EE" sz="1806">
                <a:solidFill>
                  <a:schemeClr val="dk1"/>
                </a:solidFill>
              </a:rPr>
              <a:t>Erasektori mitteelamuid	~17 000 000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6"/>
              <a:buNone/>
            </a:pPr>
            <a:r>
              <a:rPr lang="et-EE" sz="1806">
                <a:solidFill>
                  <a:schemeClr val="dk1"/>
                </a:solidFill>
              </a:rPr>
              <a:t>KOV hooned		~4 000 000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6"/>
              <a:buNone/>
            </a:pPr>
            <a:r>
              <a:rPr lang="et-EE" sz="1806">
                <a:solidFill>
                  <a:schemeClr val="dk1"/>
                </a:solidFill>
              </a:rPr>
              <a:t>Keskvalitsuse hooned	~900 000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6"/>
              <a:buNone/>
            </a:pPr>
            <a:r>
              <a:rPr lang="et-EE" sz="1806" b="1">
                <a:solidFill>
                  <a:schemeClr val="dk1"/>
                </a:solidFill>
              </a:rPr>
              <a:t>KOKKU		~53 900 000 </a:t>
            </a:r>
            <a:r>
              <a:rPr lang="et-E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t-EE" sz="20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endParaRPr sz="1806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6"/>
              <a:buNone/>
            </a:pPr>
            <a:r>
              <a:rPr lang="et-EE" sz="1806" b="1">
                <a:solidFill>
                  <a:schemeClr val="dk1"/>
                </a:solidFill>
              </a:rPr>
              <a:t>		</a:t>
            </a:r>
            <a:r>
              <a:rPr lang="et-EE" sz="1806" i="1">
                <a:solidFill>
                  <a:schemeClr val="dk1"/>
                </a:solidFill>
              </a:rPr>
              <a:t>=141 000 hoonet</a:t>
            </a:r>
            <a:br>
              <a:rPr lang="et-EE" sz="1806" i="1">
                <a:solidFill>
                  <a:schemeClr val="dk1"/>
                </a:solidFill>
              </a:rPr>
            </a:br>
            <a:endParaRPr sz="1806">
              <a:solidFill>
                <a:schemeClr val="dk1"/>
              </a:solidFill>
            </a:endParaRPr>
          </a:p>
        </p:txBody>
      </p:sp>
      <p:pic>
        <p:nvPicPr>
          <p:cNvPr id="145" name="Google Shape;14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8620" y="6001422"/>
            <a:ext cx="2177792" cy="69495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 txBox="1">
            <a:spLocks noGrp="1"/>
          </p:cNvSpPr>
          <p:nvPr>
            <p:ph type="title"/>
          </p:nvPr>
        </p:nvSpPr>
        <p:spPr>
          <a:xfrm>
            <a:off x="303594" y="561587"/>
            <a:ext cx="11488949" cy="89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t-EE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Hoonete rekonstrueerimise pikaajaline strateegia 2050</a:t>
            </a:r>
            <a:endParaRPr sz="3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/>
          <p:nvPr/>
        </p:nvSpPr>
        <p:spPr>
          <a:xfrm>
            <a:off x="637997" y="1417739"/>
            <a:ext cx="5704079" cy="156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br>
              <a:rPr lang="et-EE" sz="16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22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et-EE" sz="2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Kokku maksab kogu hoonefondi rekonstrueerimine vähemalt C-klassi praeguste* hindade juures üle 30 miljardit eurot</a:t>
            </a:r>
            <a:r>
              <a:rPr lang="et-EE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sh korterelamud ca 8 miljardit eurot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t-E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 -REKSi koostamise aegsete (eilsete)</a:t>
            </a:r>
            <a:br>
              <a:rPr lang="et-EE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1008" y="1111413"/>
            <a:ext cx="5572422" cy="528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2245" y="3280095"/>
            <a:ext cx="5604786" cy="315609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/>
          <p:nvPr/>
        </p:nvSpPr>
        <p:spPr>
          <a:xfrm>
            <a:off x="10353814" y="1136580"/>
            <a:ext cx="1696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~53 900 000 m</a:t>
            </a:r>
            <a:r>
              <a:rPr lang="et-EE" sz="18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" name="Google Shape;160;p7"/>
          <p:cNvGraphicFramePr/>
          <p:nvPr/>
        </p:nvGraphicFramePr>
        <p:xfrm>
          <a:off x="3657084" y="11447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{A3933626-BC58-4C4B-8ADA-E6B562544A37}</a:tableStyleId>
              </a:tblPr>
              <a:tblGrid>
                <a:gridCol w="561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625">
                <a:tc>
                  <a:txBody>
                    <a:bodyPr/>
                    <a:lstStyle/>
                    <a:p>
                      <a:pPr marL="354013" marR="0" lvl="0" indent="-3540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Narrow"/>
                        <a:buNone/>
                      </a:pPr>
                      <a:r>
                        <a:rPr lang="et-EE" sz="1800" b="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Majandus- ja kommunikatsiooni ministeerium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b="0" i="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Juhtpartner</a:t>
                      </a:r>
                      <a:endParaRPr/>
                    </a:p>
                  </a:txBody>
                  <a:tcPr marL="91400" marR="91400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Rahandusministeerium, Keskkonnaministeerium 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Seotud valdkonnad 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 KredEx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 Keskkonnainvesteeringute Keskus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Riigi Kinnisvara AS 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Elluviijad 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b="1" i="1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Pilootomavalitsused: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Võru, Tartu, </a:t>
                      </a:r>
                      <a:r>
                        <a:rPr lang="et-EE" sz="1800" b="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Rakvere</a:t>
                      </a: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 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Elluviijad 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b="1" i="1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Ülikoolid: </a:t>
                      </a:r>
                      <a:endParaRPr sz="1800" b="1" i="1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Tallinna Tehnikaülikool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Eesti Kunstiakadeemia 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t-EE" sz="1800" b="1" i="1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Katusorganisatsioonid/erialaliidud: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Digitaalehituse klaster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Eesti Puitmajaliit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Ehitusettevõtjate Liit 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Korteriühistute Liit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Ringmajanduse Ettevõtete Liit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EVM Maa-arhitektuuri Keskus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Tartu Regionaalne Energiaagentuur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Narrow"/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Arendustöö 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Arendustöö/elluviijad 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00" marR="91400" marT="45700" marB="457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1" name="Google Shape;161;p7"/>
          <p:cNvSpPr/>
          <p:nvPr/>
        </p:nvSpPr>
        <p:spPr>
          <a:xfrm>
            <a:off x="441599" y="1144701"/>
            <a:ext cx="2836918" cy="441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Projekti kestvus </a:t>
            </a:r>
            <a:r>
              <a:rPr lang="et-EE" sz="2007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7 aastat </a:t>
            </a:r>
            <a: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(2022-2028)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7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 2022-2023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II 2024-2026 (6k)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III 2026 (6k)-2028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Kogueelarve 16,3 mln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(toetus sellest </a:t>
            </a:r>
            <a:r>
              <a:rPr lang="et-EE" sz="2007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9,5 mln</a:t>
            </a:r>
            <a: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7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Projekti rahastab </a:t>
            </a:r>
            <a:r>
              <a:rPr lang="et-EE" sz="2007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Euroopa Kliima, Taristu ja Keskkonna Rakendusamet </a:t>
            </a:r>
            <a:r>
              <a:rPr lang="et-EE" sz="2007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(CINEA) </a:t>
            </a:r>
            <a:endParaRPr sz="2007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3672" y="170030"/>
            <a:ext cx="2177792" cy="69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 descr="Call for Experts by the European Climate, Infrastructure and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615" y="5669334"/>
            <a:ext cx="1187123" cy="118712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7179648" y="5379565"/>
            <a:ext cx="4768049" cy="103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4013"/>
              <a:buFont typeface="Calibri"/>
              <a:buNone/>
            </a:pPr>
            <a:r>
              <a:rPr lang="et-EE" sz="4013">
                <a:solidFill>
                  <a:srgbClr val="0033CC"/>
                </a:solidFill>
              </a:rPr>
              <a:t>strateegia käivitaja/hooandja</a:t>
            </a:r>
            <a:endParaRPr sz="4013">
              <a:solidFill>
                <a:srgbClr val="0033CC"/>
              </a:solidFill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165306" y="288719"/>
            <a:ext cx="9212610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>
                <a:solidFill>
                  <a:srgbClr val="0033CC"/>
                </a:solidFill>
                <a:latin typeface="Roboto"/>
                <a:ea typeface="Roboto"/>
                <a:cs typeface="Roboto"/>
                <a:sym typeface="Roboto"/>
              </a:rPr>
              <a:t>Teadusarendusprogramm BuildEST: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994" y="1410748"/>
            <a:ext cx="11687305" cy="520222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13222514" y="506548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613775" y="1678488"/>
            <a:ext cx="10958115" cy="462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Poliitikate kujundamine </a:t>
            </a: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– olukorra detailne kaardistamine; takistuste, võimaluste ja mõjude analüüs, poliitikate ja meetmete edasiarendus ja uute väljatöötamine;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Tehniliste lahenduste </a:t>
            </a: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edasi arendamine ja uute väljatöötamine (tehaseline rekonstrueerimine)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Erinevatel hoonetüüpidel ja uuenduslikel viisidel </a:t>
            </a: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renoveerimise testimine</a:t>
            </a: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Ehitatud keskkonna </a:t>
            </a: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vastupidavus muutuvale kliimale </a:t>
            </a: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(nt tugevamad tuuled, rohkem sademeid, üleujutusrisk jms);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Lahendused renoveerimismaratoni käigus </a:t>
            </a: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ehitusmaterjalide korduvkasutuseks ja ringmajanduseks </a:t>
            </a: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(ehitusjäätmed = ressurss);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Nutilahendused ja digitaalsed tööriistad </a:t>
            </a: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tõhustamaks REKSi rakendumist (e-ehituse platvorm – hoone logiraamat – EHR – renoveerimispass);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22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1F20"/>
              </a:buClr>
              <a:buSzPts val="1800"/>
              <a:buFont typeface="Noto Sans Symbols"/>
              <a:buChar char="✔"/>
            </a:pPr>
            <a:r>
              <a:rPr lang="et-EE" sz="1800" b="1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Renoveerimise suutlikkuse ja turu nõudluse kasvatamine </a:t>
            </a:r>
            <a:r>
              <a:rPr lang="et-EE" sz="18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(sh ekspertide koolitused).</a:t>
            </a:r>
            <a:endParaRPr/>
          </a:p>
        </p:txBody>
      </p:sp>
      <p:sp>
        <p:nvSpPr>
          <p:cNvPr id="173" name="Google Shape;173;p8"/>
          <p:cNvSpPr txBox="1"/>
          <p:nvPr/>
        </p:nvSpPr>
        <p:spPr>
          <a:xfrm>
            <a:off x="2803021" y="341547"/>
            <a:ext cx="16249980" cy="8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4400">
                <a:solidFill>
                  <a:srgbClr val="221F20"/>
                </a:solidFill>
                <a:latin typeface="Roboto"/>
                <a:ea typeface="Roboto"/>
                <a:cs typeface="Roboto"/>
                <a:sym typeface="Roboto"/>
              </a:rPr>
              <a:t>BuildESTi tööpaketid:</a:t>
            </a:r>
            <a:endParaRPr/>
          </a:p>
        </p:txBody>
      </p:sp>
      <p:pic>
        <p:nvPicPr>
          <p:cNvPr id="174" name="Google Shape;17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05" y="152400"/>
            <a:ext cx="24669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7524" y="216454"/>
            <a:ext cx="1333500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947" y="1062098"/>
            <a:ext cx="11820087" cy="562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6846821" y="2822342"/>
            <a:ext cx="4636342" cy="89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rPr lang="et-EE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LIFE IP </a:t>
            </a:r>
            <a:r>
              <a:rPr lang="et-EE"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BUILDEST taotlemisprotsess</a:t>
            </a:r>
            <a:endParaRPr sz="3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2" name="Google Shape;18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1297" y="19427"/>
            <a:ext cx="2170703" cy="692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BuildES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30B55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'i kujundu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1408</Words>
  <Application>Microsoft Office PowerPoint</Application>
  <PresentationFormat>Laiekraan</PresentationFormat>
  <Paragraphs>220</Paragraphs>
  <Slides>25</Slides>
  <Notes>25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25</vt:i4>
      </vt:variant>
    </vt:vector>
  </HeadingPairs>
  <TitlesOfParts>
    <vt:vector size="32" baseType="lpstr">
      <vt:lpstr>Roboto</vt:lpstr>
      <vt:lpstr>Arial</vt:lpstr>
      <vt:lpstr>Roboto Medium</vt:lpstr>
      <vt:lpstr>Calibri</vt:lpstr>
      <vt:lpstr>Arial Narrow</vt:lpstr>
      <vt:lpstr>Noto Sans Symbols</vt:lpstr>
      <vt:lpstr>Office'i kujundus</vt:lpstr>
      <vt:lpstr>PowerPointi esitlus</vt:lpstr>
      <vt:lpstr>PowerPointi esitlus</vt:lpstr>
      <vt:lpstr>PowerPointi esitlus</vt:lpstr>
      <vt:lpstr>LIFE CLIMA IP BUILDEST</vt:lpstr>
      <vt:lpstr>Hoonete rekonstrueerimise pikaajaline strateegia 2050</vt:lpstr>
      <vt:lpstr>PowerPointi esitlus</vt:lpstr>
      <vt:lpstr>strateegia käivitaja/hooandja</vt:lpstr>
      <vt:lpstr>PowerPointi esitlus</vt:lpstr>
      <vt:lpstr>LIFE IP BUILDEST taotlemisprotsess</vt:lpstr>
      <vt:lpstr>PowerPointi esitlus</vt:lpstr>
      <vt:lpstr>BuildESTi projekti eesmärgid ja tööpaketid: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Hooned – taristu nagu iga teinegi </vt:lpstr>
      <vt:lpstr>PowerPointi esitlus</vt:lpstr>
      <vt:lpstr>Tartu SmartENCity (smartohvkad) Horisont 2020 (2016-2022) </vt:lpstr>
      <vt:lpstr>Tartu oPEN Lab (Annelinn+, 2021-…)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Mikk Oja</dc:creator>
  <cp:lastModifiedBy>Pille Mihkelsoo</cp:lastModifiedBy>
  <cp:revision>1</cp:revision>
  <dcterms:created xsi:type="dcterms:W3CDTF">2022-04-27T11:39:51Z</dcterms:created>
  <dcterms:modified xsi:type="dcterms:W3CDTF">2022-11-28T07:38:56Z</dcterms:modified>
</cp:coreProperties>
</file>