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703" r:id="rId2"/>
    <p:sldMasterId id="2147483715" r:id="rId3"/>
  </p:sldMasterIdLst>
  <p:notesMasterIdLst>
    <p:notesMasterId r:id="rId7"/>
  </p:notesMasterIdLst>
  <p:sldIdLst>
    <p:sldId id="259" r:id="rId4"/>
    <p:sldId id="286" r:id="rId5"/>
    <p:sldId id="1455" r:id="rId6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F5C91B-1976-9CCC-80A7-EBA70F7B95FD}" name="PerezAlmodovar Giulia" initials="PG" userId="S::PerezAlmodovarGLI@mase.gov.it::02264059-c71b-4bc0-9434-76477e7bac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B050"/>
    <a:srgbClr val="B9DFAD"/>
    <a:srgbClr val="51AE32"/>
    <a:srgbClr val="034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8" autoAdjust="0"/>
    <p:restoredTop sz="76815" autoAdjust="0"/>
  </p:normalViewPr>
  <p:slideViewPr>
    <p:cSldViewPr>
      <p:cViewPr varScale="1">
        <p:scale>
          <a:sx n="66" d="100"/>
          <a:sy n="66" d="100"/>
        </p:scale>
        <p:origin x="768" y="2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E728-EE18-4A25-9C6F-970984EB4BDC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FED65-BC62-4D69-9F49-A0F23D612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FED65-BC62-4D69-9F49-A0F23D6122E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5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350" b="0" i="0" u="none" strike="noStrike" kern="1200" cap="none" spc="0" normalizeH="0" baseline="0" noProof="0" dirty="0">
              <a:ln>
                <a:noFill/>
              </a:ln>
              <a:solidFill>
                <a:srgbClr val="0095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programma LIFE deve concorrere allo sviluppo sostenibile e al conseguimento degli obiettivi e dei traguardi stabiliti dalla legislazione, dalle strategie, dai piani e dagli impegni internazionali dell'Unione in materia di ambiente e clima e da quelli pertinenti in materia di energia, in particolare per quanto riguarda l'Agenda 2030 delle Nazioni Unite per lo sviluppo sostenibile, la convenzione sulla diversità biologica e l'accordo di Parigi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adottato nell'ambito della convenzione quadro delle Nazioni Unite sui cambiamenti climatici («accordo di Parigi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 cambiamenti climatici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») nonché, tra l'altro,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convenzione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della Commissione economica per l'Europa delle Nazioni Unite (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UNECE) sull'accesso alle informazioni, la partecipazione del pubblico ai processi decisionali e l'accesso alla giustizia in materia ambientale («convenzione di Aarhus»), la convenzione dell'UNECE sull'inquinamento atmosferico transfrontaliero a grande distanza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convenzione di Basilea delle Nazioni Unite sul controllo dei movimenti transfrontalieri di rifiuti pericolosi e del loro smaltimento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convenzione di Rotterdam delle Nazioni Unite sulla procedura di previo assenso informato per taluni prodotti chimici e pesticidi pericolosi nel commercio internazionale, e la convenzione di Stoccolma delle Nazioni Unite sugli inquinanti organici persistenti.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350" b="0" i="0" u="none" strike="noStrike" kern="1200" cap="none" spc="0" normalizeH="0" baseline="0" noProof="0" dirty="0">
              <a:ln>
                <a:noFill/>
              </a:ln>
              <a:solidFill>
                <a:srgbClr val="0095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350" b="0" i="0" u="none" strike="noStrike" kern="1200" cap="none" spc="0" normalizeH="0" baseline="0" noProof="0" dirty="0">
              <a:ln>
                <a:noFill/>
              </a:ln>
              <a:solidFill>
                <a:srgbClr val="0095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350" b="0" i="0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Programma LIFE, nel suo insieme, contribuisce al 100% agli obiettivi del </a:t>
            </a:r>
            <a:r>
              <a:rPr kumimoji="0" lang="it-IT" sz="2350" b="0" i="1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Deal </a:t>
            </a:r>
            <a:r>
              <a:rPr kumimoji="0" lang="it-IT" sz="2350" b="0" i="0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europeo, che mira a: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350" b="0" i="0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trasformare l’UE in una società equa e prospera, con un’economia moderna, efficiente sotto il profilo delle risorse e competitiva, in cui nel 2050 non vi siano emissioni nette di gas a effetto serra e in cui la crescita economica sia disgiunta dall’uso delle risorse;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350" b="0" i="0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proteggere, conservare e migliorare il capitale naturale dell’UE e proteggere la salute e il benessere dei cittadini dai rischi e dagli impatti legati all’ambiente e al clima.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FED65-BC62-4D69-9F49-A0F23D6122E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11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C66BF-C5DA-4288-BAEB-7E72204ECBA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10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2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D113C7-B6D4-4225-ADC1-93F5C706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E33FA6-2A48-4160-8AB2-AE926B52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D424BE-0472-4CCE-BDBC-4577154E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C60B-5FE0-4405-ACA6-69438ACD10B1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67895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703396-16DE-4998-85D1-E3D5D27B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F6F5A1-D031-4B9F-895E-B00D8848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9DC16B-6DEC-48DE-8E18-D4DF4E35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E4A8-1161-4FE2-BD13-FA149F42719E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2224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C9D867-101A-40A5-8FCC-C1B62EA5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CA09C7-496E-439A-8EA6-6E705185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A5E1B5-43FD-4CA8-81AD-171BDB0C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555B-18AA-41AA-B3F7-4466DEB2633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4786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C0A9788-9521-4E23-8413-1804293C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54B62B8-7CAA-4E32-AE4B-00060E9A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6E8090F-C2EA-43B8-8E91-A63C1D02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69FD-3614-4F1E-A160-46CDAB415191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7920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6214B30-4A28-4590-B8EF-64280AA7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8201B97-3A55-43A1-8447-C8FC4631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5C82DB00-3AA9-4D91-83C9-399C7F13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BF86-5A1E-497B-9E20-35C9E51F32D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2810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ACCCB7F3-AA65-4398-B967-AF487AB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D134CB3-4986-471E-99DE-3CD03030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6455866-634A-46FE-A5D9-71039727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5CF-24F4-4AD6-87B7-381CB0F3025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5445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D22F4C9-35CD-4AE9-9FCB-64C28EAE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652582CB-97A1-40C7-B716-5A8D307B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1B00181-E200-477B-9E8E-54CFFA1C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AF54-9079-4844-B3C3-78124F554AA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035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BBC44A2-E719-4CB4-8F32-511ECF5E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B362265-2F76-4F4D-BE34-96EE2BF3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33FAAD0-5D34-4DF6-ABE6-C499A3AA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0882-C8B8-4C37-AB36-84E660A9658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3982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BBF366F-FF00-4BB9-87B0-4672ED50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99C199E-0104-4938-A20A-32A2F86D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FC5246A-7BBE-406A-A090-687E4077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495C-F735-4D4E-9FE8-A9F92A898B5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25286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BCFAFC-7909-4298-B071-FAE4B682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06FD3-BE00-4347-9755-40F14F6F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C4615D-01BC-4D16-AC6A-F9259F3E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5905-E068-490E-94DE-8E484ECBC18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21080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AA5BE2-205E-4F69-88BB-FCE1533D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5425C6-E747-4560-A9D3-6A6A9979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C3297-84BF-419A-8607-6BD4046E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A427-89A5-48D8-8B08-337E31549E0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251633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25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5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0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71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9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1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5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5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2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7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>
            <a:extLst>
              <a:ext uri="{FF2B5EF4-FFF2-40B4-BE49-F238E27FC236}">
                <a16:creationId xmlns:a16="http://schemas.microsoft.com/office/drawing/2014/main" id="{F706210D-2D7B-4F42-B798-C7289136DE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Segnaposto testo 2">
            <a:extLst>
              <a:ext uri="{FF2B5EF4-FFF2-40B4-BE49-F238E27FC236}">
                <a16:creationId xmlns:a16="http://schemas.microsoft.com/office/drawing/2014/main" id="{F87841FC-A801-4030-A60D-7869BE3FD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7EC6DB-9F4C-4303-A5E0-0984B503B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7658ED-1743-4606-BF70-73F5A2409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8D57FF-D87C-4EB8-83B9-9F222D100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47B237-AB6B-442B-BED5-DF5B5D3D615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5915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hyperlink" Target="mailto:life@mase.gov.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mase.gov.it/pagina/life" TargetMode="External"/><Relationship Id="rId11" Type="http://schemas.openxmlformats.org/officeDocument/2006/relationships/hyperlink" Target="mailto:(https://twitter.com/@LIFEprogrammeIT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www.facebook.com/ncp.life.Italia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15.png"/><Relationship Id="rId14" Type="http://schemas.openxmlformats.org/officeDocument/2006/relationships/hyperlink" Target="https://www.linkedin.com/in/ncp-life-italia-9a935b28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7657BDBB-B1C5-38E4-9F9B-77294132BF2F}"/>
              </a:ext>
            </a:extLst>
          </p:cNvPr>
          <p:cNvSpPr/>
          <p:nvPr/>
        </p:nvSpPr>
        <p:spPr>
          <a:xfrm rot="4350058">
            <a:off x="5126516" y="-416903"/>
            <a:ext cx="8779754" cy="7064176"/>
          </a:xfrm>
          <a:custGeom>
            <a:avLst/>
            <a:gdLst>
              <a:gd name="connsiteX0" fmla="*/ 13151739 w 13151739"/>
              <a:gd name="connsiteY0" fmla="*/ 3124242 h 10511347"/>
              <a:gd name="connsiteX1" fmla="*/ 10796993 w 13151739"/>
              <a:gd name="connsiteY1" fmla="*/ 10511347 h 10511347"/>
              <a:gd name="connsiteX2" fmla="*/ 0 w 13151739"/>
              <a:gd name="connsiteY2" fmla="*/ 10511346 h 10511347"/>
              <a:gd name="connsiteX3" fmla="*/ 3350644 w 13151739"/>
              <a:gd name="connsiteY3" fmla="*/ 0 h 105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1739" h="10511347">
                <a:moveTo>
                  <a:pt x="13151739" y="3124242"/>
                </a:moveTo>
                <a:lnTo>
                  <a:pt x="10796993" y="10511347"/>
                </a:lnTo>
                <a:lnTo>
                  <a:pt x="0" y="10511346"/>
                </a:lnTo>
                <a:lnTo>
                  <a:pt x="3350644" y="0"/>
                </a:lnTo>
                <a:close/>
              </a:path>
            </a:pathLst>
          </a:custGeom>
          <a:solidFill>
            <a:srgbClr val="054891"/>
          </a:solidFill>
        </p:spPr>
        <p:txBody>
          <a:bodyPr wrap="square">
            <a:noAutofit/>
          </a:bodyPr>
          <a:lstStyle/>
          <a:p>
            <a:pPr defTabSz="609690">
              <a:defRPr/>
            </a:pP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reeform: Shape 15">
            <a:extLst>
              <a:ext uri="{FF2B5EF4-FFF2-40B4-BE49-F238E27FC236}">
                <a16:creationId xmlns:a16="http://schemas.microsoft.com/office/drawing/2014/main" id="{E135A07E-1007-CD88-B6D1-EAF856A32E90}"/>
              </a:ext>
            </a:extLst>
          </p:cNvPr>
          <p:cNvSpPr/>
          <p:nvPr/>
        </p:nvSpPr>
        <p:spPr>
          <a:xfrm rot="-6460826">
            <a:off x="-2090993" y="184505"/>
            <a:ext cx="8867133" cy="7064176"/>
          </a:xfrm>
          <a:custGeom>
            <a:avLst/>
            <a:gdLst>
              <a:gd name="connsiteX0" fmla="*/ 13151739 w 13151739"/>
              <a:gd name="connsiteY0" fmla="*/ 3124242 h 10511347"/>
              <a:gd name="connsiteX1" fmla="*/ 10796993 w 13151739"/>
              <a:gd name="connsiteY1" fmla="*/ 10511347 h 10511347"/>
              <a:gd name="connsiteX2" fmla="*/ 0 w 13151739"/>
              <a:gd name="connsiteY2" fmla="*/ 10511346 h 10511347"/>
              <a:gd name="connsiteX3" fmla="*/ 3350644 w 13151739"/>
              <a:gd name="connsiteY3" fmla="*/ 0 h 105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1739" h="10511347">
                <a:moveTo>
                  <a:pt x="13151739" y="3124242"/>
                </a:moveTo>
                <a:lnTo>
                  <a:pt x="10796993" y="10511347"/>
                </a:lnTo>
                <a:lnTo>
                  <a:pt x="0" y="10511346"/>
                </a:lnTo>
                <a:lnTo>
                  <a:pt x="3350644" y="0"/>
                </a:lnTo>
                <a:close/>
              </a:path>
            </a:pathLst>
          </a:custGeom>
          <a:solidFill>
            <a:srgbClr val="A9D7B8"/>
          </a:solidFill>
        </p:spPr>
        <p:txBody>
          <a:bodyPr wrap="square">
            <a:noAutofit/>
          </a:bodyPr>
          <a:lstStyle/>
          <a:p>
            <a:pPr defTabSz="609690">
              <a:defRPr/>
            </a:pP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599A6DF-3E33-DE16-8BB7-DCEC70A4AB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5600" y="222464"/>
            <a:ext cx="15066059" cy="471645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AA1942B-529B-BB76-A88A-913624839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986867">
            <a:off x="10389324" y="5300727"/>
            <a:ext cx="2539068" cy="19204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E530330-209F-9AD1-746B-F58C1F44991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17" y="741706"/>
            <a:ext cx="1289136" cy="12829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585AC1A-6882-0F69-D559-AFE42B56C63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3" y="741706"/>
            <a:ext cx="1881259" cy="12829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542CE12-5E20-A5A1-DB36-6BCB211E651B}"/>
              </a:ext>
            </a:extLst>
          </p:cNvPr>
          <p:cNvSpPr/>
          <p:nvPr/>
        </p:nvSpPr>
        <p:spPr>
          <a:xfrm>
            <a:off x="9943853" y="5114705"/>
            <a:ext cx="1898907" cy="501113"/>
          </a:xfrm>
          <a:prstGeom prst="rect">
            <a:avLst/>
          </a:prstGeom>
          <a:solidFill>
            <a:srgbClr val="90C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391D3A3-C1B3-965E-3084-B9D4D6473C29}"/>
              </a:ext>
            </a:extLst>
          </p:cNvPr>
          <p:cNvSpPr/>
          <p:nvPr/>
        </p:nvSpPr>
        <p:spPr>
          <a:xfrm>
            <a:off x="6469017" y="5841123"/>
            <a:ext cx="5373743" cy="501113"/>
          </a:xfrm>
          <a:prstGeom prst="rect">
            <a:avLst/>
          </a:prstGeom>
          <a:solidFill>
            <a:schemeClr val="bg1"/>
          </a:solidFill>
          <a:ln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BA58C91-520B-563E-A692-64947E86EA45}"/>
              </a:ext>
            </a:extLst>
          </p:cNvPr>
          <p:cNvSpPr/>
          <p:nvPr/>
        </p:nvSpPr>
        <p:spPr>
          <a:xfrm>
            <a:off x="293551" y="2467780"/>
            <a:ext cx="11465031" cy="1424532"/>
          </a:xfrm>
          <a:prstGeom prst="rect">
            <a:avLst/>
          </a:prstGeom>
          <a:solidFill>
            <a:srgbClr val="0079C2">
              <a:alpha val="66000"/>
            </a:srgbClr>
          </a:solidFill>
          <a:ln>
            <a:solidFill>
              <a:srgbClr val="7AC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430A183-1577-A41C-C1E5-CAA158BDB93D}"/>
              </a:ext>
            </a:extLst>
          </p:cNvPr>
          <p:cNvSpPr txBox="1"/>
          <p:nvPr/>
        </p:nvSpPr>
        <p:spPr>
          <a:xfrm>
            <a:off x="433418" y="2514488"/>
            <a:ext cx="11155680" cy="1292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914446">
              <a:defRPr/>
            </a:pPr>
            <a:r>
              <a:rPr lang="it-IT" sz="2800" dirty="0">
                <a:solidFill>
                  <a:prstClr val="white"/>
                </a:solidFill>
                <a:latin typeface="Bahnschrift SemiBold" panose="020B0502040204020203" pitchFamily="34" charset="0"/>
              </a:rPr>
              <a:t>Programma LIFE 2021-2027: </a:t>
            </a:r>
          </a:p>
          <a:p>
            <a:pPr algn="ctr" defTabSz="914446">
              <a:defRPr/>
            </a:pPr>
            <a:r>
              <a:rPr lang="it-IT" sz="2800" dirty="0">
                <a:solidFill>
                  <a:prstClr val="white"/>
                </a:solidFill>
                <a:latin typeface="Bahnschrift SemiBold" panose="020B0502040204020203" pitchFamily="34" charset="0"/>
              </a:rPr>
              <a:t>Sottoprogrammi, azioni ammissibili e panoramica degli “Inviti a presentare proposte” per l’annualità 2024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56DDDA0-8AD6-73CE-C622-607737335AC1}"/>
              </a:ext>
            </a:extLst>
          </p:cNvPr>
          <p:cNvSpPr/>
          <p:nvPr/>
        </p:nvSpPr>
        <p:spPr>
          <a:xfrm>
            <a:off x="1420337" y="6850"/>
            <a:ext cx="6309427" cy="15138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46">
              <a:lnSpc>
                <a:spcPct val="107000"/>
              </a:lnSpc>
              <a:defRPr/>
            </a:pPr>
            <a:r>
              <a:rPr lang="it-IT" sz="2800" b="1" cap="all" dirty="0">
                <a:solidFill>
                  <a:srgbClr val="002060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2800" b="1" dirty="0">
              <a:solidFill>
                <a:srgbClr val="00206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914446">
              <a:lnSpc>
                <a:spcPts val="3966"/>
              </a:lnSpc>
              <a:defRPr/>
            </a:pPr>
            <a:r>
              <a:rPr lang="en-US" sz="3600" dirty="0">
                <a:solidFill>
                  <a:srgbClr val="FFFFFF"/>
                </a:solidFill>
                <a:latin typeface="EC Square Sans Pro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EC Square Sans Pro"/>
              </a:rPr>
              <a:t>LIFE </a:t>
            </a:r>
            <a:r>
              <a:rPr lang="en-US" sz="3600" b="1" i="1" dirty="0">
                <a:solidFill>
                  <a:srgbClr val="FFFFFF"/>
                </a:solidFill>
                <a:latin typeface="EC Square Sans Pro"/>
              </a:rPr>
              <a:t>Info Day </a:t>
            </a:r>
            <a:r>
              <a:rPr lang="en-US" sz="3600" b="1" dirty="0">
                <a:solidFill>
                  <a:srgbClr val="FFFFFF"/>
                </a:solidFill>
                <a:latin typeface="EC Square Sans Pro"/>
              </a:rPr>
              <a:t>Italia 2024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ED9764-4A0E-EEC3-0D8B-D51627764E8A}"/>
              </a:ext>
            </a:extLst>
          </p:cNvPr>
          <p:cNvSpPr txBox="1"/>
          <p:nvPr/>
        </p:nvSpPr>
        <p:spPr>
          <a:xfrm>
            <a:off x="8393478" y="5164219"/>
            <a:ext cx="49996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it-IT" dirty="0">
                <a:solidFill>
                  <a:prstClr val="white"/>
                </a:solidFill>
                <a:latin typeface="Bahnschrift SemiBold" panose="020B0502040204020203" pitchFamily="34" charset="0"/>
              </a:rPr>
              <a:t>LIFE NCP IT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28E1F76-2409-8D56-2186-A181B325A86D}"/>
              </a:ext>
            </a:extLst>
          </p:cNvPr>
          <p:cNvSpPr txBox="1"/>
          <p:nvPr/>
        </p:nvSpPr>
        <p:spPr>
          <a:xfrm>
            <a:off x="6469016" y="5922402"/>
            <a:ext cx="537374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it-IT" sz="1500" dirty="0">
                <a:solidFill>
                  <a:srgbClr val="0079C2"/>
                </a:solidFill>
                <a:latin typeface="Bahnschrift SemiBold" panose="020B0502040204020203" pitchFamily="34" charset="0"/>
              </a:rPr>
              <a:t>Ministero dell’Ambiente e della Sicurezza Energetica (MASE)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E13D9D1-817B-4C00-D4A4-8476114C5AE7}"/>
              </a:ext>
            </a:extLst>
          </p:cNvPr>
          <p:cNvSpPr txBox="1"/>
          <p:nvPr/>
        </p:nvSpPr>
        <p:spPr>
          <a:xfrm>
            <a:off x="8830719" y="312083"/>
            <a:ext cx="30120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it-IT" sz="2000" dirty="0">
                <a:solidFill>
                  <a:prstClr val="white"/>
                </a:solidFill>
                <a:latin typeface="Bahnschrift SemiBold" panose="020B0502040204020203" pitchFamily="34" charset="0"/>
              </a:rPr>
              <a:t>ROMA, 28 maggio 2024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F36163D9-1649-A8ED-69A8-5DB2793C9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917688">
            <a:off x="-658067" y="-363012"/>
            <a:ext cx="2539068" cy="1920459"/>
          </a:xfrm>
          <a:prstGeom prst="rect">
            <a:avLst/>
          </a:prstGeom>
        </p:spPr>
      </p:pic>
      <p:pic>
        <p:nvPicPr>
          <p:cNvPr id="23" name="Picture 22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A18C73CC-C79B-6EDF-CA57-66BB42AD40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0" y="3878978"/>
            <a:ext cx="4028777" cy="22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2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BC36177-5F40-601D-25B6-38B53F757F38}"/>
              </a:ext>
            </a:extLst>
          </p:cNvPr>
          <p:cNvCxnSpPr>
            <a:cxnSpLocks/>
          </p:cNvCxnSpPr>
          <p:nvPr/>
        </p:nvCxnSpPr>
        <p:spPr>
          <a:xfrm flipV="1">
            <a:off x="2039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86928" y="2939075"/>
            <a:ext cx="170100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it-IT"/>
            </a:defPPr>
            <a:lvl1pPr defTabSz="609630">
              <a:defRPr sz="2400" b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Il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Programma LIFE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CC10ED0-7969-1273-B503-5AFC3B492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774" y="87059"/>
            <a:ext cx="1481452" cy="10718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B3A9991-85E1-E063-A372-71A3B40DB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69" y="5410200"/>
            <a:ext cx="1076352" cy="10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4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7EA50123-779E-E4B4-992E-6968DBF53FF0}"/>
              </a:ext>
            </a:extLst>
          </p:cNvPr>
          <p:cNvSpPr/>
          <p:nvPr/>
        </p:nvSpPr>
        <p:spPr>
          <a:xfrm rot="-6460826">
            <a:off x="-1989393" y="286105"/>
            <a:ext cx="8867133" cy="7064176"/>
          </a:xfrm>
          <a:custGeom>
            <a:avLst/>
            <a:gdLst>
              <a:gd name="connsiteX0" fmla="*/ 13151739 w 13151739"/>
              <a:gd name="connsiteY0" fmla="*/ 3124242 h 10511347"/>
              <a:gd name="connsiteX1" fmla="*/ 10796993 w 13151739"/>
              <a:gd name="connsiteY1" fmla="*/ 10511347 h 10511347"/>
              <a:gd name="connsiteX2" fmla="*/ 0 w 13151739"/>
              <a:gd name="connsiteY2" fmla="*/ 10511346 h 10511347"/>
              <a:gd name="connsiteX3" fmla="*/ 3350644 w 13151739"/>
              <a:gd name="connsiteY3" fmla="*/ 0 h 105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1739" h="10511347">
                <a:moveTo>
                  <a:pt x="13151739" y="3124242"/>
                </a:moveTo>
                <a:lnTo>
                  <a:pt x="10796993" y="10511347"/>
                </a:lnTo>
                <a:lnTo>
                  <a:pt x="0" y="10511346"/>
                </a:lnTo>
                <a:lnTo>
                  <a:pt x="3350644" y="0"/>
                </a:lnTo>
                <a:close/>
              </a:path>
            </a:pathLst>
          </a:custGeom>
          <a:solidFill>
            <a:srgbClr val="A9D7B8"/>
          </a:solidFill>
        </p:spPr>
        <p:txBody>
          <a:bodyPr wrap="square">
            <a:noAutofit/>
          </a:bodyPr>
          <a:lstStyle/>
          <a:p>
            <a:pPr defTabSz="609690">
              <a:defRPr/>
            </a:pP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reeform: Shape 15">
            <a:extLst>
              <a:ext uri="{FF2B5EF4-FFF2-40B4-BE49-F238E27FC236}">
                <a16:creationId xmlns:a16="http://schemas.microsoft.com/office/drawing/2014/main" id="{F640BC3F-7BD7-5EEF-AF7C-0435FFACC2D6}"/>
              </a:ext>
            </a:extLst>
          </p:cNvPr>
          <p:cNvSpPr/>
          <p:nvPr/>
        </p:nvSpPr>
        <p:spPr>
          <a:xfrm rot="-6460826">
            <a:off x="-2070241" y="189933"/>
            <a:ext cx="8867133" cy="7064176"/>
          </a:xfrm>
          <a:custGeom>
            <a:avLst/>
            <a:gdLst>
              <a:gd name="connsiteX0" fmla="*/ 13151739 w 13151739"/>
              <a:gd name="connsiteY0" fmla="*/ 3124242 h 10511347"/>
              <a:gd name="connsiteX1" fmla="*/ 10796993 w 13151739"/>
              <a:gd name="connsiteY1" fmla="*/ 10511347 h 10511347"/>
              <a:gd name="connsiteX2" fmla="*/ 0 w 13151739"/>
              <a:gd name="connsiteY2" fmla="*/ 10511346 h 10511347"/>
              <a:gd name="connsiteX3" fmla="*/ 3350644 w 13151739"/>
              <a:gd name="connsiteY3" fmla="*/ 0 h 105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1739" h="10511347">
                <a:moveTo>
                  <a:pt x="13151739" y="3124242"/>
                </a:moveTo>
                <a:lnTo>
                  <a:pt x="10796993" y="10511347"/>
                </a:lnTo>
                <a:lnTo>
                  <a:pt x="0" y="10511346"/>
                </a:lnTo>
                <a:lnTo>
                  <a:pt x="3350644" y="0"/>
                </a:lnTo>
                <a:close/>
              </a:path>
            </a:pathLst>
          </a:custGeom>
          <a:solidFill>
            <a:srgbClr val="A9D7B8"/>
          </a:solidFill>
        </p:spPr>
        <p:txBody>
          <a:bodyPr wrap="square">
            <a:noAutofit/>
          </a:bodyPr>
          <a:lstStyle/>
          <a:p>
            <a:pPr defTabSz="609690">
              <a:defRPr/>
            </a:pP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: Shape 15">
            <a:extLst>
              <a:ext uri="{FF2B5EF4-FFF2-40B4-BE49-F238E27FC236}">
                <a16:creationId xmlns:a16="http://schemas.microsoft.com/office/drawing/2014/main" id="{00F7AE41-D37D-996B-E32A-15BFD7B9B41A}"/>
              </a:ext>
            </a:extLst>
          </p:cNvPr>
          <p:cNvSpPr/>
          <p:nvPr/>
        </p:nvSpPr>
        <p:spPr>
          <a:xfrm rot="4350058">
            <a:off x="5126516" y="-416903"/>
            <a:ext cx="8779754" cy="7064176"/>
          </a:xfrm>
          <a:custGeom>
            <a:avLst/>
            <a:gdLst>
              <a:gd name="connsiteX0" fmla="*/ 13151739 w 13151739"/>
              <a:gd name="connsiteY0" fmla="*/ 3124242 h 10511347"/>
              <a:gd name="connsiteX1" fmla="*/ 10796993 w 13151739"/>
              <a:gd name="connsiteY1" fmla="*/ 10511347 h 10511347"/>
              <a:gd name="connsiteX2" fmla="*/ 0 w 13151739"/>
              <a:gd name="connsiteY2" fmla="*/ 10511346 h 10511347"/>
              <a:gd name="connsiteX3" fmla="*/ 3350644 w 13151739"/>
              <a:gd name="connsiteY3" fmla="*/ 0 h 105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1739" h="10511347">
                <a:moveTo>
                  <a:pt x="13151739" y="3124242"/>
                </a:moveTo>
                <a:lnTo>
                  <a:pt x="10796993" y="10511347"/>
                </a:lnTo>
                <a:lnTo>
                  <a:pt x="0" y="10511346"/>
                </a:lnTo>
                <a:lnTo>
                  <a:pt x="3350644" y="0"/>
                </a:lnTo>
                <a:close/>
              </a:path>
            </a:pathLst>
          </a:custGeom>
          <a:solidFill>
            <a:srgbClr val="054891"/>
          </a:solidFill>
        </p:spPr>
        <p:txBody>
          <a:bodyPr wrap="square">
            <a:noAutofit/>
          </a:bodyPr>
          <a:lstStyle/>
          <a:p>
            <a:pPr defTabSz="609690">
              <a:defRPr/>
            </a:pP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21996"/>
          <a:stretch/>
        </p:blipFill>
        <p:spPr>
          <a:xfrm>
            <a:off x="722287" y="1495980"/>
            <a:ext cx="2291396" cy="17948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512" y="167580"/>
            <a:ext cx="1365250" cy="136525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CCEF06A-0080-1310-3899-C38E246F1BB5}"/>
              </a:ext>
            </a:extLst>
          </p:cNvPr>
          <p:cNvSpPr txBox="1"/>
          <p:nvPr/>
        </p:nvSpPr>
        <p:spPr>
          <a:xfrm>
            <a:off x="999714" y="433122"/>
            <a:ext cx="88760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90">
              <a:defRPr/>
            </a:pPr>
            <a:r>
              <a:rPr lang="it-IT" altLang="it-IT" sz="6600" b="1" cap="all" dirty="0">
                <a:solidFill>
                  <a:prstClr val="white"/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Grazie!</a:t>
            </a: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E7F6AFD4-1DAC-039B-4F65-B1CF659FD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118" y="1985300"/>
            <a:ext cx="684199" cy="750146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1C75C86-3B40-CBB5-A528-A338A318DCEA}"/>
              </a:ext>
            </a:extLst>
          </p:cNvPr>
          <p:cNvSpPr txBox="1"/>
          <p:nvPr/>
        </p:nvSpPr>
        <p:spPr>
          <a:xfrm>
            <a:off x="7812076" y="2106633"/>
            <a:ext cx="37178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/>
            <a:r>
              <a:rPr lang="en-GB" sz="2100" b="1" dirty="0">
                <a:solidFill>
                  <a:prstClr val="white"/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www.mase.gov.it/pagina/life</a:t>
            </a:r>
            <a:endParaRPr lang="en-GB" sz="2100" b="1" dirty="0">
              <a:solidFill>
                <a:prstClr val="white"/>
              </a:solidFill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E1E1273A-4FAE-E9D6-7B46-ADFB10A617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102" y="2858646"/>
            <a:ext cx="620230" cy="681506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5A1BF3F9-BC0A-785E-D20E-5C6F7B4195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8096" y="3854554"/>
            <a:ext cx="640631" cy="426310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C14B914A-96EA-1302-24E0-97FCFB1593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436" y="4539042"/>
            <a:ext cx="647562" cy="711537"/>
          </a:xfrm>
          <a:prstGeom prst="rect">
            <a:avLst/>
          </a:prstGeom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26549826-FBB2-3C79-3C12-9FFBB36AECDA}"/>
              </a:ext>
            </a:extLst>
          </p:cNvPr>
          <p:cNvSpPr txBox="1"/>
          <p:nvPr/>
        </p:nvSpPr>
        <p:spPr>
          <a:xfrm>
            <a:off x="7812076" y="3010971"/>
            <a:ext cx="236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/>
            <a:r>
              <a:rPr lang="en-GB" sz="2100" b="1" dirty="0">
                <a:solidFill>
                  <a:prstClr val="white"/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NCP LIFE Italia</a:t>
            </a:r>
            <a:endParaRPr lang="en-GB" sz="2100" b="1" dirty="0">
              <a:solidFill>
                <a:prstClr val="white"/>
              </a:solidFill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A721D5A2-B6E7-7717-E169-E590510743D1}"/>
              </a:ext>
            </a:extLst>
          </p:cNvPr>
          <p:cNvSpPr txBox="1"/>
          <p:nvPr/>
        </p:nvSpPr>
        <p:spPr>
          <a:xfrm>
            <a:off x="7848072" y="3859961"/>
            <a:ext cx="32515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/>
            <a:r>
              <a:rPr lang="en-GB" sz="2100" b="1" dirty="0">
                <a:solidFill>
                  <a:prstClr val="white"/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NCP LIFE IT</a:t>
            </a:r>
            <a:endParaRPr lang="en-GB" sz="2100" b="1" dirty="0">
              <a:solidFill>
                <a:prstClr val="white"/>
              </a:solidFill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BB3032AA-72EA-5000-73FF-4DA11A163458}"/>
              </a:ext>
            </a:extLst>
          </p:cNvPr>
          <p:cNvSpPr txBox="1"/>
          <p:nvPr/>
        </p:nvSpPr>
        <p:spPr>
          <a:xfrm>
            <a:off x="7839855" y="4740293"/>
            <a:ext cx="3948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/>
            <a:r>
              <a:rPr lang="en-GB" sz="2100" b="1" dirty="0" err="1">
                <a:solidFill>
                  <a:prstClr val="white"/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ncp_life_it</a:t>
            </a:r>
            <a:endParaRPr lang="en-GB" sz="2100" b="1" dirty="0">
              <a:solidFill>
                <a:prstClr val="white"/>
              </a:solidFill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C258DF-3B29-D0A8-B911-4E0D3AEAC001}"/>
              </a:ext>
            </a:extLst>
          </p:cNvPr>
          <p:cNvSpPr txBox="1"/>
          <p:nvPr/>
        </p:nvSpPr>
        <p:spPr>
          <a:xfrm>
            <a:off x="7601" y="5566765"/>
            <a:ext cx="668174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23" indent="-228623" defTabSz="914492"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E-mail: </a:t>
            </a:r>
            <a:r>
              <a:rPr 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12"/>
              </a:rPr>
              <a:t>life@mase.gov.it</a:t>
            </a:r>
            <a:r>
              <a:rPr 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 </a:t>
            </a:r>
          </a:p>
          <a:p>
            <a:pPr marL="228623" indent="-228623" defTabSz="914492"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Tel: 06 5722 8150 – 8231 – 8254 – 8174 – 8181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7606DE-D148-8EEC-9A89-4F61F9BAC2DE}"/>
              </a:ext>
            </a:extLst>
          </p:cNvPr>
          <p:cNvSpPr txBox="1"/>
          <p:nvPr/>
        </p:nvSpPr>
        <p:spPr>
          <a:xfrm>
            <a:off x="669345" y="3422396"/>
            <a:ext cx="573742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92">
              <a:spcBef>
                <a:spcPct val="0"/>
              </a:spcBef>
              <a:spcAft>
                <a:spcPts val="600"/>
              </a:spcAft>
              <a:defRPr/>
            </a:pPr>
            <a:r>
              <a:rPr lang="it-IT" alt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LIFE NCP </a:t>
            </a:r>
            <a:r>
              <a:rPr lang="it-IT" altLang="it-IT" sz="2000" b="1" i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Team  </a:t>
            </a:r>
            <a:r>
              <a:rPr lang="it-IT" alt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IT</a:t>
            </a:r>
            <a:r>
              <a:rPr lang="it-IT" altLang="it-IT" sz="2000" b="1" i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- </a:t>
            </a:r>
            <a:r>
              <a:rPr lang="it-IT" alt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MASE </a:t>
            </a:r>
            <a:endParaRPr lang="it-IT" altLang="it-IT" sz="2000" dirty="0">
              <a:solidFill>
                <a:srgbClr val="4BACC6">
                  <a:lumMod val="50000"/>
                </a:srgbClr>
              </a:solidFill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  <a:p>
            <a:pPr marL="342934" indent="-342934" algn="just" defTabSz="91449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Federico Benvenuti </a:t>
            </a:r>
          </a:p>
          <a:p>
            <a:pPr marL="342934" indent="-342934" algn="just" defTabSz="91449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Simonetta </a:t>
            </a:r>
            <a:r>
              <a:rPr lang="it-IT" altLang="it-IT" sz="2000" b="1" dirty="0" err="1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Pulicati</a:t>
            </a:r>
            <a:endParaRPr lang="it-IT" altLang="it-IT" sz="2000" b="1" dirty="0">
              <a:solidFill>
                <a:srgbClr val="4BACC6">
                  <a:lumMod val="50000"/>
                </a:srgbClr>
              </a:solidFill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  <a:p>
            <a:pPr marL="342934" indent="-342934" algn="just" defTabSz="91449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Carmen Gangale</a:t>
            </a:r>
          </a:p>
          <a:p>
            <a:pPr marL="342934" indent="-342934" defTabSz="91449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Giulia Pérez Almodóvar</a:t>
            </a:r>
          </a:p>
          <a:p>
            <a:pPr marL="342934" indent="-342934" defTabSz="914492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2000" b="1" dirty="0">
                <a:solidFill>
                  <a:srgbClr val="4BACC6">
                    <a:lumMod val="50000"/>
                  </a:srgbClr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Marco Rinaldi</a:t>
            </a: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ED2EB1E3-3287-F158-1725-01A7C4149A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2450" y="5460276"/>
            <a:ext cx="576276" cy="610641"/>
          </a:xfrm>
          <a:prstGeom prst="rect">
            <a:avLst/>
          </a:prstGeom>
        </p:spPr>
      </p:pic>
      <p:sp>
        <p:nvSpPr>
          <p:cNvPr id="13" name="TextBox 25">
            <a:extLst>
              <a:ext uri="{FF2B5EF4-FFF2-40B4-BE49-F238E27FC236}">
                <a16:creationId xmlns:a16="http://schemas.microsoft.com/office/drawing/2014/main" id="{DFBEFA70-6BFD-9799-E610-B1479404357E}"/>
              </a:ext>
            </a:extLst>
          </p:cNvPr>
          <p:cNvSpPr txBox="1"/>
          <p:nvPr/>
        </p:nvSpPr>
        <p:spPr>
          <a:xfrm>
            <a:off x="7908172" y="5620625"/>
            <a:ext cx="1920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/>
            <a:r>
              <a:rPr lang="en-GB" sz="2100" b="1" dirty="0">
                <a:solidFill>
                  <a:prstClr val="white"/>
                </a:solidFill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NCP LIFE Italia</a:t>
            </a:r>
            <a:endParaRPr lang="en-GB" sz="2100" b="1" dirty="0">
              <a:solidFill>
                <a:prstClr val="white"/>
              </a:solidFill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971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54194"/>
      </a:accent1>
      <a:accent2>
        <a:srgbClr val="FECD1B"/>
      </a:accent2>
      <a:accent3>
        <a:srgbClr val="51CF29"/>
      </a:accent3>
      <a:accent4>
        <a:srgbClr val="FFFC0D"/>
      </a:accent4>
      <a:accent5>
        <a:srgbClr val="51AE32"/>
      </a:accent5>
      <a:accent6>
        <a:srgbClr val="51F534"/>
      </a:accent6>
      <a:hlink>
        <a:srgbClr val="154194"/>
      </a:hlink>
      <a:folHlink>
        <a:srgbClr val="15AC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411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</vt:i4>
      </vt:variant>
    </vt:vector>
  </HeadingPairs>
  <TitlesOfParts>
    <vt:vector size="14" baseType="lpstr">
      <vt:lpstr>Arial</vt:lpstr>
      <vt:lpstr>Bahnschrift SemiBold</vt:lpstr>
      <vt:lpstr>Bahnschrift SemiBold SemiConden</vt:lpstr>
      <vt:lpstr>Book Antiqua</vt:lpstr>
      <vt:lpstr>Calibri</vt:lpstr>
      <vt:lpstr>EC Square Sans Pro</vt:lpstr>
      <vt:lpstr>Lato Bold</vt:lpstr>
      <vt:lpstr>Wingdings</vt:lpstr>
      <vt:lpstr>1_Office Theme</vt:lpstr>
      <vt:lpstr>1_Tema di Office</vt:lpstr>
      <vt:lpstr>2_Office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PerezAlmodovar Giulia</cp:lastModifiedBy>
  <cp:revision>306</cp:revision>
  <dcterms:created xsi:type="dcterms:W3CDTF">2023-04-24T09:57:44Z</dcterms:created>
  <dcterms:modified xsi:type="dcterms:W3CDTF">2024-12-23T12:59:49Z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2022-05-25T00:00:00Z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2023-04-24T00:00:00Z</vt:filetime>
  </property>
</Properties>
</file>