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8" r:id="rId2"/>
    <p:sldMasterId id="2147483780" r:id="rId3"/>
    <p:sldMasterId id="2147483840" r:id="rId4"/>
    <p:sldMasterId id="2147483876" r:id="rId5"/>
    <p:sldMasterId id="2147483888" r:id="rId6"/>
    <p:sldMasterId id="2147483900" r:id="rId7"/>
    <p:sldMasterId id="2147483912" r:id="rId8"/>
    <p:sldMasterId id="2147483924" r:id="rId9"/>
    <p:sldMasterId id="2147483936" r:id="rId10"/>
  </p:sldMasterIdLst>
  <p:notesMasterIdLst>
    <p:notesMasterId r:id="rId109"/>
  </p:notesMasterIdLst>
  <p:handoutMasterIdLst>
    <p:handoutMasterId r:id="rId110"/>
  </p:handoutMasterIdLst>
  <p:sldIdLst>
    <p:sldId id="269" r:id="rId11"/>
    <p:sldId id="270" r:id="rId12"/>
    <p:sldId id="424" r:id="rId13"/>
    <p:sldId id="462" r:id="rId14"/>
    <p:sldId id="450" r:id="rId15"/>
    <p:sldId id="442" r:id="rId16"/>
    <p:sldId id="443" r:id="rId17"/>
    <p:sldId id="445" r:id="rId18"/>
    <p:sldId id="444" r:id="rId19"/>
    <p:sldId id="446" r:id="rId20"/>
    <p:sldId id="447" r:id="rId21"/>
    <p:sldId id="448" r:id="rId22"/>
    <p:sldId id="449" r:id="rId23"/>
    <p:sldId id="527" r:id="rId24"/>
    <p:sldId id="479" r:id="rId25"/>
    <p:sldId id="464" r:id="rId26"/>
    <p:sldId id="604" r:id="rId27"/>
    <p:sldId id="530" r:id="rId28"/>
    <p:sldId id="536" r:id="rId29"/>
    <p:sldId id="531" r:id="rId30"/>
    <p:sldId id="534" r:id="rId31"/>
    <p:sldId id="537" r:id="rId32"/>
    <p:sldId id="538" r:id="rId33"/>
    <p:sldId id="535" r:id="rId34"/>
    <p:sldId id="539" r:id="rId35"/>
    <p:sldId id="571" r:id="rId36"/>
    <p:sldId id="573" r:id="rId37"/>
    <p:sldId id="541" r:id="rId38"/>
    <p:sldId id="529" r:id="rId39"/>
    <p:sldId id="465" r:id="rId40"/>
    <p:sldId id="466" r:id="rId41"/>
    <p:sldId id="467" r:id="rId42"/>
    <p:sldId id="478" r:id="rId43"/>
    <p:sldId id="471" r:id="rId44"/>
    <p:sldId id="472" r:id="rId45"/>
    <p:sldId id="473" r:id="rId46"/>
    <p:sldId id="474" r:id="rId47"/>
    <p:sldId id="468" r:id="rId48"/>
    <p:sldId id="542" r:id="rId49"/>
    <p:sldId id="578" r:id="rId50"/>
    <p:sldId id="579" r:id="rId51"/>
    <p:sldId id="580" r:id="rId52"/>
    <p:sldId id="581" r:id="rId53"/>
    <p:sldId id="582" r:id="rId54"/>
    <p:sldId id="583" r:id="rId55"/>
    <p:sldId id="584" r:id="rId56"/>
    <p:sldId id="585" r:id="rId57"/>
    <p:sldId id="586" r:id="rId58"/>
    <p:sldId id="587" r:id="rId59"/>
    <p:sldId id="477" r:id="rId60"/>
    <p:sldId id="574" r:id="rId61"/>
    <p:sldId id="421" r:id="rId62"/>
    <p:sldId id="575" r:id="rId63"/>
    <p:sldId id="452" r:id="rId64"/>
    <p:sldId id="543" r:id="rId65"/>
    <p:sldId id="544" r:id="rId66"/>
    <p:sldId id="545" r:id="rId67"/>
    <p:sldId id="546" r:id="rId68"/>
    <p:sldId id="547" r:id="rId69"/>
    <p:sldId id="548" r:id="rId70"/>
    <p:sldId id="549" r:id="rId71"/>
    <p:sldId id="550" r:id="rId72"/>
    <p:sldId id="588" r:id="rId73"/>
    <p:sldId id="589" r:id="rId74"/>
    <p:sldId id="590" r:id="rId75"/>
    <p:sldId id="591" r:id="rId76"/>
    <p:sldId id="592" r:id="rId77"/>
    <p:sldId id="594" r:id="rId78"/>
    <p:sldId id="593" r:id="rId79"/>
    <p:sldId id="595" r:id="rId80"/>
    <p:sldId id="596" r:id="rId81"/>
    <p:sldId id="508" r:id="rId82"/>
    <p:sldId id="576" r:id="rId83"/>
    <p:sldId id="429" r:id="rId84"/>
    <p:sldId id="551" r:id="rId85"/>
    <p:sldId id="552" r:id="rId86"/>
    <p:sldId id="553" r:id="rId87"/>
    <p:sldId id="554" r:id="rId88"/>
    <p:sldId id="555" r:id="rId89"/>
    <p:sldId id="556" r:id="rId90"/>
    <p:sldId id="557" r:id="rId91"/>
    <p:sldId id="558" r:id="rId92"/>
    <p:sldId id="559" r:id="rId93"/>
    <p:sldId id="560" r:id="rId94"/>
    <p:sldId id="497" r:id="rId95"/>
    <p:sldId id="597" r:id="rId96"/>
    <p:sldId id="598" r:id="rId97"/>
    <p:sldId id="599" r:id="rId98"/>
    <p:sldId id="600" r:id="rId99"/>
    <p:sldId id="601" r:id="rId100"/>
    <p:sldId id="602" r:id="rId101"/>
    <p:sldId id="603" r:id="rId102"/>
    <p:sldId id="570" r:id="rId103"/>
    <p:sldId id="569" r:id="rId104"/>
    <p:sldId id="577" r:id="rId105"/>
    <p:sldId id="431" r:id="rId106"/>
    <p:sldId id="408" r:id="rId107"/>
    <p:sldId id="564" r:id="rId108"/>
  </p:sldIdLst>
  <p:sldSz cx="9144000" cy="6858000" type="screen4x3"/>
  <p:notesSz cx="6797675" cy="9926638"/>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ja.Cipot" initials="MajaC" lastIdx="1" clrIdx="0"/>
  <p:cmAuthor id="1" name="Danilo Steblaj" initials="DS" lastIdx="5" clrIdx="1"/>
  <p:cmAuthor id="2" name="Nieves Zubalez" initials="NZ"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96C8"/>
    <a:srgbClr val="706259"/>
    <a:srgbClr val="BEE3AF"/>
    <a:srgbClr val="6CC04A"/>
    <a:srgbClr val="33CC33"/>
    <a:srgbClr val="00CCFF"/>
    <a:srgbClr val="0000FF"/>
    <a:srgbClr val="FF00FF"/>
    <a:srgbClr val="FFD70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22" autoAdjust="0"/>
    <p:restoredTop sz="88688" autoAdjust="0"/>
  </p:normalViewPr>
  <p:slideViewPr>
    <p:cSldViewPr>
      <p:cViewPr varScale="1">
        <p:scale>
          <a:sx n="143" d="100"/>
          <a:sy n="143" d="100"/>
        </p:scale>
        <p:origin x="804" y="1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5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presProps" Target="presProps.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viewProps" Target="viewProps.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notesMaster" Target="notesMasters/notesMaster1.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handoutMaster" Target="handoutMasters/handoutMaster1.xml"/><Relationship Id="rId115" Type="http://schemas.openxmlformats.org/officeDocument/2006/relationships/tableStyles" Target="tableStyle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899659-F385-454F-A8A7-2FD23FC2320B}" type="doc">
      <dgm:prSet loTypeId="urn:microsoft.com/office/officeart/2005/8/layout/hProcess9" loCatId="process" qsTypeId="urn:microsoft.com/office/officeart/2005/8/quickstyle/simple1" qsCatId="simple" csTypeId="urn:microsoft.com/office/officeart/2005/8/colors/accent1_2" csCatId="accent1" phldr="1"/>
      <dgm:spPr/>
    </dgm:pt>
    <dgm:pt modelId="{ECB354F8-E275-4AEA-A1FB-926358F0467A}">
      <dgm:prSet phldrT="[besedilo]" custT="1">
        <dgm:style>
          <a:lnRef idx="0">
            <a:schemeClr val="accent6"/>
          </a:lnRef>
          <a:fillRef idx="3">
            <a:schemeClr val="accent6"/>
          </a:fillRef>
          <a:effectRef idx="3">
            <a:schemeClr val="accent6"/>
          </a:effectRef>
          <a:fontRef idx="minor">
            <a:schemeClr val="lt1"/>
          </a:fontRef>
        </dgm:style>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sl-SI" sz="2800" b="1" dirty="0">
              <a:solidFill>
                <a:srgbClr val="336699"/>
              </a:solidFill>
              <a:latin typeface="Tahoma" pitchFamily="34" charset="0"/>
              <a:ea typeface="+mn-ea"/>
              <a:cs typeface="Tahoma" pitchFamily="34" charset="0"/>
            </a:rPr>
            <a:t>predlagane rešitve </a:t>
          </a:r>
        </a:p>
        <a:p>
          <a:pPr defTabSz="266700">
            <a:lnSpc>
              <a:spcPct val="90000"/>
            </a:lnSpc>
            <a:spcBef>
              <a:spcPct val="0"/>
            </a:spcBef>
            <a:spcAft>
              <a:spcPct val="35000"/>
            </a:spcAft>
          </a:pPr>
          <a:endParaRPr lang="sl-SI" sz="2200" dirty="0"/>
        </a:p>
      </dgm:t>
    </dgm:pt>
    <dgm:pt modelId="{271C4488-3E16-4F69-A489-A5C2ACBDA6AA}" type="parTrans" cxnId="{67632AA8-49B2-465F-8752-5E019C428477}">
      <dgm:prSet/>
      <dgm:spPr/>
      <dgm:t>
        <a:bodyPr/>
        <a:lstStyle/>
        <a:p>
          <a:endParaRPr lang="sl-SI"/>
        </a:p>
      </dgm:t>
    </dgm:pt>
    <dgm:pt modelId="{B2C01CD5-4FFE-4AA9-85DB-F2F1BB8F1724}" type="sibTrans" cxnId="{67632AA8-49B2-465F-8752-5E019C428477}">
      <dgm:prSet/>
      <dgm:spPr/>
      <dgm:t>
        <a:bodyPr/>
        <a:lstStyle/>
        <a:p>
          <a:endParaRPr lang="sl-SI"/>
        </a:p>
      </dgm:t>
    </dgm:pt>
    <dgm:pt modelId="{BCE938C0-FD02-45D3-A329-2FAE4D485F2A}">
      <dgm:prSet phldrT="[besedilo]"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sl-SI" sz="2400" b="1" dirty="0">
              <a:solidFill>
                <a:srgbClr val="FF0000"/>
              </a:solidFill>
              <a:latin typeface="Tahoma" pitchFamily="34" charset="0"/>
              <a:ea typeface="+mn-ea"/>
              <a:cs typeface="Tahoma" pitchFamily="34" charset="0"/>
            </a:rPr>
            <a:t>TABELA KAZALNIKOV</a:t>
          </a:r>
        </a:p>
      </dgm:t>
    </dgm:pt>
    <dgm:pt modelId="{A8EE447A-066C-4FEC-A0CB-8D11A6E7E2E7}" type="parTrans" cxnId="{2C6B46C0-99D2-4DA9-A449-2E1AFFAED642}">
      <dgm:prSet/>
      <dgm:spPr/>
      <dgm:t>
        <a:bodyPr/>
        <a:lstStyle/>
        <a:p>
          <a:endParaRPr lang="sl-SI"/>
        </a:p>
      </dgm:t>
    </dgm:pt>
    <dgm:pt modelId="{435FE664-15ED-4246-A418-3CE2A7807ED3}" type="sibTrans" cxnId="{2C6B46C0-99D2-4DA9-A449-2E1AFFAED642}">
      <dgm:prSet/>
      <dgm:spPr/>
      <dgm:t>
        <a:bodyPr/>
        <a:lstStyle/>
        <a:p>
          <a:endParaRPr lang="sl-SI"/>
        </a:p>
      </dgm:t>
    </dgm:pt>
    <dgm:pt modelId="{7D62E3AD-E873-49B4-B6AA-D956B13F7AD7}">
      <dgm:prSet custT="1">
        <dgm:style>
          <a:lnRef idx="1">
            <a:schemeClr val="accent6"/>
          </a:lnRef>
          <a:fillRef idx="2">
            <a:schemeClr val="accent6"/>
          </a:fillRef>
          <a:effectRef idx="1">
            <a:schemeClr val="accent6"/>
          </a:effectRef>
          <a:fontRef idx="minor">
            <a:schemeClr val="dk1"/>
          </a:fontRef>
        </dgm:style>
      </dgm:prSet>
      <dgm:spPr>
        <a:ln/>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sl-SI" sz="2800" b="1" dirty="0">
              <a:solidFill>
                <a:srgbClr val="336699"/>
              </a:solidFill>
              <a:latin typeface="Tahoma" pitchFamily="34" charset="0"/>
              <a:ea typeface="+mn-ea"/>
              <a:cs typeface="Tahoma" pitchFamily="34" charset="0"/>
            </a:rPr>
            <a:t>pričakovane okoljske koristi</a:t>
          </a:r>
        </a:p>
      </dgm:t>
    </dgm:pt>
    <dgm:pt modelId="{45FD63DB-BEA0-4D0A-9B4D-255447AED2A9}" type="parTrans" cxnId="{794C2231-DA7E-4D8D-8DF2-A391BB9E357F}">
      <dgm:prSet/>
      <dgm:spPr/>
      <dgm:t>
        <a:bodyPr/>
        <a:lstStyle/>
        <a:p>
          <a:endParaRPr lang="sl-SI"/>
        </a:p>
      </dgm:t>
    </dgm:pt>
    <dgm:pt modelId="{82FEC69A-8B1E-4B1D-AE6F-CE61CD98C689}" type="sibTrans" cxnId="{794C2231-DA7E-4D8D-8DF2-A391BB9E357F}">
      <dgm:prSet/>
      <dgm:spPr/>
      <dgm:t>
        <a:bodyPr/>
        <a:lstStyle/>
        <a:p>
          <a:endParaRPr lang="sl-SI"/>
        </a:p>
      </dgm:t>
    </dgm:pt>
    <dgm:pt modelId="{A4AC29F4-726F-4ADC-AD47-46102C79D71C}" type="pres">
      <dgm:prSet presAssocID="{EB899659-F385-454F-A8A7-2FD23FC2320B}" presName="CompostProcess" presStyleCnt="0">
        <dgm:presLayoutVars>
          <dgm:dir/>
          <dgm:resizeHandles val="exact"/>
        </dgm:presLayoutVars>
      </dgm:prSet>
      <dgm:spPr/>
    </dgm:pt>
    <dgm:pt modelId="{C97BF476-010A-497C-8ECC-6BAAE34F9DF4}" type="pres">
      <dgm:prSet presAssocID="{EB899659-F385-454F-A8A7-2FD23FC2320B}" presName="arrow" presStyleLbl="bgShp" presStyleIdx="0" presStyleCnt="1" custScaleX="117647" custLinFactNeighborY="-2041"/>
      <dgm:spPr/>
    </dgm:pt>
    <dgm:pt modelId="{86954699-3219-4D41-A4E7-4ED72E757202}" type="pres">
      <dgm:prSet presAssocID="{EB899659-F385-454F-A8A7-2FD23FC2320B}" presName="linearProcess" presStyleCnt="0"/>
      <dgm:spPr/>
    </dgm:pt>
    <dgm:pt modelId="{7ACA6595-55F7-4A37-96E2-730270CE3A9F}" type="pres">
      <dgm:prSet presAssocID="{ECB354F8-E275-4AEA-A1FB-926358F0467A}" presName="textNode" presStyleLbl="node1" presStyleIdx="0" presStyleCnt="3">
        <dgm:presLayoutVars>
          <dgm:bulletEnabled val="1"/>
        </dgm:presLayoutVars>
      </dgm:prSet>
      <dgm:spPr/>
    </dgm:pt>
    <dgm:pt modelId="{D82461D4-5249-4509-9D3A-C829ED1AFB05}" type="pres">
      <dgm:prSet presAssocID="{B2C01CD5-4FFE-4AA9-85DB-F2F1BB8F1724}" presName="sibTrans" presStyleCnt="0"/>
      <dgm:spPr/>
    </dgm:pt>
    <dgm:pt modelId="{43AF1389-4782-4BB3-9DEF-B73D736F8675}" type="pres">
      <dgm:prSet presAssocID="{7D62E3AD-E873-49B4-B6AA-D956B13F7AD7}" presName="textNode" presStyleLbl="node1" presStyleIdx="1" presStyleCnt="3">
        <dgm:presLayoutVars>
          <dgm:bulletEnabled val="1"/>
        </dgm:presLayoutVars>
      </dgm:prSet>
      <dgm:spPr/>
    </dgm:pt>
    <dgm:pt modelId="{AE5394FB-A0DF-4846-895B-BBE30B69CAFF}" type="pres">
      <dgm:prSet presAssocID="{82FEC69A-8B1E-4B1D-AE6F-CE61CD98C689}" presName="sibTrans" presStyleCnt="0"/>
      <dgm:spPr/>
    </dgm:pt>
    <dgm:pt modelId="{52D2F8DB-F7B5-47BC-9143-F133A4F14973}" type="pres">
      <dgm:prSet presAssocID="{BCE938C0-FD02-45D3-A329-2FAE4D485F2A}" presName="textNode" presStyleLbl="node1" presStyleIdx="2" presStyleCnt="3" custLinFactNeighborX="4107" custLinFactNeighborY="1100">
        <dgm:presLayoutVars>
          <dgm:bulletEnabled val="1"/>
        </dgm:presLayoutVars>
      </dgm:prSet>
      <dgm:spPr/>
    </dgm:pt>
  </dgm:ptLst>
  <dgm:cxnLst>
    <dgm:cxn modelId="{794C2231-DA7E-4D8D-8DF2-A391BB9E357F}" srcId="{EB899659-F385-454F-A8A7-2FD23FC2320B}" destId="{7D62E3AD-E873-49B4-B6AA-D956B13F7AD7}" srcOrd="1" destOrd="0" parTransId="{45FD63DB-BEA0-4D0A-9B4D-255447AED2A9}" sibTransId="{82FEC69A-8B1E-4B1D-AE6F-CE61CD98C689}"/>
    <dgm:cxn modelId="{702BE164-C845-4261-AF0B-A219967B9022}" type="presOf" srcId="{EB899659-F385-454F-A8A7-2FD23FC2320B}" destId="{A4AC29F4-726F-4ADC-AD47-46102C79D71C}" srcOrd="0" destOrd="0" presId="urn:microsoft.com/office/officeart/2005/8/layout/hProcess9"/>
    <dgm:cxn modelId="{D5C88B97-B359-4C49-A04C-D5B2D3C79A42}" type="presOf" srcId="{ECB354F8-E275-4AEA-A1FB-926358F0467A}" destId="{7ACA6595-55F7-4A37-96E2-730270CE3A9F}" srcOrd="0" destOrd="0" presId="urn:microsoft.com/office/officeart/2005/8/layout/hProcess9"/>
    <dgm:cxn modelId="{67632AA8-49B2-465F-8752-5E019C428477}" srcId="{EB899659-F385-454F-A8A7-2FD23FC2320B}" destId="{ECB354F8-E275-4AEA-A1FB-926358F0467A}" srcOrd="0" destOrd="0" parTransId="{271C4488-3E16-4F69-A489-A5C2ACBDA6AA}" sibTransId="{B2C01CD5-4FFE-4AA9-85DB-F2F1BB8F1724}"/>
    <dgm:cxn modelId="{29C844B4-4ABC-48C5-9155-25CCD8E9C5C4}" type="presOf" srcId="{7D62E3AD-E873-49B4-B6AA-D956B13F7AD7}" destId="{43AF1389-4782-4BB3-9DEF-B73D736F8675}" srcOrd="0" destOrd="0" presId="urn:microsoft.com/office/officeart/2005/8/layout/hProcess9"/>
    <dgm:cxn modelId="{56CC67B4-8ADC-47F7-BC37-29F55A328221}" type="presOf" srcId="{BCE938C0-FD02-45D3-A329-2FAE4D485F2A}" destId="{52D2F8DB-F7B5-47BC-9143-F133A4F14973}" srcOrd="0" destOrd="0" presId="urn:microsoft.com/office/officeart/2005/8/layout/hProcess9"/>
    <dgm:cxn modelId="{2C6B46C0-99D2-4DA9-A449-2E1AFFAED642}" srcId="{EB899659-F385-454F-A8A7-2FD23FC2320B}" destId="{BCE938C0-FD02-45D3-A329-2FAE4D485F2A}" srcOrd="2" destOrd="0" parTransId="{A8EE447A-066C-4FEC-A0CB-8D11A6E7E2E7}" sibTransId="{435FE664-15ED-4246-A418-3CE2A7807ED3}"/>
    <dgm:cxn modelId="{0DB93684-FA04-48BE-B7D7-FB6141C3777D}" type="presParOf" srcId="{A4AC29F4-726F-4ADC-AD47-46102C79D71C}" destId="{C97BF476-010A-497C-8ECC-6BAAE34F9DF4}" srcOrd="0" destOrd="0" presId="urn:microsoft.com/office/officeart/2005/8/layout/hProcess9"/>
    <dgm:cxn modelId="{5AD9AC26-1EDE-49BC-B616-DD3BCE982F06}" type="presParOf" srcId="{A4AC29F4-726F-4ADC-AD47-46102C79D71C}" destId="{86954699-3219-4D41-A4E7-4ED72E757202}" srcOrd="1" destOrd="0" presId="urn:microsoft.com/office/officeart/2005/8/layout/hProcess9"/>
    <dgm:cxn modelId="{4B2C639B-9DE0-459A-A6BB-5C9823FE93DD}" type="presParOf" srcId="{86954699-3219-4D41-A4E7-4ED72E757202}" destId="{7ACA6595-55F7-4A37-96E2-730270CE3A9F}" srcOrd="0" destOrd="0" presId="urn:microsoft.com/office/officeart/2005/8/layout/hProcess9"/>
    <dgm:cxn modelId="{0D9B345E-B515-401C-B40F-CACEE69CB818}" type="presParOf" srcId="{86954699-3219-4D41-A4E7-4ED72E757202}" destId="{D82461D4-5249-4509-9D3A-C829ED1AFB05}" srcOrd="1" destOrd="0" presId="urn:microsoft.com/office/officeart/2005/8/layout/hProcess9"/>
    <dgm:cxn modelId="{7E47B09F-FBBA-4CA6-A35D-94521BB9E4EA}" type="presParOf" srcId="{86954699-3219-4D41-A4E7-4ED72E757202}" destId="{43AF1389-4782-4BB3-9DEF-B73D736F8675}" srcOrd="2" destOrd="0" presId="urn:microsoft.com/office/officeart/2005/8/layout/hProcess9"/>
    <dgm:cxn modelId="{6E08F218-468D-479A-87FB-6EFFD27200BC}" type="presParOf" srcId="{86954699-3219-4D41-A4E7-4ED72E757202}" destId="{AE5394FB-A0DF-4846-895B-BBE30B69CAFF}" srcOrd="3" destOrd="0" presId="urn:microsoft.com/office/officeart/2005/8/layout/hProcess9"/>
    <dgm:cxn modelId="{660B1E16-5BD8-4BC3-B6E9-B65646CD43F3}" type="presParOf" srcId="{86954699-3219-4D41-A4E7-4ED72E757202}" destId="{52D2F8DB-F7B5-47BC-9143-F133A4F14973}" srcOrd="4"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7BF476-010A-497C-8ECC-6BAAE34F9DF4}">
      <dsp:nvSpPr>
        <dsp:cNvPr id="0" name=""/>
        <dsp:cNvSpPr/>
      </dsp:nvSpPr>
      <dsp:spPr>
        <a:xfrm>
          <a:off x="2" y="0"/>
          <a:ext cx="8892473" cy="352839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CA6595-55F7-4A37-96E2-730270CE3A9F}">
      <dsp:nvSpPr>
        <dsp:cNvPr id="0" name=""/>
        <dsp:cNvSpPr/>
      </dsp:nvSpPr>
      <dsp:spPr>
        <a:xfrm>
          <a:off x="4287" y="1058517"/>
          <a:ext cx="2748830" cy="1411356"/>
        </a:xfrm>
        <a:prstGeom prst="roundRect">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sl-SI" sz="2800" b="1" kern="1200" dirty="0">
              <a:solidFill>
                <a:srgbClr val="336699"/>
              </a:solidFill>
              <a:latin typeface="Tahoma" pitchFamily="34" charset="0"/>
              <a:ea typeface="+mn-ea"/>
              <a:cs typeface="Tahoma" pitchFamily="34" charset="0"/>
            </a:rPr>
            <a:t>predlagane rešitve </a:t>
          </a:r>
        </a:p>
        <a:p>
          <a:pPr lvl="0" algn="ctr" defTabSz="266700">
            <a:lnSpc>
              <a:spcPct val="90000"/>
            </a:lnSpc>
            <a:spcBef>
              <a:spcPct val="0"/>
            </a:spcBef>
            <a:spcAft>
              <a:spcPct val="35000"/>
            </a:spcAft>
            <a:buNone/>
          </a:pPr>
          <a:endParaRPr lang="sl-SI" sz="2200" kern="1200" dirty="0"/>
        </a:p>
      </dsp:txBody>
      <dsp:txXfrm>
        <a:off x="73184" y="1127414"/>
        <a:ext cx="2611036" cy="1273562"/>
      </dsp:txXfrm>
    </dsp:sp>
    <dsp:sp modelId="{43AF1389-4782-4BB3-9DEF-B73D736F8675}">
      <dsp:nvSpPr>
        <dsp:cNvPr id="0" name=""/>
        <dsp:cNvSpPr/>
      </dsp:nvSpPr>
      <dsp:spPr>
        <a:xfrm>
          <a:off x="3071823" y="1058517"/>
          <a:ext cx="2748830" cy="1411356"/>
        </a:xfrm>
        <a:prstGeom prst="round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sl-SI" sz="2800" b="1" kern="1200" dirty="0">
              <a:solidFill>
                <a:srgbClr val="336699"/>
              </a:solidFill>
              <a:latin typeface="Tahoma" pitchFamily="34" charset="0"/>
              <a:ea typeface="+mn-ea"/>
              <a:cs typeface="Tahoma" pitchFamily="34" charset="0"/>
            </a:rPr>
            <a:t>pričakovane okoljske koristi</a:t>
          </a:r>
        </a:p>
      </dsp:txBody>
      <dsp:txXfrm>
        <a:off x="3140720" y="1127414"/>
        <a:ext cx="2611036" cy="1273562"/>
      </dsp:txXfrm>
    </dsp:sp>
    <dsp:sp modelId="{52D2F8DB-F7B5-47BC-9143-F133A4F14973}">
      <dsp:nvSpPr>
        <dsp:cNvPr id="0" name=""/>
        <dsp:cNvSpPr/>
      </dsp:nvSpPr>
      <dsp:spPr>
        <a:xfrm>
          <a:off x="6143647" y="1074042"/>
          <a:ext cx="2748830" cy="1411356"/>
        </a:xfrm>
        <a:prstGeom prst="roundRect">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91440" tIns="91440" rIns="91440" bIns="9144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sl-SI" sz="2400" b="1" kern="1200" dirty="0">
              <a:solidFill>
                <a:srgbClr val="FF0000"/>
              </a:solidFill>
              <a:latin typeface="Tahoma" pitchFamily="34" charset="0"/>
              <a:ea typeface="+mn-ea"/>
              <a:cs typeface="Tahoma" pitchFamily="34" charset="0"/>
            </a:rPr>
            <a:t>TABELA KAZALNIKOV</a:t>
          </a:r>
        </a:p>
      </dsp:txBody>
      <dsp:txXfrm>
        <a:off x="6212544" y="1142939"/>
        <a:ext cx="2611036" cy="127356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81E2227A-005B-496D-94F0-C2C800B1A2E8}" type="datetimeFigureOut">
              <a:rPr lang="sl-SI" smtClean="0"/>
              <a:t>19. 12. 2024</a:t>
            </a:fld>
            <a:endParaRPr lang="sl-SI"/>
          </a:p>
        </p:txBody>
      </p:sp>
      <p:sp>
        <p:nvSpPr>
          <p:cNvPr id="4" name="Ograda no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sl-SI"/>
          </a:p>
        </p:txBody>
      </p:sp>
      <p:sp>
        <p:nvSpPr>
          <p:cNvPr id="5" name="Ograda številke diapozitiva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CB988C3-8A49-467F-BCBB-2AD47E094D2B}" type="slidenum">
              <a:rPr lang="sl-SI" smtClean="0"/>
              <a:t>‹#›</a:t>
            </a:fld>
            <a:endParaRPr lang="sl-SI"/>
          </a:p>
        </p:txBody>
      </p:sp>
    </p:spTree>
    <p:extLst>
      <p:ext uri="{BB962C8B-B14F-4D97-AF65-F5344CB8AC3E}">
        <p14:creationId xmlns:p14="http://schemas.microsoft.com/office/powerpoint/2010/main" val="2459310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F1F0385-2F07-4BA0-AE8F-CFDDE0EB5C4B}" type="datetimeFigureOut">
              <a:rPr lang="sl-SI" smtClean="0"/>
              <a:t>19. 12. 2024</a:t>
            </a:fld>
            <a:endParaRPr lang="sl-SI"/>
          </a:p>
        </p:txBody>
      </p:sp>
      <p:sp>
        <p:nvSpPr>
          <p:cNvPr id="4" name="Ograda stranske slik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sl-SI"/>
          </a:p>
        </p:txBody>
      </p:sp>
      <p:sp>
        <p:nvSpPr>
          <p:cNvPr id="5" name="Ograda opomb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grada no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sl-SI"/>
          </a:p>
        </p:txBody>
      </p:sp>
      <p:sp>
        <p:nvSpPr>
          <p:cNvPr id="7" name="Ograda številke diapozitiva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14FB7745-16D1-4D94-9306-41A0B2F26561}" type="slidenum">
              <a:rPr lang="sl-SI" smtClean="0"/>
              <a:t>‹#›</a:t>
            </a:fld>
            <a:endParaRPr lang="sl-SI"/>
          </a:p>
        </p:txBody>
      </p:sp>
    </p:spTree>
    <p:extLst>
      <p:ext uri="{BB962C8B-B14F-4D97-AF65-F5344CB8AC3E}">
        <p14:creationId xmlns:p14="http://schemas.microsoft.com/office/powerpoint/2010/main" val="1434850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ebgate.ec.europa.eu/eproposalWeb/kpi/module"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latin typeface="+mn-lt"/>
              <a:ea typeface="+mn-ea"/>
              <a:cs typeface="+mn-cs"/>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pPr/>
              <a:t>1</a:t>
            </a:fld>
            <a:endParaRPr lang="sl-SI" dirty="0"/>
          </a:p>
        </p:txBody>
      </p:sp>
    </p:spTree>
    <p:extLst>
      <p:ext uri="{BB962C8B-B14F-4D97-AF65-F5344CB8AC3E}">
        <p14:creationId xmlns:p14="http://schemas.microsoft.com/office/powerpoint/2010/main" val="4209852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t>10</a:t>
            </a:fld>
            <a:endParaRPr lang="sl-SI"/>
          </a:p>
        </p:txBody>
      </p:sp>
    </p:spTree>
    <p:extLst>
      <p:ext uri="{BB962C8B-B14F-4D97-AF65-F5344CB8AC3E}">
        <p14:creationId xmlns:p14="http://schemas.microsoft.com/office/powerpoint/2010/main" val="1360017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t>11</a:t>
            </a:fld>
            <a:endParaRPr lang="sl-SI"/>
          </a:p>
        </p:txBody>
      </p:sp>
    </p:spTree>
    <p:extLst>
      <p:ext uri="{BB962C8B-B14F-4D97-AF65-F5344CB8AC3E}">
        <p14:creationId xmlns:p14="http://schemas.microsoft.com/office/powerpoint/2010/main" val="1360017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t>12</a:t>
            </a:fld>
            <a:endParaRPr lang="sl-SI"/>
          </a:p>
        </p:txBody>
      </p:sp>
    </p:spTree>
    <p:extLst>
      <p:ext uri="{BB962C8B-B14F-4D97-AF65-F5344CB8AC3E}">
        <p14:creationId xmlns:p14="http://schemas.microsoft.com/office/powerpoint/2010/main" val="1360017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t>13</a:t>
            </a:fld>
            <a:endParaRPr lang="sl-SI"/>
          </a:p>
        </p:txBody>
      </p:sp>
    </p:spTree>
    <p:extLst>
      <p:ext uri="{BB962C8B-B14F-4D97-AF65-F5344CB8AC3E}">
        <p14:creationId xmlns:p14="http://schemas.microsoft.com/office/powerpoint/2010/main" val="1360017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t>14</a:t>
            </a:fld>
            <a:endParaRPr lang="sl-SI" dirty="0"/>
          </a:p>
        </p:txBody>
      </p:sp>
    </p:spTree>
    <p:extLst>
      <p:ext uri="{BB962C8B-B14F-4D97-AF65-F5344CB8AC3E}">
        <p14:creationId xmlns:p14="http://schemas.microsoft.com/office/powerpoint/2010/main" val="1360017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latin typeface="+mn-lt"/>
              <a:ea typeface="+mn-ea"/>
              <a:cs typeface="+mn-cs"/>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15</a:t>
            </a:fld>
            <a:endParaRPr lang="sl-SI" dirty="0">
              <a:solidFill>
                <a:prstClr val="black"/>
              </a:solidFill>
            </a:endParaRPr>
          </a:p>
        </p:txBody>
      </p:sp>
    </p:spTree>
    <p:extLst>
      <p:ext uri="{BB962C8B-B14F-4D97-AF65-F5344CB8AC3E}">
        <p14:creationId xmlns:p14="http://schemas.microsoft.com/office/powerpoint/2010/main" val="4209852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16</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17</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18</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19</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t>2</a:t>
            </a:fld>
            <a:endParaRPr lang="sl-SI" dirty="0"/>
          </a:p>
        </p:txBody>
      </p:sp>
    </p:spTree>
    <p:extLst>
      <p:ext uri="{BB962C8B-B14F-4D97-AF65-F5344CB8AC3E}">
        <p14:creationId xmlns:p14="http://schemas.microsoft.com/office/powerpoint/2010/main" val="1360017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20</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21</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22</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23</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24</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25</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26</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27</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latin typeface="+mn-lt"/>
              <a:ea typeface="+mn-ea"/>
              <a:cs typeface="+mn-cs"/>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28</a:t>
            </a:fld>
            <a:endParaRPr lang="sl-SI" dirty="0">
              <a:solidFill>
                <a:prstClr val="black"/>
              </a:solidFill>
            </a:endParaRPr>
          </a:p>
        </p:txBody>
      </p:sp>
    </p:spTree>
    <p:extLst>
      <p:ext uri="{BB962C8B-B14F-4D97-AF65-F5344CB8AC3E}">
        <p14:creationId xmlns:p14="http://schemas.microsoft.com/office/powerpoint/2010/main" val="4209852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29</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latin typeface="+mn-lt"/>
              <a:ea typeface="+mn-ea"/>
              <a:cs typeface="+mn-cs"/>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pPr/>
              <a:t>3</a:t>
            </a:fld>
            <a:endParaRPr lang="sl-SI" dirty="0"/>
          </a:p>
        </p:txBody>
      </p:sp>
    </p:spTree>
    <p:extLst>
      <p:ext uri="{BB962C8B-B14F-4D97-AF65-F5344CB8AC3E}">
        <p14:creationId xmlns:p14="http://schemas.microsoft.com/office/powerpoint/2010/main" val="4209852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30</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31</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32</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33</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34</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35</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lvl="0" indent="0">
              <a:buFont typeface="Arial" panose="020B0604020202020204" pitchFamily="34" charset="0"/>
              <a:buNone/>
            </a:pPr>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36</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a:spcAft>
                <a:spcPts val="1000"/>
              </a:spcAft>
            </a:pPr>
            <a:r>
              <a:rPr lang="sl-SI" dirty="0"/>
              <a:t>• Razbitje problema na </a:t>
            </a:r>
            <a:r>
              <a:rPr lang="sl-SI" b="1" dirty="0"/>
              <a:t>lažje obvladljive</a:t>
            </a:r>
            <a:r>
              <a:rPr lang="sl-SI" dirty="0"/>
              <a:t> in </a:t>
            </a:r>
            <a:r>
              <a:rPr lang="sl-SI" b="1" dirty="0"/>
              <a:t>opredeljive</a:t>
            </a:r>
            <a:r>
              <a:rPr lang="sl-SI" dirty="0"/>
              <a:t> dele </a:t>
            </a:r>
            <a:r>
              <a:rPr lang="sl-SI" dirty="0">
                <a:sym typeface="Wingdings"/>
              </a:rPr>
              <a:t> </a:t>
            </a:r>
            <a:r>
              <a:rPr lang="sl-SI" dirty="0"/>
              <a:t>v pomoč pri razvrščanju dejavnikov po pomembnosti in določanju ciljev. </a:t>
            </a:r>
          </a:p>
          <a:p>
            <a:pPr>
              <a:spcAft>
                <a:spcPts val="1000"/>
              </a:spcAft>
            </a:pPr>
            <a:r>
              <a:rPr lang="sl-SI" dirty="0"/>
              <a:t>• </a:t>
            </a:r>
            <a:r>
              <a:rPr lang="sl-SI" b="1" dirty="0"/>
              <a:t>Lažje razumevanja problema in njegovih vzrokov</a:t>
            </a:r>
            <a:r>
              <a:rPr lang="sl-SI" dirty="0"/>
              <a:t>, ki so pogosto povezani med seboj ali si celo nasprotujejo. To je pogosto prvi korak pri iskanju </a:t>
            </a:r>
            <a:r>
              <a:rPr lang="sl-SI" dirty="0" err="1"/>
              <a:t>win</a:t>
            </a:r>
            <a:r>
              <a:rPr lang="sl-SI" dirty="0"/>
              <a:t>-</a:t>
            </a:r>
            <a:r>
              <a:rPr lang="sl-SI" dirty="0" err="1"/>
              <a:t>win</a:t>
            </a:r>
            <a:r>
              <a:rPr lang="sl-SI" dirty="0"/>
              <a:t> rešitev. </a:t>
            </a:r>
          </a:p>
          <a:p>
            <a:pPr>
              <a:spcAft>
                <a:spcPts val="1000"/>
              </a:spcAft>
            </a:pPr>
            <a:r>
              <a:rPr lang="sl-SI" dirty="0"/>
              <a:t>• </a:t>
            </a:r>
            <a:r>
              <a:rPr lang="sl-SI" b="1" dirty="0"/>
              <a:t>Opredelitev osrednjih vprašanja in argumente</a:t>
            </a:r>
            <a:r>
              <a:rPr lang="sl-SI" dirty="0"/>
              <a:t>, ki vam lahko pomagajo določiti politične akterje in postopke za vsako fazo.</a:t>
            </a:r>
          </a:p>
          <a:p>
            <a:pPr>
              <a:spcAft>
                <a:spcPts val="1000"/>
              </a:spcAft>
            </a:pPr>
            <a:r>
              <a:rPr lang="sl-SI" dirty="0"/>
              <a:t>• </a:t>
            </a:r>
            <a:r>
              <a:rPr lang="sl-SI" b="1" dirty="0"/>
              <a:t>Opredelitev, ali so potrebne dodatne informacije, dokazi ali sredstva </a:t>
            </a:r>
            <a:r>
              <a:rPr lang="sl-SI" dirty="0"/>
              <a:t>za pripravo dobrega opisa problema – utemeljitve, zakaj ga je potrebno naslavljati. </a:t>
            </a:r>
          </a:p>
          <a:p>
            <a:pPr>
              <a:spcAft>
                <a:spcPts val="1000"/>
              </a:spcAft>
            </a:pPr>
            <a:r>
              <a:rPr lang="sl-SI" dirty="0"/>
              <a:t>• </a:t>
            </a:r>
            <a:r>
              <a:rPr lang="sl-SI" b="1" dirty="0"/>
              <a:t>Zagotovitev, da se opredelijo in naslavlja trenutna vprašanja</a:t>
            </a:r>
            <a:r>
              <a:rPr lang="sl-SI" dirty="0"/>
              <a:t> na tem področju in ne pretekla ali prihodnja. AKTUALNOST PROJEKTA</a:t>
            </a:r>
          </a:p>
          <a:p>
            <a:pPr>
              <a:spcAft>
                <a:spcPts val="1000"/>
              </a:spcAft>
            </a:pPr>
            <a:r>
              <a:rPr lang="sl-SI" dirty="0"/>
              <a:t>• V procesu analize se pogosto </a:t>
            </a:r>
            <a:r>
              <a:rPr lang="sl-SI" b="1" dirty="0"/>
              <a:t>vzpostavi skupen občutek </a:t>
            </a:r>
            <a:r>
              <a:rPr lang="sl-SI" dirty="0"/>
              <a:t>razumevanja problema, namena projekta in pripravljenosti za ukrepanje</a:t>
            </a:r>
            <a:r>
              <a:rPr lang="sl-SI" baseline="0" dirty="0"/>
              <a:t> – zato je potrebno, da v analizi sodeluje </a:t>
            </a:r>
            <a:r>
              <a:rPr lang="sl-SI" baseline="0" dirty="0" err="1"/>
              <a:t>čimveč</a:t>
            </a:r>
            <a:r>
              <a:rPr lang="sl-SI" baseline="0" dirty="0"/>
              <a:t> deležnikov</a:t>
            </a:r>
          </a:p>
          <a:p>
            <a:pPr>
              <a:spcAft>
                <a:spcPts val="1000"/>
              </a:spcAft>
            </a:pPr>
            <a:r>
              <a:rPr lang="sl-SI" baseline="0" dirty="0"/>
              <a:t>PODLAGA za nadaljnje korake priprave prijave (določanje ciljev in pričakovanih rezultatov iz posledic problema, deležnikov in ciljnih skupin, akcij na podlagi izbranih vzrokov, ki jih bomo odpravljali</a:t>
            </a:r>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37</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dirty="0"/>
              <a:t>V procesu oblikovanja projekta morate najprej </a:t>
            </a:r>
            <a:r>
              <a:rPr lang="sl-SI" b="1" dirty="0"/>
              <a:t>opredeliti problem</a:t>
            </a:r>
            <a:r>
              <a:rPr lang="sl-SI" dirty="0"/>
              <a:t>, ki ga bo vaš projekt naslavljal. </a:t>
            </a:r>
            <a:r>
              <a:rPr lang="sl-SI" baseline="0" dirty="0"/>
              <a:t>Kako to narediti: npr. če ste občina, so vam lahko v pomoč občani – glede česa se pritožujejo, </a:t>
            </a:r>
            <a:r>
              <a:rPr lang="sl-SI" dirty="0"/>
              <a:t>Pri tem morate paziti, da ga ne zamenjate z njegovimi vzroki ali posledicami (učinki).</a:t>
            </a:r>
          </a:p>
          <a:p>
            <a:r>
              <a:rPr lang="sl-SI" baseline="0" dirty="0"/>
              <a:t>Opis projekta namreč predstavlja začetno stanje (</a:t>
            </a:r>
            <a:r>
              <a:rPr lang="sl-SI" baseline="0" dirty="0" err="1"/>
              <a:t>baseline</a:t>
            </a:r>
            <a:r>
              <a:rPr lang="sl-SI" baseline="0" dirty="0"/>
              <a:t>), ki vam bo v pomoč pri merjenju učinkov vašega projekta.</a:t>
            </a:r>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38</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latin typeface="+mn-lt"/>
              <a:ea typeface="+mn-ea"/>
              <a:cs typeface="+mn-cs"/>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39</a:t>
            </a:fld>
            <a:endParaRPr lang="sl-SI" dirty="0">
              <a:solidFill>
                <a:prstClr val="black"/>
              </a:solidFill>
            </a:endParaRPr>
          </a:p>
        </p:txBody>
      </p:sp>
    </p:spTree>
    <p:extLst>
      <p:ext uri="{BB962C8B-B14F-4D97-AF65-F5344CB8AC3E}">
        <p14:creationId xmlns:p14="http://schemas.microsoft.com/office/powerpoint/2010/main" val="4209852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4</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50</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51</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a:latin typeface="Ubuntu" panose="020B0504030602030204" pitchFamily="34" charset="0"/>
              </a:rPr>
              <a:t>Uvrstitev projektnega predloga na več prednostnih področij</a:t>
            </a:r>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52</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53</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latin typeface="+mn-lt"/>
              <a:ea typeface="+mn-ea"/>
              <a:cs typeface="+mn-cs"/>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54</a:t>
            </a:fld>
            <a:endParaRPr lang="sl-SI" dirty="0">
              <a:solidFill>
                <a:prstClr val="black"/>
              </a:solidFill>
            </a:endParaRPr>
          </a:p>
        </p:txBody>
      </p:sp>
    </p:spTree>
    <p:extLst>
      <p:ext uri="{BB962C8B-B14F-4D97-AF65-F5344CB8AC3E}">
        <p14:creationId xmlns:p14="http://schemas.microsoft.com/office/powerpoint/2010/main" val="42098521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55</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56</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57</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58</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59</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latin typeface="+mn-lt"/>
              <a:ea typeface="+mn-ea"/>
              <a:cs typeface="+mn-cs"/>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pPr/>
              <a:t>5</a:t>
            </a:fld>
            <a:endParaRPr lang="sl-SI" dirty="0"/>
          </a:p>
        </p:txBody>
      </p:sp>
    </p:spTree>
    <p:extLst>
      <p:ext uri="{BB962C8B-B14F-4D97-AF65-F5344CB8AC3E}">
        <p14:creationId xmlns:p14="http://schemas.microsoft.com/office/powerpoint/2010/main" val="42098521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60</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61</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latin typeface="+mn-lt"/>
              <a:ea typeface="+mn-ea"/>
              <a:cs typeface="+mn-cs"/>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62</a:t>
            </a:fld>
            <a:endParaRPr lang="sl-SI" dirty="0">
              <a:solidFill>
                <a:prstClr val="black"/>
              </a:solidFill>
            </a:endParaRPr>
          </a:p>
        </p:txBody>
      </p:sp>
    </p:spTree>
    <p:extLst>
      <p:ext uri="{BB962C8B-B14F-4D97-AF65-F5344CB8AC3E}">
        <p14:creationId xmlns:p14="http://schemas.microsoft.com/office/powerpoint/2010/main" val="42098521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98BB8E28-6B4C-4CDA-BAA7-3B8345E1D024}" type="slidenum">
              <a:rPr lang="sl-SI" smtClean="0">
                <a:solidFill>
                  <a:prstClr val="black"/>
                </a:solidFill>
              </a:rPr>
              <a:pPr/>
              <a:t>68</a:t>
            </a:fld>
            <a:endParaRPr lang="sl-SI">
              <a:solidFill>
                <a:prstClr val="black"/>
              </a:solidFill>
            </a:endParaRPr>
          </a:p>
        </p:txBody>
      </p:sp>
    </p:spTree>
    <p:extLst>
      <p:ext uri="{BB962C8B-B14F-4D97-AF65-F5344CB8AC3E}">
        <p14:creationId xmlns:p14="http://schemas.microsoft.com/office/powerpoint/2010/main" val="41135181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fld id="{98BB8E28-6B4C-4CDA-BAA7-3B8345E1D024}" type="slidenum">
              <a:rPr lang="sl-SI" smtClean="0">
                <a:solidFill>
                  <a:prstClr val="black"/>
                </a:solidFill>
              </a:rPr>
              <a:pPr/>
              <a:t>71</a:t>
            </a:fld>
            <a:endParaRPr lang="sl-SI">
              <a:solidFill>
                <a:prstClr val="black"/>
              </a:solidFill>
            </a:endParaRPr>
          </a:p>
        </p:txBody>
      </p:sp>
    </p:spTree>
    <p:extLst>
      <p:ext uri="{BB962C8B-B14F-4D97-AF65-F5344CB8AC3E}">
        <p14:creationId xmlns:p14="http://schemas.microsoft.com/office/powerpoint/2010/main" val="3527674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72</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73</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latin typeface="+mn-lt"/>
              <a:ea typeface="+mn-ea"/>
              <a:cs typeface="+mn-cs"/>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pPr/>
              <a:t>74</a:t>
            </a:fld>
            <a:endParaRPr lang="sl-SI" dirty="0"/>
          </a:p>
        </p:txBody>
      </p:sp>
    </p:spTree>
    <p:extLst>
      <p:ext uri="{BB962C8B-B14F-4D97-AF65-F5344CB8AC3E}">
        <p14:creationId xmlns:p14="http://schemas.microsoft.com/office/powerpoint/2010/main" val="42098521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a:t>Kaj želimo doseči s projektom?</a:t>
            </a:r>
          </a:p>
          <a:p>
            <a:endParaRPr lang="sl-SI" dirty="0"/>
          </a:p>
          <a:p>
            <a:r>
              <a:rPr lang="sl-SI" dirty="0"/>
              <a:t>Cilji</a:t>
            </a:r>
            <a:r>
              <a:rPr lang="sl-SI" baseline="0" dirty="0"/>
              <a:t> so namenjeni reševanju problema in morajo biti merljivi. Iz ciljev izhajajo opredeljeni rezultati, ki morajo biti konkretni, realistični (dosegljivi) in količinsko opredeljeni. </a:t>
            </a:r>
          </a:p>
          <a:p>
            <a:r>
              <a:rPr lang="sl-SI" baseline="0" dirty="0"/>
              <a:t>Rezultati prispevajo k doseganju učinkov projekta, ki predstavljajo spremembo med začetnim in končnim stanjem!</a:t>
            </a:r>
          </a:p>
          <a:p>
            <a:endParaRPr lang="sl-SI" baseline="0" dirty="0"/>
          </a:p>
          <a:p>
            <a:endParaRPr lang="sl-SI" baseline="0" dirty="0"/>
          </a:p>
          <a:p>
            <a:endParaRPr lang="sl-SI" dirty="0"/>
          </a:p>
          <a:p>
            <a:r>
              <a:rPr lang="sl-SI" dirty="0"/>
              <a:t>5 let po zaključku velja za naravo in </a:t>
            </a:r>
            <a:r>
              <a:rPr lang="sl-SI" dirty="0" err="1"/>
              <a:t>biodiverziteto</a:t>
            </a:r>
            <a:r>
              <a:rPr lang="sl-SI" dirty="0"/>
              <a:t>, projekte</a:t>
            </a:r>
            <a:r>
              <a:rPr lang="sl-SI" baseline="0" dirty="0"/>
              <a:t> v povezavi z gozdom ter podnebno prilagajanje. Ostali lahko zbirajo 3 ali 5 let.</a:t>
            </a:r>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75</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en-GB" sz="1200" b="1" kern="1200" dirty="0">
                <a:solidFill>
                  <a:schemeClr val="tx1"/>
                </a:solidFill>
                <a:effectLst/>
                <a:latin typeface="+mn-lt"/>
                <a:ea typeface="+mn-ea"/>
                <a:cs typeface="+mn-cs"/>
              </a:rPr>
              <a:t>Nature &amp; Biodiversity: </a:t>
            </a:r>
            <a:r>
              <a:rPr lang="en-GB" sz="1200" kern="1200" dirty="0">
                <a:solidFill>
                  <a:schemeClr val="tx1"/>
                </a:solidFill>
                <a:effectLst/>
                <a:latin typeface="+mn-lt"/>
                <a:ea typeface="+mn-ea"/>
                <a:cs typeface="+mn-cs"/>
              </a:rPr>
              <a:t>Indicate as appropriate for each site of the project and overall, the impact of your project so far on the species/habitats targeted, and on the other/species/habitats present on the site(s). Describe the results of your replication efforts.</a:t>
            </a:r>
            <a:endParaRPr lang="sl-SI"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sl-SI"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Environment &amp; Resource Efficiency:</a:t>
            </a:r>
            <a:r>
              <a:rPr lang="en-GB" sz="1200" kern="1200" dirty="0">
                <a:solidFill>
                  <a:schemeClr val="tx1"/>
                </a:solidFill>
                <a:effectLst/>
                <a:latin typeface="+mn-lt"/>
                <a:ea typeface="+mn-ea"/>
                <a:cs typeface="+mn-cs"/>
              </a:rPr>
              <a:t> Indicate as appropriate the impact of your project so far on the environmental issues tackled. Estimate what the impact of your project could be if other stakeholders applied your approach/technology. Describe the results of your replication efforts.</a:t>
            </a:r>
            <a:endParaRPr lang="sl-S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sl-SI"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Climate Action:</a:t>
            </a:r>
            <a:r>
              <a:rPr lang="en-GB" sz="1200" kern="1200" dirty="0">
                <a:solidFill>
                  <a:schemeClr val="tx1"/>
                </a:solidFill>
                <a:effectLst/>
                <a:latin typeface="+mn-lt"/>
                <a:ea typeface="+mn-ea"/>
                <a:cs typeface="+mn-cs"/>
              </a:rPr>
              <a:t> Indicate as appropriate the impact of your project so far on the issues tackled re: climate change mitigation and climate change adaptation. Estimate what the impact of your project could be if other stakeholders applied your approach/technology. Describe the results of your replication efforts.</a:t>
            </a:r>
            <a:endParaRPr lang="sl-S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sl-SI"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Environmental Governance &amp; Information:</a:t>
            </a:r>
            <a:r>
              <a:rPr lang="en-GB" sz="1200" kern="1200" dirty="0">
                <a:solidFill>
                  <a:schemeClr val="tx1"/>
                </a:solidFill>
                <a:effectLst/>
                <a:latin typeface="+mn-lt"/>
                <a:ea typeface="+mn-ea"/>
                <a:cs typeface="+mn-cs"/>
              </a:rPr>
              <a:t> Indicate as appropriate the impact of your project so far on the main target audience and the environmental problem targeted. Please indicate whether this impact is in line with the expectations foreseen in the proposal. </a:t>
            </a:r>
            <a:endParaRPr lang="sl-S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sl-SI"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Note: It is clear that at the early stages of the project this section will not be well developed, but it is useful to see it progress.</a:t>
            </a:r>
            <a:r>
              <a:rPr lang="en-GB" sz="1200" kern="1200" dirty="0">
                <a:solidFill>
                  <a:schemeClr val="tx1"/>
                </a:solidFill>
                <a:effectLst/>
                <a:latin typeface="+mn-lt"/>
                <a:ea typeface="+mn-ea"/>
                <a:cs typeface="+mn-cs"/>
              </a:rPr>
              <a:t> </a:t>
            </a:r>
            <a:endParaRPr lang="sl-S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sl-SI"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Indirect impacts:</a:t>
            </a:r>
            <a:r>
              <a:rPr lang="en-GB" sz="1200" kern="1200" dirty="0">
                <a:solidFill>
                  <a:schemeClr val="tx1"/>
                </a:solidFill>
                <a:effectLst/>
                <a:latin typeface="+mn-lt"/>
                <a:ea typeface="+mn-ea"/>
                <a:cs typeface="+mn-cs"/>
              </a:rPr>
              <a:t> Indicate any indirect impacts of the project (e.g. local authorities near the project may have been inspired by the project to invest time/money or adopt the project's approach to the conservation/environmental issue in question).</a:t>
            </a:r>
            <a:endParaRPr lang="sl-SI"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sl-SI"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Key Project-level Indicators (KPIs):</a:t>
            </a:r>
            <a:r>
              <a:rPr lang="en-GB" sz="1200" kern="1200" dirty="0">
                <a:solidFill>
                  <a:schemeClr val="tx1"/>
                </a:solidFill>
                <a:effectLst/>
                <a:latin typeface="+mn-lt"/>
                <a:ea typeface="+mn-ea"/>
                <a:cs typeface="+mn-cs"/>
              </a:rPr>
              <a:t> Briefly discuss the project’s progress towards achieving the KPI targets. Justify any anticipated significant deviations from the targets set initially, and comment on targets already met or exceeded.  If this report is the first report prepared during the project implementation, please ensure that you have finalised the inclusion of data into the KPI </a:t>
            </a:r>
            <a:r>
              <a:rPr lang="en-GB" sz="1200" kern="1200" dirty="0" err="1">
                <a:solidFill>
                  <a:schemeClr val="tx1"/>
                </a:solidFill>
                <a:effectLst/>
                <a:latin typeface="+mn-lt"/>
                <a:ea typeface="+mn-ea"/>
                <a:cs typeface="+mn-cs"/>
              </a:rPr>
              <a:t>webtool</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https://webgate.ec.europa.eu/eproposalWeb/kpi/module</a:t>
            </a:r>
            <a:r>
              <a:rPr lang="en-GB" sz="1200" kern="1200" dirty="0">
                <a:solidFill>
                  <a:schemeClr val="tx1"/>
                </a:solidFill>
                <a:effectLst/>
                <a:latin typeface="+mn-lt"/>
                <a:ea typeface="+mn-ea"/>
                <a:cs typeface="+mn-cs"/>
              </a:rPr>
              <a:t>. </a:t>
            </a:r>
            <a:endParaRPr lang="sl-SI" sz="1200" kern="1200" dirty="0">
              <a:solidFill>
                <a:schemeClr val="tx1"/>
              </a:solidFill>
              <a:effectLst/>
              <a:latin typeface="+mn-lt"/>
              <a:ea typeface="+mn-ea"/>
              <a:cs typeface="+mn-cs"/>
            </a:endParaRPr>
          </a:p>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76</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t>6</a:t>
            </a:fld>
            <a:endParaRPr lang="sl-SI"/>
          </a:p>
        </p:txBody>
      </p:sp>
    </p:spTree>
    <p:extLst>
      <p:ext uri="{BB962C8B-B14F-4D97-AF65-F5344CB8AC3E}">
        <p14:creationId xmlns:p14="http://schemas.microsoft.com/office/powerpoint/2010/main" val="1360017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a:t>Kaj želimo doseči s projektom.</a:t>
            </a:r>
          </a:p>
          <a:p>
            <a:r>
              <a:rPr lang="sl-SI" dirty="0"/>
              <a:t>5 let po zaključku velja za naravo in </a:t>
            </a:r>
            <a:r>
              <a:rPr lang="sl-SI" dirty="0" err="1"/>
              <a:t>biodiverziteto</a:t>
            </a:r>
            <a:r>
              <a:rPr lang="sl-SI" dirty="0"/>
              <a:t>, projekte</a:t>
            </a:r>
            <a:r>
              <a:rPr lang="sl-SI" baseline="0" dirty="0"/>
              <a:t> v povezavi z gozdom ter podnebno prilagajanje. Ostali lahko zbirajo 3 ali 5 let.</a:t>
            </a:r>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77</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200" dirty="0">
                <a:solidFill>
                  <a:prstClr val="black"/>
                </a:solidFill>
                <a:latin typeface="Ubuntu" pitchFamily="34" charset="0"/>
              </a:rPr>
              <a:t>Ali so pričakovani rezultati projekta ustrezno opisani in je njihov obseg ustrezno opredeljen (npr. okoljski vpliv, vplivi ponovljivosti) v preglednicah ključnih kazalnikov ter v besedilu predloga? So kazalniki vključeni v oceno napredka projekta? Je predviden </a:t>
            </a:r>
            <a:r>
              <a:rPr lang="sl-SI" sz="1200" dirty="0" err="1">
                <a:solidFill>
                  <a:prstClr val="black"/>
                </a:solidFill>
                <a:latin typeface="Ubuntu" pitchFamily="34" charset="0"/>
              </a:rPr>
              <a:t>monitoring</a:t>
            </a:r>
            <a:r>
              <a:rPr lang="sl-SI" sz="1200" dirty="0">
                <a:solidFill>
                  <a:prstClr val="black"/>
                </a:solidFill>
                <a:latin typeface="Ubuntu" pitchFamily="34" charset="0"/>
              </a:rPr>
              <a:t> vplivov projekta in njegovega napredka</a:t>
            </a:r>
            <a:endParaRPr lang="sl-SI"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l-SI" sz="1200" kern="1200" dirty="0">
                <a:solidFill>
                  <a:schemeClr val="tx1"/>
                </a:solidFill>
                <a:effectLst/>
                <a:latin typeface="+mn-lt"/>
                <a:ea typeface="+mn-ea"/>
                <a:cs typeface="+mn-cs"/>
              </a:rPr>
              <a:t>Okoljske prednosti, ki so predstavljene na podlagi pristopa življenjskega cikla, kjer je to potrebno, bodo ocenjene glede na to merilo ter obravnavane kot kazalnik obsega in kakovosti tovrstnega prispevka. Pri tem morajo biti jasne, utemeljene, ambiciozne in verodostojne. V primeru predlogov LIFE narava in LIFE biotska raznovrstnost bodo ocenjene tudi na podlagi vpliva na status ohranjenosti okolij in vrst.</a:t>
            </a: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78</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79</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a:t>Povezava: http://ec.europa.eu/environment/life/toolkit/pmtools/life2014_2020/documents/160215_LIFEproject_level_outcome_indicators.pdf</a:t>
            </a:r>
          </a:p>
          <a:p>
            <a:pPr marL="0" marR="0" indent="0" algn="l" defTabSz="914400" rtl="0" eaLnBrk="1" fontAlgn="auto" latinLnBrk="0" hangingPunct="1">
              <a:lnSpc>
                <a:spcPct val="100000"/>
              </a:lnSpc>
              <a:spcBef>
                <a:spcPts val="0"/>
              </a:spcBef>
              <a:spcAft>
                <a:spcPts val="0"/>
              </a:spcAft>
              <a:buClrTx/>
              <a:buSzTx/>
              <a:buFontTx/>
              <a:buNone/>
              <a:tabLst/>
              <a:defRPr/>
            </a:pPr>
            <a:r>
              <a:rPr lang="sl-SI" dirty="0"/>
              <a:t>Obvezni ključni kazalnik: če imamo projekt iz prednostnega področja Okolje, recimo da se bo ukvarjal na vodah in sicer na točkovno onesnaževanje vode, bomo morali izbrati en kazalnik,</a:t>
            </a:r>
            <a:r>
              <a:rPr lang="sl-SI" baseline="0" dirty="0"/>
              <a:t> ki se navezuje na vodo, recimo izbrali bomo </a:t>
            </a:r>
            <a:r>
              <a:rPr lang="sl-SI" baseline="0" dirty="0" err="1"/>
              <a:t>polutant</a:t>
            </a:r>
            <a:r>
              <a:rPr lang="sl-SI" baseline="0" dirty="0"/>
              <a:t> cink in njegove spojine in merili spremembo skozi naš projekt.</a:t>
            </a:r>
            <a:endParaRPr lang="sl-SI" dirty="0"/>
          </a:p>
          <a:p>
            <a:pPr marL="0" marR="0" indent="0" algn="l" defTabSz="914400" rtl="0" eaLnBrk="1" fontAlgn="auto" latinLnBrk="0" hangingPunct="1">
              <a:lnSpc>
                <a:spcPct val="100000"/>
              </a:lnSpc>
              <a:spcBef>
                <a:spcPts val="0"/>
              </a:spcBef>
              <a:spcAft>
                <a:spcPts val="0"/>
              </a:spcAft>
              <a:buClrTx/>
              <a:buSzTx/>
              <a:buFontTx/>
              <a:buNone/>
              <a:tabLst/>
              <a:defRPr/>
            </a:pPr>
            <a:r>
              <a:rPr lang="sl-SI" dirty="0"/>
              <a:t>Družbeni in ekonomski kazalniki:</a:t>
            </a:r>
            <a:r>
              <a:rPr lang="sl-SI" baseline="0" dirty="0"/>
              <a:t>vpliv projektnih akcij na lokalno gospodarstvo in prebivalstvo, posredna oz. neposredna rast zaposlenosti, krepitev drugih dejavnosti (npr. </a:t>
            </a:r>
            <a:r>
              <a:rPr lang="sl-SI" baseline="0" dirty="0" err="1"/>
              <a:t>ekoturizem</a:t>
            </a:r>
            <a:r>
              <a:rPr lang="sl-SI" baseline="0" dirty="0"/>
              <a:t>), ki predstavlja dodaten vir zaslužka, zmanjšanje socialne in ekonomske osamitve, povečanje prepoznavnosti območja/regije, zaradi česar se poveča tudi vitalnost lokalne skupnosti (še posebej na podeželju).</a:t>
            </a:r>
          </a:p>
          <a:p>
            <a:pPr marL="0" marR="0" indent="0" algn="l" defTabSz="914400" rtl="0" eaLnBrk="1" fontAlgn="auto" latinLnBrk="0" hangingPunct="1">
              <a:lnSpc>
                <a:spcPct val="100000"/>
              </a:lnSpc>
              <a:spcBef>
                <a:spcPts val="0"/>
              </a:spcBef>
              <a:spcAft>
                <a:spcPts val="0"/>
              </a:spcAft>
              <a:buClrTx/>
              <a:buSzTx/>
              <a:buFontTx/>
              <a:buNone/>
              <a:tabLst/>
              <a:defRPr/>
            </a:pPr>
            <a:r>
              <a:rPr lang="sl-SI" baseline="0" dirty="0"/>
              <a:t>Obvezno je tudi poročanje o spletni strani, mreženje </a:t>
            </a:r>
            <a:r>
              <a:rPr lang="sl-SI" dirty="0"/>
              <a:t>in učinke vključevanja drugih deležnikov v vaš projekt, če je to relevantno.</a:t>
            </a:r>
            <a:endParaRPr lang="sl-SI"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sl-SI" dirty="0">
                <a:latin typeface="Ubuntu" pitchFamily="34" charset="0"/>
              </a:rPr>
              <a:t>Komplementarni kazalniki: odraža večnamenski značaj projekta in sinergije</a:t>
            </a:r>
            <a:r>
              <a:rPr lang="sl-SI" baseline="0" dirty="0">
                <a:latin typeface="Ubuntu" pitchFamily="34" charset="0"/>
              </a:rPr>
              <a:t> (</a:t>
            </a:r>
            <a:r>
              <a:rPr lang="sl-SI" dirty="0"/>
              <a:t>projekt se osredotoča na naravo in biotsko raznovrstnost, hkrati pa obravnava tudi Točkovno onesnaženje, ker na primer uporablja varovalni pas za zaščito vodnega habitata pred onesnaževanjem točkovnih virov).</a:t>
            </a:r>
            <a:endParaRPr lang="sl-SI" dirty="0">
              <a:latin typeface="Ubuntu"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sl-SI" dirty="0"/>
              <a:t>Opomba: Nekateri vidiki so povezani z več kot enim sektorjem/področjem, zato pazite, da vnašate podatke na pravi lokaciji. Na primer, projekt, ki obravnava "morsko</a:t>
            </a:r>
            <a:r>
              <a:rPr lang="sl-SI" baseline="0" dirty="0"/>
              <a:t> onesnaževanje</a:t>
            </a:r>
            <a:r>
              <a:rPr lang="sl-SI" dirty="0"/>
              <a:t>", mora poročati o vrednostih v prednostnem sektorju "Odpadki" pod številko 3.2 in ne pod številko 2.4 "Okoljsko stanje - morske, obalne ali prehodne vode" prednostnega sektorja "Voda (vključno z morskim okoljem) ". Dodatne informacije o navzkrižnem navajanju med kazalniki so navedene v navodilu.</a:t>
            </a:r>
            <a:endParaRPr lang="sl-SI" dirty="0">
              <a:latin typeface="Ubuntu" pitchFamily="34" charset="0"/>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80</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200" dirty="0">
                <a:solidFill>
                  <a:prstClr val="black"/>
                </a:solidFill>
                <a:latin typeface="Ubuntu" pitchFamily="34" charset="0"/>
              </a:rPr>
              <a:t>Pilotna elektrarna v </a:t>
            </a:r>
            <a:r>
              <a:rPr lang="sl-SI" sz="1200" dirty="0" err="1">
                <a:solidFill>
                  <a:prstClr val="black"/>
                </a:solidFill>
                <a:latin typeface="Ubuntu" pitchFamily="34" charset="0"/>
              </a:rPr>
              <a:t>Alhendinu</a:t>
            </a:r>
            <a:r>
              <a:rPr lang="sl-SI" sz="1200" dirty="0">
                <a:solidFill>
                  <a:prstClr val="black"/>
                </a:solidFill>
                <a:latin typeface="Ubuntu" pitchFamily="34" charset="0"/>
              </a:rPr>
              <a:t> (Granada - Španija) bo proizvedla 0,55 tone / h recikliranega materiala - 4 000 ton / leto.</a:t>
            </a:r>
          </a:p>
          <a:p>
            <a:endParaRPr lang="sl-SI" dirty="0"/>
          </a:p>
          <a:p>
            <a:endParaRPr lang="sl-SI" dirty="0"/>
          </a:p>
          <a:p>
            <a:r>
              <a:rPr lang="sl-SI" dirty="0"/>
              <a:t>Povezava: http://ec.europa.eu/environment/life/toolkit/pmtools/life2014_2020/documents/160215_LIFEproject_level_outcome_indicators.pdf</a:t>
            </a: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81</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a:t>POST-POTROŠNA FILMLASTIČNA RECIKLIRANJE IZ OPREMLJENIH TRDNIH ODPADKOV (LIFE4FILM) »</a:t>
            </a: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82</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a:t>Povezava: http://ec.europa.eu/environment/life/toolkit/pmtools/life2014_2020/documents/160215_LIFEproject_level_outcome_indicators.pdf</a:t>
            </a: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83</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a:t>Povezava: http://ec.europa.eu/environment/life/toolkit/pmtools/life2014_2020/documents/160215_LIFEproject_level_outcome_indicators.pdf</a:t>
            </a: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84</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latin typeface="+mn-lt"/>
              <a:ea typeface="+mn-ea"/>
              <a:cs typeface="+mn-cs"/>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85</a:t>
            </a:fld>
            <a:endParaRPr lang="sl-SI" dirty="0">
              <a:solidFill>
                <a:prstClr val="black"/>
              </a:solidFill>
            </a:endParaRPr>
          </a:p>
        </p:txBody>
      </p:sp>
    </p:spTree>
    <p:extLst>
      <p:ext uri="{BB962C8B-B14F-4D97-AF65-F5344CB8AC3E}">
        <p14:creationId xmlns:p14="http://schemas.microsoft.com/office/powerpoint/2010/main" val="42098521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93</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t>7</a:t>
            </a:fld>
            <a:endParaRPr lang="sl-SI"/>
          </a:p>
        </p:txBody>
      </p:sp>
    </p:spTree>
    <p:extLst>
      <p:ext uri="{BB962C8B-B14F-4D97-AF65-F5344CB8AC3E}">
        <p14:creationId xmlns:p14="http://schemas.microsoft.com/office/powerpoint/2010/main" val="13600178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94</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95</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latin typeface="+mn-lt"/>
              <a:ea typeface="+mn-ea"/>
              <a:cs typeface="+mn-cs"/>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pPr/>
              <a:t>96</a:t>
            </a:fld>
            <a:endParaRPr lang="sl-SI" dirty="0"/>
          </a:p>
        </p:txBody>
      </p:sp>
    </p:spTree>
    <p:extLst>
      <p:ext uri="{BB962C8B-B14F-4D97-AF65-F5344CB8AC3E}">
        <p14:creationId xmlns:p14="http://schemas.microsoft.com/office/powerpoint/2010/main" val="42098521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a:latin typeface="Ubuntu" panose="020B0504030602030204" pitchFamily="34" charset="0"/>
              </a:rPr>
              <a:t>Uvrstitev projektnega predloga na več prednostnih področij</a:t>
            </a:r>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97</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a:latin typeface="Ubuntu" panose="020B0504030602030204" pitchFamily="34" charset="0"/>
              </a:rPr>
              <a:t>Uvrstitev projektnega predloga na več prednostnih področij</a:t>
            </a:r>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98</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t>8</a:t>
            </a:fld>
            <a:endParaRPr lang="sl-SI"/>
          </a:p>
        </p:txBody>
      </p:sp>
    </p:spTree>
    <p:extLst>
      <p:ext uri="{BB962C8B-B14F-4D97-AF65-F5344CB8AC3E}">
        <p14:creationId xmlns:p14="http://schemas.microsoft.com/office/powerpoint/2010/main" val="1360017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t>9</a:t>
            </a:fld>
            <a:endParaRPr lang="sl-SI"/>
          </a:p>
        </p:txBody>
      </p:sp>
    </p:spTree>
    <p:extLst>
      <p:ext uri="{BB962C8B-B14F-4D97-AF65-F5344CB8AC3E}">
        <p14:creationId xmlns:p14="http://schemas.microsoft.com/office/powerpoint/2010/main" val="1360017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a:t>Uredite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Uredite slog podnaslova matrice</a:t>
            </a:r>
          </a:p>
        </p:txBody>
      </p:sp>
      <p:sp>
        <p:nvSpPr>
          <p:cNvPr id="4" name="Ograda datuma 3"/>
          <p:cNvSpPr>
            <a:spLocks noGrp="1"/>
          </p:cNvSpPr>
          <p:nvPr>
            <p:ph type="dt" sz="half" idx="10"/>
          </p:nvPr>
        </p:nvSpPr>
        <p:spPr/>
        <p:txBody>
          <a:bodyPr/>
          <a:lstStyle/>
          <a:p>
            <a:fld id="{27CE5048-6C22-44A5-A25B-7C85D0147E47}" type="datetime1">
              <a:rPr lang="sl-SI" smtClean="0"/>
              <a:t>19. 12. 2024</a:t>
            </a:fld>
            <a:endParaRPr lang="sl-SI"/>
          </a:p>
        </p:txBody>
      </p:sp>
      <p:sp>
        <p:nvSpPr>
          <p:cNvPr id="5" name="Ograda noge 4"/>
          <p:cNvSpPr>
            <a:spLocks noGrp="1"/>
          </p:cNvSpPr>
          <p:nvPr>
            <p:ph type="ftr" sz="quarter" idx="11"/>
          </p:nvPr>
        </p:nvSpPr>
        <p:spPr/>
        <p:txBody>
          <a:bodyPr/>
          <a:lstStyle/>
          <a:p>
            <a:r>
              <a:rPr lang="sl-SI"/>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pPr/>
              <a:t>‹#›</a:t>
            </a:fld>
            <a:endParaRPr lang="sl-SI"/>
          </a:p>
        </p:txBody>
      </p:sp>
    </p:spTree>
    <p:extLst>
      <p:ext uri="{BB962C8B-B14F-4D97-AF65-F5344CB8AC3E}">
        <p14:creationId xmlns:p14="http://schemas.microsoft.com/office/powerpoint/2010/main" val="144280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2BA2AE97-1116-4FC6-BDB8-331A21E1ACA2}" type="datetime1">
              <a:rPr lang="sl-SI" smtClean="0"/>
              <a:t>19. 12. 2024</a:t>
            </a:fld>
            <a:endParaRPr lang="sl-SI"/>
          </a:p>
        </p:txBody>
      </p:sp>
      <p:sp>
        <p:nvSpPr>
          <p:cNvPr id="5" name="Ograda noge 4"/>
          <p:cNvSpPr>
            <a:spLocks noGrp="1"/>
          </p:cNvSpPr>
          <p:nvPr>
            <p:ph type="ftr" sz="quarter" idx="11"/>
          </p:nvPr>
        </p:nvSpPr>
        <p:spPr/>
        <p:txBody>
          <a:bodyPr/>
          <a:lstStyle/>
          <a:p>
            <a:r>
              <a:rPr lang="sl-SI"/>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pPr/>
              <a:t>‹#›</a:t>
            </a:fld>
            <a:endParaRPr lang="sl-SI"/>
          </a:p>
        </p:txBody>
      </p:sp>
    </p:spTree>
    <p:extLst>
      <p:ext uri="{BB962C8B-B14F-4D97-AF65-F5344CB8AC3E}">
        <p14:creationId xmlns:p14="http://schemas.microsoft.com/office/powerpoint/2010/main" val="32881286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a:t>Kliknite, če želite urediti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Kliknite, če želite urediti slog podnaslova matrice</a:t>
            </a:r>
          </a:p>
        </p:txBody>
      </p:sp>
      <p:sp>
        <p:nvSpPr>
          <p:cNvPr id="4" name="Ograda datuma 3"/>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409847832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vsebine 2"/>
          <p:cNvSpPr>
            <a:spLocks noGrp="1"/>
          </p:cNvSpPr>
          <p:nvPr>
            <p:ph idx="1"/>
          </p:nvPr>
        </p:nvSpPr>
        <p:spPr/>
        <p:txBody>
          <a:body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748218959"/>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Kliknite, če želite urediti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če želite urediti sloge besedila matrice</a:t>
            </a:r>
          </a:p>
        </p:txBody>
      </p:sp>
      <p:sp>
        <p:nvSpPr>
          <p:cNvPr id="4" name="Ograda datuma 3"/>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412313443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4"/>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endParaRPr lang="sl-SI">
              <a:solidFill>
                <a:prstClr val="black">
                  <a:tint val="75000"/>
                </a:prstClr>
              </a:solidFill>
            </a:endParaRPr>
          </a:p>
        </p:txBody>
      </p:sp>
      <p:sp>
        <p:nvSpPr>
          <p:cNvPr id="7" name="Ograda številke diapozitiva 6"/>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0664060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Kliknite, če želite urediti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če želite urediti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če želite urediti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6"/>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8" name="Ograda noge 7"/>
          <p:cNvSpPr>
            <a:spLocks noGrp="1"/>
          </p:cNvSpPr>
          <p:nvPr>
            <p:ph type="ftr" sz="quarter" idx="11"/>
          </p:nvPr>
        </p:nvSpPr>
        <p:spPr/>
        <p:txBody>
          <a:bodyPr/>
          <a:lstStyle/>
          <a:p>
            <a:endParaRPr lang="sl-SI">
              <a:solidFill>
                <a:prstClr val="black">
                  <a:tint val="75000"/>
                </a:prstClr>
              </a:solidFill>
            </a:endParaRPr>
          </a:p>
        </p:txBody>
      </p:sp>
      <p:sp>
        <p:nvSpPr>
          <p:cNvPr id="9" name="Ograda številke diapozitiva 8"/>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0422258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datuma 2"/>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4" name="Ograda noge 3"/>
          <p:cNvSpPr>
            <a:spLocks noGrp="1"/>
          </p:cNvSpPr>
          <p:nvPr>
            <p:ph type="ftr" sz="quarter" idx="11"/>
          </p:nvPr>
        </p:nvSpPr>
        <p:spPr/>
        <p:txBody>
          <a:bodyPr/>
          <a:lstStyle/>
          <a:p>
            <a:endParaRPr lang="sl-SI">
              <a:solidFill>
                <a:prstClr val="black">
                  <a:tint val="75000"/>
                </a:prstClr>
              </a:solidFill>
            </a:endParaRPr>
          </a:p>
        </p:txBody>
      </p:sp>
      <p:sp>
        <p:nvSpPr>
          <p:cNvPr id="5" name="Ograda številke diapozitiva 4"/>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424799494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3" name="Ograda noge 2"/>
          <p:cNvSpPr>
            <a:spLocks noGrp="1"/>
          </p:cNvSpPr>
          <p:nvPr>
            <p:ph type="ftr" sz="quarter" idx="11"/>
          </p:nvPr>
        </p:nvSpPr>
        <p:spPr/>
        <p:txBody>
          <a:bodyPr/>
          <a:lstStyle/>
          <a:p>
            <a:endParaRPr lang="sl-SI">
              <a:solidFill>
                <a:prstClr val="black">
                  <a:tint val="75000"/>
                </a:prstClr>
              </a:solidFill>
            </a:endParaRPr>
          </a:p>
        </p:txBody>
      </p:sp>
      <p:sp>
        <p:nvSpPr>
          <p:cNvPr id="4" name="Ograda številke diapozitiva 3"/>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212035884"/>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Kliknite, če želite urediti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če želite urediti sloge besedila matrice</a:t>
            </a:r>
          </a:p>
        </p:txBody>
      </p:sp>
      <p:sp>
        <p:nvSpPr>
          <p:cNvPr id="5" name="Ograda datuma 4"/>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endParaRPr lang="sl-SI">
              <a:solidFill>
                <a:prstClr val="black">
                  <a:tint val="75000"/>
                </a:prstClr>
              </a:solidFill>
            </a:endParaRPr>
          </a:p>
        </p:txBody>
      </p:sp>
      <p:sp>
        <p:nvSpPr>
          <p:cNvPr id="7" name="Ograda številke diapozitiva 6"/>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48947714"/>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Kliknite, če želite urediti slog naslova matrice</a:t>
            </a:r>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če želite urediti sloge besedila matrice</a:t>
            </a:r>
          </a:p>
        </p:txBody>
      </p:sp>
      <p:sp>
        <p:nvSpPr>
          <p:cNvPr id="5" name="Ograda datuma 4"/>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endParaRPr lang="sl-SI">
              <a:solidFill>
                <a:prstClr val="black">
                  <a:tint val="75000"/>
                </a:prstClr>
              </a:solidFill>
            </a:endParaRPr>
          </a:p>
        </p:txBody>
      </p:sp>
      <p:sp>
        <p:nvSpPr>
          <p:cNvPr id="7" name="Ograda številke diapozitiva 6"/>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040789289"/>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navpičnega besedila 2"/>
          <p:cNvSpPr>
            <a:spLocks noGrp="1"/>
          </p:cNvSpPr>
          <p:nvPr>
            <p:ph type="body" orient="vert" idx="1"/>
          </p:nvPr>
        </p:nvSpPr>
        <p:spPr/>
        <p:txBody>
          <a:bodyPr vert="eaVert"/>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50703574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Uredite slog naslova matrice</a:t>
            </a:r>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28BB5820-EBB9-44CD-8899-B178BD68B24C}" type="datetime1">
              <a:rPr lang="sl-SI" smtClean="0"/>
              <a:t>19. 12. 2024</a:t>
            </a:fld>
            <a:endParaRPr lang="sl-SI"/>
          </a:p>
        </p:txBody>
      </p:sp>
      <p:sp>
        <p:nvSpPr>
          <p:cNvPr id="5" name="Ograda noge 4"/>
          <p:cNvSpPr>
            <a:spLocks noGrp="1"/>
          </p:cNvSpPr>
          <p:nvPr>
            <p:ph type="ftr" sz="quarter" idx="11"/>
          </p:nvPr>
        </p:nvSpPr>
        <p:spPr/>
        <p:txBody>
          <a:bodyPr/>
          <a:lstStyle/>
          <a:p>
            <a:r>
              <a:rPr lang="sl-SI"/>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pPr/>
              <a:t>‹#›</a:t>
            </a:fld>
            <a:endParaRPr lang="sl-SI"/>
          </a:p>
        </p:txBody>
      </p:sp>
    </p:spTree>
    <p:extLst>
      <p:ext uri="{BB962C8B-B14F-4D97-AF65-F5344CB8AC3E}">
        <p14:creationId xmlns:p14="http://schemas.microsoft.com/office/powerpoint/2010/main" val="17466611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Kliknite, če želite urediti slog naslova matrice</a:t>
            </a:r>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80589102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a:t>Uredite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Uredite slog podnaslova matrice</a:t>
            </a:r>
          </a:p>
        </p:txBody>
      </p:sp>
      <p:sp>
        <p:nvSpPr>
          <p:cNvPr id="4" name="Ograda datuma 3"/>
          <p:cNvSpPr>
            <a:spLocks noGrp="1"/>
          </p:cNvSpPr>
          <p:nvPr>
            <p:ph type="dt" sz="half" idx="10"/>
          </p:nvPr>
        </p:nvSpPr>
        <p:spPr/>
        <p:txBody>
          <a:bodyPr/>
          <a:lstStyle/>
          <a:p>
            <a:fld id="{27CE5048-6C22-44A5-A25B-7C85D0147E47}"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564263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5E857DB2-2B67-4400-954B-7E1F52020B2C}"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610651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Uredite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Ograda datuma 3"/>
          <p:cNvSpPr>
            <a:spLocks noGrp="1"/>
          </p:cNvSpPr>
          <p:nvPr>
            <p:ph type="dt" sz="half" idx="10"/>
          </p:nvPr>
        </p:nvSpPr>
        <p:spPr/>
        <p:txBody>
          <a:bodyPr/>
          <a:lstStyle/>
          <a:p>
            <a:fld id="{909D0952-C422-4911-BC0E-C237E905C397}"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804674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4"/>
          <p:cNvSpPr>
            <a:spLocks noGrp="1"/>
          </p:cNvSpPr>
          <p:nvPr>
            <p:ph type="dt" sz="half" idx="10"/>
          </p:nvPr>
        </p:nvSpPr>
        <p:spPr/>
        <p:txBody>
          <a:bodyPr/>
          <a:lstStyle/>
          <a:p>
            <a:fld id="{D593D31B-F6E2-472A-A27A-A260573B9A51}" type="datetime1">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r>
              <a:rPr lang="sl-SI">
                <a:solidFill>
                  <a:prstClr val="black">
                    <a:tint val="75000"/>
                  </a:prstClr>
                </a:solidFill>
              </a:rPr>
              <a:t>Maribor, 24. januar 2017</a:t>
            </a:r>
          </a:p>
        </p:txBody>
      </p:sp>
      <p:sp>
        <p:nvSpPr>
          <p:cNvPr id="7" name="Ograda številke diapozitiva 6"/>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608522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Uredite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6"/>
          <p:cNvSpPr>
            <a:spLocks noGrp="1"/>
          </p:cNvSpPr>
          <p:nvPr>
            <p:ph type="dt" sz="half" idx="10"/>
          </p:nvPr>
        </p:nvSpPr>
        <p:spPr/>
        <p:txBody>
          <a:bodyPr/>
          <a:lstStyle/>
          <a:p>
            <a:fld id="{C48EC812-6F9B-4D55-A5A1-3418E2DD9149}" type="datetime1">
              <a:rPr lang="sl-SI" smtClean="0">
                <a:solidFill>
                  <a:prstClr val="black">
                    <a:tint val="75000"/>
                  </a:prstClr>
                </a:solidFill>
              </a:rPr>
              <a:pPr/>
              <a:t>19. 12. 2024</a:t>
            </a:fld>
            <a:endParaRPr lang="sl-SI">
              <a:solidFill>
                <a:prstClr val="black">
                  <a:tint val="75000"/>
                </a:prstClr>
              </a:solidFill>
            </a:endParaRPr>
          </a:p>
        </p:txBody>
      </p:sp>
      <p:sp>
        <p:nvSpPr>
          <p:cNvPr id="8" name="Ograda noge 7"/>
          <p:cNvSpPr>
            <a:spLocks noGrp="1"/>
          </p:cNvSpPr>
          <p:nvPr>
            <p:ph type="ftr" sz="quarter" idx="11"/>
          </p:nvPr>
        </p:nvSpPr>
        <p:spPr/>
        <p:txBody>
          <a:bodyPr/>
          <a:lstStyle/>
          <a:p>
            <a:r>
              <a:rPr lang="sl-SI">
                <a:solidFill>
                  <a:prstClr val="black">
                    <a:tint val="75000"/>
                  </a:prstClr>
                </a:solidFill>
              </a:rPr>
              <a:t>Maribor, 24. januar 2017</a:t>
            </a:r>
          </a:p>
        </p:txBody>
      </p:sp>
      <p:sp>
        <p:nvSpPr>
          <p:cNvPr id="9" name="Ograda številke diapozitiva 8"/>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485937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datuma 2"/>
          <p:cNvSpPr>
            <a:spLocks noGrp="1"/>
          </p:cNvSpPr>
          <p:nvPr>
            <p:ph type="dt" sz="half" idx="10"/>
          </p:nvPr>
        </p:nvSpPr>
        <p:spPr/>
        <p:txBody>
          <a:bodyPr/>
          <a:lstStyle/>
          <a:p>
            <a:fld id="{2EAB6BB5-FBE2-49B6-8F8A-3EF49B8263B6}" type="datetime1">
              <a:rPr lang="sl-SI" smtClean="0">
                <a:solidFill>
                  <a:prstClr val="black">
                    <a:tint val="75000"/>
                  </a:prstClr>
                </a:solidFill>
              </a:rPr>
              <a:pPr/>
              <a:t>19. 12. 2024</a:t>
            </a:fld>
            <a:endParaRPr lang="sl-SI">
              <a:solidFill>
                <a:prstClr val="black">
                  <a:tint val="75000"/>
                </a:prstClr>
              </a:solidFill>
            </a:endParaRPr>
          </a:p>
        </p:txBody>
      </p:sp>
      <p:sp>
        <p:nvSpPr>
          <p:cNvPr id="4" name="Ograda noge 3"/>
          <p:cNvSpPr>
            <a:spLocks noGrp="1"/>
          </p:cNvSpPr>
          <p:nvPr>
            <p:ph type="ftr" sz="quarter" idx="11"/>
          </p:nvPr>
        </p:nvSpPr>
        <p:spPr/>
        <p:txBody>
          <a:bodyPr/>
          <a:lstStyle/>
          <a:p>
            <a:r>
              <a:rPr lang="sl-SI">
                <a:solidFill>
                  <a:prstClr val="black">
                    <a:tint val="75000"/>
                  </a:prstClr>
                </a:solidFill>
              </a:rPr>
              <a:t>Maribor, 24. januar 2017</a:t>
            </a:r>
          </a:p>
        </p:txBody>
      </p:sp>
      <p:sp>
        <p:nvSpPr>
          <p:cNvPr id="5" name="Ograda številke diapozitiva 4"/>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432958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2B70D267-E6A6-4CF7-A212-95DF462CCA7E}" type="datetime1">
              <a:rPr lang="sl-SI" smtClean="0">
                <a:solidFill>
                  <a:prstClr val="black">
                    <a:tint val="75000"/>
                  </a:prstClr>
                </a:solidFill>
              </a:rPr>
              <a:pPr/>
              <a:t>19. 12. 2024</a:t>
            </a:fld>
            <a:endParaRPr lang="sl-SI">
              <a:solidFill>
                <a:prstClr val="black">
                  <a:tint val="75000"/>
                </a:prstClr>
              </a:solidFill>
            </a:endParaRPr>
          </a:p>
        </p:txBody>
      </p:sp>
      <p:sp>
        <p:nvSpPr>
          <p:cNvPr id="3" name="Ograda noge 2"/>
          <p:cNvSpPr>
            <a:spLocks noGrp="1"/>
          </p:cNvSpPr>
          <p:nvPr>
            <p:ph type="ftr" sz="quarter" idx="11"/>
          </p:nvPr>
        </p:nvSpPr>
        <p:spPr/>
        <p:txBody>
          <a:bodyPr/>
          <a:lstStyle/>
          <a:p>
            <a:r>
              <a:rPr lang="sl-SI">
                <a:solidFill>
                  <a:prstClr val="black">
                    <a:tint val="75000"/>
                  </a:prstClr>
                </a:solidFill>
              </a:rPr>
              <a:t>Maribor, 24. januar 2017</a:t>
            </a:r>
          </a:p>
        </p:txBody>
      </p:sp>
      <p:sp>
        <p:nvSpPr>
          <p:cNvPr id="4" name="Ograda številke diapozitiva 3"/>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421234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Uredite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8B067B03-1EF0-45AC-9BD1-BEE269447256}" type="datetime1">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r>
              <a:rPr lang="sl-SI">
                <a:solidFill>
                  <a:prstClr val="black">
                    <a:tint val="75000"/>
                  </a:prstClr>
                </a:solidFill>
              </a:rPr>
              <a:t>Maribor, 24. januar 2017</a:t>
            </a:r>
          </a:p>
        </p:txBody>
      </p:sp>
      <p:sp>
        <p:nvSpPr>
          <p:cNvPr id="7" name="Ograda številke diapozitiva 6"/>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95880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5E857DB2-2B67-4400-954B-7E1F52020B2C}" type="datetime1">
              <a:rPr lang="sl-SI" smtClean="0"/>
              <a:t>19. 12. 2024</a:t>
            </a:fld>
            <a:endParaRPr lang="sl-SI"/>
          </a:p>
        </p:txBody>
      </p:sp>
      <p:sp>
        <p:nvSpPr>
          <p:cNvPr id="5" name="Ograda noge 4"/>
          <p:cNvSpPr>
            <a:spLocks noGrp="1"/>
          </p:cNvSpPr>
          <p:nvPr>
            <p:ph type="ftr" sz="quarter" idx="11"/>
          </p:nvPr>
        </p:nvSpPr>
        <p:spPr/>
        <p:txBody>
          <a:bodyPr/>
          <a:lstStyle/>
          <a:p>
            <a:r>
              <a:rPr lang="sl-SI"/>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pPr/>
              <a:t>‹#›</a:t>
            </a:fld>
            <a:endParaRPr lang="sl-SI"/>
          </a:p>
        </p:txBody>
      </p:sp>
    </p:spTree>
    <p:extLst>
      <p:ext uri="{BB962C8B-B14F-4D97-AF65-F5344CB8AC3E}">
        <p14:creationId xmlns:p14="http://schemas.microsoft.com/office/powerpoint/2010/main" val="572212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Uredite slog naslova matrice</a:t>
            </a:r>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036891D1-E54A-402F-8EFD-594D44ACB2B2}" type="datetime1">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r>
              <a:rPr lang="sl-SI">
                <a:solidFill>
                  <a:prstClr val="black">
                    <a:tint val="75000"/>
                  </a:prstClr>
                </a:solidFill>
              </a:rPr>
              <a:t>Maribor, 24. januar 2017</a:t>
            </a:r>
          </a:p>
        </p:txBody>
      </p:sp>
      <p:sp>
        <p:nvSpPr>
          <p:cNvPr id="7" name="Ograda številke diapozitiva 6"/>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4237380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2BA2AE97-1116-4FC6-BDB8-331A21E1ACA2}"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420926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Uredite slog naslova matrice</a:t>
            </a:r>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28BB5820-EBB9-44CD-8899-B178BD68B24C}"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218278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a:t>Uredite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Uredite slog podnaslova matrice</a:t>
            </a:r>
          </a:p>
        </p:txBody>
      </p:sp>
      <p:sp>
        <p:nvSpPr>
          <p:cNvPr id="4" name="Ograda datuma 3"/>
          <p:cNvSpPr>
            <a:spLocks noGrp="1"/>
          </p:cNvSpPr>
          <p:nvPr>
            <p:ph type="dt" sz="half" idx="10"/>
          </p:nvPr>
        </p:nvSpPr>
        <p:spPr/>
        <p:txBody>
          <a:bodyPr/>
          <a:lstStyle/>
          <a:p>
            <a:fld id="{27CE5048-6C22-44A5-A25B-7C85D0147E47}"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699387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5E857DB2-2B67-4400-954B-7E1F52020B2C}"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373356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Uredite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Ograda datuma 3"/>
          <p:cNvSpPr>
            <a:spLocks noGrp="1"/>
          </p:cNvSpPr>
          <p:nvPr>
            <p:ph type="dt" sz="half" idx="10"/>
          </p:nvPr>
        </p:nvSpPr>
        <p:spPr/>
        <p:txBody>
          <a:bodyPr/>
          <a:lstStyle/>
          <a:p>
            <a:fld id="{909D0952-C422-4911-BC0E-C237E905C397}"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835807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4"/>
          <p:cNvSpPr>
            <a:spLocks noGrp="1"/>
          </p:cNvSpPr>
          <p:nvPr>
            <p:ph type="dt" sz="half" idx="10"/>
          </p:nvPr>
        </p:nvSpPr>
        <p:spPr/>
        <p:txBody>
          <a:bodyPr/>
          <a:lstStyle/>
          <a:p>
            <a:fld id="{D593D31B-F6E2-472A-A27A-A260573B9A51}" type="datetime1">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r>
              <a:rPr lang="sl-SI">
                <a:solidFill>
                  <a:prstClr val="black">
                    <a:tint val="75000"/>
                  </a:prstClr>
                </a:solidFill>
              </a:rPr>
              <a:t>Maribor, 24. januar 2017</a:t>
            </a:r>
          </a:p>
        </p:txBody>
      </p:sp>
      <p:sp>
        <p:nvSpPr>
          <p:cNvPr id="7" name="Ograda številke diapozitiva 6"/>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5769974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Uredite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6"/>
          <p:cNvSpPr>
            <a:spLocks noGrp="1"/>
          </p:cNvSpPr>
          <p:nvPr>
            <p:ph type="dt" sz="half" idx="10"/>
          </p:nvPr>
        </p:nvSpPr>
        <p:spPr/>
        <p:txBody>
          <a:bodyPr/>
          <a:lstStyle/>
          <a:p>
            <a:fld id="{C48EC812-6F9B-4D55-A5A1-3418E2DD9149}" type="datetime1">
              <a:rPr lang="sl-SI" smtClean="0">
                <a:solidFill>
                  <a:prstClr val="black">
                    <a:tint val="75000"/>
                  </a:prstClr>
                </a:solidFill>
              </a:rPr>
              <a:pPr/>
              <a:t>19. 12. 2024</a:t>
            </a:fld>
            <a:endParaRPr lang="sl-SI">
              <a:solidFill>
                <a:prstClr val="black">
                  <a:tint val="75000"/>
                </a:prstClr>
              </a:solidFill>
            </a:endParaRPr>
          </a:p>
        </p:txBody>
      </p:sp>
      <p:sp>
        <p:nvSpPr>
          <p:cNvPr id="8" name="Ograda noge 7"/>
          <p:cNvSpPr>
            <a:spLocks noGrp="1"/>
          </p:cNvSpPr>
          <p:nvPr>
            <p:ph type="ftr" sz="quarter" idx="11"/>
          </p:nvPr>
        </p:nvSpPr>
        <p:spPr/>
        <p:txBody>
          <a:bodyPr/>
          <a:lstStyle/>
          <a:p>
            <a:r>
              <a:rPr lang="sl-SI">
                <a:solidFill>
                  <a:prstClr val="black">
                    <a:tint val="75000"/>
                  </a:prstClr>
                </a:solidFill>
              </a:rPr>
              <a:t>Maribor, 24. januar 2017</a:t>
            </a:r>
          </a:p>
        </p:txBody>
      </p:sp>
      <p:sp>
        <p:nvSpPr>
          <p:cNvPr id="9" name="Ograda številke diapozitiva 8"/>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198771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datuma 2"/>
          <p:cNvSpPr>
            <a:spLocks noGrp="1"/>
          </p:cNvSpPr>
          <p:nvPr>
            <p:ph type="dt" sz="half" idx="10"/>
          </p:nvPr>
        </p:nvSpPr>
        <p:spPr/>
        <p:txBody>
          <a:bodyPr/>
          <a:lstStyle/>
          <a:p>
            <a:fld id="{2EAB6BB5-FBE2-49B6-8F8A-3EF49B8263B6}" type="datetime1">
              <a:rPr lang="sl-SI" smtClean="0">
                <a:solidFill>
                  <a:prstClr val="black">
                    <a:tint val="75000"/>
                  </a:prstClr>
                </a:solidFill>
              </a:rPr>
              <a:pPr/>
              <a:t>19. 12. 2024</a:t>
            </a:fld>
            <a:endParaRPr lang="sl-SI">
              <a:solidFill>
                <a:prstClr val="black">
                  <a:tint val="75000"/>
                </a:prstClr>
              </a:solidFill>
            </a:endParaRPr>
          </a:p>
        </p:txBody>
      </p:sp>
      <p:sp>
        <p:nvSpPr>
          <p:cNvPr id="4" name="Ograda noge 3"/>
          <p:cNvSpPr>
            <a:spLocks noGrp="1"/>
          </p:cNvSpPr>
          <p:nvPr>
            <p:ph type="ftr" sz="quarter" idx="11"/>
          </p:nvPr>
        </p:nvSpPr>
        <p:spPr/>
        <p:txBody>
          <a:bodyPr/>
          <a:lstStyle/>
          <a:p>
            <a:r>
              <a:rPr lang="sl-SI">
                <a:solidFill>
                  <a:prstClr val="black">
                    <a:tint val="75000"/>
                  </a:prstClr>
                </a:solidFill>
              </a:rPr>
              <a:t>Maribor, 24. januar 2017</a:t>
            </a:r>
          </a:p>
        </p:txBody>
      </p:sp>
      <p:sp>
        <p:nvSpPr>
          <p:cNvPr id="5" name="Ograda številke diapozitiva 4"/>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825324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2B70D267-E6A6-4CF7-A212-95DF462CCA7E}" type="datetime1">
              <a:rPr lang="sl-SI" smtClean="0">
                <a:solidFill>
                  <a:prstClr val="black">
                    <a:tint val="75000"/>
                  </a:prstClr>
                </a:solidFill>
              </a:rPr>
              <a:pPr/>
              <a:t>19. 12. 2024</a:t>
            </a:fld>
            <a:endParaRPr lang="sl-SI">
              <a:solidFill>
                <a:prstClr val="black">
                  <a:tint val="75000"/>
                </a:prstClr>
              </a:solidFill>
            </a:endParaRPr>
          </a:p>
        </p:txBody>
      </p:sp>
      <p:sp>
        <p:nvSpPr>
          <p:cNvPr id="3" name="Ograda noge 2"/>
          <p:cNvSpPr>
            <a:spLocks noGrp="1"/>
          </p:cNvSpPr>
          <p:nvPr>
            <p:ph type="ftr" sz="quarter" idx="11"/>
          </p:nvPr>
        </p:nvSpPr>
        <p:spPr/>
        <p:txBody>
          <a:bodyPr/>
          <a:lstStyle/>
          <a:p>
            <a:r>
              <a:rPr lang="sl-SI">
                <a:solidFill>
                  <a:prstClr val="black">
                    <a:tint val="75000"/>
                  </a:prstClr>
                </a:solidFill>
              </a:rPr>
              <a:t>Maribor, 24. januar 2017</a:t>
            </a:r>
          </a:p>
        </p:txBody>
      </p:sp>
      <p:sp>
        <p:nvSpPr>
          <p:cNvPr id="4" name="Ograda številke diapozitiva 3"/>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329367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Uredite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Ograda datuma 3"/>
          <p:cNvSpPr>
            <a:spLocks noGrp="1"/>
          </p:cNvSpPr>
          <p:nvPr>
            <p:ph type="dt" sz="half" idx="10"/>
          </p:nvPr>
        </p:nvSpPr>
        <p:spPr/>
        <p:txBody>
          <a:bodyPr/>
          <a:lstStyle/>
          <a:p>
            <a:fld id="{909D0952-C422-4911-BC0E-C237E905C397}" type="datetime1">
              <a:rPr lang="sl-SI" smtClean="0"/>
              <a:t>19. 12. 2024</a:t>
            </a:fld>
            <a:endParaRPr lang="sl-SI"/>
          </a:p>
        </p:txBody>
      </p:sp>
      <p:sp>
        <p:nvSpPr>
          <p:cNvPr id="5" name="Ograda noge 4"/>
          <p:cNvSpPr>
            <a:spLocks noGrp="1"/>
          </p:cNvSpPr>
          <p:nvPr>
            <p:ph type="ftr" sz="quarter" idx="11"/>
          </p:nvPr>
        </p:nvSpPr>
        <p:spPr/>
        <p:txBody>
          <a:bodyPr/>
          <a:lstStyle/>
          <a:p>
            <a:r>
              <a:rPr lang="sl-SI"/>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pPr/>
              <a:t>‹#›</a:t>
            </a:fld>
            <a:endParaRPr lang="sl-SI"/>
          </a:p>
        </p:txBody>
      </p:sp>
    </p:spTree>
    <p:extLst>
      <p:ext uri="{BB962C8B-B14F-4D97-AF65-F5344CB8AC3E}">
        <p14:creationId xmlns:p14="http://schemas.microsoft.com/office/powerpoint/2010/main" val="9705857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Uredite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8B067B03-1EF0-45AC-9BD1-BEE269447256}" type="datetime1">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r>
              <a:rPr lang="sl-SI">
                <a:solidFill>
                  <a:prstClr val="black">
                    <a:tint val="75000"/>
                  </a:prstClr>
                </a:solidFill>
              </a:rPr>
              <a:t>Maribor, 24. januar 2017</a:t>
            </a:r>
          </a:p>
        </p:txBody>
      </p:sp>
      <p:sp>
        <p:nvSpPr>
          <p:cNvPr id="7" name="Ograda številke diapozitiva 6"/>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273745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Uredite slog naslova matrice</a:t>
            </a:r>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036891D1-E54A-402F-8EFD-594D44ACB2B2}" type="datetime1">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r>
              <a:rPr lang="sl-SI">
                <a:solidFill>
                  <a:prstClr val="black">
                    <a:tint val="75000"/>
                  </a:prstClr>
                </a:solidFill>
              </a:rPr>
              <a:t>Maribor, 24. januar 2017</a:t>
            </a:r>
          </a:p>
        </p:txBody>
      </p:sp>
      <p:sp>
        <p:nvSpPr>
          <p:cNvPr id="7" name="Ograda številke diapozitiva 6"/>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6290430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2BA2AE97-1116-4FC6-BDB8-331A21E1ACA2}"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4121886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Uredite slog naslova matrice</a:t>
            </a:r>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28BB5820-EBB9-44CD-8899-B178BD68B24C}"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54937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a:t>Uredite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Uredite slog podnaslova matrice</a:t>
            </a:r>
          </a:p>
        </p:txBody>
      </p:sp>
      <p:sp>
        <p:nvSpPr>
          <p:cNvPr id="4" name="Ograda datuma 3"/>
          <p:cNvSpPr>
            <a:spLocks noGrp="1"/>
          </p:cNvSpPr>
          <p:nvPr>
            <p:ph type="dt" sz="half" idx="10"/>
          </p:nvPr>
        </p:nvSpPr>
        <p:spPr/>
        <p:txBody>
          <a:bodyPr/>
          <a:lstStyle/>
          <a:p>
            <a:fld id="{27CE5048-6C22-44A5-A25B-7C85D0147E47}"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543593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5E857DB2-2B67-4400-954B-7E1F52020B2C}"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465411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Uredite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Ograda datuma 3"/>
          <p:cNvSpPr>
            <a:spLocks noGrp="1"/>
          </p:cNvSpPr>
          <p:nvPr>
            <p:ph type="dt" sz="half" idx="10"/>
          </p:nvPr>
        </p:nvSpPr>
        <p:spPr/>
        <p:txBody>
          <a:bodyPr/>
          <a:lstStyle/>
          <a:p>
            <a:fld id="{909D0952-C422-4911-BC0E-C237E905C397}"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220948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4"/>
          <p:cNvSpPr>
            <a:spLocks noGrp="1"/>
          </p:cNvSpPr>
          <p:nvPr>
            <p:ph type="dt" sz="half" idx="10"/>
          </p:nvPr>
        </p:nvSpPr>
        <p:spPr/>
        <p:txBody>
          <a:bodyPr/>
          <a:lstStyle/>
          <a:p>
            <a:fld id="{D593D31B-F6E2-472A-A27A-A260573B9A51}" type="datetime1">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r>
              <a:rPr lang="sl-SI">
                <a:solidFill>
                  <a:prstClr val="black">
                    <a:tint val="75000"/>
                  </a:prstClr>
                </a:solidFill>
              </a:rPr>
              <a:t>Maribor, 24. januar 2017</a:t>
            </a:r>
          </a:p>
        </p:txBody>
      </p:sp>
      <p:sp>
        <p:nvSpPr>
          <p:cNvPr id="7" name="Ograda številke diapozitiva 6"/>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4946891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Uredite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6"/>
          <p:cNvSpPr>
            <a:spLocks noGrp="1"/>
          </p:cNvSpPr>
          <p:nvPr>
            <p:ph type="dt" sz="half" idx="10"/>
          </p:nvPr>
        </p:nvSpPr>
        <p:spPr/>
        <p:txBody>
          <a:bodyPr/>
          <a:lstStyle/>
          <a:p>
            <a:fld id="{C48EC812-6F9B-4D55-A5A1-3418E2DD9149}" type="datetime1">
              <a:rPr lang="sl-SI" smtClean="0">
                <a:solidFill>
                  <a:prstClr val="black">
                    <a:tint val="75000"/>
                  </a:prstClr>
                </a:solidFill>
              </a:rPr>
              <a:pPr/>
              <a:t>19. 12. 2024</a:t>
            </a:fld>
            <a:endParaRPr lang="sl-SI">
              <a:solidFill>
                <a:prstClr val="black">
                  <a:tint val="75000"/>
                </a:prstClr>
              </a:solidFill>
            </a:endParaRPr>
          </a:p>
        </p:txBody>
      </p:sp>
      <p:sp>
        <p:nvSpPr>
          <p:cNvPr id="8" name="Ograda noge 7"/>
          <p:cNvSpPr>
            <a:spLocks noGrp="1"/>
          </p:cNvSpPr>
          <p:nvPr>
            <p:ph type="ftr" sz="quarter" idx="11"/>
          </p:nvPr>
        </p:nvSpPr>
        <p:spPr/>
        <p:txBody>
          <a:bodyPr/>
          <a:lstStyle/>
          <a:p>
            <a:r>
              <a:rPr lang="sl-SI">
                <a:solidFill>
                  <a:prstClr val="black">
                    <a:tint val="75000"/>
                  </a:prstClr>
                </a:solidFill>
              </a:rPr>
              <a:t>Maribor, 24. januar 2017</a:t>
            </a:r>
          </a:p>
        </p:txBody>
      </p:sp>
      <p:sp>
        <p:nvSpPr>
          <p:cNvPr id="9" name="Ograda številke diapozitiva 8"/>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3354332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datuma 2"/>
          <p:cNvSpPr>
            <a:spLocks noGrp="1"/>
          </p:cNvSpPr>
          <p:nvPr>
            <p:ph type="dt" sz="half" idx="10"/>
          </p:nvPr>
        </p:nvSpPr>
        <p:spPr/>
        <p:txBody>
          <a:bodyPr/>
          <a:lstStyle/>
          <a:p>
            <a:fld id="{2EAB6BB5-FBE2-49B6-8F8A-3EF49B8263B6}" type="datetime1">
              <a:rPr lang="sl-SI" smtClean="0">
                <a:solidFill>
                  <a:prstClr val="black">
                    <a:tint val="75000"/>
                  </a:prstClr>
                </a:solidFill>
              </a:rPr>
              <a:pPr/>
              <a:t>19. 12. 2024</a:t>
            </a:fld>
            <a:endParaRPr lang="sl-SI">
              <a:solidFill>
                <a:prstClr val="black">
                  <a:tint val="75000"/>
                </a:prstClr>
              </a:solidFill>
            </a:endParaRPr>
          </a:p>
        </p:txBody>
      </p:sp>
      <p:sp>
        <p:nvSpPr>
          <p:cNvPr id="4" name="Ograda noge 3"/>
          <p:cNvSpPr>
            <a:spLocks noGrp="1"/>
          </p:cNvSpPr>
          <p:nvPr>
            <p:ph type="ftr" sz="quarter" idx="11"/>
          </p:nvPr>
        </p:nvSpPr>
        <p:spPr/>
        <p:txBody>
          <a:bodyPr/>
          <a:lstStyle/>
          <a:p>
            <a:r>
              <a:rPr lang="sl-SI">
                <a:solidFill>
                  <a:prstClr val="black">
                    <a:tint val="75000"/>
                  </a:prstClr>
                </a:solidFill>
              </a:rPr>
              <a:t>Maribor, 24. januar 2017</a:t>
            </a:r>
          </a:p>
        </p:txBody>
      </p:sp>
      <p:sp>
        <p:nvSpPr>
          <p:cNvPr id="5" name="Ograda številke diapozitiva 4"/>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649718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4"/>
          <p:cNvSpPr>
            <a:spLocks noGrp="1"/>
          </p:cNvSpPr>
          <p:nvPr>
            <p:ph type="dt" sz="half" idx="10"/>
          </p:nvPr>
        </p:nvSpPr>
        <p:spPr/>
        <p:txBody>
          <a:bodyPr/>
          <a:lstStyle/>
          <a:p>
            <a:fld id="{D593D31B-F6E2-472A-A27A-A260573B9A51}" type="datetime1">
              <a:rPr lang="sl-SI" smtClean="0"/>
              <a:t>19. 12. 2024</a:t>
            </a:fld>
            <a:endParaRPr lang="sl-SI"/>
          </a:p>
        </p:txBody>
      </p:sp>
      <p:sp>
        <p:nvSpPr>
          <p:cNvPr id="6" name="Ograda noge 5"/>
          <p:cNvSpPr>
            <a:spLocks noGrp="1"/>
          </p:cNvSpPr>
          <p:nvPr>
            <p:ph type="ftr" sz="quarter" idx="11"/>
          </p:nvPr>
        </p:nvSpPr>
        <p:spPr/>
        <p:txBody>
          <a:bodyPr/>
          <a:lstStyle/>
          <a:p>
            <a:r>
              <a:rPr lang="sl-SI"/>
              <a:t>Maribor, 24. januar 2017</a:t>
            </a:r>
          </a:p>
        </p:txBody>
      </p:sp>
      <p:sp>
        <p:nvSpPr>
          <p:cNvPr id="7" name="Ograda številke diapozitiva 6"/>
          <p:cNvSpPr>
            <a:spLocks noGrp="1"/>
          </p:cNvSpPr>
          <p:nvPr>
            <p:ph type="sldNum" sz="quarter" idx="12"/>
          </p:nvPr>
        </p:nvSpPr>
        <p:spPr/>
        <p:txBody>
          <a:bodyPr/>
          <a:lstStyle/>
          <a:p>
            <a:fld id="{FED72AD9-3E9E-4734-B760-392D27257E37}" type="slidenum">
              <a:rPr lang="sl-SI" smtClean="0"/>
              <a:pPr/>
              <a:t>‹#›</a:t>
            </a:fld>
            <a:endParaRPr lang="sl-SI"/>
          </a:p>
        </p:txBody>
      </p:sp>
    </p:spTree>
    <p:extLst>
      <p:ext uri="{BB962C8B-B14F-4D97-AF65-F5344CB8AC3E}">
        <p14:creationId xmlns:p14="http://schemas.microsoft.com/office/powerpoint/2010/main" val="26124098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2B70D267-E6A6-4CF7-A212-95DF462CCA7E}" type="datetime1">
              <a:rPr lang="sl-SI" smtClean="0">
                <a:solidFill>
                  <a:prstClr val="black">
                    <a:tint val="75000"/>
                  </a:prstClr>
                </a:solidFill>
              </a:rPr>
              <a:pPr/>
              <a:t>19. 12. 2024</a:t>
            </a:fld>
            <a:endParaRPr lang="sl-SI">
              <a:solidFill>
                <a:prstClr val="black">
                  <a:tint val="75000"/>
                </a:prstClr>
              </a:solidFill>
            </a:endParaRPr>
          </a:p>
        </p:txBody>
      </p:sp>
      <p:sp>
        <p:nvSpPr>
          <p:cNvPr id="3" name="Ograda noge 2"/>
          <p:cNvSpPr>
            <a:spLocks noGrp="1"/>
          </p:cNvSpPr>
          <p:nvPr>
            <p:ph type="ftr" sz="quarter" idx="11"/>
          </p:nvPr>
        </p:nvSpPr>
        <p:spPr/>
        <p:txBody>
          <a:bodyPr/>
          <a:lstStyle/>
          <a:p>
            <a:r>
              <a:rPr lang="sl-SI">
                <a:solidFill>
                  <a:prstClr val="black">
                    <a:tint val="75000"/>
                  </a:prstClr>
                </a:solidFill>
              </a:rPr>
              <a:t>Maribor, 24. januar 2017</a:t>
            </a:r>
          </a:p>
        </p:txBody>
      </p:sp>
      <p:sp>
        <p:nvSpPr>
          <p:cNvPr id="4" name="Ograda številke diapozitiva 3"/>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9704934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Uredite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8B067B03-1EF0-45AC-9BD1-BEE269447256}" type="datetime1">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r>
              <a:rPr lang="sl-SI">
                <a:solidFill>
                  <a:prstClr val="black">
                    <a:tint val="75000"/>
                  </a:prstClr>
                </a:solidFill>
              </a:rPr>
              <a:t>Maribor, 24. januar 2017</a:t>
            </a:r>
          </a:p>
        </p:txBody>
      </p:sp>
      <p:sp>
        <p:nvSpPr>
          <p:cNvPr id="7" name="Ograda številke diapozitiva 6"/>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117125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Uredite slog naslova matrice</a:t>
            </a:r>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036891D1-E54A-402F-8EFD-594D44ACB2B2}" type="datetime1">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r>
              <a:rPr lang="sl-SI">
                <a:solidFill>
                  <a:prstClr val="black">
                    <a:tint val="75000"/>
                  </a:prstClr>
                </a:solidFill>
              </a:rPr>
              <a:t>Maribor, 24. januar 2017</a:t>
            </a:r>
          </a:p>
        </p:txBody>
      </p:sp>
      <p:sp>
        <p:nvSpPr>
          <p:cNvPr id="7" name="Ograda številke diapozitiva 6"/>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5829694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2BA2AE97-1116-4FC6-BDB8-331A21E1ACA2}"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040127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Uredite slog naslova matrice</a:t>
            </a:r>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28BB5820-EBB9-44CD-8899-B178BD68B24C}"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5195490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a:t>Uredite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Uredite slog podnaslova matrice</a:t>
            </a:r>
          </a:p>
        </p:txBody>
      </p:sp>
      <p:sp>
        <p:nvSpPr>
          <p:cNvPr id="4" name="Ograda datuma 3"/>
          <p:cNvSpPr>
            <a:spLocks noGrp="1"/>
          </p:cNvSpPr>
          <p:nvPr>
            <p:ph type="dt" sz="half" idx="10"/>
          </p:nvPr>
        </p:nvSpPr>
        <p:spPr/>
        <p:txBody>
          <a:bodyPr/>
          <a:lstStyle/>
          <a:p>
            <a:fld id="{27CE5048-6C22-44A5-A25B-7C85D0147E47}"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0960385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5E857DB2-2B67-4400-954B-7E1F52020B2C}"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3758086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Uredite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Ograda datuma 3"/>
          <p:cNvSpPr>
            <a:spLocks noGrp="1"/>
          </p:cNvSpPr>
          <p:nvPr>
            <p:ph type="dt" sz="half" idx="10"/>
          </p:nvPr>
        </p:nvSpPr>
        <p:spPr/>
        <p:txBody>
          <a:bodyPr/>
          <a:lstStyle/>
          <a:p>
            <a:fld id="{909D0952-C422-4911-BC0E-C237E905C397}"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159680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4"/>
          <p:cNvSpPr>
            <a:spLocks noGrp="1"/>
          </p:cNvSpPr>
          <p:nvPr>
            <p:ph type="dt" sz="half" idx="10"/>
          </p:nvPr>
        </p:nvSpPr>
        <p:spPr/>
        <p:txBody>
          <a:bodyPr/>
          <a:lstStyle/>
          <a:p>
            <a:fld id="{D593D31B-F6E2-472A-A27A-A260573B9A51}" type="datetime1">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r>
              <a:rPr lang="sl-SI">
                <a:solidFill>
                  <a:prstClr val="black">
                    <a:tint val="75000"/>
                  </a:prstClr>
                </a:solidFill>
              </a:rPr>
              <a:t>Maribor, 24. januar 2017</a:t>
            </a:r>
          </a:p>
        </p:txBody>
      </p:sp>
      <p:sp>
        <p:nvSpPr>
          <p:cNvPr id="7" name="Ograda številke diapozitiva 6"/>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6865246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Uredite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6"/>
          <p:cNvSpPr>
            <a:spLocks noGrp="1"/>
          </p:cNvSpPr>
          <p:nvPr>
            <p:ph type="dt" sz="half" idx="10"/>
          </p:nvPr>
        </p:nvSpPr>
        <p:spPr/>
        <p:txBody>
          <a:bodyPr/>
          <a:lstStyle/>
          <a:p>
            <a:fld id="{C48EC812-6F9B-4D55-A5A1-3418E2DD9149}" type="datetime1">
              <a:rPr lang="sl-SI" smtClean="0">
                <a:solidFill>
                  <a:prstClr val="black">
                    <a:tint val="75000"/>
                  </a:prstClr>
                </a:solidFill>
              </a:rPr>
              <a:pPr/>
              <a:t>19. 12. 2024</a:t>
            </a:fld>
            <a:endParaRPr lang="sl-SI">
              <a:solidFill>
                <a:prstClr val="black">
                  <a:tint val="75000"/>
                </a:prstClr>
              </a:solidFill>
            </a:endParaRPr>
          </a:p>
        </p:txBody>
      </p:sp>
      <p:sp>
        <p:nvSpPr>
          <p:cNvPr id="8" name="Ograda noge 7"/>
          <p:cNvSpPr>
            <a:spLocks noGrp="1"/>
          </p:cNvSpPr>
          <p:nvPr>
            <p:ph type="ftr" sz="quarter" idx="11"/>
          </p:nvPr>
        </p:nvSpPr>
        <p:spPr/>
        <p:txBody>
          <a:bodyPr/>
          <a:lstStyle/>
          <a:p>
            <a:r>
              <a:rPr lang="sl-SI">
                <a:solidFill>
                  <a:prstClr val="black">
                    <a:tint val="75000"/>
                  </a:prstClr>
                </a:solidFill>
              </a:rPr>
              <a:t>Maribor, 24. januar 2017</a:t>
            </a:r>
          </a:p>
        </p:txBody>
      </p:sp>
      <p:sp>
        <p:nvSpPr>
          <p:cNvPr id="9" name="Ograda številke diapozitiva 8"/>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613131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Uredite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6"/>
          <p:cNvSpPr>
            <a:spLocks noGrp="1"/>
          </p:cNvSpPr>
          <p:nvPr>
            <p:ph type="dt" sz="half" idx="10"/>
          </p:nvPr>
        </p:nvSpPr>
        <p:spPr/>
        <p:txBody>
          <a:bodyPr/>
          <a:lstStyle/>
          <a:p>
            <a:fld id="{C48EC812-6F9B-4D55-A5A1-3418E2DD9149}" type="datetime1">
              <a:rPr lang="sl-SI" smtClean="0"/>
              <a:t>19. 12. 2024</a:t>
            </a:fld>
            <a:endParaRPr lang="sl-SI"/>
          </a:p>
        </p:txBody>
      </p:sp>
      <p:sp>
        <p:nvSpPr>
          <p:cNvPr id="8" name="Ograda noge 7"/>
          <p:cNvSpPr>
            <a:spLocks noGrp="1"/>
          </p:cNvSpPr>
          <p:nvPr>
            <p:ph type="ftr" sz="quarter" idx="11"/>
          </p:nvPr>
        </p:nvSpPr>
        <p:spPr/>
        <p:txBody>
          <a:bodyPr/>
          <a:lstStyle/>
          <a:p>
            <a:r>
              <a:rPr lang="sl-SI"/>
              <a:t>Maribor, 24. januar 2017</a:t>
            </a:r>
          </a:p>
        </p:txBody>
      </p:sp>
      <p:sp>
        <p:nvSpPr>
          <p:cNvPr id="9" name="Ograda številke diapozitiva 8"/>
          <p:cNvSpPr>
            <a:spLocks noGrp="1"/>
          </p:cNvSpPr>
          <p:nvPr>
            <p:ph type="sldNum" sz="quarter" idx="12"/>
          </p:nvPr>
        </p:nvSpPr>
        <p:spPr/>
        <p:txBody>
          <a:bodyPr/>
          <a:lstStyle/>
          <a:p>
            <a:fld id="{FED72AD9-3E9E-4734-B760-392D27257E37}" type="slidenum">
              <a:rPr lang="sl-SI" smtClean="0"/>
              <a:pPr/>
              <a:t>‹#›</a:t>
            </a:fld>
            <a:endParaRPr lang="sl-SI"/>
          </a:p>
        </p:txBody>
      </p:sp>
    </p:spTree>
    <p:extLst>
      <p:ext uri="{BB962C8B-B14F-4D97-AF65-F5344CB8AC3E}">
        <p14:creationId xmlns:p14="http://schemas.microsoft.com/office/powerpoint/2010/main" val="28030652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datuma 2"/>
          <p:cNvSpPr>
            <a:spLocks noGrp="1"/>
          </p:cNvSpPr>
          <p:nvPr>
            <p:ph type="dt" sz="half" idx="10"/>
          </p:nvPr>
        </p:nvSpPr>
        <p:spPr/>
        <p:txBody>
          <a:bodyPr/>
          <a:lstStyle/>
          <a:p>
            <a:fld id="{2EAB6BB5-FBE2-49B6-8F8A-3EF49B8263B6}" type="datetime1">
              <a:rPr lang="sl-SI" smtClean="0">
                <a:solidFill>
                  <a:prstClr val="black">
                    <a:tint val="75000"/>
                  </a:prstClr>
                </a:solidFill>
              </a:rPr>
              <a:pPr/>
              <a:t>19. 12. 2024</a:t>
            </a:fld>
            <a:endParaRPr lang="sl-SI">
              <a:solidFill>
                <a:prstClr val="black">
                  <a:tint val="75000"/>
                </a:prstClr>
              </a:solidFill>
            </a:endParaRPr>
          </a:p>
        </p:txBody>
      </p:sp>
      <p:sp>
        <p:nvSpPr>
          <p:cNvPr id="4" name="Ograda noge 3"/>
          <p:cNvSpPr>
            <a:spLocks noGrp="1"/>
          </p:cNvSpPr>
          <p:nvPr>
            <p:ph type="ftr" sz="quarter" idx="11"/>
          </p:nvPr>
        </p:nvSpPr>
        <p:spPr/>
        <p:txBody>
          <a:bodyPr/>
          <a:lstStyle/>
          <a:p>
            <a:r>
              <a:rPr lang="sl-SI">
                <a:solidFill>
                  <a:prstClr val="black">
                    <a:tint val="75000"/>
                  </a:prstClr>
                </a:solidFill>
              </a:rPr>
              <a:t>Maribor, 24. januar 2017</a:t>
            </a:r>
          </a:p>
        </p:txBody>
      </p:sp>
      <p:sp>
        <p:nvSpPr>
          <p:cNvPr id="5" name="Ograda številke diapozitiva 4"/>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7610048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2B70D267-E6A6-4CF7-A212-95DF462CCA7E}" type="datetime1">
              <a:rPr lang="sl-SI" smtClean="0">
                <a:solidFill>
                  <a:prstClr val="black">
                    <a:tint val="75000"/>
                  </a:prstClr>
                </a:solidFill>
              </a:rPr>
              <a:pPr/>
              <a:t>19. 12. 2024</a:t>
            </a:fld>
            <a:endParaRPr lang="sl-SI">
              <a:solidFill>
                <a:prstClr val="black">
                  <a:tint val="75000"/>
                </a:prstClr>
              </a:solidFill>
            </a:endParaRPr>
          </a:p>
        </p:txBody>
      </p:sp>
      <p:sp>
        <p:nvSpPr>
          <p:cNvPr id="3" name="Ograda noge 2"/>
          <p:cNvSpPr>
            <a:spLocks noGrp="1"/>
          </p:cNvSpPr>
          <p:nvPr>
            <p:ph type="ftr" sz="quarter" idx="11"/>
          </p:nvPr>
        </p:nvSpPr>
        <p:spPr/>
        <p:txBody>
          <a:bodyPr/>
          <a:lstStyle/>
          <a:p>
            <a:r>
              <a:rPr lang="sl-SI">
                <a:solidFill>
                  <a:prstClr val="black">
                    <a:tint val="75000"/>
                  </a:prstClr>
                </a:solidFill>
              </a:rPr>
              <a:t>Maribor, 24. januar 2017</a:t>
            </a:r>
          </a:p>
        </p:txBody>
      </p:sp>
      <p:sp>
        <p:nvSpPr>
          <p:cNvPr id="4" name="Ograda številke diapozitiva 3"/>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7022068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Uredite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8B067B03-1EF0-45AC-9BD1-BEE269447256}" type="datetime1">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r>
              <a:rPr lang="sl-SI">
                <a:solidFill>
                  <a:prstClr val="black">
                    <a:tint val="75000"/>
                  </a:prstClr>
                </a:solidFill>
              </a:rPr>
              <a:t>Maribor, 24. januar 2017</a:t>
            </a:r>
          </a:p>
        </p:txBody>
      </p:sp>
      <p:sp>
        <p:nvSpPr>
          <p:cNvPr id="7" name="Ograda številke diapozitiva 6"/>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9793595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Uredite slog naslova matrice</a:t>
            </a:r>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036891D1-E54A-402F-8EFD-594D44ACB2B2}" type="datetime1">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r>
              <a:rPr lang="sl-SI">
                <a:solidFill>
                  <a:prstClr val="black">
                    <a:tint val="75000"/>
                  </a:prstClr>
                </a:solidFill>
              </a:rPr>
              <a:t>Maribor, 24. januar 2017</a:t>
            </a:r>
          </a:p>
        </p:txBody>
      </p:sp>
      <p:sp>
        <p:nvSpPr>
          <p:cNvPr id="7" name="Ograda številke diapozitiva 6"/>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4047705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2BA2AE97-1116-4FC6-BDB8-331A21E1ACA2}"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7119475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Uredite slog naslova matrice</a:t>
            </a:r>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28BB5820-EBB9-44CD-8899-B178BD68B24C}"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2857832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a:t>Uredite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Uredite slog podnaslova matrice</a:t>
            </a:r>
          </a:p>
        </p:txBody>
      </p:sp>
      <p:sp>
        <p:nvSpPr>
          <p:cNvPr id="4" name="Ograda datuma 3"/>
          <p:cNvSpPr>
            <a:spLocks noGrp="1"/>
          </p:cNvSpPr>
          <p:nvPr>
            <p:ph type="dt" sz="half" idx="10"/>
          </p:nvPr>
        </p:nvSpPr>
        <p:spPr/>
        <p:txBody>
          <a:bodyPr/>
          <a:lstStyle/>
          <a:p>
            <a:fld id="{27CE5048-6C22-44A5-A25B-7C85D0147E47}"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2757463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5E857DB2-2B67-4400-954B-7E1F52020B2C}"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5494813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Uredite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Ograda datuma 3"/>
          <p:cNvSpPr>
            <a:spLocks noGrp="1"/>
          </p:cNvSpPr>
          <p:nvPr>
            <p:ph type="dt" sz="half" idx="10"/>
          </p:nvPr>
        </p:nvSpPr>
        <p:spPr/>
        <p:txBody>
          <a:bodyPr/>
          <a:lstStyle/>
          <a:p>
            <a:fld id="{909D0952-C422-4911-BC0E-C237E905C397}"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3907267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4"/>
          <p:cNvSpPr>
            <a:spLocks noGrp="1"/>
          </p:cNvSpPr>
          <p:nvPr>
            <p:ph type="dt" sz="half" idx="10"/>
          </p:nvPr>
        </p:nvSpPr>
        <p:spPr/>
        <p:txBody>
          <a:bodyPr/>
          <a:lstStyle/>
          <a:p>
            <a:fld id="{D593D31B-F6E2-472A-A27A-A260573B9A51}" type="datetime1">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r>
              <a:rPr lang="sl-SI">
                <a:solidFill>
                  <a:prstClr val="black">
                    <a:tint val="75000"/>
                  </a:prstClr>
                </a:solidFill>
              </a:rPr>
              <a:t>Maribor, 24. januar 2017</a:t>
            </a:r>
          </a:p>
        </p:txBody>
      </p:sp>
      <p:sp>
        <p:nvSpPr>
          <p:cNvPr id="7" name="Ograda številke diapozitiva 6"/>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054326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datuma 2"/>
          <p:cNvSpPr>
            <a:spLocks noGrp="1"/>
          </p:cNvSpPr>
          <p:nvPr>
            <p:ph type="dt" sz="half" idx="10"/>
          </p:nvPr>
        </p:nvSpPr>
        <p:spPr/>
        <p:txBody>
          <a:bodyPr/>
          <a:lstStyle/>
          <a:p>
            <a:fld id="{2EAB6BB5-FBE2-49B6-8F8A-3EF49B8263B6}" type="datetime1">
              <a:rPr lang="sl-SI" smtClean="0"/>
              <a:t>19. 12. 2024</a:t>
            </a:fld>
            <a:endParaRPr lang="sl-SI"/>
          </a:p>
        </p:txBody>
      </p:sp>
      <p:sp>
        <p:nvSpPr>
          <p:cNvPr id="4" name="Ograda noge 3"/>
          <p:cNvSpPr>
            <a:spLocks noGrp="1"/>
          </p:cNvSpPr>
          <p:nvPr>
            <p:ph type="ftr" sz="quarter" idx="11"/>
          </p:nvPr>
        </p:nvSpPr>
        <p:spPr/>
        <p:txBody>
          <a:bodyPr/>
          <a:lstStyle/>
          <a:p>
            <a:r>
              <a:rPr lang="sl-SI"/>
              <a:t>Maribor, 24. januar 2017</a:t>
            </a:r>
          </a:p>
        </p:txBody>
      </p:sp>
      <p:sp>
        <p:nvSpPr>
          <p:cNvPr id="5" name="Ograda številke diapozitiva 4"/>
          <p:cNvSpPr>
            <a:spLocks noGrp="1"/>
          </p:cNvSpPr>
          <p:nvPr>
            <p:ph type="sldNum" sz="quarter" idx="12"/>
          </p:nvPr>
        </p:nvSpPr>
        <p:spPr/>
        <p:txBody>
          <a:bodyPr/>
          <a:lstStyle/>
          <a:p>
            <a:fld id="{FED72AD9-3E9E-4734-B760-392D27257E37}" type="slidenum">
              <a:rPr lang="sl-SI" smtClean="0"/>
              <a:pPr/>
              <a:t>‹#›</a:t>
            </a:fld>
            <a:endParaRPr lang="sl-SI"/>
          </a:p>
        </p:txBody>
      </p:sp>
    </p:spTree>
    <p:extLst>
      <p:ext uri="{BB962C8B-B14F-4D97-AF65-F5344CB8AC3E}">
        <p14:creationId xmlns:p14="http://schemas.microsoft.com/office/powerpoint/2010/main" val="10043490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Uredite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6"/>
          <p:cNvSpPr>
            <a:spLocks noGrp="1"/>
          </p:cNvSpPr>
          <p:nvPr>
            <p:ph type="dt" sz="half" idx="10"/>
          </p:nvPr>
        </p:nvSpPr>
        <p:spPr/>
        <p:txBody>
          <a:bodyPr/>
          <a:lstStyle/>
          <a:p>
            <a:fld id="{C48EC812-6F9B-4D55-A5A1-3418E2DD9149}" type="datetime1">
              <a:rPr lang="sl-SI" smtClean="0">
                <a:solidFill>
                  <a:prstClr val="black">
                    <a:tint val="75000"/>
                  </a:prstClr>
                </a:solidFill>
              </a:rPr>
              <a:pPr/>
              <a:t>19. 12. 2024</a:t>
            </a:fld>
            <a:endParaRPr lang="sl-SI">
              <a:solidFill>
                <a:prstClr val="black">
                  <a:tint val="75000"/>
                </a:prstClr>
              </a:solidFill>
            </a:endParaRPr>
          </a:p>
        </p:txBody>
      </p:sp>
      <p:sp>
        <p:nvSpPr>
          <p:cNvPr id="8" name="Ograda noge 7"/>
          <p:cNvSpPr>
            <a:spLocks noGrp="1"/>
          </p:cNvSpPr>
          <p:nvPr>
            <p:ph type="ftr" sz="quarter" idx="11"/>
          </p:nvPr>
        </p:nvSpPr>
        <p:spPr/>
        <p:txBody>
          <a:bodyPr/>
          <a:lstStyle/>
          <a:p>
            <a:r>
              <a:rPr lang="sl-SI">
                <a:solidFill>
                  <a:prstClr val="black">
                    <a:tint val="75000"/>
                  </a:prstClr>
                </a:solidFill>
              </a:rPr>
              <a:t>Maribor, 24. januar 2017</a:t>
            </a:r>
          </a:p>
        </p:txBody>
      </p:sp>
      <p:sp>
        <p:nvSpPr>
          <p:cNvPr id="9" name="Ograda številke diapozitiva 8"/>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1482728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datuma 2"/>
          <p:cNvSpPr>
            <a:spLocks noGrp="1"/>
          </p:cNvSpPr>
          <p:nvPr>
            <p:ph type="dt" sz="half" idx="10"/>
          </p:nvPr>
        </p:nvSpPr>
        <p:spPr/>
        <p:txBody>
          <a:bodyPr/>
          <a:lstStyle/>
          <a:p>
            <a:fld id="{2EAB6BB5-FBE2-49B6-8F8A-3EF49B8263B6}" type="datetime1">
              <a:rPr lang="sl-SI" smtClean="0">
                <a:solidFill>
                  <a:prstClr val="black">
                    <a:tint val="75000"/>
                  </a:prstClr>
                </a:solidFill>
              </a:rPr>
              <a:pPr/>
              <a:t>19. 12. 2024</a:t>
            </a:fld>
            <a:endParaRPr lang="sl-SI">
              <a:solidFill>
                <a:prstClr val="black">
                  <a:tint val="75000"/>
                </a:prstClr>
              </a:solidFill>
            </a:endParaRPr>
          </a:p>
        </p:txBody>
      </p:sp>
      <p:sp>
        <p:nvSpPr>
          <p:cNvPr id="4" name="Ograda noge 3"/>
          <p:cNvSpPr>
            <a:spLocks noGrp="1"/>
          </p:cNvSpPr>
          <p:nvPr>
            <p:ph type="ftr" sz="quarter" idx="11"/>
          </p:nvPr>
        </p:nvSpPr>
        <p:spPr/>
        <p:txBody>
          <a:bodyPr/>
          <a:lstStyle/>
          <a:p>
            <a:r>
              <a:rPr lang="sl-SI">
                <a:solidFill>
                  <a:prstClr val="black">
                    <a:tint val="75000"/>
                  </a:prstClr>
                </a:solidFill>
              </a:rPr>
              <a:t>Maribor, 24. januar 2017</a:t>
            </a:r>
          </a:p>
        </p:txBody>
      </p:sp>
      <p:sp>
        <p:nvSpPr>
          <p:cNvPr id="5" name="Ograda številke diapozitiva 4"/>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2601309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2B70D267-E6A6-4CF7-A212-95DF462CCA7E}" type="datetime1">
              <a:rPr lang="sl-SI" smtClean="0">
                <a:solidFill>
                  <a:prstClr val="black">
                    <a:tint val="75000"/>
                  </a:prstClr>
                </a:solidFill>
              </a:rPr>
              <a:pPr/>
              <a:t>19. 12. 2024</a:t>
            </a:fld>
            <a:endParaRPr lang="sl-SI">
              <a:solidFill>
                <a:prstClr val="black">
                  <a:tint val="75000"/>
                </a:prstClr>
              </a:solidFill>
            </a:endParaRPr>
          </a:p>
        </p:txBody>
      </p:sp>
      <p:sp>
        <p:nvSpPr>
          <p:cNvPr id="3" name="Ograda noge 2"/>
          <p:cNvSpPr>
            <a:spLocks noGrp="1"/>
          </p:cNvSpPr>
          <p:nvPr>
            <p:ph type="ftr" sz="quarter" idx="11"/>
          </p:nvPr>
        </p:nvSpPr>
        <p:spPr/>
        <p:txBody>
          <a:bodyPr/>
          <a:lstStyle/>
          <a:p>
            <a:r>
              <a:rPr lang="sl-SI">
                <a:solidFill>
                  <a:prstClr val="black">
                    <a:tint val="75000"/>
                  </a:prstClr>
                </a:solidFill>
              </a:rPr>
              <a:t>Maribor, 24. januar 2017</a:t>
            </a:r>
          </a:p>
        </p:txBody>
      </p:sp>
      <p:sp>
        <p:nvSpPr>
          <p:cNvPr id="4" name="Ograda številke diapozitiva 3"/>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0619128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Uredite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8B067B03-1EF0-45AC-9BD1-BEE269447256}" type="datetime1">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r>
              <a:rPr lang="sl-SI">
                <a:solidFill>
                  <a:prstClr val="black">
                    <a:tint val="75000"/>
                  </a:prstClr>
                </a:solidFill>
              </a:rPr>
              <a:t>Maribor, 24. januar 2017</a:t>
            </a:r>
          </a:p>
        </p:txBody>
      </p:sp>
      <p:sp>
        <p:nvSpPr>
          <p:cNvPr id="7" name="Ograda številke diapozitiva 6"/>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5650744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Uredite slog naslova matrice</a:t>
            </a:r>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036891D1-E54A-402F-8EFD-594D44ACB2B2}" type="datetime1">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r>
              <a:rPr lang="sl-SI">
                <a:solidFill>
                  <a:prstClr val="black">
                    <a:tint val="75000"/>
                  </a:prstClr>
                </a:solidFill>
              </a:rPr>
              <a:t>Maribor, 24. januar 2017</a:t>
            </a:r>
          </a:p>
        </p:txBody>
      </p:sp>
      <p:sp>
        <p:nvSpPr>
          <p:cNvPr id="7" name="Ograda številke diapozitiva 6"/>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6564172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2BA2AE97-1116-4FC6-BDB8-331A21E1ACA2}"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5915822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Uredite slog naslova matrice</a:t>
            </a:r>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28BB5820-EBB9-44CD-8899-B178BD68B24C}"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r>
              <a:rPr lang="sl-SI">
                <a:solidFill>
                  <a:prstClr val="black">
                    <a:tint val="75000"/>
                  </a:prstClr>
                </a:solidFill>
              </a:rPr>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3926037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a:t>Kliknite, če želite urediti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Kliknite, če želite urediti slog podnaslova matrice</a:t>
            </a:r>
          </a:p>
        </p:txBody>
      </p:sp>
      <p:sp>
        <p:nvSpPr>
          <p:cNvPr id="4" name="Ograda datuma 3"/>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68032947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vsebine 2"/>
          <p:cNvSpPr>
            <a:spLocks noGrp="1"/>
          </p:cNvSpPr>
          <p:nvPr>
            <p:ph idx="1"/>
          </p:nvPr>
        </p:nvSpPr>
        <p:spPr/>
        <p:txBody>
          <a:body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48049076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Kliknite, če želite urediti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če želite urediti sloge besedila matrice</a:t>
            </a:r>
          </a:p>
        </p:txBody>
      </p:sp>
      <p:sp>
        <p:nvSpPr>
          <p:cNvPr id="4" name="Ograda datuma 3"/>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05477119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2B70D267-E6A6-4CF7-A212-95DF462CCA7E}" type="datetime1">
              <a:rPr lang="sl-SI" smtClean="0"/>
              <a:t>19. 12. 2024</a:t>
            </a:fld>
            <a:endParaRPr lang="sl-SI"/>
          </a:p>
        </p:txBody>
      </p:sp>
      <p:sp>
        <p:nvSpPr>
          <p:cNvPr id="3" name="Ograda noge 2"/>
          <p:cNvSpPr>
            <a:spLocks noGrp="1"/>
          </p:cNvSpPr>
          <p:nvPr>
            <p:ph type="ftr" sz="quarter" idx="11"/>
          </p:nvPr>
        </p:nvSpPr>
        <p:spPr/>
        <p:txBody>
          <a:bodyPr/>
          <a:lstStyle/>
          <a:p>
            <a:r>
              <a:rPr lang="sl-SI"/>
              <a:t>Maribor, 24. januar 2017</a:t>
            </a:r>
          </a:p>
        </p:txBody>
      </p:sp>
      <p:sp>
        <p:nvSpPr>
          <p:cNvPr id="4" name="Ograda številke diapozitiva 3"/>
          <p:cNvSpPr>
            <a:spLocks noGrp="1"/>
          </p:cNvSpPr>
          <p:nvPr>
            <p:ph type="sldNum" sz="quarter" idx="12"/>
          </p:nvPr>
        </p:nvSpPr>
        <p:spPr/>
        <p:txBody>
          <a:bodyPr/>
          <a:lstStyle/>
          <a:p>
            <a:fld id="{FED72AD9-3E9E-4734-B760-392D27257E37}" type="slidenum">
              <a:rPr lang="sl-SI" smtClean="0"/>
              <a:pPr/>
              <a:t>‹#›</a:t>
            </a:fld>
            <a:endParaRPr lang="sl-SI"/>
          </a:p>
        </p:txBody>
      </p:sp>
    </p:spTree>
    <p:extLst>
      <p:ext uri="{BB962C8B-B14F-4D97-AF65-F5344CB8AC3E}">
        <p14:creationId xmlns:p14="http://schemas.microsoft.com/office/powerpoint/2010/main" val="11263694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4"/>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endParaRPr lang="sl-SI">
              <a:solidFill>
                <a:prstClr val="black">
                  <a:tint val="75000"/>
                </a:prstClr>
              </a:solidFill>
            </a:endParaRPr>
          </a:p>
        </p:txBody>
      </p:sp>
      <p:sp>
        <p:nvSpPr>
          <p:cNvPr id="7" name="Ograda številke diapozitiva 6"/>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84399433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Kliknite, če želite urediti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če želite urediti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če želite urediti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6"/>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8" name="Ograda noge 7"/>
          <p:cNvSpPr>
            <a:spLocks noGrp="1"/>
          </p:cNvSpPr>
          <p:nvPr>
            <p:ph type="ftr" sz="quarter" idx="11"/>
          </p:nvPr>
        </p:nvSpPr>
        <p:spPr/>
        <p:txBody>
          <a:bodyPr/>
          <a:lstStyle/>
          <a:p>
            <a:endParaRPr lang="sl-SI">
              <a:solidFill>
                <a:prstClr val="black">
                  <a:tint val="75000"/>
                </a:prstClr>
              </a:solidFill>
            </a:endParaRPr>
          </a:p>
        </p:txBody>
      </p:sp>
      <p:sp>
        <p:nvSpPr>
          <p:cNvPr id="9" name="Ograda številke diapozitiva 8"/>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425838846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datuma 2"/>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4" name="Ograda noge 3"/>
          <p:cNvSpPr>
            <a:spLocks noGrp="1"/>
          </p:cNvSpPr>
          <p:nvPr>
            <p:ph type="ftr" sz="quarter" idx="11"/>
          </p:nvPr>
        </p:nvSpPr>
        <p:spPr/>
        <p:txBody>
          <a:bodyPr/>
          <a:lstStyle/>
          <a:p>
            <a:endParaRPr lang="sl-SI">
              <a:solidFill>
                <a:prstClr val="black">
                  <a:tint val="75000"/>
                </a:prstClr>
              </a:solidFill>
            </a:endParaRPr>
          </a:p>
        </p:txBody>
      </p:sp>
      <p:sp>
        <p:nvSpPr>
          <p:cNvPr id="5" name="Ograda številke diapozitiva 4"/>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388997552"/>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3" name="Ograda noge 2"/>
          <p:cNvSpPr>
            <a:spLocks noGrp="1"/>
          </p:cNvSpPr>
          <p:nvPr>
            <p:ph type="ftr" sz="quarter" idx="11"/>
          </p:nvPr>
        </p:nvSpPr>
        <p:spPr/>
        <p:txBody>
          <a:bodyPr/>
          <a:lstStyle/>
          <a:p>
            <a:endParaRPr lang="sl-SI">
              <a:solidFill>
                <a:prstClr val="black">
                  <a:tint val="75000"/>
                </a:prstClr>
              </a:solidFill>
            </a:endParaRPr>
          </a:p>
        </p:txBody>
      </p:sp>
      <p:sp>
        <p:nvSpPr>
          <p:cNvPr id="4" name="Ograda številke diapozitiva 3"/>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85231088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Kliknite, če želite urediti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če želite urediti sloge besedila matrice</a:t>
            </a:r>
          </a:p>
        </p:txBody>
      </p:sp>
      <p:sp>
        <p:nvSpPr>
          <p:cNvPr id="5" name="Ograda datuma 4"/>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endParaRPr lang="sl-SI">
              <a:solidFill>
                <a:prstClr val="black">
                  <a:tint val="75000"/>
                </a:prstClr>
              </a:solidFill>
            </a:endParaRPr>
          </a:p>
        </p:txBody>
      </p:sp>
      <p:sp>
        <p:nvSpPr>
          <p:cNvPr id="7" name="Ograda številke diapozitiva 6"/>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65420149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Kliknite, če želite urediti slog naslova matrice</a:t>
            </a:r>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če želite urediti sloge besedila matrice</a:t>
            </a:r>
          </a:p>
        </p:txBody>
      </p:sp>
      <p:sp>
        <p:nvSpPr>
          <p:cNvPr id="5" name="Ograda datuma 4"/>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endParaRPr lang="sl-SI">
              <a:solidFill>
                <a:prstClr val="black">
                  <a:tint val="75000"/>
                </a:prstClr>
              </a:solidFill>
            </a:endParaRPr>
          </a:p>
        </p:txBody>
      </p:sp>
      <p:sp>
        <p:nvSpPr>
          <p:cNvPr id="7" name="Ograda številke diapozitiva 6"/>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5421861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navpičnega besedila 2"/>
          <p:cNvSpPr>
            <a:spLocks noGrp="1"/>
          </p:cNvSpPr>
          <p:nvPr>
            <p:ph type="body" orient="vert" idx="1"/>
          </p:nvPr>
        </p:nvSpPr>
        <p:spPr/>
        <p:txBody>
          <a:bodyPr vert="eaVert"/>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71859081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Kliknite, če želite urediti slog naslova matrice</a:t>
            </a:r>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23886968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a:t>Kliknite, če želite urediti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Kliknite, če želite urediti slog podnaslova matrice</a:t>
            </a:r>
          </a:p>
        </p:txBody>
      </p:sp>
      <p:sp>
        <p:nvSpPr>
          <p:cNvPr id="4" name="Ograda datuma 3"/>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29779696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vsebine 2"/>
          <p:cNvSpPr>
            <a:spLocks noGrp="1"/>
          </p:cNvSpPr>
          <p:nvPr>
            <p:ph idx="1"/>
          </p:nvPr>
        </p:nvSpPr>
        <p:spPr/>
        <p:txBody>
          <a:body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56312891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Uredite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8B067B03-1EF0-45AC-9BD1-BEE269447256}" type="datetime1">
              <a:rPr lang="sl-SI" smtClean="0"/>
              <a:t>19. 12. 2024</a:t>
            </a:fld>
            <a:endParaRPr lang="sl-SI"/>
          </a:p>
        </p:txBody>
      </p:sp>
      <p:sp>
        <p:nvSpPr>
          <p:cNvPr id="6" name="Ograda noge 5"/>
          <p:cNvSpPr>
            <a:spLocks noGrp="1"/>
          </p:cNvSpPr>
          <p:nvPr>
            <p:ph type="ftr" sz="quarter" idx="11"/>
          </p:nvPr>
        </p:nvSpPr>
        <p:spPr/>
        <p:txBody>
          <a:bodyPr/>
          <a:lstStyle/>
          <a:p>
            <a:r>
              <a:rPr lang="sl-SI"/>
              <a:t>Maribor, 24. januar 2017</a:t>
            </a:r>
          </a:p>
        </p:txBody>
      </p:sp>
      <p:sp>
        <p:nvSpPr>
          <p:cNvPr id="7" name="Ograda številke diapozitiva 6"/>
          <p:cNvSpPr>
            <a:spLocks noGrp="1"/>
          </p:cNvSpPr>
          <p:nvPr>
            <p:ph type="sldNum" sz="quarter" idx="12"/>
          </p:nvPr>
        </p:nvSpPr>
        <p:spPr/>
        <p:txBody>
          <a:bodyPr/>
          <a:lstStyle/>
          <a:p>
            <a:fld id="{FED72AD9-3E9E-4734-B760-392D27257E37}" type="slidenum">
              <a:rPr lang="sl-SI" smtClean="0"/>
              <a:pPr/>
              <a:t>‹#›</a:t>
            </a:fld>
            <a:endParaRPr lang="sl-SI"/>
          </a:p>
        </p:txBody>
      </p:sp>
    </p:spTree>
    <p:extLst>
      <p:ext uri="{BB962C8B-B14F-4D97-AF65-F5344CB8AC3E}">
        <p14:creationId xmlns:p14="http://schemas.microsoft.com/office/powerpoint/2010/main" val="2476659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Kliknite, če želite urediti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če želite urediti sloge besedila matrice</a:t>
            </a:r>
          </a:p>
        </p:txBody>
      </p:sp>
      <p:sp>
        <p:nvSpPr>
          <p:cNvPr id="4" name="Ograda datuma 3"/>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80887114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4"/>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endParaRPr lang="sl-SI">
              <a:solidFill>
                <a:prstClr val="black">
                  <a:tint val="75000"/>
                </a:prstClr>
              </a:solidFill>
            </a:endParaRPr>
          </a:p>
        </p:txBody>
      </p:sp>
      <p:sp>
        <p:nvSpPr>
          <p:cNvPr id="7" name="Ograda številke diapozitiva 6"/>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407515623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Kliknite, če želite urediti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če želite urediti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če želite urediti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6"/>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8" name="Ograda noge 7"/>
          <p:cNvSpPr>
            <a:spLocks noGrp="1"/>
          </p:cNvSpPr>
          <p:nvPr>
            <p:ph type="ftr" sz="quarter" idx="11"/>
          </p:nvPr>
        </p:nvSpPr>
        <p:spPr/>
        <p:txBody>
          <a:bodyPr/>
          <a:lstStyle/>
          <a:p>
            <a:endParaRPr lang="sl-SI">
              <a:solidFill>
                <a:prstClr val="black">
                  <a:tint val="75000"/>
                </a:prstClr>
              </a:solidFill>
            </a:endParaRPr>
          </a:p>
        </p:txBody>
      </p:sp>
      <p:sp>
        <p:nvSpPr>
          <p:cNvPr id="9" name="Ograda številke diapozitiva 8"/>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83590916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datuma 2"/>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4" name="Ograda noge 3"/>
          <p:cNvSpPr>
            <a:spLocks noGrp="1"/>
          </p:cNvSpPr>
          <p:nvPr>
            <p:ph type="ftr" sz="quarter" idx="11"/>
          </p:nvPr>
        </p:nvSpPr>
        <p:spPr/>
        <p:txBody>
          <a:bodyPr/>
          <a:lstStyle/>
          <a:p>
            <a:endParaRPr lang="sl-SI">
              <a:solidFill>
                <a:prstClr val="black">
                  <a:tint val="75000"/>
                </a:prstClr>
              </a:solidFill>
            </a:endParaRPr>
          </a:p>
        </p:txBody>
      </p:sp>
      <p:sp>
        <p:nvSpPr>
          <p:cNvPr id="5" name="Ograda številke diapozitiva 4"/>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45355959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3" name="Ograda noge 2"/>
          <p:cNvSpPr>
            <a:spLocks noGrp="1"/>
          </p:cNvSpPr>
          <p:nvPr>
            <p:ph type="ftr" sz="quarter" idx="11"/>
          </p:nvPr>
        </p:nvSpPr>
        <p:spPr/>
        <p:txBody>
          <a:bodyPr/>
          <a:lstStyle/>
          <a:p>
            <a:endParaRPr lang="sl-SI">
              <a:solidFill>
                <a:prstClr val="black">
                  <a:tint val="75000"/>
                </a:prstClr>
              </a:solidFill>
            </a:endParaRPr>
          </a:p>
        </p:txBody>
      </p:sp>
      <p:sp>
        <p:nvSpPr>
          <p:cNvPr id="4" name="Ograda številke diapozitiva 3"/>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8193302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Kliknite, če želite urediti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če želite urediti sloge besedila matrice</a:t>
            </a:r>
          </a:p>
        </p:txBody>
      </p:sp>
      <p:sp>
        <p:nvSpPr>
          <p:cNvPr id="5" name="Ograda datuma 4"/>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endParaRPr lang="sl-SI">
              <a:solidFill>
                <a:prstClr val="black">
                  <a:tint val="75000"/>
                </a:prstClr>
              </a:solidFill>
            </a:endParaRPr>
          </a:p>
        </p:txBody>
      </p:sp>
      <p:sp>
        <p:nvSpPr>
          <p:cNvPr id="7" name="Ograda številke diapozitiva 6"/>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79573457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Kliknite, če želite urediti slog naslova matrice</a:t>
            </a:r>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če želite urediti sloge besedila matrice</a:t>
            </a:r>
          </a:p>
        </p:txBody>
      </p:sp>
      <p:sp>
        <p:nvSpPr>
          <p:cNvPr id="5" name="Ograda datuma 4"/>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endParaRPr lang="sl-SI">
              <a:solidFill>
                <a:prstClr val="black">
                  <a:tint val="75000"/>
                </a:prstClr>
              </a:solidFill>
            </a:endParaRPr>
          </a:p>
        </p:txBody>
      </p:sp>
      <p:sp>
        <p:nvSpPr>
          <p:cNvPr id="7" name="Ograda številke diapozitiva 6"/>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67561991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navpičnega besedila 2"/>
          <p:cNvSpPr>
            <a:spLocks noGrp="1"/>
          </p:cNvSpPr>
          <p:nvPr>
            <p:ph type="body" orient="vert" idx="1"/>
          </p:nvPr>
        </p:nvSpPr>
        <p:spPr/>
        <p:txBody>
          <a:bodyPr vert="eaVert"/>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985788040"/>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Kliknite, če želite urediti slog naslova matrice</a:t>
            </a:r>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18986097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a:t>Kliknite, če želite urediti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Kliknite, če želite urediti slog podnaslova matrice</a:t>
            </a:r>
          </a:p>
        </p:txBody>
      </p:sp>
      <p:sp>
        <p:nvSpPr>
          <p:cNvPr id="4" name="Ograda datuma 3"/>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88118059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Uredite slog naslova matrice</a:t>
            </a:r>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036891D1-E54A-402F-8EFD-594D44ACB2B2}" type="datetime1">
              <a:rPr lang="sl-SI" smtClean="0"/>
              <a:t>19. 12. 2024</a:t>
            </a:fld>
            <a:endParaRPr lang="sl-SI"/>
          </a:p>
        </p:txBody>
      </p:sp>
      <p:sp>
        <p:nvSpPr>
          <p:cNvPr id="6" name="Ograda noge 5"/>
          <p:cNvSpPr>
            <a:spLocks noGrp="1"/>
          </p:cNvSpPr>
          <p:nvPr>
            <p:ph type="ftr" sz="quarter" idx="11"/>
          </p:nvPr>
        </p:nvSpPr>
        <p:spPr/>
        <p:txBody>
          <a:bodyPr/>
          <a:lstStyle/>
          <a:p>
            <a:r>
              <a:rPr lang="sl-SI"/>
              <a:t>Maribor, 24. januar 2017</a:t>
            </a:r>
          </a:p>
        </p:txBody>
      </p:sp>
      <p:sp>
        <p:nvSpPr>
          <p:cNvPr id="7" name="Ograda številke diapozitiva 6"/>
          <p:cNvSpPr>
            <a:spLocks noGrp="1"/>
          </p:cNvSpPr>
          <p:nvPr>
            <p:ph type="sldNum" sz="quarter" idx="12"/>
          </p:nvPr>
        </p:nvSpPr>
        <p:spPr/>
        <p:txBody>
          <a:bodyPr/>
          <a:lstStyle/>
          <a:p>
            <a:fld id="{FED72AD9-3E9E-4734-B760-392D27257E37}" type="slidenum">
              <a:rPr lang="sl-SI" smtClean="0"/>
              <a:pPr/>
              <a:t>‹#›</a:t>
            </a:fld>
            <a:endParaRPr lang="sl-SI"/>
          </a:p>
        </p:txBody>
      </p:sp>
    </p:spTree>
    <p:extLst>
      <p:ext uri="{BB962C8B-B14F-4D97-AF65-F5344CB8AC3E}">
        <p14:creationId xmlns:p14="http://schemas.microsoft.com/office/powerpoint/2010/main" val="40577356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vsebine 2"/>
          <p:cNvSpPr>
            <a:spLocks noGrp="1"/>
          </p:cNvSpPr>
          <p:nvPr>
            <p:ph idx="1"/>
          </p:nvPr>
        </p:nvSpPr>
        <p:spPr/>
        <p:txBody>
          <a:body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00471956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Kliknite, če želite urediti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če želite urediti sloge besedila matrice</a:t>
            </a:r>
          </a:p>
        </p:txBody>
      </p:sp>
      <p:sp>
        <p:nvSpPr>
          <p:cNvPr id="4" name="Ograda datuma 3"/>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17204146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4"/>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endParaRPr lang="sl-SI">
              <a:solidFill>
                <a:prstClr val="black">
                  <a:tint val="75000"/>
                </a:prstClr>
              </a:solidFill>
            </a:endParaRPr>
          </a:p>
        </p:txBody>
      </p:sp>
      <p:sp>
        <p:nvSpPr>
          <p:cNvPr id="7" name="Ograda številke diapozitiva 6"/>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953377251"/>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Kliknite, če želite urediti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če želite urediti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če želite urediti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6"/>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8" name="Ograda noge 7"/>
          <p:cNvSpPr>
            <a:spLocks noGrp="1"/>
          </p:cNvSpPr>
          <p:nvPr>
            <p:ph type="ftr" sz="quarter" idx="11"/>
          </p:nvPr>
        </p:nvSpPr>
        <p:spPr/>
        <p:txBody>
          <a:bodyPr/>
          <a:lstStyle/>
          <a:p>
            <a:endParaRPr lang="sl-SI">
              <a:solidFill>
                <a:prstClr val="black">
                  <a:tint val="75000"/>
                </a:prstClr>
              </a:solidFill>
            </a:endParaRPr>
          </a:p>
        </p:txBody>
      </p:sp>
      <p:sp>
        <p:nvSpPr>
          <p:cNvPr id="9" name="Ograda številke diapozitiva 8"/>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89120998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datuma 2"/>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4" name="Ograda noge 3"/>
          <p:cNvSpPr>
            <a:spLocks noGrp="1"/>
          </p:cNvSpPr>
          <p:nvPr>
            <p:ph type="ftr" sz="quarter" idx="11"/>
          </p:nvPr>
        </p:nvSpPr>
        <p:spPr/>
        <p:txBody>
          <a:bodyPr/>
          <a:lstStyle/>
          <a:p>
            <a:endParaRPr lang="sl-SI">
              <a:solidFill>
                <a:prstClr val="black">
                  <a:tint val="75000"/>
                </a:prstClr>
              </a:solidFill>
            </a:endParaRPr>
          </a:p>
        </p:txBody>
      </p:sp>
      <p:sp>
        <p:nvSpPr>
          <p:cNvPr id="5" name="Ograda številke diapozitiva 4"/>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49521040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3" name="Ograda noge 2"/>
          <p:cNvSpPr>
            <a:spLocks noGrp="1"/>
          </p:cNvSpPr>
          <p:nvPr>
            <p:ph type="ftr" sz="quarter" idx="11"/>
          </p:nvPr>
        </p:nvSpPr>
        <p:spPr/>
        <p:txBody>
          <a:bodyPr/>
          <a:lstStyle/>
          <a:p>
            <a:endParaRPr lang="sl-SI">
              <a:solidFill>
                <a:prstClr val="black">
                  <a:tint val="75000"/>
                </a:prstClr>
              </a:solidFill>
            </a:endParaRPr>
          </a:p>
        </p:txBody>
      </p:sp>
      <p:sp>
        <p:nvSpPr>
          <p:cNvPr id="4" name="Ograda številke diapozitiva 3"/>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86127937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Kliknite, če želite urediti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če želite urediti sloge besedila matrice</a:t>
            </a:r>
          </a:p>
        </p:txBody>
      </p:sp>
      <p:sp>
        <p:nvSpPr>
          <p:cNvPr id="5" name="Ograda datuma 4"/>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endParaRPr lang="sl-SI">
              <a:solidFill>
                <a:prstClr val="black">
                  <a:tint val="75000"/>
                </a:prstClr>
              </a:solidFill>
            </a:endParaRPr>
          </a:p>
        </p:txBody>
      </p:sp>
      <p:sp>
        <p:nvSpPr>
          <p:cNvPr id="7" name="Ograda številke diapozitiva 6"/>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96186340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Kliknite, če želite urediti slog naslova matrice</a:t>
            </a:r>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če želite urediti sloge besedila matrice</a:t>
            </a:r>
          </a:p>
        </p:txBody>
      </p:sp>
      <p:sp>
        <p:nvSpPr>
          <p:cNvPr id="5" name="Ograda datuma 4"/>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6" name="Ograda noge 5"/>
          <p:cNvSpPr>
            <a:spLocks noGrp="1"/>
          </p:cNvSpPr>
          <p:nvPr>
            <p:ph type="ftr" sz="quarter" idx="11"/>
          </p:nvPr>
        </p:nvSpPr>
        <p:spPr/>
        <p:txBody>
          <a:bodyPr/>
          <a:lstStyle/>
          <a:p>
            <a:endParaRPr lang="sl-SI">
              <a:solidFill>
                <a:prstClr val="black">
                  <a:tint val="75000"/>
                </a:prstClr>
              </a:solidFill>
            </a:endParaRPr>
          </a:p>
        </p:txBody>
      </p:sp>
      <p:sp>
        <p:nvSpPr>
          <p:cNvPr id="7" name="Ograda številke diapozitiva 6"/>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72866108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navpičnega besedila 2"/>
          <p:cNvSpPr>
            <a:spLocks noGrp="1"/>
          </p:cNvSpPr>
          <p:nvPr>
            <p:ph type="body" orient="vert" idx="1"/>
          </p:nvPr>
        </p:nvSpPr>
        <p:spPr/>
        <p:txBody>
          <a:bodyPr vert="eaVert"/>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68479742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Kliknite, če želite urediti slog naslova matrice</a:t>
            </a:r>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11"/>
          </p:nvPr>
        </p:nvSpPr>
        <p:spPr/>
        <p:txBody>
          <a:bodyPr/>
          <a:lstStyle/>
          <a:p>
            <a:endParaRPr lang="sl-SI">
              <a:solidFill>
                <a:prstClr val="black">
                  <a:tint val="75000"/>
                </a:prstClr>
              </a:solidFill>
            </a:endParaRPr>
          </a:p>
        </p:txBody>
      </p:sp>
      <p:sp>
        <p:nvSpPr>
          <p:cNvPr id="6" name="Ograda številke diapozitiva 5"/>
          <p:cNvSpPr>
            <a:spLocks noGrp="1"/>
          </p:cNvSpPr>
          <p:nvPr>
            <p:ph type="sldNum" sz="quarter" idx="12"/>
          </p:nvPr>
        </p:nvSpPr>
        <p:spPr/>
        <p:txBody>
          <a:body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67687786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a:t>Uredite slog naslova matrice</a:t>
            </a:r>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236796-F328-47AF-A463-B861D141B499}" type="datetime1">
              <a:rPr lang="sl-SI" smtClean="0"/>
              <a:t>19. 12. 2024</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l-SI"/>
              <a:t>Maribor, 24. januar 2017</a:t>
            </a:r>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D72AD9-3E9E-4734-B760-392D27257E37}" type="slidenum">
              <a:rPr lang="sl-SI" smtClean="0"/>
              <a:pPr/>
              <a:t>‹#›</a:t>
            </a:fld>
            <a:endParaRPr lang="sl-SI"/>
          </a:p>
        </p:txBody>
      </p:sp>
    </p:spTree>
    <p:extLst>
      <p:ext uri="{BB962C8B-B14F-4D97-AF65-F5344CB8AC3E}">
        <p14:creationId xmlns:p14="http://schemas.microsoft.com/office/powerpoint/2010/main" val="2946590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solidFill>
                <a:prstClr val="black">
                  <a:tint val="75000"/>
                </a:prstClr>
              </a:solidFill>
            </a:endParaRPr>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53240583"/>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a:t>Uredite slog naslova matrice</a:t>
            </a:r>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236796-F328-47AF-A463-B861D141B499}"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l-SI">
                <a:solidFill>
                  <a:prstClr val="black">
                    <a:tint val="75000"/>
                  </a:prstClr>
                </a:solidFill>
              </a:rPr>
              <a:t>Maribor, 24. januar 2017</a:t>
            </a:r>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63177806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a:t>Uredite slog naslova matrice</a:t>
            </a:r>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236796-F328-47AF-A463-B861D141B499}"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l-SI">
                <a:solidFill>
                  <a:prstClr val="black">
                    <a:tint val="75000"/>
                  </a:prstClr>
                </a:solidFill>
              </a:rPr>
              <a:t>Maribor, 24. januar 2017</a:t>
            </a:r>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57910361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a:t>Uredite slog naslova matrice</a:t>
            </a:r>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236796-F328-47AF-A463-B861D141B499}"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l-SI">
                <a:solidFill>
                  <a:prstClr val="black">
                    <a:tint val="75000"/>
                  </a:prstClr>
                </a:solidFill>
              </a:rPr>
              <a:t>Maribor, 24. januar 2017</a:t>
            </a:r>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99157737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a:t>Uredite slog naslova matrice</a:t>
            </a:r>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236796-F328-47AF-A463-B861D141B499}"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l-SI">
                <a:solidFill>
                  <a:prstClr val="black">
                    <a:tint val="75000"/>
                  </a:prstClr>
                </a:solidFill>
              </a:rPr>
              <a:t>Maribor, 24. januar 2017</a:t>
            </a:r>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95258587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a:t>Uredite slog naslova matrice</a:t>
            </a:r>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236796-F328-47AF-A463-B861D141B499}" type="datetime1">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l-SI">
                <a:solidFill>
                  <a:prstClr val="black">
                    <a:tint val="75000"/>
                  </a:prstClr>
                </a:solidFill>
              </a:rPr>
              <a:t>Maribor, 24. januar 2017</a:t>
            </a:r>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D72AD9-3E9E-4734-B760-392D27257E37}"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65674335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solidFill>
                <a:prstClr val="black">
                  <a:tint val="75000"/>
                </a:prstClr>
              </a:solidFill>
            </a:endParaRPr>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592216802"/>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solidFill>
                <a:prstClr val="black">
                  <a:tint val="75000"/>
                </a:prstClr>
              </a:solidFill>
            </a:endParaRPr>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92257928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DAEA6A-BB50-415B-AF20-84FC3799FD12}" type="datetimeFigureOut">
              <a:rPr lang="sl-SI" smtClean="0">
                <a:solidFill>
                  <a:prstClr val="black">
                    <a:tint val="75000"/>
                  </a:prstClr>
                </a:solidFill>
              </a:rPr>
              <a:pPr/>
              <a:t>19. 12. 2024</a:t>
            </a:fld>
            <a:endParaRPr lang="sl-SI">
              <a:solidFill>
                <a:prstClr val="black">
                  <a:tint val="75000"/>
                </a:prstClr>
              </a:solidFill>
            </a:endParaRPr>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solidFill>
                <a:prstClr val="black">
                  <a:tint val="75000"/>
                </a:prstClr>
              </a:solidFill>
            </a:endParaRPr>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B1D164-2BBA-493E-A241-471848FB2475}"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403777019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jpe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jpe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jpeg"/><Relationship Id="rId7"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jpeg"/><Relationship Id="rId7"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8" Type="http://schemas.openxmlformats.org/officeDocument/2006/relationships/hyperlink" Target="http://ec.europa.eu/environment/life/funding/life2018/traditional/index.htm#nat" TargetMode="External"/><Relationship Id="rId3" Type="http://schemas.openxmlformats.org/officeDocument/2006/relationships/image" Target="../media/image6.jpe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jpeg"/><Relationship Id="rId7"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jpeg"/><Relationship Id="rId7"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jpeg"/><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37.png"/><Relationship Id="rId5" Type="http://schemas.openxmlformats.org/officeDocument/2006/relationships/image" Target="../media/image8.jpeg"/><Relationship Id="rId10" Type="http://schemas.openxmlformats.org/officeDocument/2006/relationships/image" Target="../media/image36.png"/><Relationship Id="rId4" Type="http://schemas.openxmlformats.org/officeDocument/2006/relationships/image" Target="../media/image7.jpeg"/><Relationship Id="rId9"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32.xml.rels><?xml version="1.0" encoding="UTF-8" standalone="yes"?>
<Relationships xmlns="http://schemas.openxmlformats.org/package/2006/relationships"><Relationship Id="rId8" Type="http://schemas.openxmlformats.org/officeDocument/2006/relationships/hyperlink" Target="https://eur-lex.europa.eu/legal-content/SL/TXT/PDF/?uri=CELEX:32018D0210&amp;from=EN" TargetMode="External"/><Relationship Id="rId3" Type="http://schemas.openxmlformats.org/officeDocument/2006/relationships/image" Target="../media/image6.jpeg"/><Relationship Id="rId7"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8.jpeg"/><Relationship Id="rId10" Type="http://schemas.microsoft.com/office/2007/relationships/hdphoto" Target="../media/hdphoto1.wdp"/><Relationship Id="rId4" Type="http://schemas.openxmlformats.org/officeDocument/2006/relationships/image" Target="../media/image7.jpeg"/><Relationship Id="rId9"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6.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2.gif"/><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36.xml.rels><?xml version="1.0" encoding="UTF-8" standalone="yes"?>
<Relationships xmlns="http://schemas.openxmlformats.org/package/2006/relationships"><Relationship Id="rId8" Type="http://schemas.openxmlformats.org/officeDocument/2006/relationships/hyperlink" Target="http://ec.europa.eu/europeaid/multimedia/publications/publications/manuals-tools/t101_en.htm" TargetMode="External"/><Relationship Id="rId3" Type="http://schemas.openxmlformats.org/officeDocument/2006/relationships/image" Target="../media/image43.jpg"/><Relationship Id="rId7"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8.jpeg"/><Relationship Id="rId5" Type="http://schemas.openxmlformats.org/officeDocument/2006/relationships/image" Target="../media/image7.jpeg"/><Relationship Id="rId10" Type="http://schemas.microsoft.com/office/2007/relationships/hdphoto" Target="../media/hdphoto2.wdp"/><Relationship Id="rId4" Type="http://schemas.openxmlformats.org/officeDocument/2006/relationships/image" Target="../media/image6.jpeg"/><Relationship Id="rId9"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3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jpeg"/><Relationship Id="rId7" Type="http://schemas.openxmlformats.org/officeDocument/2006/relationships/hyperlink" Target="https://lifeslovenija.si/vodnik-po-prijavnici/" TargetMode="External"/><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8.jpeg"/><Relationship Id="rId10" Type="http://schemas.openxmlformats.org/officeDocument/2006/relationships/image" Target="../media/image46.png"/><Relationship Id="rId4" Type="http://schemas.openxmlformats.org/officeDocument/2006/relationships/image" Target="../media/image7.jpeg"/><Relationship Id="rId9"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4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8.xml"/><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8.xml"/><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0.jpeg"/><Relationship Id="rId1" Type="http://schemas.openxmlformats.org/officeDocument/2006/relationships/slideLayout" Target="../slideLayouts/slideLayout6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8.xml"/><Relationship Id="rId5" Type="http://schemas.openxmlformats.org/officeDocument/2006/relationships/image" Target="../media/image61.jpe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1.xml"/><Relationship Id="rId1" Type="http://schemas.openxmlformats.org/officeDocument/2006/relationships/slideLayout" Target="../slideLayouts/slideLayout59.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5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jpeg"/><Relationship Id="rId7"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10" Type="http://schemas.openxmlformats.org/officeDocument/2006/relationships/image" Target="../media/image67.jpeg"/><Relationship Id="rId4" Type="http://schemas.openxmlformats.org/officeDocument/2006/relationships/image" Target="../media/image7.jpeg"/><Relationship Id="rId9" Type="http://schemas.openxmlformats.org/officeDocument/2006/relationships/image" Target="../media/image66.jpeg"/></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5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jpeg"/><Relationship Id="rId7"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71.jpeg"/></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6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9.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9.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9.xml"/><Relationship Id="rId5" Type="http://schemas.openxmlformats.org/officeDocument/2006/relationships/image" Target="../media/image61.jpeg"/><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9.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79.xml"/><Relationship Id="rId4" Type="http://schemas.openxmlformats.org/officeDocument/2006/relationships/image" Target="../media/image74.png"/></Relationships>
</file>

<file path=ppt/slides/_rels/slide7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7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7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7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jpeg"/><Relationship Id="rId7"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7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7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78.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6.jpeg"/><Relationship Id="rId7" Type="http://schemas.openxmlformats.org/officeDocument/2006/relationships/diagramData" Target="../diagrams/data1.xml"/><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4.png"/><Relationship Id="rId11" Type="http://schemas.microsoft.com/office/2007/relationships/diagramDrawing" Target="../diagrams/drawing1.xml"/><Relationship Id="rId5" Type="http://schemas.openxmlformats.org/officeDocument/2006/relationships/image" Target="../media/image8.jpeg"/><Relationship Id="rId10" Type="http://schemas.openxmlformats.org/officeDocument/2006/relationships/diagramColors" Target="../diagrams/colors1.xml"/><Relationship Id="rId4" Type="http://schemas.openxmlformats.org/officeDocument/2006/relationships/image" Target="../media/image7.jpeg"/><Relationship Id="rId9" Type="http://schemas.openxmlformats.org/officeDocument/2006/relationships/diagramQuickStyle" Target="../diagrams/quickStyle1.xml"/></Relationships>
</file>

<file path=ppt/slides/_rels/slide7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8" Type="http://schemas.openxmlformats.org/officeDocument/2006/relationships/hyperlink" Target="http://ec.europa.eu/environment/life/toolkit/pmtools/life2014_2020/monitoring.htm" TargetMode="External"/><Relationship Id="rId3" Type="http://schemas.openxmlformats.org/officeDocument/2006/relationships/image" Target="../media/image6.jpeg"/><Relationship Id="rId7" Type="http://schemas.openxmlformats.org/officeDocument/2006/relationships/hyperlink" Target="http://ec.europa.eu/environment/life/toolkit/pmtools/life2014_2020/documents/160215_LIFEproject_level_outcome_indicators.pdf" TargetMode="External"/><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79.jpg"/></Relationships>
</file>

<file path=ppt/slides/_rels/slide8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8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8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8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8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80.png"/><Relationship Id="rId2" Type="http://schemas.openxmlformats.org/officeDocument/2006/relationships/notesSlide" Target="../notesSlides/notesSlide68.xml"/><Relationship Id="rId1" Type="http://schemas.openxmlformats.org/officeDocument/2006/relationships/slideLayout" Target="../slideLayouts/slideLayout34.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0.xml"/></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0.xml"/></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90.xml"/></Relationships>
</file>

<file path=ppt/slides/_rels/slide8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0.xml"/></Relationships>
</file>

<file path=ppt/slides/_rels/slide9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0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9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7.png"/><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9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jpeg"/><Relationship Id="rId7" Type="http://schemas.openxmlformats.org/officeDocument/2006/relationships/image" Target="../media/image87.jpeg"/><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29.png"/></Relationships>
</file>

<file path=ppt/slides/_rels/slide9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9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9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88.jpg"/><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9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89.jpg"/><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20" name="Pravokotnik 1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nvGrpSpPr>
          <p:cNvPr id="15" name="Skupina 14"/>
          <p:cNvGrpSpPr/>
          <p:nvPr/>
        </p:nvGrpSpPr>
        <p:grpSpPr>
          <a:xfrm>
            <a:off x="297601" y="121987"/>
            <a:ext cx="1594805" cy="878779"/>
            <a:chOff x="107504" y="121987"/>
            <a:chExt cx="1594805" cy="878779"/>
          </a:xfrm>
        </p:grpSpPr>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6" name="PoljeZBesedilom 5"/>
            <p:cNvSpPr txBox="1"/>
            <p:nvPr/>
          </p:nvSpPr>
          <p:spPr>
            <a:xfrm>
              <a:off x="107504" y="754545"/>
              <a:ext cx="1594805" cy="246221"/>
            </a:xfrm>
            <a:prstGeom prst="rect">
              <a:avLst/>
            </a:prstGeom>
            <a:noFill/>
          </p:spPr>
          <p:txBody>
            <a:bodyPr wrap="square" rtlCol="0">
              <a:spAutoFit/>
            </a:bodyPr>
            <a:lstStyle/>
            <a:p>
              <a:r>
                <a:rPr lang="sl-SI" sz="1000" dirty="0">
                  <a:latin typeface="Ubuntu" panose="020B0504030602030204" pitchFamily="34" charset="0"/>
                </a:rPr>
                <a:t>LIFE14 CAP/SI/000012</a:t>
              </a:r>
            </a:p>
          </p:txBody>
        </p:sp>
      </p:grpSp>
      <p:pic>
        <p:nvPicPr>
          <p:cNvPr id="10" name="Slika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335" y="28525"/>
            <a:ext cx="1154799" cy="8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Slik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5409" y="378588"/>
            <a:ext cx="3312368" cy="432771"/>
          </a:xfrm>
          <a:prstGeom prst="rect">
            <a:avLst/>
          </a:prstGeom>
        </p:spPr>
      </p:pic>
      <p:sp>
        <p:nvSpPr>
          <p:cNvPr id="17" name="Pravokotnik 16"/>
          <p:cNvSpPr/>
          <p:nvPr/>
        </p:nvSpPr>
        <p:spPr>
          <a:xfrm>
            <a:off x="1012349" y="2132856"/>
            <a:ext cx="7469043" cy="2413802"/>
          </a:xfrm>
          <a:prstGeom prst="rect">
            <a:avLst/>
          </a:prstGeom>
        </p:spPr>
        <p:txBody>
          <a:bodyPr wrap="square">
            <a:spAutoFit/>
          </a:bodyPr>
          <a:lstStyle/>
          <a:p>
            <a:pPr algn="ctr">
              <a:lnSpc>
                <a:spcPct val="150000"/>
              </a:lnSpc>
            </a:pPr>
            <a:r>
              <a:rPr lang="sl-SI" sz="5400" b="1" dirty="0">
                <a:solidFill>
                  <a:schemeClr val="bg1"/>
                </a:solidFill>
                <a:latin typeface="Ubuntu" pitchFamily="34" charset="0"/>
              </a:rPr>
              <a:t>1st LIFE </a:t>
            </a:r>
            <a:r>
              <a:rPr lang="sl-SI" sz="5400" b="1" dirty="0" err="1">
                <a:solidFill>
                  <a:schemeClr val="bg1"/>
                </a:solidFill>
                <a:latin typeface="Ubuntu" pitchFamily="34" charset="0"/>
              </a:rPr>
              <a:t>project</a:t>
            </a:r>
            <a:r>
              <a:rPr lang="sl-SI" sz="5400" b="1" dirty="0">
                <a:solidFill>
                  <a:schemeClr val="bg1"/>
                </a:solidFill>
                <a:latin typeface="Ubuntu" pitchFamily="34" charset="0"/>
              </a:rPr>
              <a:t> </a:t>
            </a:r>
            <a:r>
              <a:rPr lang="sl-SI" sz="5400" b="1" dirty="0" err="1">
                <a:solidFill>
                  <a:schemeClr val="bg1"/>
                </a:solidFill>
                <a:latin typeface="Ubuntu" pitchFamily="34" charset="0"/>
              </a:rPr>
              <a:t>writer‘s</a:t>
            </a:r>
            <a:r>
              <a:rPr lang="sl-SI" sz="5400" b="1" dirty="0">
                <a:solidFill>
                  <a:schemeClr val="bg1"/>
                </a:solidFill>
                <a:latin typeface="Ubuntu" pitchFamily="34" charset="0"/>
              </a:rPr>
              <a:t> </a:t>
            </a:r>
            <a:r>
              <a:rPr lang="sl-SI" sz="5400" b="1" dirty="0" err="1">
                <a:solidFill>
                  <a:schemeClr val="bg1"/>
                </a:solidFill>
                <a:latin typeface="Ubuntu" pitchFamily="34" charset="0"/>
              </a:rPr>
              <a:t>workshop</a:t>
            </a:r>
            <a:endParaRPr lang="sl-SI" sz="5400" b="1" dirty="0">
              <a:solidFill>
                <a:schemeClr val="bg1"/>
              </a:solidFill>
              <a:latin typeface="Ubuntu" pitchFamily="34" charset="0"/>
            </a:endParaRPr>
          </a:p>
        </p:txBody>
      </p:sp>
      <p:sp>
        <p:nvSpPr>
          <p:cNvPr id="12" name="PoljeZBesedilom 11"/>
          <p:cNvSpPr txBox="1"/>
          <p:nvPr/>
        </p:nvSpPr>
        <p:spPr>
          <a:xfrm>
            <a:off x="2494175" y="6381328"/>
            <a:ext cx="4094049" cy="369332"/>
          </a:xfrm>
          <a:prstGeom prst="rect">
            <a:avLst/>
          </a:prstGeom>
          <a:noFill/>
        </p:spPr>
        <p:txBody>
          <a:bodyPr wrap="square" rtlCol="0">
            <a:spAutoFit/>
          </a:bodyPr>
          <a:lstStyle/>
          <a:p>
            <a:pPr algn="ctr"/>
            <a:r>
              <a:rPr lang="sl-SI" dirty="0">
                <a:solidFill>
                  <a:prstClr val="white"/>
                </a:solidFill>
                <a:latin typeface="Ubuntu" panose="020B0504030602030204" pitchFamily="34" charset="0"/>
              </a:rPr>
              <a:t>Ljubljana, 15. in 16. januar 2019</a:t>
            </a:r>
          </a:p>
        </p:txBody>
      </p:sp>
    </p:spTree>
    <p:extLst>
      <p:ext uri="{BB962C8B-B14F-4D97-AF65-F5344CB8AC3E}">
        <p14:creationId xmlns:p14="http://schemas.microsoft.com/office/powerpoint/2010/main" val="1379529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179512" y="6165304"/>
            <a:ext cx="1275680" cy="704111"/>
            <a:chOff x="-8103" y="121987"/>
            <a:chExt cx="1594805" cy="940179"/>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8103" y="795038"/>
              <a:ext cx="1594805" cy="267128"/>
            </a:xfrm>
            <a:prstGeom prst="rect">
              <a:avLst/>
            </a:prstGeom>
            <a:noFill/>
          </p:spPr>
          <p:txBody>
            <a:bodyPr wrap="square" rtlCol="0" anchor="ctr">
              <a:spAutoFit/>
            </a:bodyPr>
            <a:lstStyle/>
            <a:p>
              <a:r>
                <a:rPr lang="sl-SI" sz="700" dirty="0">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avokotnik 3"/>
          <p:cNvSpPr/>
          <p:nvPr/>
        </p:nvSpPr>
        <p:spPr>
          <a:xfrm>
            <a:off x="248248" y="1196752"/>
            <a:ext cx="8644231" cy="523220"/>
          </a:xfrm>
          <a:prstGeom prst="rect">
            <a:avLst/>
          </a:prstGeom>
        </p:spPr>
        <p:txBody>
          <a:bodyPr wrap="square">
            <a:spAutoFit/>
          </a:bodyPr>
          <a:lstStyle/>
          <a:p>
            <a:pPr marL="981075" lvl="0" indent="-981075">
              <a:buNone/>
            </a:pPr>
            <a:r>
              <a:rPr lang="sl-SI" sz="2800" b="1" dirty="0"/>
              <a:t>5.</a:t>
            </a:r>
            <a:r>
              <a:rPr lang="sl-SI" sz="2400" b="1" dirty="0"/>
              <a:t>	</a:t>
            </a:r>
            <a:r>
              <a:rPr lang="sl-SI" sz="2800" b="1" dirty="0"/>
              <a:t>KAJ DOLOČA VSEBINO LIFE PROGRAMA?</a:t>
            </a:r>
          </a:p>
        </p:txBody>
      </p:sp>
      <p:pic>
        <p:nvPicPr>
          <p:cNvPr id="20" name="Picture 2" descr="G:\projekti\LIFE capacity building projekt\A 6 TRAINING WORKSHOPS FOR POTENTIAL APPLICANTS\Delavnica za zavarovana območja\Slike\information-427515.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8416" y="1554206"/>
            <a:ext cx="7843752" cy="6051258"/>
          </a:xfrm>
          <a:prstGeom prst="rect">
            <a:avLst/>
          </a:prstGeom>
          <a:noFill/>
          <a:extLst>
            <a:ext uri="{909E8E84-426E-40DD-AFC4-6F175D3DCCD1}">
              <a14:hiddenFill xmlns:a14="http://schemas.microsoft.com/office/drawing/2010/main">
                <a:solidFill>
                  <a:srgbClr val="FFFFFF"/>
                </a:solidFill>
              </a14:hiddenFill>
            </a:ext>
          </a:extLst>
        </p:spPr>
      </p:pic>
      <p:sp>
        <p:nvSpPr>
          <p:cNvPr id="6" name="Pravokotnik 5"/>
          <p:cNvSpPr/>
          <p:nvPr/>
        </p:nvSpPr>
        <p:spPr>
          <a:xfrm>
            <a:off x="2033611" y="2060848"/>
            <a:ext cx="5036277" cy="3416320"/>
          </a:xfrm>
          <a:prstGeom prst="rect">
            <a:avLst/>
          </a:prstGeom>
        </p:spPr>
        <p:txBody>
          <a:bodyPr wrap="square">
            <a:spAutoFit/>
          </a:bodyPr>
          <a:lstStyle/>
          <a:p>
            <a:pPr marL="981075" lvl="0" indent="-981075">
              <a:buFont typeface="+mj-lt"/>
              <a:buAutoNum type="alphaUcPeriod"/>
            </a:pPr>
            <a:r>
              <a:rPr lang="sl-SI" sz="2400" dirty="0"/>
              <a:t>Direktiva o habitatih in Direktiva o pticah</a:t>
            </a:r>
          </a:p>
          <a:p>
            <a:pPr marL="981075" lvl="0" indent="-981075">
              <a:buFont typeface="+mj-lt"/>
              <a:buAutoNum type="alphaUcPeriod"/>
            </a:pPr>
            <a:r>
              <a:rPr lang="sl-SI" sz="2400" dirty="0"/>
              <a:t>Zakon o varstvu okolja in Zakon o ohranjanju narave</a:t>
            </a:r>
          </a:p>
          <a:p>
            <a:pPr marL="981075" lvl="0" indent="-981075">
              <a:buFont typeface="+mj-lt"/>
              <a:buAutoNum type="alphaUcPeriod"/>
            </a:pPr>
            <a:r>
              <a:rPr lang="sl-SI" sz="2400" dirty="0"/>
              <a:t>Evropska pogodba</a:t>
            </a:r>
          </a:p>
          <a:p>
            <a:pPr marL="981075" lvl="0" indent="-981075">
              <a:buFont typeface="+mj-lt"/>
              <a:buAutoNum type="alphaUcPeriod"/>
            </a:pPr>
            <a:r>
              <a:rPr lang="sl-SI" sz="2400" dirty="0"/>
              <a:t>LIFE Uredba in Večletni delovni program</a:t>
            </a:r>
          </a:p>
          <a:p>
            <a:pPr marL="981075" lvl="0" indent="-981075">
              <a:buFont typeface="+mj-lt"/>
              <a:buAutoNum type="alphaUcPeriod"/>
            </a:pPr>
            <a:r>
              <a:rPr lang="sl-SI" sz="2400" dirty="0"/>
              <a:t>Smernice za prijavitelje in vodnik za ocenjevanje</a:t>
            </a:r>
          </a:p>
        </p:txBody>
      </p:sp>
      <p:sp>
        <p:nvSpPr>
          <p:cNvPr id="30" name="Pravokotnik 29"/>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schemeClr val="tx1"/>
                </a:solidFill>
                <a:latin typeface="Ubuntu" panose="020B0504030602030204" pitchFamily="34" charset="0"/>
              </a:rPr>
              <a:t>Sklop: LIFE kviz </a:t>
            </a:r>
            <a:endParaRPr lang="sl-SI" sz="2000" dirty="0">
              <a:latin typeface="Ubuntu" panose="020B0504030602030204" pitchFamily="34" charset="0"/>
            </a:endParaRPr>
          </a:p>
        </p:txBody>
      </p:sp>
    </p:spTree>
    <p:extLst>
      <p:ext uri="{BB962C8B-B14F-4D97-AF65-F5344CB8AC3E}">
        <p14:creationId xmlns:p14="http://schemas.microsoft.com/office/powerpoint/2010/main" val="58548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iterate type="lt">
                                    <p:tmAbs val="0"/>
                                  </p:iterate>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iterate type="lt">
                                    <p:tmPct val="0"/>
                                  </p:iterate>
                                  <p:childTnLst>
                                    <p:animClr clrSpc="rgb" dir="cw">
                                      <p:cBhvr override="childStyle">
                                        <p:cTn id="26" dur="2000" fill="hold"/>
                                        <p:tgtEl>
                                          <p:spTgt spid="6">
                                            <p:txEl>
                                              <p:pRg st="3" end="3"/>
                                            </p:txEl>
                                          </p:spTgt>
                                        </p:tgtEl>
                                        <p:attrNameLst>
                                          <p:attrName>style.color</p:attrName>
                                        </p:attrNameLst>
                                      </p:cBhvr>
                                      <p:to>
                                        <a:srgbClr val="6CC04A"/>
                                      </p:to>
                                    </p:animClr>
                                  </p:childTnLst>
                                </p:cTn>
                              </p:par>
                              <p:par>
                                <p:cTn id="27" presetID="15" presetClass="emph" presetSubtype="0" nodeType="withEffect">
                                  <p:stCondLst>
                                    <p:cond delay="0"/>
                                  </p:stCondLst>
                                  <p:iterate type="lt">
                                    <p:tmAbs val="25"/>
                                  </p:iterate>
                                  <p:childTnLst>
                                    <p:set>
                                      <p:cBhvr override="childStyle">
                                        <p:cTn id="28" dur="indefinite"/>
                                        <p:tgtEl>
                                          <p:spTgt spid="6">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Škarnice 23"/>
          <p:cNvSpPr>
            <a:spLocks noChangeArrowheads="1"/>
          </p:cNvSpPr>
          <p:nvPr/>
        </p:nvSpPr>
        <p:spPr bwMode="auto">
          <a:xfrm>
            <a:off x="2051720" y="36129"/>
            <a:ext cx="1549661" cy="674388"/>
          </a:xfrm>
          <a:prstGeom prst="chevron">
            <a:avLst>
              <a:gd name="adj" fmla="val 44083"/>
            </a:avLst>
          </a:prstGeom>
          <a:noFill/>
          <a:ln w="12700">
            <a:noFill/>
            <a:prstDash val="dash"/>
            <a:miter lim="800000"/>
            <a:headEnd/>
            <a:tailEnd/>
          </a:ln>
        </p:spPr>
        <p:txBody>
          <a:bodyPr rot="0" vert="horz" wrap="square" lIns="91440" tIns="45720" rIns="91440" bIns="45720" anchor="ctr" anchorCtr="0" upright="1">
            <a:noAutofit/>
          </a:bodyPr>
          <a:lstStyle/>
          <a:p>
            <a:pPr algn="ctr">
              <a:lnSpc>
                <a:spcPct val="115000"/>
              </a:lnSpc>
              <a:spcAft>
                <a:spcPts val="0"/>
              </a:spcAft>
            </a:pPr>
            <a:r>
              <a:rPr lang="sl-SI" sz="900" b="1" dirty="0">
                <a:solidFill>
                  <a:schemeClr val="bg1"/>
                </a:solidFill>
                <a:latin typeface="Ubuntu" panose="020B0504030602030204" pitchFamily="34" charset="0"/>
                <a:ea typeface="Arial"/>
                <a:cs typeface="Times New Roman"/>
              </a:rPr>
              <a:t>KAKO ZAČETI?</a:t>
            </a:r>
          </a:p>
        </p:txBody>
      </p:sp>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179512" y="6165304"/>
            <a:ext cx="1275680" cy="704111"/>
            <a:chOff x="-8103" y="121987"/>
            <a:chExt cx="1594805" cy="940179"/>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8103" y="795038"/>
              <a:ext cx="1594805" cy="267128"/>
            </a:xfrm>
            <a:prstGeom prst="rect">
              <a:avLst/>
            </a:prstGeom>
            <a:noFill/>
          </p:spPr>
          <p:txBody>
            <a:bodyPr wrap="square" rtlCol="0" anchor="ctr">
              <a:spAutoFit/>
            </a:bodyPr>
            <a:lstStyle/>
            <a:p>
              <a:r>
                <a:rPr lang="sl-SI" sz="700" dirty="0">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Škarnice 32"/>
          <p:cNvSpPr>
            <a:spLocks noChangeArrowheads="1"/>
          </p:cNvSpPr>
          <p:nvPr/>
        </p:nvSpPr>
        <p:spPr bwMode="auto">
          <a:xfrm>
            <a:off x="7069889" y="36129"/>
            <a:ext cx="1750583" cy="674388"/>
          </a:xfrm>
          <a:prstGeom prst="chevron">
            <a:avLst>
              <a:gd name="adj" fmla="val 44083"/>
            </a:avLst>
          </a:prstGeom>
          <a:noFill/>
          <a:ln w="12700">
            <a:noFill/>
            <a:prstDash val="dash"/>
            <a:miter lim="800000"/>
            <a:headEnd/>
            <a:tailEnd/>
          </a:ln>
        </p:spPr>
        <p:txBody>
          <a:bodyPr rot="0" vert="horz" wrap="square" lIns="91440" tIns="45720" rIns="91440" bIns="45720" anchor="ctr" anchorCtr="0" upright="1">
            <a:noAutofit/>
          </a:bodyPr>
          <a:lstStyle/>
          <a:p>
            <a:pPr>
              <a:lnSpc>
                <a:spcPct val="115000"/>
              </a:lnSpc>
              <a:spcAft>
                <a:spcPts val="0"/>
              </a:spcAft>
            </a:pPr>
            <a:r>
              <a:rPr lang="sl-SI" sz="900" b="1" dirty="0">
                <a:solidFill>
                  <a:schemeClr val="bg1"/>
                </a:solidFill>
                <a:latin typeface="Ubuntu" panose="020B0504030602030204" pitchFamily="34" charset="0"/>
                <a:ea typeface="Arial"/>
                <a:cs typeface="Times New Roman"/>
              </a:rPr>
              <a:t>PORTAL</a:t>
            </a:r>
          </a:p>
        </p:txBody>
      </p:sp>
      <p:sp>
        <p:nvSpPr>
          <p:cNvPr id="4" name="Pravokotnik 3"/>
          <p:cNvSpPr/>
          <p:nvPr/>
        </p:nvSpPr>
        <p:spPr>
          <a:xfrm>
            <a:off x="248248" y="1196752"/>
            <a:ext cx="8644231" cy="523220"/>
          </a:xfrm>
          <a:prstGeom prst="rect">
            <a:avLst/>
          </a:prstGeom>
        </p:spPr>
        <p:txBody>
          <a:bodyPr wrap="square">
            <a:spAutoFit/>
          </a:bodyPr>
          <a:lstStyle/>
          <a:p>
            <a:pPr marL="981075" indent="-981075"/>
            <a:r>
              <a:rPr lang="sl-SI" sz="2800" b="1" dirty="0"/>
              <a:t>6.</a:t>
            </a:r>
            <a:r>
              <a:rPr lang="sl-SI" sz="2400" b="1" dirty="0"/>
              <a:t>	</a:t>
            </a:r>
            <a:r>
              <a:rPr lang="sl-SI" sz="2800" b="1" dirty="0"/>
              <a:t>KAKO DOLG JE LAHKO PROJEKT?</a:t>
            </a:r>
          </a:p>
        </p:txBody>
      </p:sp>
      <p:sp>
        <p:nvSpPr>
          <p:cNvPr id="3" name="Pravokotnik 2"/>
          <p:cNvSpPr/>
          <p:nvPr/>
        </p:nvSpPr>
        <p:spPr>
          <a:xfrm>
            <a:off x="791456" y="2059625"/>
            <a:ext cx="4917025" cy="2985433"/>
          </a:xfrm>
          <a:prstGeom prst="rect">
            <a:avLst/>
          </a:prstGeom>
        </p:spPr>
        <p:txBody>
          <a:bodyPr wrap="square">
            <a:spAutoFit/>
          </a:bodyPr>
          <a:lstStyle/>
          <a:p>
            <a:pPr marL="342900" lvl="0" indent="-342900">
              <a:spcBef>
                <a:spcPts val="600"/>
              </a:spcBef>
              <a:buFont typeface="+mj-lt"/>
              <a:buAutoNum type="alphaUcPeriod"/>
            </a:pPr>
            <a:r>
              <a:rPr lang="sl-SI" sz="2800" dirty="0"/>
              <a:t> Najmanj 3 leta</a:t>
            </a:r>
            <a:endParaRPr lang="en-GB" sz="2800" dirty="0"/>
          </a:p>
          <a:p>
            <a:pPr marL="342900" lvl="0" indent="-342900">
              <a:spcBef>
                <a:spcPts val="600"/>
              </a:spcBef>
              <a:buFont typeface="+mj-lt"/>
              <a:buAutoNum type="alphaUcPeriod"/>
            </a:pPr>
            <a:r>
              <a:rPr lang="sl-SI" sz="2800" dirty="0"/>
              <a:t> Največ 5 let</a:t>
            </a:r>
            <a:endParaRPr lang="en-GB" sz="2800" dirty="0"/>
          </a:p>
          <a:p>
            <a:pPr marL="342900" lvl="0" indent="-342900">
              <a:spcBef>
                <a:spcPts val="600"/>
              </a:spcBef>
              <a:buFont typeface="+mj-lt"/>
              <a:buAutoNum type="alphaUcPeriod"/>
            </a:pPr>
            <a:r>
              <a:rPr lang="sl-SI" sz="2800" dirty="0"/>
              <a:t> 3 – 5 let</a:t>
            </a:r>
            <a:endParaRPr lang="en-GB" sz="2800" dirty="0"/>
          </a:p>
          <a:p>
            <a:pPr marL="342900" lvl="0" indent="-342900">
              <a:spcBef>
                <a:spcPts val="600"/>
              </a:spcBef>
              <a:buFont typeface="+mj-lt"/>
              <a:buAutoNum type="alphaUcPeriod"/>
            </a:pPr>
            <a:r>
              <a:rPr lang="sl-SI" sz="2800" dirty="0"/>
              <a:t> ne več kot 6 let</a:t>
            </a:r>
            <a:endParaRPr lang="en-GB" sz="2800" dirty="0"/>
          </a:p>
          <a:p>
            <a:pPr marL="342900" lvl="0" indent="-342900">
              <a:spcBef>
                <a:spcPts val="600"/>
              </a:spcBef>
              <a:buFont typeface="+mj-lt"/>
              <a:buAutoNum type="alphaUcPeriod"/>
            </a:pPr>
            <a:r>
              <a:rPr lang="sl-SI" sz="2800" dirty="0"/>
              <a:t> toliko, da dosežemo zastavljene cilje</a:t>
            </a:r>
            <a:endParaRPr lang="en-GB" sz="2800" dirty="0"/>
          </a:p>
        </p:txBody>
      </p:sp>
      <p:pic>
        <p:nvPicPr>
          <p:cNvPr id="5" name="Slika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0519" y="2079142"/>
            <a:ext cx="4051960" cy="2699713"/>
          </a:xfrm>
          <a:prstGeom prst="rect">
            <a:avLst/>
          </a:prstGeom>
        </p:spPr>
      </p:pic>
      <p:sp>
        <p:nvSpPr>
          <p:cNvPr id="30" name="Pravokotnik 29"/>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schemeClr val="tx1"/>
                </a:solidFill>
                <a:latin typeface="Ubuntu" panose="020B0504030602030204" pitchFamily="34" charset="0"/>
              </a:rPr>
              <a:t>Sklop: LIFE kviz </a:t>
            </a:r>
            <a:endParaRPr lang="sl-SI" sz="2000" dirty="0">
              <a:latin typeface="Ubuntu" panose="020B0504030602030204" pitchFamily="34" charset="0"/>
            </a:endParaRPr>
          </a:p>
        </p:txBody>
      </p:sp>
    </p:spTree>
    <p:extLst>
      <p:ext uri="{BB962C8B-B14F-4D97-AF65-F5344CB8AC3E}">
        <p14:creationId xmlns:p14="http://schemas.microsoft.com/office/powerpoint/2010/main" val="277698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iterate type="lt">
                                    <p:tmAbs val="0"/>
                                  </p:iterate>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iterate type="lt">
                                    <p:tmPct val="0"/>
                                  </p:iterate>
                                  <p:childTnLst>
                                    <p:animClr clrSpc="rgb" dir="cw">
                                      <p:cBhvr override="childStyle">
                                        <p:cTn id="26" dur="2000" fill="hold"/>
                                        <p:tgtEl>
                                          <p:spTgt spid="3">
                                            <p:txEl>
                                              <p:pRg st="4" end="4"/>
                                            </p:txEl>
                                          </p:spTgt>
                                        </p:tgtEl>
                                        <p:attrNameLst>
                                          <p:attrName>style.color</p:attrName>
                                        </p:attrNameLst>
                                      </p:cBhvr>
                                      <p:to>
                                        <a:srgbClr val="6CC04A"/>
                                      </p:to>
                                    </p:animClr>
                                  </p:childTnLst>
                                </p:cTn>
                              </p:par>
                              <p:par>
                                <p:cTn id="27" presetID="15" presetClass="emph" presetSubtype="0" nodeType="withEffect">
                                  <p:stCondLst>
                                    <p:cond delay="0"/>
                                  </p:stCondLst>
                                  <p:iterate type="lt">
                                    <p:tmAbs val="25"/>
                                  </p:iterate>
                                  <p:childTnLst>
                                    <p:set>
                                      <p:cBhvr override="childStyle">
                                        <p:cTn id="28" dur="indefinite"/>
                                        <p:tgtEl>
                                          <p:spTgt spid="3">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Škarnice 20"/>
          <p:cNvSpPr>
            <a:spLocks noChangeArrowheads="1"/>
          </p:cNvSpPr>
          <p:nvPr/>
        </p:nvSpPr>
        <p:spPr bwMode="auto">
          <a:xfrm>
            <a:off x="4499992" y="36129"/>
            <a:ext cx="1750583" cy="674388"/>
          </a:xfrm>
          <a:prstGeom prst="chevron">
            <a:avLst>
              <a:gd name="adj" fmla="val 44083"/>
            </a:avLst>
          </a:prstGeom>
          <a:noFill/>
          <a:ln w="12700">
            <a:noFill/>
            <a:prstDash val="dash"/>
            <a:miter lim="800000"/>
            <a:headEnd/>
            <a:tailEnd/>
          </a:ln>
        </p:spPr>
        <p:txBody>
          <a:bodyPr rot="0" vert="horz" wrap="square" lIns="91440" tIns="45720" rIns="91440" bIns="45720" anchor="ctr" anchorCtr="0" upright="1">
            <a:noAutofit/>
          </a:bodyPr>
          <a:lstStyle/>
          <a:p>
            <a:pPr>
              <a:lnSpc>
                <a:spcPct val="115000"/>
              </a:lnSpc>
              <a:spcAft>
                <a:spcPts val="0"/>
              </a:spcAft>
            </a:pPr>
            <a:r>
              <a:rPr lang="sl-SI" sz="900" b="1" dirty="0">
                <a:solidFill>
                  <a:schemeClr val="bg1"/>
                </a:solidFill>
                <a:latin typeface="Ubuntu" panose="020B0504030602030204" pitchFamily="34" charset="0"/>
                <a:ea typeface="Arial"/>
                <a:cs typeface="Times New Roman"/>
              </a:rPr>
              <a:t>VEČ INFORMACIJ?</a:t>
            </a:r>
          </a:p>
        </p:txBody>
      </p:sp>
      <p:sp>
        <p:nvSpPr>
          <p:cNvPr id="24" name="Škarnice 23"/>
          <p:cNvSpPr>
            <a:spLocks noChangeArrowheads="1"/>
          </p:cNvSpPr>
          <p:nvPr/>
        </p:nvSpPr>
        <p:spPr bwMode="auto">
          <a:xfrm>
            <a:off x="2051720" y="36129"/>
            <a:ext cx="1549661" cy="674388"/>
          </a:xfrm>
          <a:prstGeom prst="chevron">
            <a:avLst>
              <a:gd name="adj" fmla="val 44083"/>
            </a:avLst>
          </a:prstGeom>
          <a:noFill/>
          <a:ln w="12700">
            <a:noFill/>
            <a:prstDash val="dash"/>
            <a:miter lim="800000"/>
            <a:headEnd/>
            <a:tailEnd/>
          </a:ln>
        </p:spPr>
        <p:txBody>
          <a:bodyPr rot="0" vert="horz" wrap="square" lIns="91440" tIns="45720" rIns="91440" bIns="45720" anchor="ctr" anchorCtr="0" upright="1">
            <a:noAutofit/>
          </a:bodyPr>
          <a:lstStyle/>
          <a:p>
            <a:pPr algn="ctr">
              <a:lnSpc>
                <a:spcPct val="115000"/>
              </a:lnSpc>
              <a:spcAft>
                <a:spcPts val="0"/>
              </a:spcAft>
            </a:pPr>
            <a:r>
              <a:rPr lang="sl-SI" sz="900" b="1" dirty="0">
                <a:solidFill>
                  <a:schemeClr val="bg1"/>
                </a:solidFill>
                <a:latin typeface="Ubuntu" panose="020B0504030602030204" pitchFamily="34" charset="0"/>
                <a:ea typeface="Arial"/>
                <a:cs typeface="Times New Roman"/>
              </a:rPr>
              <a:t>KAKO ZAČETI?</a:t>
            </a:r>
          </a:p>
        </p:txBody>
      </p:sp>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179512" y="6165304"/>
            <a:ext cx="1275680" cy="704111"/>
            <a:chOff x="-8103" y="121987"/>
            <a:chExt cx="1594805" cy="940179"/>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8103" y="795038"/>
              <a:ext cx="1594805" cy="267128"/>
            </a:xfrm>
            <a:prstGeom prst="rect">
              <a:avLst/>
            </a:prstGeom>
            <a:noFill/>
          </p:spPr>
          <p:txBody>
            <a:bodyPr wrap="square" rtlCol="0" anchor="ctr">
              <a:spAutoFit/>
            </a:bodyPr>
            <a:lstStyle/>
            <a:p>
              <a:r>
                <a:rPr lang="sl-SI" sz="700" dirty="0">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Škarnice 32"/>
          <p:cNvSpPr>
            <a:spLocks noChangeArrowheads="1"/>
          </p:cNvSpPr>
          <p:nvPr/>
        </p:nvSpPr>
        <p:spPr bwMode="auto">
          <a:xfrm>
            <a:off x="7069889" y="36129"/>
            <a:ext cx="1750583" cy="674388"/>
          </a:xfrm>
          <a:prstGeom prst="chevron">
            <a:avLst>
              <a:gd name="adj" fmla="val 44083"/>
            </a:avLst>
          </a:prstGeom>
          <a:noFill/>
          <a:ln w="12700">
            <a:noFill/>
            <a:prstDash val="dash"/>
            <a:miter lim="800000"/>
            <a:headEnd/>
            <a:tailEnd/>
          </a:ln>
        </p:spPr>
        <p:txBody>
          <a:bodyPr rot="0" vert="horz" wrap="square" lIns="91440" tIns="45720" rIns="91440" bIns="45720" anchor="ctr" anchorCtr="0" upright="1">
            <a:noAutofit/>
          </a:bodyPr>
          <a:lstStyle/>
          <a:p>
            <a:pPr>
              <a:lnSpc>
                <a:spcPct val="115000"/>
              </a:lnSpc>
              <a:spcAft>
                <a:spcPts val="0"/>
              </a:spcAft>
            </a:pPr>
            <a:r>
              <a:rPr lang="sl-SI" sz="900" b="1" dirty="0">
                <a:solidFill>
                  <a:schemeClr val="bg1"/>
                </a:solidFill>
                <a:latin typeface="Ubuntu" panose="020B0504030602030204" pitchFamily="34" charset="0"/>
                <a:ea typeface="Arial"/>
                <a:cs typeface="Times New Roman"/>
              </a:rPr>
              <a:t>PORTAL</a:t>
            </a:r>
          </a:p>
        </p:txBody>
      </p:sp>
      <p:sp>
        <p:nvSpPr>
          <p:cNvPr id="4" name="Pravokotnik 3"/>
          <p:cNvSpPr/>
          <p:nvPr/>
        </p:nvSpPr>
        <p:spPr>
          <a:xfrm>
            <a:off x="248248" y="1196752"/>
            <a:ext cx="8644231" cy="523220"/>
          </a:xfrm>
          <a:prstGeom prst="rect">
            <a:avLst/>
          </a:prstGeom>
        </p:spPr>
        <p:txBody>
          <a:bodyPr wrap="square">
            <a:spAutoFit/>
          </a:bodyPr>
          <a:lstStyle/>
          <a:p>
            <a:pPr marL="981075" lvl="0" indent="-981075"/>
            <a:r>
              <a:rPr lang="sl-SI" sz="2800" b="1" dirty="0"/>
              <a:t>7.</a:t>
            </a:r>
            <a:r>
              <a:rPr lang="sl-SI" sz="2400" b="1" dirty="0"/>
              <a:t>	</a:t>
            </a:r>
            <a:r>
              <a:rPr lang="sl-SI" sz="2800" b="1" dirty="0"/>
              <a:t>FINANČNA VREDNOST PROJEKTA?</a:t>
            </a:r>
          </a:p>
        </p:txBody>
      </p:sp>
      <p:sp>
        <p:nvSpPr>
          <p:cNvPr id="3" name="Pravokotnik 2"/>
          <p:cNvSpPr/>
          <p:nvPr/>
        </p:nvSpPr>
        <p:spPr>
          <a:xfrm>
            <a:off x="444783" y="2163514"/>
            <a:ext cx="7708079" cy="2862322"/>
          </a:xfrm>
          <a:prstGeom prst="rect">
            <a:avLst/>
          </a:prstGeom>
        </p:spPr>
        <p:txBody>
          <a:bodyPr wrap="square">
            <a:spAutoFit/>
          </a:bodyPr>
          <a:lstStyle/>
          <a:p>
            <a:pPr marL="514350" indent="-514350">
              <a:buFont typeface="+mj-lt"/>
              <a:buAutoNum type="alphaUcPeriod"/>
            </a:pPr>
            <a:r>
              <a:rPr lang="sl-SI" sz="3600" dirty="0"/>
              <a:t>Ni omejitve</a:t>
            </a:r>
            <a:endParaRPr lang="en-GB" sz="3600" dirty="0"/>
          </a:p>
          <a:p>
            <a:pPr marL="514350" lvl="0" indent="-514350">
              <a:buFont typeface="+mj-lt"/>
              <a:buAutoNum type="alphaUcPeriod"/>
            </a:pPr>
            <a:r>
              <a:rPr lang="sl-SI" sz="3600" dirty="0"/>
              <a:t>Najmanj 500.000 €</a:t>
            </a:r>
          </a:p>
          <a:p>
            <a:pPr marL="514350" indent="-514350">
              <a:buFont typeface="+mj-lt"/>
              <a:buAutoNum type="alphaUcPeriod"/>
            </a:pPr>
            <a:r>
              <a:rPr lang="sl-SI" sz="3600" dirty="0"/>
              <a:t>Največ 10 </a:t>
            </a:r>
            <a:r>
              <a:rPr lang="sl-SI" sz="3600" dirty="0" err="1"/>
              <a:t>milij</a:t>
            </a:r>
            <a:r>
              <a:rPr lang="sl-SI" sz="3600" dirty="0"/>
              <a:t>. €</a:t>
            </a:r>
            <a:endParaRPr lang="en-GB" sz="3600" dirty="0"/>
          </a:p>
          <a:p>
            <a:pPr marL="514350" lvl="0" indent="-514350">
              <a:buFont typeface="+mj-lt"/>
              <a:buAutoNum type="alphaUcPeriod"/>
            </a:pPr>
            <a:r>
              <a:rPr lang="sl-SI" sz="3600" dirty="0"/>
              <a:t>Najmanj 2 </a:t>
            </a:r>
            <a:r>
              <a:rPr lang="sl-SI" sz="3600" dirty="0" err="1"/>
              <a:t>milij</a:t>
            </a:r>
            <a:r>
              <a:rPr lang="sl-SI" sz="3600" dirty="0"/>
              <a:t>. €</a:t>
            </a:r>
            <a:endParaRPr lang="en-GB" sz="3600" dirty="0"/>
          </a:p>
          <a:p>
            <a:pPr marL="514350" lvl="0" indent="-514350">
              <a:buFont typeface="+mj-lt"/>
              <a:buAutoNum type="alphaUcPeriod"/>
            </a:pPr>
            <a:r>
              <a:rPr lang="sl-SI" sz="3600" dirty="0"/>
              <a:t>2 – 4 milijone €</a:t>
            </a:r>
          </a:p>
        </p:txBody>
      </p:sp>
      <p:pic>
        <p:nvPicPr>
          <p:cNvPr id="5" name="Slika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0249" y="2329189"/>
            <a:ext cx="4158024" cy="2530971"/>
          </a:xfrm>
          <a:prstGeom prst="rect">
            <a:avLst/>
          </a:prstGeom>
        </p:spPr>
      </p:pic>
      <p:sp>
        <p:nvSpPr>
          <p:cNvPr id="30" name="Pravokotnik 29"/>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schemeClr val="tx1"/>
                </a:solidFill>
                <a:latin typeface="Ubuntu" panose="020B0504030602030204" pitchFamily="34" charset="0"/>
              </a:rPr>
              <a:t>Sklop: LIFE kviz </a:t>
            </a:r>
            <a:endParaRPr lang="sl-SI" sz="2000" dirty="0">
              <a:latin typeface="Ubuntu" panose="020B0504030602030204" pitchFamily="34" charset="0"/>
            </a:endParaRPr>
          </a:p>
        </p:txBody>
      </p:sp>
    </p:spTree>
    <p:extLst>
      <p:ext uri="{BB962C8B-B14F-4D97-AF65-F5344CB8AC3E}">
        <p14:creationId xmlns:p14="http://schemas.microsoft.com/office/powerpoint/2010/main" val="183945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iterate type="lt">
                                    <p:tmPct val="0"/>
                                  </p:iterate>
                                  <p:childTnLst>
                                    <p:animClr clrSpc="rgb" dir="cw">
                                      <p:cBhvr override="childStyle">
                                        <p:cTn id="26" dur="2000" fill="hold"/>
                                        <p:tgtEl>
                                          <p:spTgt spid="3">
                                            <p:txEl>
                                              <p:pRg st="0" end="0"/>
                                            </p:txEl>
                                          </p:spTgt>
                                        </p:tgtEl>
                                        <p:attrNameLst>
                                          <p:attrName>style.color</p:attrName>
                                        </p:attrNameLst>
                                      </p:cBhvr>
                                      <p:to>
                                        <a:srgbClr val="6CC04A"/>
                                      </p:to>
                                    </p:animClr>
                                  </p:childTnLst>
                                </p:cTn>
                              </p:par>
                              <p:par>
                                <p:cTn id="27" presetID="15" presetClass="emph" presetSubtype="0" nodeType="withEffect">
                                  <p:stCondLst>
                                    <p:cond delay="0"/>
                                  </p:stCondLst>
                                  <p:iterate type="lt">
                                    <p:tmAbs val="25"/>
                                  </p:iterate>
                                  <p:childTnLst>
                                    <p:set>
                                      <p:cBhvr override="childStyle">
                                        <p:cTn id="28" dur="indefinite"/>
                                        <p:tgtEl>
                                          <p:spTgt spid="3">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Škarnice 20"/>
          <p:cNvSpPr>
            <a:spLocks noChangeArrowheads="1"/>
          </p:cNvSpPr>
          <p:nvPr/>
        </p:nvSpPr>
        <p:spPr bwMode="auto">
          <a:xfrm>
            <a:off x="4499992" y="36129"/>
            <a:ext cx="1750583" cy="674388"/>
          </a:xfrm>
          <a:prstGeom prst="chevron">
            <a:avLst>
              <a:gd name="adj" fmla="val 44083"/>
            </a:avLst>
          </a:prstGeom>
          <a:noFill/>
          <a:ln w="12700">
            <a:noFill/>
            <a:prstDash val="dash"/>
            <a:miter lim="800000"/>
            <a:headEnd/>
            <a:tailEnd/>
          </a:ln>
        </p:spPr>
        <p:txBody>
          <a:bodyPr rot="0" vert="horz" wrap="square" lIns="91440" tIns="45720" rIns="91440" bIns="45720" anchor="ctr" anchorCtr="0" upright="1">
            <a:noAutofit/>
          </a:bodyPr>
          <a:lstStyle/>
          <a:p>
            <a:pPr>
              <a:lnSpc>
                <a:spcPct val="115000"/>
              </a:lnSpc>
              <a:spcAft>
                <a:spcPts val="0"/>
              </a:spcAft>
            </a:pPr>
            <a:r>
              <a:rPr lang="sl-SI" sz="900" b="1" dirty="0">
                <a:solidFill>
                  <a:schemeClr val="bg1"/>
                </a:solidFill>
                <a:latin typeface="Ubuntu" panose="020B0504030602030204" pitchFamily="34" charset="0"/>
                <a:ea typeface="Arial"/>
                <a:cs typeface="Times New Roman"/>
              </a:rPr>
              <a:t>VEČ INFORMACIJ?</a:t>
            </a:r>
          </a:p>
        </p:txBody>
      </p:sp>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179512" y="6165304"/>
            <a:ext cx="1275680" cy="704111"/>
            <a:chOff x="-8103" y="121987"/>
            <a:chExt cx="1594805" cy="940179"/>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8103" y="795038"/>
              <a:ext cx="1594805" cy="267128"/>
            </a:xfrm>
            <a:prstGeom prst="rect">
              <a:avLst/>
            </a:prstGeom>
            <a:noFill/>
          </p:spPr>
          <p:txBody>
            <a:bodyPr wrap="square" rtlCol="0" anchor="ctr">
              <a:spAutoFit/>
            </a:bodyPr>
            <a:lstStyle/>
            <a:p>
              <a:r>
                <a:rPr lang="sl-SI" sz="700" dirty="0">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avokotnik 3"/>
          <p:cNvSpPr/>
          <p:nvPr/>
        </p:nvSpPr>
        <p:spPr>
          <a:xfrm>
            <a:off x="248248" y="1196752"/>
            <a:ext cx="8644231" cy="523220"/>
          </a:xfrm>
          <a:prstGeom prst="rect">
            <a:avLst/>
          </a:prstGeom>
        </p:spPr>
        <p:txBody>
          <a:bodyPr wrap="square">
            <a:spAutoFit/>
          </a:bodyPr>
          <a:lstStyle/>
          <a:p>
            <a:pPr marL="981075" lvl="0" indent="-981075"/>
            <a:r>
              <a:rPr lang="sl-SI" sz="2800" b="1" dirty="0"/>
              <a:t>8.</a:t>
            </a:r>
            <a:r>
              <a:rPr lang="sl-SI" sz="2400" b="1" dirty="0"/>
              <a:t>	</a:t>
            </a:r>
            <a:r>
              <a:rPr lang="sl-SI" sz="2800" b="1" dirty="0"/>
              <a:t>KDO JE LAHKO PARTNER?</a:t>
            </a:r>
          </a:p>
        </p:txBody>
      </p:sp>
      <p:sp>
        <p:nvSpPr>
          <p:cNvPr id="3" name="Pravokotnik 2"/>
          <p:cNvSpPr/>
          <p:nvPr/>
        </p:nvSpPr>
        <p:spPr>
          <a:xfrm>
            <a:off x="817351" y="1779513"/>
            <a:ext cx="8075127" cy="2246769"/>
          </a:xfrm>
          <a:prstGeom prst="rect">
            <a:avLst/>
          </a:prstGeom>
        </p:spPr>
        <p:txBody>
          <a:bodyPr wrap="square">
            <a:spAutoFit/>
          </a:bodyPr>
          <a:lstStyle/>
          <a:p>
            <a:pPr marL="457200" lvl="0" indent="-457200">
              <a:buFont typeface="+mj-lt"/>
              <a:buAutoNum type="alphaUcPeriod"/>
            </a:pPr>
            <a:r>
              <a:rPr lang="sl-SI" sz="2800" dirty="0"/>
              <a:t>Obvezen je partner iz tujine</a:t>
            </a:r>
            <a:endParaRPr lang="en-GB" sz="2800" dirty="0"/>
          </a:p>
          <a:p>
            <a:pPr marL="457200" lvl="0" indent="-457200">
              <a:buFont typeface="+mj-lt"/>
              <a:buAutoNum type="alphaUcPeriod"/>
            </a:pPr>
            <a:r>
              <a:rPr lang="sl-SI" sz="2800" dirty="0"/>
              <a:t>Obvezno mora sodelovati vsaj 1 NVO</a:t>
            </a:r>
            <a:endParaRPr lang="en-GB" sz="2800" dirty="0"/>
          </a:p>
          <a:p>
            <a:pPr marL="457200" lvl="0" indent="-457200">
              <a:buFont typeface="+mj-lt"/>
              <a:buAutoNum type="alphaUcPeriod"/>
            </a:pPr>
            <a:r>
              <a:rPr lang="sl-SI" sz="2800" dirty="0"/>
              <a:t>Partnerstvo se sestavi glede na finančne vložke</a:t>
            </a:r>
            <a:endParaRPr lang="en-GB" sz="2800" dirty="0"/>
          </a:p>
          <a:p>
            <a:pPr marL="457200" lvl="0" indent="-457200">
              <a:buFont typeface="+mj-lt"/>
              <a:buAutoNum type="alphaUcPeriod"/>
            </a:pPr>
            <a:r>
              <a:rPr lang="sl-SI" sz="2800" dirty="0"/>
              <a:t>Partnerstvo se sestavi glede na vsebino projekta</a:t>
            </a:r>
            <a:endParaRPr lang="en-GB" sz="2800" dirty="0"/>
          </a:p>
          <a:p>
            <a:pPr marL="457200" lvl="0" indent="-457200">
              <a:buFont typeface="+mj-lt"/>
              <a:buAutoNum type="alphaUcPeriod"/>
            </a:pPr>
            <a:r>
              <a:rPr lang="sl-SI" sz="2800" dirty="0"/>
              <a:t>Sodelovati morata vsaj 2 instituciji</a:t>
            </a:r>
            <a:endParaRPr lang="en-GB" sz="2800" dirty="0"/>
          </a:p>
        </p:txBody>
      </p:sp>
      <p:pic>
        <p:nvPicPr>
          <p:cNvPr id="30" name="Picture 2" descr="G:\projekti\LIFE capacity building projekt\A 6 TRAINING WORKSHOPS FOR POTENTIAL APPLICANTS\Delavnica za zavarovana območja\Slike\teamwork-249963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78734" y="4149080"/>
            <a:ext cx="3426306" cy="1800000"/>
          </a:xfrm>
          <a:prstGeom prst="rect">
            <a:avLst/>
          </a:prstGeom>
          <a:noFill/>
          <a:extLst>
            <a:ext uri="{909E8E84-426E-40DD-AFC4-6F175D3DCCD1}">
              <a14:hiddenFill xmlns:a14="http://schemas.microsoft.com/office/drawing/2010/main">
                <a:solidFill>
                  <a:srgbClr val="FFFFFF"/>
                </a:solidFill>
              </a14:hiddenFill>
            </a:ext>
          </a:extLst>
        </p:spPr>
      </p:pic>
      <p:sp>
        <p:nvSpPr>
          <p:cNvPr id="31" name="Pravokotnik 30"/>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schemeClr val="tx1"/>
                </a:solidFill>
                <a:latin typeface="Ubuntu" panose="020B0504030602030204" pitchFamily="34" charset="0"/>
              </a:rPr>
              <a:t>Sklop: LIFE kviz </a:t>
            </a:r>
            <a:endParaRPr lang="sl-SI" sz="2000" dirty="0">
              <a:latin typeface="Ubuntu" panose="020B0504030602030204" pitchFamily="34" charset="0"/>
            </a:endParaRPr>
          </a:p>
        </p:txBody>
      </p:sp>
    </p:spTree>
    <p:extLst>
      <p:ext uri="{BB962C8B-B14F-4D97-AF65-F5344CB8AC3E}">
        <p14:creationId xmlns:p14="http://schemas.microsoft.com/office/powerpoint/2010/main" val="51356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iterate type="lt">
                                    <p:tmAbs val="0"/>
                                  </p:iterate>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iterate type="lt">
                                    <p:tmPct val="0"/>
                                  </p:iterate>
                                  <p:childTnLst>
                                    <p:animClr clrSpc="rgb" dir="cw">
                                      <p:cBhvr override="childStyle">
                                        <p:cTn id="26" dur="2000" fill="hold"/>
                                        <p:tgtEl>
                                          <p:spTgt spid="3">
                                            <p:txEl>
                                              <p:pRg st="3" end="3"/>
                                            </p:txEl>
                                          </p:spTgt>
                                        </p:tgtEl>
                                        <p:attrNameLst>
                                          <p:attrName>style.color</p:attrName>
                                        </p:attrNameLst>
                                      </p:cBhvr>
                                      <p:to>
                                        <a:srgbClr val="6CC04A"/>
                                      </p:to>
                                    </p:animClr>
                                  </p:childTnLst>
                                </p:cTn>
                              </p:par>
                              <p:par>
                                <p:cTn id="27" presetID="15" presetClass="emph" presetSubtype="0" nodeType="withEffect">
                                  <p:stCondLst>
                                    <p:cond delay="0"/>
                                  </p:stCondLst>
                                  <p:iterate type="lt">
                                    <p:tmAbs val="25"/>
                                  </p:iterate>
                                  <p:childTnLst>
                                    <p:set>
                                      <p:cBhvr override="childStyle">
                                        <p:cTn id="28" dur="indefinite"/>
                                        <p:tgtEl>
                                          <p:spTgt spid="3">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dirty="0"/>
              <a:t>			</a:t>
            </a:r>
          </a:p>
        </p:txBody>
      </p:sp>
      <p:sp>
        <p:nvSpPr>
          <p:cNvPr id="12" name="PoljeZBesedilom 11"/>
          <p:cNvSpPr txBox="1"/>
          <p:nvPr/>
        </p:nvSpPr>
        <p:spPr>
          <a:xfrm>
            <a:off x="1900435" y="836712"/>
            <a:ext cx="5405647" cy="707886"/>
          </a:xfrm>
          <a:prstGeom prst="rect">
            <a:avLst/>
          </a:prstGeom>
          <a:noFill/>
        </p:spPr>
        <p:txBody>
          <a:bodyPr wrap="none" rtlCol="0">
            <a:spAutoFit/>
          </a:bodyPr>
          <a:lstStyle/>
          <a:p>
            <a:pPr algn="ctr"/>
            <a:r>
              <a:rPr lang="sl-SI" sz="2000" b="1" dirty="0">
                <a:latin typeface="Ubuntu" panose="020B0504030602030204" pitchFamily="34" charset="0"/>
              </a:rPr>
              <a:t>Program 1. LIFE delavnice za pisanje prijav:</a:t>
            </a:r>
          </a:p>
          <a:p>
            <a:pPr algn="ctr"/>
            <a:r>
              <a:rPr lang="sl-SI" sz="2000" b="1" dirty="0">
                <a:latin typeface="Ubuntu" panose="020B0504030602030204" pitchFamily="34" charset="0"/>
              </a:rPr>
              <a:t>Program delavnice</a:t>
            </a:r>
          </a:p>
        </p:txBody>
      </p:sp>
      <p:graphicFrame>
        <p:nvGraphicFramePr>
          <p:cNvPr id="15" name="Tabela 14"/>
          <p:cNvGraphicFramePr>
            <a:graphicFrameLocks noGrp="1"/>
          </p:cNvGraphicFramePr>
          <p:nvPr>
            <p:extLst>
              <p:ext uri="{D42A27DB-BD31-4B8C-83A1-F6EECF244321}">
                <p14:modId xmlns:p14="http://schemas.microsoft.com/office/powerpoint/2010/main" val="1501812488"/>
              </p:ext>
            </p:extLst>
          </p:nvPr>
        </p:nvGraphicFramePr>
        <p:xfrm>
          <a:off x="539231" y="1700808"/>
          <a:ext cx="8065536" cy="3809916"/>
        </p:xfrm>
        <a:graphic>
          <a:graphicData uri="http://schemas.openxmlformats.org/drawingml/2006/table">
            <a:tbl>
              <a:tblPr>
                <a:tableStyleId>{5C22544A-7EE6-4342-B048-85BDC9FD1C3A}</a:tableStyleId>
              </a:tblPr>
              <a:tblGrid>
                <a:gridCol w="1607139">
                  <a:extLst>
                    <a:ext uri="{9D8B030D-6E8A-4147-A177-3AD203B41FA5}">
                      <a16:colId xmlns:a16="http://schemas.microsoft.com/office/drawing/2014/main" val="20000"/>
                    </a:ext>
                  </a:extLst>
                </a:gridCol>
                <a:gridCol w="4202831">
                  <a:extLst>
                    <a:ext uri="{9D8B030D-6E8A-4147-A177-3AD203B41FA5}">
                      <a16:colId xmlns:a16="http://schemas.microsoft.com/office/drawing/2014/main" val="20001"/>
                    </a:ext>
                  </a:extLst>
                </a:gridCol>
                <a:gridCol w="2255566">
                  <a:extLst>
                    <a:ext uri="{9D8B030D-6E8A-4147-A177-3AD203B41FA5}">
                      <a16:colId xmlns:a16="http://schemas.microsoft.com/office/drawing/2014/main" val="20002"/>
                    </a:ext>
                  </a:extLst>
                </a:gridCol>
              </a:tblGrid>
              <a:tr h="396185">
                <a:tc>
                  <a:txBody>
                    <a:bodyPr/>
                    <a:lstStyle/>
                    <a:p>
                      <a:pPr algn="ctr">
                        <a:lnSpc>
                          <a:spcPct val="115000"/>
                        </a:lnSpc>
                        <a:spcAft>
                          <a:spcPts val="0"/>
                        </a:spcAft>
                      </a:pPr>
                      <a:r>
                        <a:rPr lang="sl-SI" sz="1600" b="1" dirty="0">
                          <a:effectLst/>
                          <a:latin typeface="Ubuntu" panose="020B0504030602030204" pitchFamily="34" charset="0"/>
                        </a:rPr>
                        <a:t>Trajanje</a:t>
                      </a:r>
                      <a:endParaRPr lang="sl-SI" sz="1600" b="1" dirty="0">
                        <a:effectLst/>
                        <a:latin typeface="Ubuntu" panose="020B0504030602030204" pitchFamily="34" charset="0"/>
                        <a:ea typeface="Calibri"/>
                        <a:cs typeface="Times New Roman"/>
                      </a:endParaRPr>
                    </a:p>
                  </a:txBody>
                  <a:tcPr marL="19050" marR="19050" marT="0" marB="0">
                    <a:solidFill>
                      <a:srgbClr val="4696C8"/>
                    </a:solidFill>
                  </a:tcPr>
                </a:tc>
                <a:tc>
                  <a:txBody>
                    <a:bodyPr/>
                    <a:lstStyle/>
                    <a:p>
                      <a:pPr algn="ctr">
                        <a:lnSpc>
                          <a:spcPct val="115000"/>
                        </a:lnSpc>
                        <a:spcAft>
                          <a:spcPts val="0"/>
                        </a:spcAft>
                      </a:pPr>
                      <a:r>
                        <a:rPr lang="sl-SI" sz="1600" b="1" dirty="0">
                          <a:effectLst/>
                          <a:latin typeface="Ubuntu" panose="020B0504030602030204" pitchFamily="34" charset="0"/>
                        </a:rPr>
                        <a:t>Naslov sklopa</a:t>
                      </a:r>
                      <a:endParaRPr lang="sl-SI" sz="1600" b="1" dirty="0">
                        <a:effectLst/>
                        <a:latin typeface="Ubuntu" panose="020B0504030602030204" pitchFamily="34" charset="0"/>
                        <a:ea typeface="Calibri"/>
                        <a:cs typeface="Times New Roman"/>
                      </a:endParaRPr>
                    </a:p>
                  </a:txBody>
                  <a:tcPr marL="19050" marR="19050" marT="0" marB="0">
                    <a:solidFill>
                      <a:srgbClr val="4696C8"/>
                    </a:solidFill>
                  </a:tcPr>
                </a:tc>
                <a:tc>
                  <a:txBody>
                    <a:bodyPr/>
                    <a:lstStyle/>
                    <a:p>
                      <a:pPr algn="ctr">
                        <a:lnSpc>
                          <a:spcPct val="115000"/>
                        </a:lnSpc>
                        <a:spcAft>
                          <a:spcPts val="0"/>
                        </a:spcAft>
                      </a:pPr>
                      <a:r>
                        <a:rPr lang="sl-SI" sz="1600" b="1" dirty="0">
                          <a:effectLst/>
                          <a:latin typeface="Ubuntu" panose="020B0504030602030204" pitchFamily="34" charset="0"/>
                        </a:rPr>
                        <a:t>Nosilec</a:t>
                      </a:r>
                      <a:endParaRPr lang="sl-SI" sz="1600" b="1" dirty="0">
                        <a:effectLst/>
                        <a:latin typeface="Ubuntu" panose="020B0504030602030204" pitchFamily="34" charset="0"/>
                        <a:ea typeface="Calibri"/>
                        <a:cs typeface="Times New Roman"/>
                      </a:endParaRPr>
                    </a:p>
                  </a:txBody>
                  <a:tcPr marL="19050" marR="19050" marT="0" marB="0">
                    <a:solidFill>
                      <a:srgbClr val="4696C8"/>
                    </a:solidFill>
                  </a:tcPr>
                </a:tc>
                <a:extLst>
                  <a:ext uri="{0D108BD9-81ED-4DB2-BD59-A6C34878D82A}">
                    <a16:rowId xmlns:a16="http://schemas.microsoft.com/office/drawing/2014/main" val="10000"/>
                  </a:ext>
                </a:extLst>
              </a:tr>
              <a:tr h="332195">
                <a:tc>
                  <a:txBody>
                    <a:bodyPr/>
                    <a:lstStyle/>
                    <a:p>
                      <a:pPr algn="ctr">
                        <a:lnSpc>
                          <a:spcPct val="115000"/>
                        </a:lnSpc>
                        <a:spcAft>
                          <a:spcPts val="0"/>
                        </a:spcAft>
                      </a:pPr>
                      <a:r>
                        <a:rPr lang="sl-SI" sz="1400" dirty="0">
                          <a:effectLst/>
                          <a:latin typeface="Ubuntu" panose="020B0504030602030204" pitchFamily="34" charset="0"/>
                        </a:rPr>
                        <a:t>08.30 – 09.00</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Registracija udeležencev in pogostitev s kavo</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1"/>
                  </a:ext>
                </a:extLst>
              </a:tr>
              <a:tr h="506598">
                <a:tc>
                  <a:txBody>
                    <a:bodyPr/>
                    <a:lstStyle/>
                    <a:p>
                      <a:pPr algn="ctr">
                        <a:lnSpc>
                          <a:spcPct val="115000"/>
                        </a:lnSpc>
                        <a:spcAft>
                          <a:spcPts val="0"/>
                        </a:spcAft>
                      </a:pPr>
                      <a:r>
                        <a:rPr lang="sl-SI" sz="1400" b="0" dirty="0">
                          <a:effectLst/>
                          <a:latin typeface="Ubuntu" panose="020B0504030602030204" pitchFamily="34" charset="0"/>
                        </a:rPr>
                        <a:t>09.00 – 09.10</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Pozdravni govor v.d. Generalne direktorice Direktorata za okolje</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mag. Tanja Bolte</a:t>
                      </a:r>
                    </a:p>
                    <a:p>
                      <a:pPr algn="ctr">
                        <a:lnSpc>
                          <a:spcPct val="115000"/>
                        </a:lnSpc>
                        <a:spcAft>
                          <a:spcPts val="0"/>
                        </a:spcAft>
                      </a:pPr>
                      <a:r>
                        <a:rPr lang="sl-SI" sz="1400" b="0" dirty="0">
                          <a:effectLst/>
                          <a:latin typeface="Ubuntu" panose="020B0504030602030204" pitchFamily="34" charset="0"/>
                          <a:ea typeface="Calibri"/>
                          <a:cs typeface="Times New Roman"/>
                        </a:rPr>
                        <a:t>Tatjana </a:t>
                      </a:r>
                      <a:r>
                        <a:rPr lang="sl-SI" sz="1400" b="0" dirty="0" err="1">
                          <a:effectLst/>
                          <a:latin typeface="Ubuntu" panose="020B0504030602030204" pitchFamily="34" charset="0"/>
                          <a:ea typeface="Calibri"/>
                          <a:cs typeface="Times New Roman"/>
                        </a:rPr>
                        <a:t>Orhini</a:t>
                      </a:r>
                      <a:r>
                        <a:rPr lang="sl-SI" sz="1400" b="0" dirty="0">
                          <a:effectLst/>
                          <a:latin typeface="Ubuntu" panose="020B0504030602030204" pitchFamily="34" charset="0"/>
                          <a:ea typeface="Calibri"/>
                          <a:cs typeface="Times New Roman"/>
                        </a:rPr>
                        <a:t> Valjavec</a:t>
                      </a:r>
                    </a:p>
                  </a:txBody>
                  <a:tcPr marL="19050" marR="19050" marT="0" marB="0">
                    <a:solidFill>
                      <a:schemeClr val="bg1">
                        <a:lumMod val="85000"/>
                      </a:schemeClr>
                    </a:solidFill>
                  </a:tcPr>
                </a:tc>
                <a:extLst>
                  <a:ext uri="{0D108BD9-81ED-4DB2-BD59-A6C34878D82A}">
                    <a16:rowId xmlns:a16="http://schemas.microsoft.com/office/drawing/2014/main" val="10002"/>
                  </a:ext>
                </a:extLst>
              </a:tr>
              <a:tr h="349198">
                <a:tc>
                  <a:txBody>
                    <a:bodyPr/>
                    <a:lstStyle/>
                    <a:p>
                      <a:pPr algn="ctr">
                        <a:lnSpc>
                          <a:spcPct val="115000"/>
                        </a:lnSpc>
                        <a:spcAft>
                          <a:spcPts val="0"/>
                        </a:spcAft>
                      </a:pPr>
                      <a:r>
                        <a:rPr lang="sl-SI" sz="1400" b="1" dirty="0">
                          <a:effectLst/>
                          <a:latin typeface="Ubuntu" panose="020B0504030602030204" pitchFamily="34" charset="0"/>
                        </a:rPr>
                        <a:t>09.10 – 09.35</a:t>
                      </a:r>
                      <a:endParaRPr lang="sl-SI" sz="1400" b="1"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1" dirty="0">
                          <a:effectLst/>
                          <a:latin typeface="Ubuntu" panose="020B0504030602030204" pitchFamily="34" charset="0"/>
                        </a:rPr>
                        <a:t>Prednostne teme</a:t>
                      </a:r>
                      <a:endParaRPr lang="sl-SI" sz="1400" b="1"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1" dirty="0">
                          <a:effectLst/>
                          <a:latin typeface="Ubuntu" panose="020B0504030602030204" pitchFamily="34" charset="0"/>
                        </a:rPr>
                        <a:t>Janja Samec</a:t>
                      </a:r>
                    </a:p>
                  </a:txBody>
                  <a:tcPr marL="19050" marR="19050" marT="0" marB="0">
                    <a:solidFill>
                      <a:schemeClr val="bg1">
                        <a:lumMod val="85000"/>
                      </a:schemeClr>
                    </a:solidFill>
                  </a:tcPr>
                </a:tc>
                <a:extLst>
                  <a:ext uri="{0D108BD9-81ED-4DB2-BD59-A6C34878D82A}">
                    <a16:rowId xmlns:a16="http://schemas.microsoft.com/office/drawing/2014/main" val="10003"/>
                  </a:ext>
                </a:extLst>
              </a:tr>
              <a:tr h="530848">
                <a:tc>
                  <a:txBody>
                    <a:bodyPr/>
                    <a:lstStyle/>
                    <a:p>
                      <a:pPr algn="ctr">
                        <a:lnSpc>
                          <a:spcPct val="115000"/>
                        </a:lnSpc>
                        <a:spcAft>
                          <a:spcPts val="0"/>
                        </a:spcAft>
                      </a:pPr>
                      <a:r>
                        <a:rPr lang="sl-SI" sz="1400" dirty="0">
                          <a:effectLst/>
                          <a:latin typeface="Ubuntu" panose="020B0504030602030204" pitchFamily="34" charset="0"/>
                        </a:rPr>
                        <a:t>09.35 – 11.15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Definiranje (okoljskega) projektnega problema</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Marjetka Šemrl </a:t>
                      </a:r>
                      <a:r>
                        <a:rPr lang="sl-SI" sz="1400" dirty="0" err="1">
                          <a:effectLst/>
                          <a:latin typeface="Ubuntu" panose="020B0504030602030204" pitchFamily="34" charset="0"/>
                        </a:rPr>
                        <a:t>dos</a:t>
                      </a:r>
                      <a:r>
                        <a:rPr lang="sl-SI" sz="1400" dirty="0">
                          <a:effectLst/>
                          <a:latin typeface="Ubuntu" panose="020B0504030602030204" pitchFamily="34" charset="0"/>
                        </a:rPr>
                        <a:t> </a:t>
                      </a:r>
                      <a:r>
                        <a:rPr lang="sl-SI" sz="1400" dirty="0" err="1">
                          <a:effectLst/>
                          <a:latin typeface="Ubuntu" panose="020B0504030602030204" pitchFamily="34" charset="0"/>
                        </a:rPr>
                        <a:t>Reis</a:t>
                      </a:r>
                      <a:endParaRPr lang="sl-SI" sz="1400" dirty="0">
                        <a:effectLst/>
                        <a:latin typeface="Ubuntu" panose="020B0504030602030204" pitchFamily="34" charset="0"/>
                      </a:endParaRPr>
                    </a:p>
                    <a:p>
                      <a:pPr algn="ctr">
                        <a:lnSpc>
                          <a:spcPct val="115000"/>
                        </a:lnSpc>
                        <a:spcAft>
                          <a:spcPts val="0"/>
                        </a:spcAft>
                      </a:pPr>
                      <a:r>
                        <a:rPr lang="sl-SI" sz="1400" dirty="0">
                          <a:effectLst/>
                          <a:latin typeface="Ubuntu" panose="020B0504030602030204" pitchFamily="34" charset="0"/>
                        </a:rPr>
                        <a:t>dr. Nika Debeljak</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4"/>
                  </a:ext>
                </a:extLst>
              </a:tr>
              <a:tr h="332195">
                <a:tc>
                  <a:txBody>
                    <a:bodyPr/>
                    <a:lstStyle/>
                    <a:p>
                      <a:pPr algn="ctr">
                        <a:lnSpc>
                          <a:spcPct val="115000"/>
                        </a:lnSpc>
                        <a:spcAft>
                          <a:spcPts val="0"/>
                        </a:spcAft>
                      </a:pPr>
                      <a:r>
                        <a:rPr lang="sl-SI" sz="1400" dirty="0">
                          <a:effectLst/>
                          <a:latin typeface="Ubuntu" panose="020B0504030602030204" pitchFamily="34" charset="0"/>
                        </a:rPr>
                        <a:t>11.15 – 11.35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Odmor</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 </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5"/>
                  </a:ext>
                </a:extLst>
              </a:tr>
              <a:tr h="526446">
                <a:tc>
                  <a:txBody>
                    <a:bodyPr/>
                    <a:lstStyle/>
                    <a:p>
                      <a:pPr algn="ctr">
                        <a:lnSpc>
                          <a:spcPct val="115000"/>
                        </a:lnSpc>
                        <a:spcAft>
                          <a:spcPts val="0"/>
                        </a:spcAft>
                      </a:pPr>
                      <a:r>
                        <a:rPr lang="sl-SI" sz="1400" dirty="0">
                          <a:effectLst/>
                          <a:latin typeface="Ubuntu" panose="020B0504030602030204" pitchFamily="34" charset="0"/>
                        </a:rPr>
                        <a:t>11.35 – 13.15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Cilji in pričakovani rezultati projekta</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Danilo Šteblaj</a:t>
                      </a:r>
                    </a:p>
                    <a:p>
                      <a:pPr algn="ctr">
                        <a:lnSpc>
                          <a:spcPct val="115000"/>
                        </a:lnSpc>
                        <a:spcAft>
                          <a:spcPts val="0"/>
                        </a:spcAft>
                      </a:pPr>
                      <a:r>
                        <a:rPr lang="sl-SI" sz="1400" dirty="0">
                          <a:effectLst/>
                          <a:latin typeface="Ubuntu" panose="020B0504030602030204" pitchFamily="34" charset="0"/>
                        </a:rPr>
                        <a:t>dr. Nika Debeljak</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6"/>
                  </a:ext>
                </a:extLst>
              </a:tr>
              <a:tr h="504056">
                <a:tc>
                  <a:txBody>
                    <a:bodyPr/>
                    <a:lstStyle/>
                    <a:p>
                      <a:pPr algn="ctr">
                        <a:lnSpc>
                          <a:spcPct val="115000"/>
                        </a:lnSpc>
                        <a:spcAft>
                          <a:spcPts val="0"/>
                        </a:spcAft>
                      </a:pPr>
                      <a:r>
                        <a:rPr lang="sl-SI" sz="1400" dirty="0">
                          <a:effectLst/>
                          <a:latin typeface="Ubuntu" panose="020B0504030602030204" pitchFamily="34" charset="0"/>
                        </a:rPr>
                        <a:t>13.15 – 14.15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Indikatorji</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Tatjana </a:t>
                      </a:r>
                      <a:r>
                        <a:rPr lang="sl-SI" sz="1400" dirty="0" err="1">
                          <a:effectLst/>
                          <a:latin typeface="Ubuntu" panose="020B0504030602030204" pitchFamily="34" charset="0"/>
                        </a:rPr>
                        <a:t>Orhini</a:t>
                      </a:r>
                      <a:r>
                        <a:rPr lang="sl-SI" sz="1400" dirty="0">
                          <a:effectLst/>
                          <a:latin typeface="Ubuntu" panose="020B0504030602030204" pitchFamily="34" charset="0"/>
                        </a:rPr>
                        <a:t> Valjavec</a:t>
                      </a:r>
                    </a:p>
                    <a:p>
                      <a:pPr algn="ctr">
                        <a:lnSpc>
                          <a:spcPct val="115000"/>
                        </a:lnSpc>
                        <a:spcAft>
                          <a:spcPts val="0"/>
                        </a:spcAft>
                      </a:pPr>
                      <a:r>
                        <a:rPr lang="sl-SI" sz="1400" dirty="0">
                          <a:effectLst/>
                          <a:latin typeface="Ubuntu" panose="020B0504030602030204" pitchFamily="34" charset="0"/>
                        </a:rPr>
                        <a:t>dr. Nika Debeljak</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7"/>
                  </a:ext>
                </a:extLst>
              </a:tr>
              <a:tr h="332195">
                <a:tc>
                  <a:txBody>
                    <a:bodyPr/>
                    <a:lstStyle/>
                    <a:p>
                      <a:pPr algn="ctr">
                        <a:lnSpc>
                          <a:spcPct val="115000"/>
                        </a:lnSpc>
                        <a:spcAft>
                          <a:spcPts val="0"/>
                        </a:spcAft>
                      </a:pPr>
                      <a:r>
                        <a:rPr lang="sl-SI" sz="1400" dirty="0">
                          <a:effectLst/>
                          <a:latin typeface="Ubuntu" panose="020B0504030602030204" pitchFamily="34" charset="0"/>
                        </a:rPr>
                        <a:t>14.15 – 15.15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Zaključek in kosilo</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 </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289814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20" name="Pravokotnik 1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grpSp>
        <p:nvGrpSpPr>
          <p:cNvPr id="15" name="Skupina 14"/>
          <p:cNvGrpSpPr/>
          <p:nvPr/>
        </p:nvGrpSpPr>
        <p:grpSpPr>
          <a:xfrm>
            <a:off x="297601" y="121987"/>
            <a:ext cx="1594805" cy="878779"/>
            <a:chOff x="107504" y="121987"/>
            <a:chExt cx="1594805" cy="878779"/>
          </a:xfrm>
        </p:grpSpPr>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6" name="PoljeZBesedilom 5"/>
            <p:cNvSpPr txBox="1"/>
            <p:nvPr/>
          </p:nvSpPr>
          <p:spPr>
            <a:xfrm>
              <a:off x="107504" y="754545"/>
              <a:ext cx="1594805" cy="246221"/>
            </a:xfrm>
            <a:prstGeom prst="rect">
              <a:avLst/>
            </a:prstGeom>
            <a:noFill/>
          </p:spPr>
          <p:txBody>
            <a:bodyPr wrap="square" rtlCol="0">
              <a:spAutoFit/>
            </a:bodyPr>
            <a:lstStyle/>
            <a:p>
              <a:r>
                <a:rPr lang="sl-SI" sz="1000" dirty="0">
                  <a:solidFill>
                    <a:prstClr val="black"/>
                  </a:solidFill>
                  <a:latin typeface="Ubuntu" panose="020B0504030602030204" pitchFamily="34" charset="0"/>
                </a:rPr>
                <a:t>LIFE14 CAP/SI/000012</a:t>
              </a:r>
            </a:p>
          </p:txBody>
        </p:sp>
      </p:grpSp>
      <p:pic>
        <p:nvPicPr>
          <p:cNvPr id="10" name="Slika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335" y="28525"/>
            <a:ext cx="1154799" cy="8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Slik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5409" y="378588"/>
            <a:ext cx="3312368" cy="432771"/>
          </a:xfrm>
          <a:prstGeom prst="rect">
            <a:avLst/>
          </a:prstGeom>
        </p:spPr>
      </p:pic>
      <p:sp>
        <p:nvSpPr>
          <p:cNvPr id="17" name="Pravokotnik 16"/>
          <p:cNvSpPr/>
          <p:nvPr/>
        </p:nvSpPr>
        <p:spPr>
          <a:xfrm>
            <a:off x="755576" y="2564904"/>
            <a:ext cx="7632848" cy="1047851"/>
          </a:xfrm>
          <a:prstGeom prst="rect">
            <a:avLst/>
          </a:prstGeom>
        </p:spPr>
        <p:txBody>
          <a:bodyPr wrap="square">
            <a:spAutoFit/>
          </a:bodyPr>
          <a:lstStyle/>
          <a:p>
            <a:pPr algn="ctr">
              <a:lnSpc>
                <a:spcPct val="150000"/>
              </a:lnSpc>
            </a:pPr>
            <a:r>
              <a:rPr lang="sl-SI" sz="4800" b="1" dirty="0">
                <a:solidFill>
                  <a:prstClr val="white"/>
                </a:solidFill>
                <a:latin typeface="Ubuntu" pitchFamily="34" charset="0"/>
              </a:rPr>
              <a:t>Prednostne teme</a:t>
            </a:r>
          </a:p>
        </p:txBody>
      </p:sp>
      <p:sp>
        <p:nvSpPr>
          <p:cNvPr id="18" name="PoljeZBesedilom 17"/>
          <p:cNvSpPr txBox="1"/>
          <p:nvPr/>
        </p:nvSpPr>
        <p:spPr>
          <a:xfrm>
            <a:off x="2494175" y="6381328"/>
            <a:ext cx="4094049" cy="369332"/>
          </a:xfrm>
          <a:prstGeom prst="rect">
            <a:avLst/>
          </a:prstGeom>
          <a:noFill/>
        </p:spPr>
        <p:txBody>
          <a:bodyPr wrap="square" rtlCol="0">
            <a:spAutoFit/>
          </a:bodyPr>
          <a:lstStyle/>
          <a:p>
            <a:pPr algn="ctr"/>
            <a:r>
              <a:rPr lang="sl-SI" dirty="0">
                <a:solidFill>
                  <a:prstClr val="white"/>
                </a:solidFill>
                <a:latin typeface="Ubuntu" panose="020B0504030602030204" pitchFamily="34" charset="0"/>
              </a:rPr>
              <a:t>Ljubljana, 15. in 16. januar 2019</a:t>
            </a:r>
          </a:p>
        </p:txBody>
      </p:sp>
      <p:sp>
        <p:nvSpPr>
          <p:cNvPr id="12" name="PoljeZBesedilom 11"/>
          <p:cNvSpPr txBox="1"/>
          <p:nvPr/>
        </p:nvSpPr>
        <p:spPr>
          <a:xfrm>
            <a:off x="1979712" y="5661248"/>
            <a:ext cx="5256584" cy="584775"/>
          </a:xfrm>
          <a:prstGeom prst="rect">
            <a:avLst/>
          </a:prstGeom>
          <a:noFill/>
        </p:spPr>
        <p:txBody>
          <a:bodyPr wrap="square" rtlCol="0">
            <a:spAutoFit/>
          </a:bodyPr>
          <a:lstStyle/>
          <a:p>
            <a:pPr algn="ctr"/>
            <a:r>
              <a:rPr lang="sl-SI" sz="3200" b="1" dirty="0">
                <a:solidFill>
                  <a:prstClr val="white"/>
                </a:solidFill>
                <a:latin typeface="Ubuntu" panose="020B0504030602030204" pitchFamily="34" charset="0"/>
              </a:rPr>
              <a:t>Janja Samec</a:t>
            </a:r>
          </a:p>
        </p:txBody>
      </p:sp>
    </p:spTree>
    <p:extLst>
      <p:ext uri="{BB962C8B-B14F-4D97-AF65-F5344CB8AC3E}">
        <p14:creationId xmlns:p14="http://schemas.microsoft.com/office/powerpoint/2010/main" val="2046669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3"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itchFamily="34" charset="0"/>
              </a:rPr>
              <a:t>   Sklop: Prednostne teme</a:t>
            </a:r>
          </a:p>
        </p:txBody>
      </p:sp>
      <p:sp>
        <p:nvSpPr>
          <p:cNvPr id="5" name="AutoShape 4" descr="Image result for building a house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 name="PoljeZBesedilom 3"/>
          <p:cNvSpPr txBox="1"/>
          <p:nvPr/>
        </p:nvSpPr>
        <p:spPr>
          <a:xfrm>
            <a:off x="3165987" y="3475747"/>
            <a:ext cx="2696572" cy="338554"/>
          </a:xfrm>
          <a:prstGeom prst="rect">
            <a:avLst/>
          </a:prstGeom>
          <a:noFill/>
        </p:spPr>
        <p:txBody>
          <a:bodyPr wrap="none" rtlCol="0">
            <a:spAutoFit/>
          </a:bodyPr>
          <a:lstStyle/>
          <a:p>
            <a:r>
              <a:rPr lang="sl-SI" sz="1600" b="1" dirty="0">
                <a:solidFill>
                  <a:srgbClr val="706259"/>
                </a:solidFill>
                <a:latin typeface="Ubuntu" panose="020B0504030602030204" pitchFamily="34" charset="0"/>
              </a:rPr>
              <a:t>LIFE Prednostna področja</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339" y="4149080"/>
            <a:ext cx="8593906" cy="1598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9890" y="836712"/>
            <a:ext cx="57435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blaček s puščico navzgor 10"/>
          <p:cNvSpPr/>
          <p:nvPr/>
        </p:nvSpPr>
        <p:spPr>
          <a:xfrm>
            <a:off x="2339753" y="2420888"/>
            <a:ext cx="2232248" cy="432048"/>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a:solidFill>
                  <a:srgbClr val="4696C8"/>
                </a:solidFill>
                <a:latin typeface="Ubuntu" panose="020B0504030602030204" pitchFamily="34" charset="0"/>
              </a:rPr>
              <a:t>Dvostopenjska prijava</a:t>
            </a:r>
          </a:p>
        </p:txBody>
      </p:sp>
      <p:sp>
        <p:nvSpPr>
          <p:cNvPr id="22" name="Oblaček s puščico navzgor 21"/>
          <p:cNvSpPr/>
          <p:nvPr/>
        </p:nvSpPr>
        <p:spPr>
          <a:xfrm>
            <a:off x="4804178" y="2420888"/>
            <a:ext cx="2232248" cy="432048"/>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a:solidFill>
                  <a:srgbClr val="4696C8"/>
                </a:solidFill>
                <a:latin typeface="Ubuntu" panose="020B0504030602030204" pitchFamily="34" charset="0"/>
              </a:rPr>
              <a:t>Enostopenjska prijava</a:t>
            </a:r>
          </a:p>
        </p:txBody>
      </p:sp>
    </p:spTree>
    <p:extLst>
      <p:ext uri="{BB962C8B-B14F-4D97-AF65-F5344CB8AC3E}">
        <p14:creationId xmlns:p14="http://schemas.microsoft.com/office/powerpoint/2010/main" val="52168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3"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itchFamily="34" charset="0"/>
              </a:rPr>
              <a:t>   Sklop: Prednostne teme</a:t>
            </a:r>
          </a:p>
        </p:txBody>
      </p:sp>
      <p:sp>
        <p:nvSpPr>
          <p:cNvPr id="13" name="Naslov 1"/>
          <p:cNvSpPr>
            <a:spLocks noGrp="1"/>
          </p:cNvSpPr>
          <p:nvPr>
            <p:ph type="title"/>
          </p:nvPr>
        </p:nvSpPr>
        <p:spPr>
          <a:xfrm>
            <a:off x="2771800" y="980729"/>
            <a:ext cx="3600400" cy="514350"/>
          </a:xfrm>
        </p:spPr>
        <p:txBody>
          <a:bodyPr>
            <a:normAutofit/>
          </a:bodyPr>
          <a:lstStyle/>
          <a:p>
            <a:r>
              <a:rPr lang="sl-SI" altLang="sl-SI" sz="2400" b="1" dirty="0">
                <a:solidFill>
                  <a:srgbClr val="4696C8"/>
                </a:solidFill>
                <a:latin typeface="Ubuntu" pitchFamily="34" charset="0"/>
              </a:rPr>
              <a:t>Osnovne informacije</a:t>
            </a:r>
          </a:p>
        </p:txBody>
      </p:sp>
      <p:sp>
        <p:nvSpPr>
          <p:cNvPr id="5" name="AutoShape 4" descr="Image result for building a house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PoljeZBesedilom 5"/>
          <p:cNvSpPr txBox="1"/>
          <p:nvPr/>
        </p:nvSpPr>
        <p:spPr>
          <a:xfrm>
            <a:off x="1258992" y="1998068"/>
            <a:ext cx="5977304" cy="646331"/>
          </a:xfrm>
          <a:prstGeom prst="rect">
            <a:avLst/>
          </a:prstGeom>
          <a:noFill/>
          <a:ln w="31750">
            <a:solidFill>
              <a:srgbClr val="6CC04A"/>
            </a:solidFill>
          </a:ln>
        </p:spPr>
        <p:txBody>
          <a:bodyPr wrap="square" rtlCol="0">
            <a:spAutoFit/>
          </a:bodyPr>
          <a:lstStyle/>
          <a:p>
            <a:pPr algn="ctr"/>
            <a:r>
              <a:rPr lang="pl-PL" b="1" dirty="0">
                <a:latin typeface="Ubuntu" panose="020B0504030602030204" pitchFamily="34" charset="0"/>
              </a:rPr>
              <a:t>ustreznost projektne ideje s prednostnimi temami programa LIFE</a:t>
            </a:r>
          </a:p>
        </p:txBody>
      </p:sp>
      <p:sp>
        <p:nvSpPr>
          <p:cNvPr id="7" name="PoljeZBesedilom 6"/>
          <p:cNvSpPr txBox="1"/>
          <p:nvPr/>
        </p:nvSpPr>
        <p:spPr>
          <a:xfrm>
            <a:off x="909825" y="2924944"/>
            <a:ext cx="7262575" cy="1083438"/>
          </a:xfrm>
          <a:prstGeom prst="rect">
            <a:avLst/>
          </a:prstGeom>
          <a:noFill/>
          <a:ln w="25400">
            <a:solidFill>
              <a:srgbClr val="FFC000"/>
            </a:solidFill>
          </a:ln>
        </p:spPr>
        <p:txBody>
          <a:bodyPr wrap="square" rtlCol="0">
            <a:spAutoFit/>
          </a:bodyPr>
          <a:lstStyle/>
          <a:p>
            <a:pPr algn="ctr">
              <a:lnSpc>
                <a:spcPct val="150000"/>
              </a:lnSpc>
            </a:pPr>
            <a:r>
              <a:rPr lang="sl-SI" sz="1500" dirty="0">
                <a:latin typeface="Ubuntu" panose="020B0504030602030204" pitchFamily="34" charset="0"/>
              </a:rPr>
              <a:t>Podrobne prednostne teme za večletno delovno obdobje 2018-2020 </a:t>
            </a:r>
          </a:p>
          <a:p>
            <a:pPr algn="ctr">
              <a:lnSpc>
                <a:spcPct val="150000"/>
              </a:lnSpc>
            </a:pPr>
            <a:r>
              <a:rPr lang="sl-SI" sz="1500" dirty="0">
                <a:latin typeface="Ubuntu" panose="020B0504030602030204" pitchFamily="34" charset="0"/>
              </a:rPr>
              <a:t>so navedene v </a:t>
            </a:r>
            <a:r>
              <a:rPr lang="sl-SI" sz="1500" b="1" dirty="0">
                <a:latin typeface="Ubuntu" panose="020B0504030602030204" pitchFamily="34" charset="0"/>
              </a:rPr>
              <a:t>Večletnem delovnem programu LIFE 2018-2020 </a:t>
            </a:r>
            <a:r>
              <a:rPr lang="sl-SI" sz="1500" dirty="0">
                <a:latin typeface="Ubuntu" panose="020B0504030602030204" pitchFamily="34" charset="0"/>
              </a:rPr>
              <a:t>in </a:t>
            </a:r>
            <a:r>
              <a:rPr lang="sl-SI" sz="1500" b="1" dirty="0">
                <a:latin typeface="Ubuntu" panose="020B0504030602030204" pitchFamily="34" charset="0"/>
              </a:rPr>
              <a:t>Smernicah </a:t>
            </a:r>
          </a:p>
          <a:p>
            <a:pPr algn="ctr">
              <a:lnSpc>
                <a:spcPct val="150000"/>
              </a:lnSpc>
            </a:pPr>
            <a:r>
              <a:rPr lang="sl-SI" sz="1500" b="1" dirty="0">
                <a:latin typeface="Ubuntu" panose="020B0504030602030204" pitchFamily="34" charset="0"/>
              </a:rPr>
              <a:t>za prijavitelje za posamezno področje LIFE.</a:t>
            </a:r>
          </a:p>
        </p:txBody>
      </p:sp>
      <p:sp>
        <p:nvSpPr>
          <p:cNvPr id="9" name="AutoShape 2" descr="Rezultat iskanja slik za aware"/>
          <p:cNvSpPr>
            <a:spLocks noChangeAspect="1" noChangeArrowheads="1"/>
          </p:cNvSpPr>
          <p:nvPr/>
        </p:nvSpPr>
        <p:spPr bwMode="auto">
          <a:xfrm>
            <a:off x="155575" y="-1919288"/>
            <a:ext cx="4010025" cy="40100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6296" y="1338933"/>
            <a:ext cx="1503610" cy="150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283" y="4178963"/>
            <a:ext cx="3001516" cy="182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51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3"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itchFamily="34" charset="0"/>
              </a:rPr>
              <a:t>   Sklop: Prednostne teme</a:t>
            </a:r>
          </a:p>
        </p:txBody>
      </p:sp>
      <p:sp>
        <p:nvSpPr>
          <p:cNvPr id="13" name="Naslov 1"/>
          <p:cNvSpPr>
            <a:spLocks noGrp="1"/>
          </p:cNvSpPr>
          <p:nvPr>
            <p:ph type="title"/>
          </p:nvPr>
        </p:nvSpPr>
        <p:spPr>
          <a:xfrm>
            <a:off x="2771800" y="980729"/>
            <a:ext cx="3600400" cy="514350"/>
          </a:xfrm>
        </p:spPr>
        <p:txBody>
          <a:bodyPr>
            <a:normAutofit/>
          </a:bodyPr>
          <a:lstStyle/>
          <a:p>
            <a:r>
              <a:rPr lang="sl-SI" altLang="sl-SI" sz="2400" b="1" dirty="0">
                <a:solidFill>
                  <a:srgbClr val="4696C8"/>
                </a:solidFill>
                <a:latin typeface="Ubuntu" pitchFamily="34" charset="0"/>
              </a:rPr>
              <a:t>Prednostne teme</a:t>
            </a:r>
          </a:p>
        </p:txBody>
      </p:sp>
      <p:sp>
        <p:nvSpPr>
          <p:cNvPr id="5" name="AutoShape 4" descr="Image result for building a house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PoljeZBesedilom 13"/>
          <p:cNvSpPr txBox="1"/>
          <p:nvPr/>
        </p:nvSpPr>
        <p:spPr>
          <a:xfrm>
            <a:off x="215439" y="2679481"/>
            <a:ext cx="8366521" cy="2816156"/>
          </a:xfrm>
          <a:prstGeom prst="rect">
            <a:avLst/>
          </a:prstGeom>
          <a:noFill/>
        </p:spPr>
        <p:txBody>
          <a:bodyPr wrap="none" rtlCol="0">
            <a:spAutoFit/>
          </a:bodyPr>
          <a:lstStyle/>
          <a:p>
            <a:pPr>
              <a:lnSpc>
                <a:spcPct val="150000"/>
              </a:lnSpc>
            </a:pPr>
            <a:r>
              <a:rPr lang="sl-SI" sz="2000" b="1" dirty="0">
                <a:latin typeface="Ubuntu" panose="020B0504030602030204" pitchFamily="34" charset="0"/>
              </a:rPr>
              <a:t>1. V e-prijavnici (e-</a:t>
            </a:r>
            <a:r>
              <a:rPr lang="sl-SI" sz="2000" b="1" dirty="0" err="1">
                <a:latin typeface="Ubuntu" panose="020B0504030602030204" pitchFamily="34" charset="0"/>
              </a:rPr>
              <a:t>proposal</a:t>
            </a:r>
            <a:r>
              <a:rPr lang="sl-SI" sz="2000" b="1" dirty="0">
                <a:latin typeface="Ubuntu" panose="020B0504030602030204" pitchFamily="34" charset="0"/>
              </a:rPr>
              <a:t>) izberete največ dve projektni temi</a:t>
            </a:r>
          </a:p>
          <a:p>
            <a:pPr>
              <a:lnSpc>
                <a:spcPct val="150000"/>
              </a:lnSpc>
            </a:pPr>
            <a:r>
              <a:rPr lang="sl-SI" sz="2000" b="1" dirty="0">
                <a:latin typeface="Ubuntu" panose="020B0504030602030204" pitchFamily="34" charset="0"/>
              </a:rPr>
              <a:t>2. Jasno razložite umestitev v izbrano/i projektno/i temo/i. </a:t>
            </a:r>
          </a:p>
          <a:p>
            <a:pPr>
              <a:lnSpc>
                <a:spcPct val="150000"/>
              </a:lnSpc>
            </a:pPr>
            <a:endParaRPr lang="sl-SI" dirty="0"/>
          </a:p>
          <a:p>
            <a:pPr algn="ctr"/>
            <a:r>
              <a:rPr lang="sl-SI" i="1" dirty="0">
                <a:latin typeface="Ubuntu" panose="020B0504030602030204" pitchFamily="34" charset="0"/>
              </a:rPr>
              <a:t>V kolikor projektne teme ne izberete </a:t>
            </a:r>
            <a:endParaRPr lang="sl-SI" i="1" dirty="0">
              <a:latin typeface="Ubuntu" panose="020B0504030602030204" pitchFamily="34" charset="0"/>
              <a:sym typeface="Wingdings" panose="05000000000000000000" pitchFamily="2" charset="2"/>
            </a:endParaRPr>
          </a:p>
          <a:p>
            <a:endParaRPr lang="sl-SI" i="1" dirty="0">
              <a:latin typeface="Ubuntu" panose="020B0504030602030204" pitchFamily="34" charset="0"/>
              <a:sym typeface="Wingdings" panose="05000000000000000000" pitchFamily="2" charset="2"/>
            </a:endParaRPr>
          </a:p>
          <a:p>
            <a:endParaRPr lang="sl-SI" i="1" dirty="0">
              <a:latin typeface="Ubuntu" panose="020B0504030602030204" pitchFamily="34" charset="0"/>
            </a:endParaRPr>
          </a:p>
          <a:p>
            <a:pPr algn="ctr"/>
            <a:r>
              <a:rPr lang="sl-SI" i="1" dirty="0">
                <a:latin typeface="Ubuntu" panose="020B0504030602030204" pitchFamily="34" charset="0"/>
              </a:rPr>
              <a:t>prijavitelj izjavlja, da predlog ne izpolnjuje nobene od projektnih tem in priznava, </a:t>
            </a:r>
          </a:p>
          <a:p>
            <a:pPr algn="ctr"/>
            <a:r>
              <a:rPr lang="sl-SI" i="1" dirty="0">
                <a:latin typeface="Ubuntu" panose="020B0504030602030204" pitchFamily="34" charset="0"/>
              </a:rPr>
              <a:t>da projektu ni mogoče dodeliti točk v skladu s kriterijem za ocenjevanje</a:t>
            </a:r>
          </a:p>
        </p:txBody>
      </p:sp>
      <p:sp>
        <p:nvSpPr>
          <p:cNvPr id="6" name="Puščica dol 5"/>
          <p:cNvSpPr/>
          <p:nvPr/>
        </p:nvSpPr>
        <p:spPr>
          <a:xfrm>
            <a:off x="4198224" y="4455114"/>
            <a:ext cx="360039" cy="396044"/>
          </a:xfrm>
          <a:prstGeom prst="downArrow">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6216" y="1052736"/>
            <a:ext cx="2027891" cy="1623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791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4">
                                            <p:txEl>
                                              <p:pRg st="6" end="6"/>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3"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itchFamily="34" charset="0"/>
              </a:rPr>
              <a:t>   Sklop: Prednostne teme</a:t>
            </a:r>
          </a:p>
        </p:txBody>
      </p:sp>
      <p:sp>
        <p:nvSpPr>
          <p:cNvPr id="5" name="AutoShape 4" descr="Image result for building a house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Naslov 1"/>
          <p:cNvSpPr>
            <a:spLocks noGrp="1"/>
          </p:cNvSpPr>
          <p:nvPr>
            <p:ph type="title"/>
          </p:nvPr>
        </p:nvSpPr>
        <p:spPr>
          <a:xfrm>
            <a:off x="2660092" y="908720"/>
            <a:ext cx="3600400" cy="514350"/>
          </a:xfrm>
        </p:spPr>
        <p:txBody>
          <a:bodyPr>
            <a:normAutofit/>
          </a:bodyPr>
          <a:lstStyle/>
          <a:p>
            <a:r>
              <a:rPr lang="sl-SI" altLang="sl-SI" sz="2400" b="1" dirty="0">
                <a:solidFill>
                  <a:srgbClr val="4696C8"/>
                </a:solidFill>
                <a:latin typeface="Ubuntu" pitchFamily="34" charset="0"/>
              </a:rPr>
              <a:t>Zakaj je to pomembno?</a:t>
            </a:r>
          </a:p>
        </p:txBody>
      </p:sp>
      <p:pic>
        <p:nvPicPr>
          <p:cNvPr id="1026" name="Picture 2" descr="Rezultat iskanja slik za zakaj"/>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443" y="4293096"/>
            <a:ext cx="1652450" cy="1646943"/>
          </a:xfrm>
          <a:prstGeom prst="rect">
            <a:avLst/>
          </a:prstGeom>
          <a:noFill/>
          <a:extLst>
            <a:ext uri="{909E8E84-426E-40DD-AFC4-6F175D3DCCD1}">
              <a14:hiddenFill xmlns:a14="http://schemas.microsoft.com/office/drawing/2010/main">
                <a:solidFill>
                  <a:srgbClr val="FFFFFF"/>
                </a:solidFill>
              </a14:hiddenFill>
            </a:ext>
          </a:extLst>
        </p:spPr>
      </p:pic>
      <p:sp>
        <p:nvSpPr>
          <p:cNvPr id="7" name="Pravokotnik 6"/>
          <p:cNvSpPr/>
          <p:nvPr/>
        </p:nvSpPr>
        <p:spPr>
          <a:xfrm>
            <a:off x="1547665" y="1700808"/>
            <a:ext cx="6336703" cy="753683"/>
          </a:xfrm>
          <a:prstGeom prst="rect">
            <a:avLst/>
          </a:prstGeom>
          <a:solidFill>
            <a:srgbClr val="BEE3A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solidFill>
                  <a:schemeClr val="tx1"/>
                </a:solidFill>
                <a:latin typeface="Ubuntu" panose="020B0504030602030204" pitchFamily="34" charset="0"/>
              </a:rPr>
              <a:t>Ocenjevanje vašega </a:t>
            </a:r>
          </a:p>
          <a:p>
            <a:pPr algn="ctr"/>
            <a:r>
              <a:rPr lang="sl-SI" b="1" dirty="0">
                <a:solidFill>
                  <a:schemeClr val="tx1"/>
                </a:solidFill>
                <a:latin typeface="Ubuntu" panose="020B0504030602030204" pitchFamily="34" charset="0"/>
              </a:rPr>
              <a:t>osnutka projektnega predloga</a:t>
            </a:r>
            <a:r>
              <a:rPr lang="sl-SI" dirty="0">
                <a:solidFill>
                  <a:schemeClr val="tx1"/>
                </a:solidFill>
                <a:latin typeface="Ubuntu" panose="020B0504030602030204" pitchFamily="34" charset="0"/>
              </a:rPr>
              <a:t> in </a:t>
            </a:r>
            <a:r>
              <a:rPr lang="sl-SI" b="1" dirty="0">
                <a:solidFill>
                  <a:schemeClr val="tx1"/>
                </a:solidFill>
                <a:latin typeface="Ubuntu" panose="020B0504030602030204" pitchFamily="34" charset="0"/>
              </a:rPr>
              <a:t>projektnega predloga</a:t>
            </a:r>
          </a:p>
        </p:txBody>
      </p:sp>
      <p:sp>
        <p:nvSpPr>
          <p:cNvPr id="20" name="Oblaček s puščico navzgor 19"/>
          <p:cNvSpPr/>
          <p:nvPr/>
        </p:nvSpPr>
        <p:spPr>
          <a:xfrm>
            <a:off x="5068416" y="2348879"/>
            <a:ext cx="3168352" cy="3456385"/>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sl-SI" b="1" dirty="0">
                <a:solidFill>
                  <a:schemeClr val="tx1">
                    <a:lumMod val="95000"/>
                    <a:lumOff val="5000"/>
                  </a:schemeClr>
                </a:solidFill>
                <a:latin typeface="Ubuntu" panose="020B0504030602030204" pitchFamily="34" charset="0"/>
              </a:rPr>
              <a:t>Sklop: EU dodana vrednost</a:t>
            </a:r>
          </a:p>
          <a:p>
            <a:pPr algn="ctr"/>
            <a:r>
              <a:rPr lang="sl-SI" sz="1400" dirty="0">
                <a:solidFill>
                  <a:schemeClr val="tx1"/>
                </a:solidFill>
                <a:latin typeface="Ubuntu" panose="020B0504030602030204" pitchFamily="34" charset="0"/>
              </a:rPr>
              <a:t>Ocenjevalni kriterij: </a:t>
            </a:r>
          </a:p>
          <a:p>
            <a:pPr algn="ctr"/>
            <a:r>
              <a:rPr lang="sl-SI" sz="1400" dirty="0">
                <a:solidFill>
                  <a:schemeClr val="tx1"/>
                </a:solidFill>
                <a:latin typeface="Ubuntu" panose="020B0504030602030204" pitchFamily="34" charset="0"/>
              </a:rPr>
              <a:t>obseg in kakovost prispevka k posebnim ciljem prednostnih področij podprograma LIFE </a:t>
            </a:r>
          </a:p>
          <a:p>
            <a:pPr algn="ctr"/>
            <a:r>
              <a:rPr lang="sl-SI" sz="1400" dirty="0">
                <a:solidFill>
                  <a:schemeClr val="tx1"/>
                </a:solidFill>
                <a:latin typeface="Ubuntu" panose="020B0504030602030204" pitchFamily="34" charset="0"/>
              </a:rPr>
              <a:t>(</a:t>
            </a:r>
            <a:r>
              <a:rPr lang="sl-SI" sz="1400" dirty="0" err="1">
                <a:solidFill>
                  <a:schemeClr val="tx1"/>
                </a:solidFill>
                <a:latin typeface="Ubuntu" panose="020B0504030602030204" pitchFamily="34" charset="0"/>
              </a:rPr>
              <a:t>max</a:t>
            </a:r>
            <a:r>
              <a:rPr lang="sl-SI" sz="1400" dirty="0">
                <a:solidFill>
                  <a:schemeClr val="tx1"/>
                </a:solidFill>
                <a:latin typeface="Ubuntu" panose="020B0504030602030204" pitchFamily="34" charset="0"/>
              </a:rPr>
              <a:t>. 20 točk, </a:t>
            </a:r>
            <a:r>
              <a:rPr lang="sl-SI" sz="1400" dirty="0">
                <a:solidFill>
                  <a:schemeClr val="tx1">
                    <a:lumMod val="95000"/>
                    <a:lumOff val="5000"/>
                  </a:schemeClr>
                </a:solidFill>
                <a:latin typeface="Ubuntu" panose="020B0504030602030204" pitchFamily="34" charset="0"/>
              </a:rPr>
              <a:t>minimalno številko točk: 10)</a:t>
            </a:r>
          </a:p>
          <a:p>
            <a:pPr algn="ctr">
              <a:lnSpc>
                <a:spcPct val="150000"/>
              </a:lnSpc>
            </a:pPr>
            <a:r>
              <a:rPr lang="sl-SI" sz="1400" b="1" dirty="0">
                <a:solidFill>
                  <a:schemeClr val="tx1">
                    <a:lumMod val="95000"/>
                    <a:lumOff val="5000"/>
                  </a:schemeClr>
                </a:solidFill>
                <a:latin typeface="Ubuntu" panose="020B0504030602030204" pitchFamily="34" charset="0"/>
              </a:rPr>
              <a:t>Skupno projektni predlog obsega 100 točk</a:t>
            </a:r>
          </a:p>
        </p:txBody>
      </p:sp>
      <p:cxnSp>
        <p:nvCxnSpPr>
          <p:cNvPr id="16" name="Raven povezovalnik 15"/>
          <p:cNvCxnSpPr/>
          <p:nvPr/>
        </p:nvCxnSpPr>
        <p:spPr>
          <a:xfrm>
            <a:off x="5068416" y="5229200"/>
            <a:ext cx="316835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86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dirty="0"/>
              <a:t>			</a:t>
            </a:r>
          </a:p>
        </p:txBody>
      </p:sp>
      <p:sp>
        <p:nvSpPr>
          <p:cNvPr id="12" name="PoljeZBesedilom 11"/>
          <p:cNvSpPr txBox="1"/>
          <p:nvPr/>
        </p:nvSpPr>
        <p:spPr>
          <a:xfrm>
            <a:off x="3799187" y="836712"/>
            <a:ext cx="1608133" cy="400110"/>
          </a:xfrm>
          <a:prstGeom prst="rect">
            <a:avLst/>
          </a:prstGeom>
          <a:noFill/>
        </p:spPr>
        <p:txBody>
          <a:bodyPr wrap="none" rtlCol="0">
            <a:spAutoFit/>
          </a:bodyPr>
          <a:lstStyle/>
          <a:p>
            <a:pPr algn="ctr"/>
            <a:r>
              <a:rPr lang="sl-SI" sz="2000" b="1" dirty="0" err="1">
                <a:latin typeface="Ubuntu" panose="020B0504030602030204" pitchFamily="34" charset="0"/>
              </a:rPr>
              <a:t>Programme</a:t>
            </a:r>
            <a:endParaRPr lang="sl-SI" sz="2000" b="1" dirty="0">
              <a:latin typeface="Ubuntu" panose="020B0504030602030204" pitchFamily="34" charset="0"/>
            </a:endParaRPr>
          </a:p>
        </p:txBody>
      </p:sp>
      <p:graphicFrame>
        <p:nvGraphicFramePr>
          <p:cNvPr id="3" name="Tabela 2"/>
          <p:cNvGraphicFramePr>
            <a:graphicFrameLocks noGrp="1"/>
          </p:cNvGraphicFramePr>
          <p:nvPr>
            <p:extLst>
              <p:ext uri="{D42A27DB-BD31-4B8C-83A1-F6EECF244321}">
                <p14:modId xmlns:p14="http://schemas.microsoft.com/office/powerpoint/2010/main" val="2468602831"/>
              </p:ext>
            </p:extLst>
          </p:nvPr>
        </p:nvGraphicFramePr>
        <p:xfrm>
          <a:off x="539231" y="1700808"/>
          <a:ext cx="8065536" cy="4380642"/>
        </p:xfrm>
        <a:graphic>
          <a:graphicData uri="http://schemas.openxmlformats.org/drawingml/2006/table">
            <a:tbl>
              <a:tblPr>
                <a:tableStyleId>{5C22544A-7EE6-4342-B048-85BDC9FD1C3A}</a:tableStyleId>
              </a:tblPr>
              <a:tblGrid>
                <a:gridCol w="1607139">
                  <a:extLst>
                    <a:ext uri="{9D8B030D-6E8A-4147-A177-3AD203B41FA5}">
                      <a16:colId xmlns:a16="http://schemas.microsoft.com/office/drawing/2014/main" val="20000"/>
                    </a:ext>
                  </a:extLst>
                </a:gridCol>
                <a:gridCol w="4202831">
                  <a:extLst>
                    <a:ext uri="{9D8B030D-6E8A-4147-A177-3AD203B41FA5}">
                      <a16:colId xmlns:a16="http://schemas.microsoft.com/office/drawing/2014/main" val="20001"/>
                    </a:ext>
                  </a:extLst>
                </a:gridCol>
                <a:gridCol w="2255566">
                  <a:extLst>
                    <a:ext uri="{9D8B030D-6E8A-4147-A177-3AD203B41FA5}">
                      <a16:colId xmlns:a16="http://schemas.microsoft.com/office/drawing/2014/main" val="20002"/>
                    </a:ext>
                  </a:extLst>
                </a:gridCol>
              </a:tblGrid>
              <a:tr h="396185">
                <a:tc>
                  <a:txBody>
                    <a:bodyPr/>
                    <a:lstStyle/>
                    <a:p>
                      <a:pPr algn="ctr">
                        <a:lnSpc>
                          <a:spcPct val="115000"/>
                        </a:lnSpc>
                        <a:spcAft>
                          <a:spcPts val="0"/>
                        </a:spcAft>
                      </a:pPr>
                      <a:endParaRPr lang="sl-SI" sz="1600" b="1" dirty="0">
                        <a:effectLst/>
                        <a:latin typeface="Ubuntu" panose="020B0504030602030204" pitchFamily="34" charset="0"/>
                        <a:ea typeface="Calibri"/>
                        <a:cs typeface="Times New Roman"/>
                      </a:endParaRPr>
                    </a:p>
                  </a:txBody>
                  <a:tcPr marL="19050" marR="19050" marT="0" marB="0">
                    <a:solidFill>
                      <a:srgbClr val="4696C8"/>
                    </a:solidFill>
                  </a:tcPr>
                </a:tc>
                <a:tc>
                  <a:txBody>
                    <a:bodyPr/>
                    <a:lstStyle/>
                    <a:p>
                      <a:pPr algn="ctr">
                        <a:lnSpc>
                          <a:spcPct val="115000"/>
                        </a:lnSpc>
                        <a:spcAft>
                          <a:spcPts val="0"/>
                        </a:spcAft>
                      </a:pPr>
                      <a:r>
                        <a:rPr lang="sl-SI" sz="1600" b="1" dirty="0">
                          <a:effectLst/>
                          <a:latin typeface="Ubuntu" panose="020B0504030602030204" pitchFamily="34" charset="0"/>
                        </a:rPr>
                        <a:t>title</a:t>
                      </a:r>
                      <a:endParaRPr lang="sl-SI" sz="1600" b="1" dirty="0">
                        <a:effectLst/>
                        <a:latin typeface="Ubuntu" panose="020B0504030602030204" pitchFamily="34" charset="0"/>
                        <a:ea typeface="Calibri"/>
                        <a:cs typeface="Times New Roman"/>
                      </a:endParaRPr>
                    </a:p>
                  </a:txBody>
                  <a:tcPr marL="19050" marR="19050" marT="0" marB="0">
                    <a:solidFill>
                      <a:srgbClr val="4696C8"/>
                    </a:solidFill>
                  </a:tcPr>
                </a:tc>
                <a:tc>
                  <a:txBody>
                    <a:bodyPr/>
                    <a:lstStyle/>
                    <a:p>
                      <a:pPr algn="ctr">
                        <a:lnSpc>
                          <a:spcPct val="115000"/>
                        </a:lnSpc>
                        <a:spcAft>
                          <a:spcPts val="0"/>
                        </a:spcAft>
                      </a:pPr>
                      <a:r>
                        <a:rPr lang="sl-SI" sz="1600" b="1" dirty="0" err="1">
                          <a:effectLst/>
                          <a:latin typeface="Ubuntu" panose="020B0504030602030204" pitchFamily="34" charset="0"/>
                        </a:rPr>
                        <a:t>who</a:t>
                      </a:r>
                      <a:endParaRPr lang="sl-SI" sz="1600" b="1" dirty="0">
                        <a:effectLst/>
                        <a:latin typeface="Ubuntu" panose="020B0504030602030204" pitchFamily="34" charset="0"/>
                        <a:ea typeface="Calibri"/>
                        <a:cs typeface="Times New Roman"/>
                      </a:endParaRPr>
                    </a:p>
                  </a:txBody>
                  <a:tcPr marL="19050" marR="19050" marT="0" marB="0">
                    <a:solidFill>
                      <a:srgbClr val="4696C8"/>
                    </a:solidFill>
                  </a:tcPr>
                </a:tc>
                <a:extLst>
                  <a:ext uri="{0D108BD9-81ED-4DB2-BD59-A6C34878D82A}">
                    <a16:rowId xmlns:a16="http://schemas.microsoft.com/office/drawing/2014/main" val="10000"/>
                  </a:ext>
                </a:extLst>
              </a:tr>
              <a:tr h="332195">
                <a:tc>
                  <a:txBody>
                    <a:bodyPr/>
                    <a:lstStyle/>
                    <a:p>
                      <a:pPr algn="ctr">
                        <a:lnSpc>
                          <a:spcPct val="115000"/>
                        </a:lnSpc>
                        <a:spcAft>
                          <a:spcPts val="0"/>
                        </a:spcAft>
                      </a:pPr>
                      <a:r>
                        <a:rPr lang="sl-SI" sz="1400" dirty="0">
                          <a:effectLst/>
                          <a:latin typeface="Ubuntu" panose="020B0504030602030204" pitchFamily="34" charset="0"/>
                        </a:rPr>
                        <a:t>08.30 – 09.00</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err="1">
                          <a:effectLst/>
                          <a:latin typeface="Ubuntu" panose="020B0504030602030204" pitchFamily="34" charset="0"/>
                        </a:rPr>
                        <a:t>Registration</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1"/>
                  </a:ext>
                </a:extLst>
              </a:tr>
              <a:tr h="506598">
                <a:tc>
                  <a:txBody>
                    <a:bodyPr/>
                    <a:lstStyle/>
                    <a:p>
                      <a:pPr algn="ctr">
                        <a:lnSpc>
                          <a:spcPct val="115000"/>
                        </a:lnSpc>
                        <a:spcAft>
                          <a:spcPts val="0"/>
                        </a:spcAft>
                      </a:pPr>
                      <a:r>
                        <a:rPr lang="sl-SI" sz="1400" b="1" dirty="0">
                          <a:effectLst/>
                          <a:latin typeface="Ubuntu" panose="020B0504030602030204" pitchFamily="34" charset="0"/>
                        </a:rPr>
                        <a:t>09.00 – 09.10</a:t>
                      </a:r>
                      <a:endParaRPr lang="sl-SI" sz="1400" b="1"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1" dirty="0" err="1">
                          <a:effectLst/>
                          <a:latin typeface="Ubuntu" panose="020B0504030602030204" pitchFamily="34" charset="0"/>
                        </a:rPr>
                        <a:t>Welcome</a:t>
                      </a:r>
                      <a:r>
                        <a:rPr lang="sl-SI" sz="1400" b="1" dirty="0">
                          <a:effectLst/>
                          <a:latin typeface="Ubuntu" panose="020B0504030602030204" pitchFamily="34" charset="0"/>
                        </a:rPr>
                        <a:t> </a:t>
                      </a:r>
                      <a:r>
                        <a:rPr lang="sl-SI" sz="1400" b="1" dirty="0" err="1">
                          <a:effectLst/>
                          <a:latin typeface="Ubuntu" panose="020B0504030602030204" pitchFamily="34" charset="0"/>
                        </a:rPr>
                        <a:t>speech</a:t>
                      </a:r>
                      <a:endParaRPr lang="sl-SI" sz="1400" b="1"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200" b="1" dirty="0" err="1">
                          <a:effectLst/>
                          <a:latin typeface="Ubuntu" panose="020B0504030602030204" pitchFamily="34" charset="0"/>
                        </a:rPr>
                        <a:t>Director</a:t>
                      </a:r>
                      <a:r>
                        <a:rPr lang="sl-SI" sz="1200" b="1" dirty="0">
                          <a:effectLst/>
                          <a:latin typeface="Ubuntu" panose="020B0504030602030204" pitchFamily="34" charset="0"/>
                        </a:rPr>
                        <a:t>, </a:t>
                      </a:r>
                    </a:p>
                    <a:p>
                      <a:pPr algn="ctr">
                        <a:lnSpc>
                          <a:spcPct val="115000"/>
                        </a:lnSpc>
                        <a:spcAft>
                          <a:spcPts val="0"/>
                        </a:spcAft>
                      </a:pPr>
                      <a:r>
                        <a:rPr lang="sl-SI" sz="1200" b="1" baseline="0" dirty="0">
                          <a:effectLst/>
                          <a:latin typeface="Ubuntu" panose="020B0504030602030204" pitchFamily="34" charset="0"/>
                          <a:ea typeface="Calibri"/>
                          <a:cs typeface="Times New Roman"/>
                        </a:rPr>
                        <a:t> NCP</a:t>
                      </a:r>
                      <a:endParaRPr lang="sl-SI" sz="1200" b="1"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2"/>
                  </a:ext>
                </a:extLst>
              </a:tr>
              <a:tr h="349198">
                <a:tc>
                  <a:txBody>
                    <a:bodyPr/>
                    <a:lstStyle/>
                    <a:p>
                      <a:pPr algn="ctr">
                        <a:lnSpc>
                          <a:spcPct val="115000"/>
                        </a:lnSpc>
                        <a:spcAft>
                          <a:spcPts val="0"/>
                        </a:spcAft>
                      </a:pPr>
                      <a:r>
                        <a:rPr lang="sl-SI" sz="1400" dirty="0">
                          <a:effectLst/>
                          <a:latin typeface="Ubuntu" panose="020B0504030602030204" pitchFamily="34" charset="0"/>
                        </a:rPr>
                        <a:t>09.10 – 09.35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Project </a:t>
                      </a:r>
                      <a:r>
                        <a:rPr lang="sl-SI" sz="1400" dirty="0" err="1">
                          <a:effectLst/>
                          <a:latin typeface="Ubuntu" panose="020B0504030602030204" pitchFamily="34" charset="0"/>
                        </a:rPr>
                        <a:t>topics</a:t>
                      </a:r>
                      <a:r>
                        <a:rPr lang="sl-SI" sz="1400" dirty="0">
                          <a:effectLst/>
                          <a:latin typeface="Ubuntu" panose="020B0504030602030204" pitchFamily="34" charset="0"/>
                        </a:rPr>
                        <a:t> </a:t>
                      </a:r>
                      <a:r>
                        <a:rPr lang="sl-SI" sz="1400" dirty="0">
                          <a:effectLst/>
                          <a:latin typeface="Ubuntu" panose="020B0504030602030204" pitchFamily="34" charset="0"/>
                          <a:ea typeface="+mn-ea"/>
                          <a:cs typeface="+mn-cs"/>
                        </a:rPr>
                        <a:t>(</a:t>
                      </a:r>
                      <a:r>
                        <a:rPr lang="sl-SI" sz="1400" dirty="0" err="1">
                          <a:effectLst/>
                          <a:latin typeface="Ubuntu" panose="020B0504030602030204" pitchFamily="34" charset="0"/>
                          <a:ea typeface="+mn-ea"/>
                          <a:cs typeface="+mn-cs"/>
                        </a:rPr>
                        <a:t>theory</a:t>
                      </a:r>
                      <a:r>
                        <a:rPr lang="sl-SI" sz="1400" dirty="0">
                          <a:effectLst/>
                          <a:latin typeface="Ubuntu" panose="020B0504030602030204" pitchFamily="34" charset="0"/>
                          <a:ea typeface="+mn-ea"/>
                          <a:cs typeface="+mn-cs"/>
                        </a:rPr>
                        <a:t> + </a:t>
                      </a:r>
                      <a:r>
                        <a:rPr lang="sl-SI" sz="1400" dirty="0" err="1">
                          <a:effectLst/>
                          <a:latin typeface="Ubuntu" panose="020B0504030602030204" pitchFamily="34" charset="0"/>
                          <a:ea typeface="+mn-ea"/>
                          <a:cs typeface="+mn-cs"/>
                        </a:rPr>
                        <a:t>case</a:t>
                      </a:r>
                      <a:r>
                        <a:rPr lang="sl-SI" sz="1400" dirty="0">
                          <a:effectLst/>
                          <a:latin typeface="Ubuntu" panose="020B0504030602030204" pitchFamily="34" charset="0"/>
                          <a:ea typeface="+mn-ea"/>
                          <a:cs typeface="+mn-cs"/>
                        </a:rPr>
                        <a:t> </a:t>
                      </a:r>
                      <a:r>
                        <a:rPr lang="sl-SI" sz="1400" dirty="0" err="1">
                          <a:effectLst/>
                          <a:latin typeface="Ubuntu" panose="020B0504030602030204" pitchFamily="34" charset="0"/>
                          <a:ea typeface="+mn-ea"/>
                          <a:cs typeface="+mn-cs"/>
                        </a:rPr>
                        <a:t>study</a:t>
                      </a:r>
                      <a:r>
                        <a:rPr lang="sl-SI" sz="1400" dirty="0">
                          <a:effectLst/>
                          <a:latin typeface="Ubuntu" panose="020B0504030602030204" pitchFamily="34" charset="0"/>
                          <a:ea typeface="+mn-ea"/>
                          <a:cs typeface="+mn-cs"/>
                        </a:rPr>
                        <a:t> + </a:t>
                      </a:r>
                      <a:r>
                        <a:rPr lang="sl-SI" sz="1400" dirty="0" err="1">
                          <a:effectLst/>
                          <a:latin typeface="Ubuntu" panose="020B0504030602030204" pitchFamily="34" charset="0"/>
                          <a:ea typeface="+mn-ea"/>
                          <a:cs typeface="+mn-cs"/>
                        </a:rPr>
                        <a:t>exercise</a:t>
                      </a:r>
                      <a:r>
                        <a:rPr lang="sl-SI" sz="1400" dirty="0">
                          <a:effectLst/>
                          <a:latin typeface="Ubuntu" panose="020B0504030602030204" pitchFamily="34" charset="0"/>
                          <a:ea typeface="+mn-ea"/>
                          <a:cs typeface="+mn-cs"/>
                        </a:rPr>
                        <a:t>)</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NCP</a:t>
                      </a:r>
                    </a:p>
                  </a:txBody>
                  <a:tcPr marL="19050" marR="19050" marT="0" marB="0">
                    <a:solidFill>
                      <a:schemeClr val="bg1">
                        <a:lumMod val="85000"/>
                      </a:schemeClr>
                    </a:solidFill>
                  </a:tcPr>
                </a:tc>
                <a:extLst>
                  <a:ext uri="{0D108BD9-81ED-4DB2-BD59-A6C34878D82A}">
                    <a16:rowId xmlns:a16="http://schemas.microsoft.com/office/drawing/2014/main" val="10003"/>
                  </a:ext>
                </a:extLst>
              </a:tr>
              <a:tr h="530848">
                <a:tc>
                  <a:txBody>
                    <a:bodyPr/>
                    <a:lstStyle/>
                    <a:p>
                      <a:pPr algn="ctr">
                        <a:lnSpc>
                          <a:spcPct val="115000"/>
                        </a:lnSpc>
                        <a:spcAft>
                          <a:spcPts val="0"/>
                        </a:spcAft>
                      </a:pPr>
                      <a:r>
                        <a:rPr lang="sl-SI" sz="1400" dirty="0">
                          <a:effectLst/>
                          <a:latin typeface="Ubuntu" panose="020B0504030602030204" pitchFamily="34" charset="0"/>
                        </a:rPr>
                        <a:t>09.35 – 11.15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err="1">
                          <a:effectLst/>
                          <a:latin typeface="Ubuntu" panose="020B0504030602030204" pitchFamily="34" charset="0"/>
                        </a:rPr>
                        <a:t>Defining</a:t>
                      </a:r>
                      <a:r>
                        <a:rPr lang="sl-SI" sz="1400" dirty="0">
                          <a:effectLst/>
                          <a:latin typeface="Ubuntu" panose="020B0504030602030204" pitchFamily="34" charset="0"/>
                        </a:rPr>
                        <a:t> </a:t>
                      </a:r>
                      <a:r>
                        <a:rPr lang="sl-SI" sz="1400" dirty="0" err="1">
                          <a:effectLst/>
                          <a:latin typeface="Ubuntu" panose="020B0504030602030204" pitchFamily="34" charset="0"/>
                        </a:rPr>
                        <a:t>environmental</a:t>
                      </a:r>
                      <a:r>
                        <a:rPr lang="sl-SI" sz="1400" dirty="0">
                          <a:effectLst/>
                          <a:latin typeface="Ubuntu" panose="020B0504030602030204" pitchFamily="34" charset="0"/>
                        </a:rPr>
                        <a:t> problem </a:t>
                      </a:r>
                      <a:r>
                        <a:rPr lang="sl-SI" sz="1400" dirty="0">
                          <a:effectLst/>
                          <a:latin typeface="Ubuntu" panose="020B0504030602030204" pitchFamily="34" charset="0"/>
                          <a:ea typeface="+mn-ea"/>
                          <a:cs typeface="+mn-cs"/>
                        </a:rPr>
                        <a:t>(</a:t>
                      </a:r>
                      <a:r>
                        <a:rPr lang="sl-SI" sz="1400" dirty="0" err="1">
                          <a:effectLst/>
                          <a:latin typeface="Ubuntu" panose="020B0504030602030204" pitchFamily="34" charset="0"/>
                          <a:ea typeface="+mn-ea"/>
                          <a:cs typeface="+mn-cs"/>
                        </a:rPr>
                        <a:t>theory</a:t>
                      </a:r>
                      <a:r>
                        <a:rPr lang="sl-SI" sz="1400" dirty="0">
                          <a:effectLst/>
                          <a:latin typeface="Ubuntu" panose="020B0504030602030204" pitchFamily="34" charset="0"/>
                          <a:ea typeface="+mn-ea"/>
                          <a:cs typeface="+mn-cs"/>
                        </a:rPr>
                        <a:t> + </a:t>
                      </a:r>
                      <a:r>
                        <a:rPr lang="sl-SI" sz="1400" dirty="0" err="1">
                          <a:effectLst/>
                          <a:latin typeface="Ubuntu" panose="020B0504030602030204" pitchFamily="34" charset="0"/>
                          <a:ea typeface="+mn-ea"/>
                          <a:cs typeface="+mn-cs"/>
                        </a:rPr>
                        <a:t>case</a:t>
                      </a:r>
                      <a:r>
                        <a:rPr lang="sl-SI" sz="1400" dirty="0">
                          <a:effectLst/>
                          <a:latin typeface="Ubuntu" panose="020B0504030602030204" pitchFamily="34" charset="0"/>
                          <a:ea typeface="+mn-ea"/>
                          <a:cs typeface="+mn-cs"/>
                        </a:rPr>
                        <a:t> </a:t>
                      </a:r>
                      <a:r>
                        <a:rPr lang="sl-SI" sz="1400" dirty="0" err="1">
                          <a:effectLst/>
                          <a:latin typeface="Ubuntu" panose="020B0504030602030204" pitchFamily="34" charset="0"/>
                          <a:ea typeface="+mn-ea"/>
                          <a:cs typeface="+mn-cs"/>
                        </a:rPr>
                        <a:t>study</a:t>
                      </a:r>
                      <a:r>
                        <a:rPr lang="sl-SI" sz="1400" dirty="0">
                          <a:effectLst/>
                          <a:latin typeface="Ubuntu" panose="020B0504030602030204" pitchFamily="34" charset="0"/>
                          <a:ea typeface="+mn-ea"/>
                          <a:cs typeface="+mn-cs"/>
                        </a:rPr>
                        <a:t> + </a:t>
                      </a:r>
                      <a:r>
                        <a:rPr lang="sl-SI" sz="1400" dirty="0" err="1">
                          <a:effectLst/>
                          <a:latin typeface="Ubuntu" panose="020B0504030602030204" pitchFamily="34" charset="0"/>
                          <a:ea typeface="+mn-ea"/>
                          <a:cs typeface="+mn-cs"/>
                        </a:rPr>
                        <a:t>exercise</a:t>
                      </a:r>
                      <a:r>
                        <a:rPr lang="sl-SI" sz="1400" dirty="0">
                          <a:effectLst/>
                          <a:latin typeface="Ubuntu" panose="020B0504030602030204" pitchFamily="34" charset="0"/>
                          <a:ea typeface="+mn-ea"/>
                          <a:cs typeface="+mn-cs"/>
                        </a:rPr>
                        <a:t>)</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NCP,</a:t>
                      </a:r>
                    </a:p>
                    <a:p>
                      <a:pPr algn="ctr">
                        <a:lnSpc>
                          <a:spcPct val="115000"/>
                        </a:lnSpc>
                        <a:spcAft>
                          <a:spcPts val="0"/>
                        </a:spcAft>
                      </a:pPr>
                      <a:r>
                        <a:rPr lang="sl-SI" sz="1400" dirty="0" err="1">
                          <a:effectLst/>
                          <a:latin typeface="Ubuntu" panose="020B0504030602030204" pitchFamily="34" charset="0"/>
                        </a:rPr>
                        <a:t>representative</a:t>
                      </a:r>
                      <a:r>
                        <a:rPr lang="sl-SI" sz="1400" dirty="0">
                          <a:effectLst/>
                          <a:latin typeface="Ubuntu" panose="020B0504030602030204" pitchFamily="34" charset="0"/>
                        </a:rPr>
                        <a:t> </a:t>
                      </a:r>
                      <a:r>
                        <a:rPr lang="sl-SI" sz="1400" dirty="0" err="1">
                          <a:effectLst/>
                          <a:latin typeface="Ubuntu" panose="020B0504030602030204" pitchFamily="34" charset="0"/>
                        </a:rPr>
                        <a:t>of</a:t>
                      </a:r>
                      <a:r>
                        <a:rPr lang="sl-SI" sz="1400" dirty="0">
                          <a:effectLst/>
                          <a:latin typeface="Ubuntu" panose="020B0504030602030204" pitchFamily="34" charset="0"/>
                        </a:rPr>
                        <a:t> a Life </a:t>
                      </a:r>
                      <a:r>
                        <a:rPr lang="sl-SI" sz="1400" dirty="0" err="1">
                          <a:effectLst/>
                          <a:latin typeface="Ubuntu" panose="020B0504030602030204" pitchFamily="34" charset="0"/>
                        </a:rPr>
                        <a:t>project</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4"/>
                  </a:ext>
                </a:extLst>
              </a:tr>
              <a:tr h="332195">
                <a:tc>
                  <a:txBody>
                    <a:bodyPr/>
                    <a:lstStyle/>
                    <a:p>
                      <a:pPr algn="ctr">
                        <a:lnSpc>
                          <a:spcPct val="115000"/>
                        </a:lnSpc>
                        <a:spcAft>
                          <a:spcPts val="0"/>
                        </a:spcAft>
                      </a:pPr>
                      <a:r>
                        <a:rPr lang="sl-SI" sz="1400" dirty="0">
                          <a:effectLst/>
                          <a:latin typeface="Ubuntu" panose="020B0504030602030204" pitchFamily="34" charset="0"/>
                        </a:rPr>
                        <a:t>11.15 – 11.35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err="1">
                          <a:effectLst/>
                          <a:latin typeface="Ubuntu" panose="020B0504030602030204" pitchFamily="34" charset="0"/>
                        </a:rPr>
                        <a:t>break</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 </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5"/>
                  </a:ext>
                </a:extLst>
              </a:tr>
              <a:tr h="526446">
                <a:tc>
                  <a:txBody>
                    <a:bodyPr/>
                    <a:lstStyle/>
                    <a:p>
                      <a:pPr algn="ctr">
                        <a:lnSpc>
                          <a:spcPct val="115000"/>
                        </a:lnSpc>
                        <a:spcAft>
                          <a:spcPts val="0"/>
                        </a:spcAft>
                      </a:pPr>
                      <a:r>
                        <a:rPr lang="sl-SI" sz="1400" dirty="0">
                          <a:effectLst/>
                          <a:latin typeface="Ubuntu" panose="020B0504030602030204" pitchFamily="34" charset="0"/>
                        </a:rPr>
                        <a:t>11.35 – 13.15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err="1">
                          <a:effectLst/>
                          <a:latin typeface="Ubuntu" panose="020B0504030602030204" pitchFamily="34" charset="0"/>
                        </a:rPr>
                        <a:t>Goals</a:t>
                      </a:r>
                      <a:r>
                        <a:rPr lang="sl-SI" sz="1400" dirty="0">
                          <a:effectLst/>
                          <a:latin typeface="Ubuntu" panose="020B0504030602030204" pitchFamily="34" charset="0"/>
                        </a:rPr>
                        <a:t> </a:t>
                      </a:r>
                      <a:r>
                        <a:rPr lang="sl-SI" sz="1400" dirty="0" err="1">
                          <a:effectLst/>
                          <a:latin typeface="Ubuntu" panose="020B0504030602030204" pitchFamily="34" charset="0"/>
                        </a:rPr>
                        <a:t>and</a:t>
                      </a:r>
                      <a:r>
                        <a:rPr lang="sl-SI" sz="1400" dirty="0">
                          <a:effectLst/>
                          <a:latin typeface="Ubuntu" panose="020B0504030602030204" pitchFamily="34" charset="0"/>
                        </a:rPr>
                        <a:t> </a:t>
                      </a:r>
                      <a:r>
                        <a:rPr lang="sl-SI" sz="1400" dirty="0" err="1">
                          <a:effectLst/>
                          <a:latin typeface="Ubuntu" panose="020B0504030602030204" pitchFamily="34" charset="0"/>
                        </a:rPr>
                        <a:t>expected</a:t>
                      </a:r>
                      <a:r>
                        <a:rPr lang="sl-SI" sz="1400" dirty="0">
                          <a:effectLst/>
                          <a:latin typeface="Ubuntu" panose="020B0504030602030204" pitchFamily="34" charset="0"/>
                        </a:rPr>
                        <a:t> </a:t>
                      </a:r>
                      <a:r>
                        <a:rPr lang="sl-SI" sz="1400" dirty="0" err="1">
                          <a:effectLst/>
                          <a:latin typeface="Ubuntu" panose="020B0504030602030204" pitchFamily="34" charset="0"/>
                        </a:rPr>
                        <a:t>results</a:t>
                      </a:r>
                      <a:r>
                        <a:rPr lang="sl-SI" sz="1400" dirty="0">
                          <a:effectLst/>
                          <a:latin typeface="Ubuntu" panose="020B0504030602030204" pitchFamily="34" charset="0"/>
                        </a:rPr>
                        <a:t> </a:t>
                      </a:r>
                      <a:r>
                        <a:rPr lang="sl-SI" sz="1400" dirty="0" err="1">
                          <a:effectLst/>
                          <a:latin typeface="Ubuntu" panose="020B0504030602030204" pitchFamily="34" charset="0"/>
                        </a:rPr>
                        <a:t>of</a:t>
                      </a:r>
                      <a:r>
                        <a:rPr lang="sl-SI" sz="1400" dirty="0">
                          <a:effectLst/>
                          <a:latin typeface="Ubuntu" panose="020B0504030602030204" pitchFamily="34" charset="0"/>
                        </a:rPr>
                        <a:t> </a:t>
                      </a:r>
                      <a:r>
                        <a:rPr lang="sl-SI" sz="1400" dirty="0" err="1">
                          <a:effectLst/>
                          <a:latin typeface="Ubuntu" panose="020B0504030602030204" pitchFamily="34" charset="0"/>
                        </a:rPr>
                        <a:t>the</a:t>
                      </a:r>
                      <a:r>
                        <a:rPr lang="sl-SI" sz="1400" dirty="0">
                          <a:effectLst/>
                          <a:latin typeface="Ubuntu" panose="020B0504030602030204" pitchFamily="34" charset="0"/>
                        </a:rPr>
                        <a:t> </a:t>
                      </a:r>
                      <a:r>
                        <a:rPr lang="sl-SI" sz="1400" dirty="0" err="1">
                          <a:effectLst/>
                          <a:latin typeface="Ubuntu" panose="020B0504030602030204" pitchFamily="34" charset="0"/>
                        </a:rPr>
                        <a:t>project</a:t>
                      </a:r>
                      <a:r>
                        <a:rPr lang="sl-SI" sz="1400" dirty="0">
                          <a:effectLst/>
                          <a:latin typeface="Ubuntu" panose="020B0504030602030204" pitchFamily="34" charset="0"/>
                        </a:rPr>
                        <a:t> </a:t>
                      </a:r>
                      <a:r>
                        <a:rPr lang="sl-SI" sz="1400" dirty="0">
                          <a:effectLst/>
                          <a:latin typeface="Ubuntu" panose="020B0504030602030204" pitchFamily="34" charset="0"/>
                          <a:ea typeface="+mn-ea"/>
                          <a:cs typeface="+mn-cs"/>
                        </a:rPr>
                        <a:t>(</a:t>
                      </a:r>
                      <a:r>
                        <a:rPr lang="sl-SI" sz="1400" dirty="0" err="1">
                          <a:effectLst/>
                          <a:latin typeface="Ubuntu" panose="020B0504030602030204" pitchFamily="34" charset="0"/>
                          <a:ea typeface="+mn-ea"/>
                          <a:cs typeface="+mn-cs"/>
                        </a:rPr>
                        <a:t>theory</a:t>
                      </a:r>
                      <a:r>
                        <a:rPr lang="sl-SI" sz="1400" dirty="0">
                          <a:effectLst/>
                          <a:latin typeface="Ubuntu" panose="020B0504030602030204" pitchFamily="34" charset="0"/>
                          <a:ea typeface="+mn-ea"/>
                          <a:cs typeface="+mn-cs"/>
                        </a:rPr>
                        <a:t> + </a:t>
                      </a:r>
                      <a:r>
                        <a:rPr lang="sl-SI" sz="1400" dirty="0" err="1">
                          <a:effectLst/>
                          <a:latin typeface="Ubuntu" panose="020B0504030602030204" pitchFamily="34" charset="0"/>
                          <a:ea typeface="+mn-ea"/>
                          <a:cs typeface="+mn-cs"/>
                        </a:rPr>
                        <a:t>case</a:t>
                      </a:r>
                      <a:r>
                        <a:rPr lang="sl-SI" sz="1400" dirty="0">
                          <a:effectLst/>
                          <a:latin typeface="Ubuntu" panose="020B0504030602030204" pitchFamily="34" charset="0"/>
                          <a:ea typeface="+mn-ea"/>
                          <a:cs typeface="+mn-cs"/>
                        </a:rPr>
                        <a:t> </a:t>
                      </a:r>
                      <a:r>
                        <a:rPr lang="sl-SI" sz="1400" dirty="0" err="1">
                          <a:effectLst/>
                          <a:latin typeface="Ubuntu" panose="020B0504030602030204" pitchFamily="34" charset="0"/>
                          <a:ea typeface="+mn-ea"/>
                          <a:cs typeface="+mn-cs"/>
                        </a:rPr>
                        <a:t>study</a:t>
                      </a:r>
                      <a:r>
                        <a:rPr lang="sl-SI" sz="1400" dirty="0">
                          <a:effectLst/>
                          <a:latin typeface="Ubuntu" panose="020B0504030602030204" pitchFamily="34" charset="0"/>
                          <a:ea typeface="+mn-ea"/>
                          <a:cs typeface="+mn-cs"/>
                        </a:rPr>
                        <a:t> + </a:t>
                      </a:r>
                      <a:r>
                        <a:rPr lang="sl-SI" sz="1400" dirty="0" err="1">
                          <a:effectLst/>
                          <a:latin typeface="Ubuntu" panose="020B0504030602030204" pitchFamily="34" charset="0"/>
                          <a:ea typeface="+mn-ea"/>
                          <a:cs typeface="+mn-cs"/>
                        </a:rPr>
                        <a:t>exercise</a:t>
                      </a:r>
                      <a:r>
                        <a:rPr lang="sl-SI" sz="1400" dirty="0">
                          <a:effectLst/>
                          <a:latin typeface="Ubuntu" panose="020B0504030602030204" pitchFamily="34" charset="0"/>
                          <a:ea typeface="+mn-ea"/>
                          <a:cs typeface="+mn-cs"/>
                        </a:rPr>
                        <a:t>)</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NCP,</a:t>
                      </a:r>
                    </a:p>
                    <a:p>
                      <a:pPr algn="ctr">
                        <a:lnSpc>
                          <a:spcPct val="115000"/>
                        </a:lnSpc>
                        <a:spcAft>
                          <a:spcPts val="0"/>
                        </a:spcAft>
                      </a:pPr>
                      <a:r>
                        <a:rPr lang="sl-SI" sz="1400" dirty="0" err="1">
                          <a:effectLst/>
                          <a:latin typeface="Ubuntu" panose="020B0504030602030204" pitchFamily="34" charset="0"/>
                        </a:rPr>
                        <a:t>representative</a:t>
                      </a:r>
                      <a:r>
                        <a:rPr lang="sl-SI" sz="1400" dirty="0">
                          <a:effectLst/>
                          <a:latin typeface="Ubuntu" panose="020B0504030602030204" pitchFamily="34" charset="0"/>
                        </a:rPr>
                        <a:t> </a:t>
                      </a:r>
                      <a:r>
                        <a:rPr lang="sl-SI" sz="1400" dirty="0" err="1">
                          <a:effectLst/>
                          <a:latin typeface="Ubuntu" panose="020B0504030602030204" pitchFamily="34" charset="0"/>
                        </a:rPr>
                        <a:t>of</a:t>
                      </a:r>
                      <a:r>
                        <a:rPr lang="sl-SI" sz="1400" dirty="0">
                          <a:effectLst/>
                          <a:latin typeface="Ubuntu" panose="020B0504030602030204" pitchFamily="34" charset="0"/>
                        </a:rPr>
                        <a:t> a Life </a:t>
                      </a:r>
                      <a:r>
                        <a:rPr lang="sl-SI" sz="1400" dirty="0" err="1">
                          <a:effectLst/>
                          <a:latin typeface="Ubuntu" panose="020B0504030602030204" pitchFamily="34" charset="0"/>
                        </a:rPr>
                        <a:t>project</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6"/>
                  </a:ext>
                </a:extLst>
              </a:tr>
              <a:tr h="504056">
                <a:tc>
                  <a:txBody>
                    <a:bodyPr/>
                    <a:lstStyle/>
                    <a:p>
                      <a:pPr algn="ctr">
                        <a:lnSpc>
                          <a:spcPct val="115000"/>
                        </a:lnSpc>
                        <a:spcAft>
                          <a:spcPts val="0"/>
                        </a:spcAft>
                      </a:pPr>
                      <a:r>
                        <a:rPr lang="sl-SI" sz="1400" dirty="0">
                          <a:effectLst/>
                          <a:latin typeface="Ubuntu" panose="020B0504030602030204" pitchFamily="34" charset="0"/>
                        </a:rPr>
                        <a:t>13.15 – 14.15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a:effectLst/>
                          <a:latin typeface="Ubuntu" panose="020B0504030602030204" pitchFamily="34" charset="0"/>
                        </a:rPr>
                        <a:t>Indicators </a:t>
                      </a:r>
                      <a:r>
                        <a:rPr lang="sl-SI" sz="1400" dirty="0">
                          <a:effectLst/>
                          <a:latin typeface="Ubuntu" panose="020B0504030602030204" pitchFamily="34" charset="0"/>
                          <a:ea typeface="+mn-ea"/>
                          <a:cs typeface="+mn-cs"/>
                        </a:rPr>
                        <a:t>(</a:t>
                      </a:r>
                      <a:r>
                        <a:rPr lang="sl-SI" sz="1400" dirty="0" err="1">
                          <a:effectLst/>
                          <a:latin typeface="Ubuntu" panose="020B0504030602030204" pitchFamily="34" charset="0"/>
                          <a:ea typeface="+mn-ea"/>
                          <a:cs typeface="+mn-cs"/>
                        </a:rPr>
                        <a:t>theory</a:t>
                      </a:r>
                      <a:r>
                        <a:rPr lang="sl-SI" sz="1400" dirty="0">
                          <a:effectLst/>
                          <a:latin typeface="Ubuntu" panose="020B0504030602030204" pitchFamily="34" charset="0"/>
                          <a:ea typeface="+mn-ea"/>
                          <a:cs typeface="+mn-cs"/>
                        </a:rPr>
                        <a:t> + </a:t>
                      </a:r>
                      <a:r>
                        <a:rPr lang="sl-SI" sz="1400" dirty="0" err="1">
                          <a:effectLst/>
                          <a:latin typeface="Ubuntu" panose="020B0504030602030204" pitchFamily="34" charset="0"/>
                          <a:ea typeface="+mn-ea"/>
                          <a:cs typeface="+mn-cs"/>
                        </a:rPr>
                        <a:t>case</a:t>
                      </a:r>
                      <a:r>
                        <a:rPr lang="sl-SI" sz="1400" dirty="0">
                          <a:effectLst/>
                          <a:latin typeface="Ubuntu" panose="020B0504030602030204" pitchFamily="34" charset="0"/>
                          <a:ea typeface="+mn-ea"/>
                          <a:cs typeface="+mn-cs"/>
                        </a:rPr>
                        <a:t> </a:t>
                      </a:r>
                      <a:r>
                        <a:rPr lang="sl-SI" sz="1400" dirty="0" err="1">
                          <a:effectLst/>
                          <a:latin typeface="Ubuntu" panose="020B0504030602030204" pitchFamily="34" charset="0"/>
                          <a:ea typeface="+mn-ea"/>
                          <a:cs typeface="+mn-cs"/>
                        </a:rPr>
                        <a:t>study</a:t>
                      </a:r>
                      <a:r>
                        <a:rPr lang="sl-SI" sz="1400" dirty="0">
                          <a:effectLst/>
                          <a:latin typeface="Ubuntu" panose="020B0504030602030204" pitchFamily="34" charset="0"/>
                          <a:ea typeface="+mn-ea"/>
                          <a:cs typeface="+mn-cs"/>
                        </a:rPr>
                        <a:t> + </a:t>
                      </a:r>
                      <a:r>
                        <a:rPr lang="sl-SI" sz="1400" dirty="0" err="1">
                          <a:effectLst/>
                          <a:latin typeface="Ubuntu" panose="020B0504030602030204" pitchFamily="34" charset="0"/>
                          <a:ea typeface="+mn-ea"/>
                          <a:cs typeface="+mn-cs"/>
                        </a:rPr>
                        <a:t>exercise</a:t>
                      </a:r>
                      <a:r>
                        <a:rPr lang="sl-SI" sz="1400" dirty="0">
                          <a:effectLst/>
                          <a:latin typeface="Ubuntu" panose="020B0504030602030204" pitchFamily="34" charset="0"/>
                          <a:ea typeface="+mn-ea"/>
                          <a:cs typeface="+mn-cs"/>
                        </a:rPr>
                        <a:t>)</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NCP,</a:t>
                      </a:r>
                    </a:p>
                    <a:p>
                      <a:pPr algn="ctr">
                        <a:lnSpc>
                          <a:spcPct val="115000"/>
                        </a:lnSpc>
                        <a:spcAft>
                          <a:spcPts val="0"/>
                        </a:spcAft>
                      </a:pPr>
                      <a:r>
                        <a:rPr lang="sl-SI" sz="1400" dirty="0" err="1">
                          <a:effectLst/>
                          <a:latin typeface="Ubuntu" panose="020B0504030602030204" pitchFamily="34" charset="0"/>
                        </a:rPr>
                        <a:t>representative</a:t>
                      </a:r>
                      <a:r>
                        <a:rPr lang="sl-SI" sz="1400" dirty="0">
                          <a:effectLst/>
                          <a:latin typeface="Ubuntu" panose="020B0504030602030204" pitchFamily="34" charset="0"/>
                        </a:rPr>
                        <a:t> </a:t>
                      </a:r>
                      <a:r>
                        <a:rPr lang="sl-SI" sz="1400" dirty="0" err="1">
                          <a:effectLst/>
                          <a:latin typeface="Ubuntu" panose="020B0504030602030204" pitchFamily="34" charset="0"/>
                        </a:rPr>
                        <a:t>of</a:t>
                      </a:r>
                      <a:r>
                        <a:rPr lang="sl-SI" sz="1400" dirty="0">
                          <a:effectLst/>
                          <a:latin typeface="Ubuntu" panose="020B0504030602030204" pitchFamily="34" charset="0"/>
                        </a:rPr>
                        <a:t> a Life </a:t>
                      </a:r>
                      <a:r>
                        <a:rPr lang="sl-SI" sz="1400" dirty="0" err="1">
                          <a:effectLst/>
                          <a:latin typeface="Ubuntu" panose="020B0504030602030204" pitchFamily="34" charset="0"/>
                        </a:rPr>
                        <a:t>project</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7"/>
                  </a:ext>
                </a:extLst>
              </a:tr>
              <a:tr h="332195">
                <a:tc>
                  <a:txBody>
                    <a:bodyPr/>
                    <a:lstStyle/>
                    <a:p>
                      <a:pPr algn="ctr">
                        <a:lnSpc>
                          <a:spcPct val="115000"/>
                        </a:lnSpc>
                        <a:spcAft>
                          <a:spcPts val="0"/>
                        </a:spcAft>
                      </a:pPr>
                      <a:r>
                        <a:rPr lang="sl-SI" sz="1400" dirty="0">
                          <a:effectLst/>
                          <a:latin typeface="Ubuntu" panose="020B0504030602030204" pitchFamily="34" charset="0"/>
                        </a:rPr>
                        <a:t>14.15 – 15.15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err="1">
                          <a:effectLst/>
                          <a:latin typeface="Ubuntu" panose="020B0504030602030204" pitchFamily="34" charset="0"/>
                          <a:ea typeface="Calibri"/>
                          <a:cs typeface="Times New Roman"/>
                        </a:rPr>
                        <a:t>Wrap</a:t>
                      </a:r>
                      <a:r>
                        <a:rPr lang="sl-SI" sz="1400" dirty="0">
                          <a:effectLst/>
                          <a:latin typeface="Ubuntu" panose="020B0504030602030204" pitchFamily="34" charset="0"/>
                          <a:ea typeface="Calibri"/>
                          <a:cs typeface="Times New Roman"/>
                        </a:rPr>
                        <a:t> up </a:t>
                      </a:r>
                      <a:r>
                        <a:rPr lang="sl-SI" sz="1400" dirty="0" err="1">
                          <a:effectLst/>
                          <a:latin typeface="Ubuntu" panose="020B0504030602030204" pitchFamily="34" charset="0"/>
                          <a:ea typeface="Calibri"/>
                          <a:cs typeface="Times New Roman"/>
                        </a:rPr>
                        <a:t>and</a:t>
                      </a:r>
                      <a:r>
                        <a:rPr lang="sl-SI" sz="1400" dirty="0">
                          <a:effectLst/>
                          <a:latin typeface="Ubuntu" panose="020B0504030602030204" pitchFamily="34" charset="0"/>
                          <a:ea typeface="Calibri"/>
                          <a:cs typeface="Times New Roman"/>
                        </a:rPr>
                        <a:t> </a:t>
                      </a:r>
                      <a:r>
                        <a:rPr lang="sl-SI" sz="1400" dirty="0" err="1">
                          <a:effectLst/>
                          <a:latin typeface="Ubuntu" panose="020B0504030602030204" pitchFamily="34" charset="0"/>
                          <a:ea typeface="Calibri"/>
                          <a:cs typeface="Times New Roman"/>
                        </a:rPr>
                        <a:t>lunch</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 </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619155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3"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itchFamily="34" charset="0"/>
              </a:rPr>
              <a:t>   Sklop: Prednostne teme</a:t>
            </a:r>
          </a:p>
        </p:txBody>
      </p:sp>
      <p:sp>
        <p:nvSpPr>
          <p:cNvPr id="5" name="AutoShape 4" descr="Image result for building a house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PoljeZBesedilom 13"/>
          <p:cNvSpPr txBox="1"/>
          <p:nvPr/>
        </p:nvSpPr>
        <p:spPr>
          <a:xfrm>
            <a:off x="249038" y="2679481"/>
            <a:ext cx="184731" cy="969496"/>
          </a:xfrm>
          <a:prstGeom prst="rect">
            <a:avLst/>
          </a:prstGeom>
          <a:noFill/>
        </p:spPr>
        <p:txBody>
          <a:bodyPr wrap="none" rtlCol="0">
            <a:spAutoFit/>
          </a:bodyPr>
          <a:lstStyle/>
          <a:p>
            <a:pPr>
              <a:lnSpc>
                <a:spcPct val="150000"/>
              </a:lnSpc>
            </a:pPr>
            <a:endParaRPr lang="sl-SI" sz="2000" b="1" dirty="0">
              <a:latin typeface="Ubuntu" panose="020B0504030602030204" pitchFamily="34" charset="0"/>
            </a:endParaRPr>
          </a:p>
          <a:p>
            <a:pPr>
              <a:lnSpc>
                <a:spcPct val="150000"/>
              </a:lnSpc>
            </a:pPr>
            <a:endParaRPr lang="sl-SI" dirty="0"/>
          </a:p>
        </p:txBody>
      </p:sp>
      <p:sp>
        <p:nvSpPr>
          <p:cNvPr id="6" name="AutoShape 2" descr="Rezultat iskanja slik za steps"/>
          <p:cNvSpPr>
            <a:spLocks noChangeAspect="1" noChangeArrowheads="1"/>
          </p:cNvSpPr>
          <p:nvPr/>
        </p:nvSpPr>
        <p:spPr bwMode="auto">
          <a:xfrm>
            <a:off x="155575" y="-1919288"/>
            <a:ext cx="6010275" cy="40100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476" y="731298"/>
            <a:ext cx="7682822"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jeZBesedilom 3"/>
          <p:cNvSpPr txBox="1"/>
          <p:nvPr/>
        </p:nvSpPr>
        <p:spPr>
          <a:xfrm>
            <a:off x="1331641" y="4221088"/>
            <a:ext cx="2016223" cy="1477328"/>
          </a:xfrm>
          <a:prstGeom prst="rect">
            <a:avLst/>
          </a:prstGeom>
          <a:noFill/>
          <a:ln w="25400">
            <a:solidFill>
              <a:schemeClr val="bg1">
                <a:lumMod val="50000"/>
              </a:schemeClr>
            </a:solidFill>
          </a:ln>
        </p:spPr>
        <p:txBody>
          <a:bodyPr wrap="square" rtlCol="0">
            <a:spAutoFit/>
          </a:bodyPr>
          <a:lstStyle/>
          <a:p>
            <a:pPr algn="ctr"/>
            <a:r>
              <a:rPr lang="sl-SI" b="1" dirty="0">
                <a:solidFill>
                  <a:schemeClr val="bg1">
                    <a:lumMod val="95000"/>
                  </a:schemeClr>
                </a:solidFill>
                <a:latin typeface="Ubuntu" panose="020B0504030602030204" pitchFamily="34" charset="0"/>
              </a:rPr>
              <a:t>1. Umestitev projektnega predloga v prednostno področje</a:t>
            </a:r>
          </a:p>
        </p:txBody>
      </p:sp>
      <p:sp>
        <p:nvSpPr>
          <p:cNvPr id="13" name="PoljeZBesedilom 12"/>
          <p:cNvSpPr txBox="1"/>
          <p:nvPr/>
        </p:nvSpPr>
        <p:spPr>
          <a:xfrm>
            <a:off x="3707904" y="3281095"/>
            <a:ext cx="2088232" cy="1200329"/>
          </a:xfrm>
          <a:prstGeom prst="rect">
            <a:avLst/>
          </a:prstGeom>
          <a:noFill/>
          <a:ln w="25400">
            <a:solidFill>
              <a:schemeClr val="bg1">
                <a:lumMod val="50000"/>
              </a:schemeClr>
            </a:solidFill>
          </a:ln>
        </p:spPr>
        <p:txBody>
          <a:bodyPr wrap="square" rtlCol="0">
            <a:spAutoFit/>
          </a:bodyPr>
          <a:lstStyle/>
          <a:p>
            <a:pPr algn="ctr"/>
            <a:r>
              <a:rPr lang="sl-SI" b="1" dirty="0">
                <a:solidFill>
                  <a:schemeClr val="bg1">
                    <a:lumMod val="95000"/>
                  </a:schemeClr>
                </a:solidFill>
                <a:latin typeface="Ubuntu" panose="020B0504030602030204" pitchFamily="34" charset="0"/>
              </a:rPr>
              <a:t>2. Umestitev projektnega predloga v prednostno temo</a:t>
            </a:r>
          </a:p>
        </p:txBody>
      </p:sp>
      <p:sp>
        <p:nvSpPr>
          <p:cNvPr id="16" name="PoljeZBesedilom 15"/>
          <p:cNvSpPr txBox="1"/>
          <p:nvPr/>
        </p:nvSpPr>
        <p:spPr>
          <a:xfrm>
            <a:off x="5996265" y="2356315"/>
            <a:ext cx="2088232" cy="1200329"/>
          </a:xfrm>
          <a:prstGeom prst="rect">
            <a:avLst/>
          </a:prstGeom>
          <a:noFill/>
          <a:ln w="25400">
            <a:solidFill>
              <a:schemeClr val="bg1">
                <a:lumMod val="50000"/>
              </a:schemeClr>
            </a:solidFill>
          </a:ln>
        </p:spPr>
        <p:txBody>
          <a:bodyPr wrap="square" rtlCol="0">
            <a:spAutoFit/>
          </a:bodyPr>
          <a:lstStyle/>
          <a:p>
            <a:pPr algn="ctr"/>
            <a:r>
              <a:rPr lang="sl-SI" b="1" dirty="0">
                <a:solidFill>
                  <a:schemeClr val="bg1">
                    <a:lumMod val="95000"/>
                  </a:schemeClr>
                </a:solidFill>
                <a:latin typeface="Ubuntu" panose="020B0504030602030204" pitchFamily="34" charset="0"/>
              </a:rPr>
              <a:t>3. Umestitev projektne predloga v projektno temo</a:t>
            </a:r>
          </a:p>
        </p:txBody>
      </p:sp>
      <p:sp>
        <p:nvSpPr>
          <p:cNvPr id="7" name="PoljeZBesedilom 6"/>
          <p:cNvSpPr txBox="1"/>
          <p:nvPr/>
        </p:nvSpPr>
        <p:spPr>
          <a:xfrm>
            <a:off x="4067944" y="5027136"/>
            <a:ext cx="2693430" cy="369332"/>
          </a:xfrm>
          <a:prstGeom prst="rect">
            <a:avLst/>
          </a:prstGeom>
          <a:noFill/>
        </p:spPr>
        <p:txBody>
          <a:bodyPr wrap="none" rtlCol="0">
            <a:spAutoFit/>
          </a:bodyPr>
          <a:lstStyle/>
          <a:p>
            <a:r>
              <a:rPr lang="sl-SI" b="1" dirty="0">
                <a:solidFill>
                  <a:srgbClr val="FF0000"/>
                </a:solidFill>
                <a:effectLst>
                  <a:outerShdw blurRad="38100" dist="38100" dir="2700000" algn="tl">
                    <a:srgbClr val="000000">
                      <a:alpha val="43137"/>
                    </a:srgbClr>
                  </a:outerShdw>
                </a:effectLst>
              </a:rPr>
              <a:t>!!!Natančna utemeljitev!!!</a:t>
            </a:r>
          </a:p>
        </p:txBody>
      </p:sp>
    </p:spTree>
    <p:extLst>
      <p:ext uri="{BB962C8B-B14F-4D97-AF65-F5344CB8AC3E}">
        <p14:creationId xmlns:p14="http://schemas.microsoft.com/office/powerpoint/2010/main" val="230415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3"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itchFamily="34" charset="0"/>
              </a:rPr>
              <a:t>   Sklop: Prednostne teme</a:t>
            </a:r>
          </a:p>
        </p:txBody>
      </p:sp>
      <p:sp>
        <p:nvSpPr>
          <p:cNvPr id="5" name="AutoShape 4" descr="Image result for building a house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PoljeZBesedilom 13"/>
          <p:cNvSpPr txBox="1"/>
          <p:nvPr/>
        </p:nvSpPr>
        <p:spPr>
          <a:xfrm>
            <a:off x="249038" y="2679481"/>
            <a:ext cx="184731" cy="969496"/>
          </a:xfrm>
          <a:prstGeom prst="rect">
            <a:avLst/>
          </a:prstGeom>
          <a:noFill/>
        </p:spPr>
        <p:txBody>
          <a:bodyPr wrap="none" rtlCol="0">
            <a:spAutoFit/>
          </a:bodyPr>
          <a:lstStyle/>
          <a:p>
            <a:pPr>
              <a:lnSpc>
                <a:spcPct val="150000"/>
              </a:lnSpc>
            </a:pPr>
            <a:endParaRPr lang="sl-SI" sz="2000" b="1" dirty="0">
              <a:latin typeface="Ubuntu" panose="020B0504030602030204" pitchFamily="34" charset="0"/>
            </a:endParaRPr>
          </a:p>
          <a:p>
            <a:pPr>
              <a:lnSpc>
                <a:spcPct val="150000"/>
              </a:lnSpc>
            </a:pPr>
            <a:endParaRPr lang="sl-SI" dirty="0"/>
          </a:p>
        </p:txBody>
      </p:sp>
      <p:graphicFrame>
        <p:nvGraphicFramePr>
          <p:cNvPr id="4" name="Tabela 3"/>
          <p:cNvGraphicFramePr>
            <a:graphicFrameLocks noGrp="1"/>
          </p:cNvGraphicFramePr>
          <p:nvPr>
            <p:extLst>
              <p:ext uri="{D42A27DB-BD31-4B8C-83A1-F6EECF244321}">
                <p14:modId xmlns:p14="http://schemas.microsoft.com/office/powerpoint/2010/main" val="1457564546"/>
              </p:ext>
            </p:extLst>
          </p:nvPr>
        </p:nvGraphicFramePr>
        <p:xfrm>
          <a:off x="433769" y="1988840"/>
          <a:ext cx="8530720" cy="2724610"/>
        </p:xfrm>
        <a:graphic>
          <a:graphicData uri="http://schemas.openxmlformats.org/drawingml/2006/table">
            <a:tbl>
              <a:tblPr firstRow="1" bandRow="1">
                <a:tableStyleId>{5C22544A-7EE6-4342-B048-85BDC9FD1C3A}</a:tableStyleId>
              </a:tblPr>
              <a:tblGrid>
                <a:gridCol w="4265360">
                  <a:extLst>
                    <a:ext uri="{9D8B030D-6E8A-4147-A177-3AD203B41FA5}">
                      <a16:colId xmlns:a16="http://schemas.microsoft.com/office/drawing/2014/main" val="20000"/>
                    </a:ext>
                  </a:extLst>
                </a:gridCol>
                <a:gridCol w="4265360">
                  <a:extLst>
                    <a:ext uri="{9D8B030D-6E8A-4147-A177-3AD203B41FA5}">
                      <a16:colId xmlns:a16="http://schemas.microsoft.com/office/drawing/2014/main" val="20001"/>
                    </a:ext>
                  </a:extLst>
                </a:gridCol>
              </a:tblGrid>
              <a:tr h="585065">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l-SI" sz="1800" kern="1200" dirty="0">
                          <a:solidFill>
                            <a:schemeClr val="bg1"/>
                          </a:solidFill>
                          <a:effectLst/>
                          <a:latin typeface="Ubuntu" panose="020B0504030602030204" pitchFamily="34" charset="0"/>
                          <a:ea typeface="+mn-ea"/>
                          <a:cs typeface="+mn-cs"/>
                        </a:rPr>
                        <a:t>Skladnost projektnega</a:t>
                      </a:r>
                      <a:r>
                        <a:rPr lang="sl-SI" sz="1800" kern="1200" baseline="0" dirty="0">
                          <a:solidFill>
                            <a:schemeClr val="bg1"/>
                          </a:solidFill>
                          <a:effectLst/>
                          <a:latin typeface="Ubuntu" panose="020B0504030602030204" pitchFamily="34" charset="0"/>
                          <a:ea typeface="+mn-ea"/>
                          <a:cs typeface="+mn-cs"/>
                        </a:rPr>
                        <a:t> predloga z eno ali več projektnimi temami</a:t>
                      </a:r>
                      <a:endParaRPr lang="sl-SI" sz="1800" kern="1200" dirty="0">
                        <a:solidFill>
                          <a:schemeClr val="bg1"/>
                        </a:solidFill>
                        <a:effectLst/>
                        <a:latin typeface="Ubuntu" panose="020B0504030602030204" pitchFamily="34" charset="0"/>
                        <a:ea typeface="+mn-ea"/>
                        <a:cs typeface="+mn-cs"/>
                      </a:endParaRPr>
                    </a:p>
                  </a:txBody>
                  <a:tcPr/>
                </a:tc>
                <a:tc hMerge="1">
                  <a:txBody>
                    <a:bodyPr/>
                    <a:lstStyle/>
                    <a:p>
                      <a:endParaRPr lang="sl-SI" dirty="0"/>
                    </a:p>
                  </a:txBody>
                  <a:tcPr/>
                </a:tc>
                <a:extLst>
                  <a:ext uri="{0D108BD9-81ED-4DB2-BD59-A6C34878D82A}">
                    <a16:rowId xmlns:a16="http://schemas.microsoft.com/office/drawing/2014/main" val="10000"/>
                  </a:ext>
                </a:extLst>
              </a:tr>
              <a:tr h="1506735">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sl-SI" sz="1600" kern="1200" dirty="0">
                          <a:solidFill>
                            <a:schemeClr val="dk1"/>
                          </a:solidFill>
                          <a:effectLst/>
                          <a:latin typeface="Ubuntu" panose="020B0504030602030204" pitchFamily="34" charset="0"/>
                          <a:ea typeface="+mn-ea"/>
                          <a:cs typeface="+mn-cs"/>
                        </a:rPr>
                        <a:t>Projekt je na osnovni ravni skladen z eno od projektnih</a:t>
                      </a:r>
                      <a:r>
                        <a:rPr lang="sl-SI" sz="1600" kern="1200" baseline="0" dirty="0">
                          <a:solidFill>
                            <a:schemeClr val="dk1"/>
                          </a:solidFill>
                          <a:effectLst/>
                          <a:latin typeface="Ubuntu" panose="020B0504030602030204" pitchFamily="34" charset="0"/>
                          <a:ea typeface="+mn-ea"/>
                          <a:cs typeface="+mn-cs"/>
                        </a:rPr>
                        <a:t> tem</a:t>
                      </a:r>
                      <a:r>
                        <a:rPr lang="sl-SI" sz="1600" kern="1200" dirty="0">
                          <a:solidFill>
                            <a:schemeClr val="dk1"/>
                          </a:solidFill>
                          <a:effectLst/>
                          <a:latin typeface="Ubuntu" panose="020B0504030602030204" pitchFamily="34" charset="0"/>
                          <a:ea typeface="+mn-ea"/>
                          <a:cs typeface="+mn-cs"/>
                        </a:rPr>
                        <a:t>. </a:t>
                      </a:r>
                    </a:p>
                    <a:p>
                      <a:pPr marL="0" marR="0" indent="0" algn="ctr" defTabSz="914400" rtl="0" eaLnBrk="1" fontAlgn="auto" latinLnBrk="0" hangingPunct="1">
                        <a:lnSpc>
                          <a:spcPct val="150000"/>
                        </a:lnSpc>
                        <a:spcBef>
                          <a:spcPts val="0"/>
                        </a:spcBef>
                        <a:spcAft>
                          <a:spcPts val="0"/>
                        </a:spcAft>
                        <a:buClrTx/>
                        <a:buSzTx/>
                        <a:buFontTx/>
                        <a:buNone/>
                        <a:tabLst/>
                        <a:defRPr/>
                      </a:pPr>
                      <a:endParaRPr lang="sl-SI" sz="1600" kern="1200" dirty="0">
                        <a:solidFill>
                          <a:schemeClr val="dk1"/>
                        </a:solidFill>
                        <a:effectLst/>
                        <a:latin typeface="Ubuntu" panose="020B0504030602030204" pitchFamily="34" charset="0"/>
                        <a:ea typeface="+mn-ea"/>
                        <a:cs typeface="+mn-cs"/>
                      </a:endParaRPr>
                    </a:p>
                  </a:txBody>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sl-SI" sz="1600" kern="1200" dirty="0">
                          <a:solidFill>
                            <a:schemeClr val="dk1"/>
                          </a:solidFill>
                          <a:effectLst/>
                          <a:latin typeface="Ubuntu" panose="020B0504030602030204" pitchFamily="34" charset="0"/>
                          <a:ea typeface="+mn-ea"/>
                          <a:cs typeface="+mn-cs"/>
                        </a:rPr>
                        <a:t>Projektni</a:t>
                      </a:r>
                      <a:r>
                        <a:rPr lang="sl-SI" sz="1600" kern="1200" baseline="0" dirty="0">
                          <a:solidFill>
                            <a:schemeClr val="dk1"/>
                          </a:solidFill>
                          <a:effectLst/>
                          <a:latin typeface="Ubuntu" panose="020B0504030602030204" pitchFamily="34" charset="0"/>
                          <a:ea typeface="+mn-ea"/>
                          <a:cs typeface="+mn-cs"/>
                        </a:rPr>
                        <a:t> predlog </a:t>
                      </a:r>
                      <a:r>
                        <a:rPr lang="sl-SI" sz="1600" kern="1200" dirty="0">
                          <a:solidFill>
                            <a:schemeClr val="dk1"/>
                          </a:solidFill>
                          <a:effectLst/>
                          <a:latin typeface="Ubuntu" panose="020B0504030602030204" pitchFamily="34" charset="0"/>
                          <a:ea typeface="+mn-ea"/>
                          <a:cs typeface="+mn-cs"/>
                        </a:rPr>
                        <a:t>zajema prednostna področja v Prilogi III uredbe LIFE in v večletnem delovnem programu LIFE 2018-2020</a:t>
                      </a:r>
                    </a:p>
                  </a:txBody>
                  <a:tcPr/>
                </a:tc>
                <a:extLst>
                  <a:ext uri="{0D108BD9-81ED-4DB2-BD59-A6C34878D82A}">
                    <a16:rowId xmlns:a16="http://schemas.microsoft.com/office/drawing/2014/main" val="10001"/>
                  </a:ext>
                </a:extLst>
              </a:tr>
              <a:tr h="585065">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endParaRPr lang="sl-SI" sz="1600" kern="1200" dirty="0">
                        <a:solidFill>
                          <a:schemeClr val="dk1"/>
                        </a:solidFill>
                        <a:effectLst/>
                        <a:latin typeface="Ubuntu" panose="020B0504030602030204" pitchFamily="34" charset="0"/>
                        <a:ea typeface="+mn-ea"/>
                        <a:cs typeface="+mn-cs"/>
                      </a:endParaRPr>
                    </a:p>
                  </a:txBody>
                  <a:tcPr/>
                </a:tc>
                <a:tc>
                  <a:txBody>
                    <a:bodyPr/>
                    <a:lstStyle/>
                    <a:p>
                      <a:endParaRPr lang="sl-SI" dirty="0"/>
                    </a:p>
                  </a:txBody>
                  <a:tcPr/>
                </a:tc>
                <a:extLst>
                  <a:ext uri="{0D108BD9-81ED-4DB2-BD59-A6C34878D82A}">
                    <a16:rowId xmlns:a16="http://schemas.microsoft.com/office/drawing/2014/main" val="10002"/>
                  </a:ext>
                </a:extLst>
              </a:tr>
            </a:tbl>
          </a:graphicData>
        </a:graphic>
      </p:graphicFrame>
      <p:sp>
        <p:nvSpPr>
          <p:cNvPr id="6" name="PoljeZBesedilom 5"/>
          <p:cNvSpPr txBox="1"/>
          <p:nvPr/>
        </p:nvSpPr>
        <p:spPr>
          <a:xfrm>
            <a:off x="2700043" y="878061"/>
            <a:ext cx="4411785" cy="369332"/>
          </a:xfrm>
          <a:prstGeom prst="rect">
            <a:avLst/>
          </a:prstGeom>
          <a:noFill/>
        </p:spPr>
        <p:txBody>
          <a:bodyPr wrap="none" rtlCol="0">
            <a:spAutoFit/>
          </a:bodyPr>
          <a:lstStyle/>
          <a:p>
            <a:r>
              <a:rPr lang="sl-SI" b="1" dirty="0">
                <a:solidFill>
                  <a:srgbClr val="002060"/>
                </a:solidFill>
                <a:latin typeface="Ubuntu" panose="020B0504030602030204" pitchFamily="34" charset="0"/>
              </a:rPr>
              <a:t>Najpogostejši komentarji </a:t>
            </a:r>
            <a:r>
              <a:rPr lang="sl-SI" b="1" dirty="0" err="1">
                <a:solidFill>
                  <a:srgbClr val="002060"/>
                </a:solidFill>
                <a:latin typeface="Ubuntu" panose="020B0504030602030204" pitchFamily="34" charset="0"/>
              </a:rPr>
              <a:t>evalvatorjev</a:t>
            </a:r>
            <a:endParaRPr lang="sl-SI" b="1" dirty="0">
              <a:solidFill>
                <a:srgbClr val="002060"/>
              </a:solidFill>
              <a:latin typeface="Ubuntu" panose="020B0504030602030204" pitchFamily="34" charset="0"/>
            </a:endParaRPr>
          </a:p>
        </p:txBody>
      </p:sp>
      <p:pic>
        <p:nvPicPr>
          <p:cNvPr id="7" name="Picture 2" descr="Rezultat iskanja slik za kljukic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4019" y="4181602"/>
            <a:ext cx="432048" cy="4094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ezultat iskanja slik za kljukic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91719" y="4188196"/>
            <a:ext cx="432048" cy="409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65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3"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itchFamily="34" charset="0"/>
              </a:rPr>
              <a:t>   Sklop: Prednostne teme</a:t>
            </a:r>
          </a:p>
        </p:txBody>
      </p:sp>
      <p:sp>
        <p:nvSpPr>
          <p:cNvPr id="5" name="AutoShape 4" descr="Image result for building a house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PoljeZBesedilom 13"/>
          <p:cNvSpPr txBox="1"/>
          <p:nvPr/>
        </p:nvSpPr>
        <p:spPr>
          <a:xfrm>
            <a:off x="249038" y="2679481"/>
            <a:ext cx="184731" cy="969496"/>
          </a:xfrm>
          <a:prstGeom prst="rect">
            <a:avLst/>
          </a:prstGeom>
          <a:noFill/>
        </p:spPr>
        <p:txBody>
          <a:bodyPr wrap="none" rtlCol="0">
            <a:spAutoFit/>
          </a:bodyPr>
          <a:lstStyle/>
          <a:p>
            <a:pPr>
              <a:lnSpc>
                <a:spcPct val="150000"/>
              </a:lnSpc>
            </a:pPr>
            <a:endParaRPr lang="sl-SI" sz="2000" b="1" dirty="0">
              <a:latin typeface="Ubuntu" panose="020B0504030602030204" pitchFamily="34" charset="0"/>
            </a:endParaRPr>
          </a:p>
          <a:p>
            <a:pPr>
              <a:lnSpc>
                <a:spcPct val="150000"/>
              </a:lnSpc>
            </a:pPr>
            <a:endParaRPr lang="sl-SI" dirty="0"/>
          </a:p>
        </p:txBody>
      </p:sp>
      <p:graphicFrame>
        <p:nvGraphicFramePr>
          <p:cNvPr id="4" name="Tabela 3"/>
          <p:cNvGraphicFramePr>
            <a:graphicFrameLocks noGrp="1"/>
          </p:cNvGraphicFramePr>
          <p:nvPr>
            <p:extLst>
              <p:ext uri="{D42A27DB-BD31-4B8C-83A1-F6EECF244321}">
                <p14:modId xmlns:p14="http://schemas.microsoft.com/office/powerpoint/2010/main" val="2861305393"/>
              </p:ext>
            </p:extLst>
          </p:nvPr>
        </p:nvGraphicFramePr>
        <p:xfrm>
          <a:off x="433769" y="1625232"/>
          <a:ext cx="8530720" cy="3456130"/>
        </p:xfrm>
        <a:graphic>
          <a:graphicData uri="http://schemas.openxmlformats.org/drawingml/2006/table">
            <a:tbl>
              <a:tblPr firstRow="1" bandRow="1">
                <a:tableStyleId>{5C22544A-7EE6-4342-B048-85BDC9FD1C3A}</a:tableStyleId>
              </a:tblPr>
              <a:tblGrid>
                <a:gridCol w="4265360">
                  <a:extLst>
                    <a:ext uri="{9D8B030D-6E8A-4147-A177-3AD203B41FA5}">
                      <a16:colId xmlns:a16="http://schemas.microsoft.com/office/drawing/2014/main" val="20000"/>
                    </a:ext>
                  </a:extLst>
                </a:gridCol>
                <a:gridCol w="4265360">
                  <a:extLst>
                    <a:ext uri="{9D8B030D-6E8A-4147-A177-3AD203B41FA5}">
                      <a16:colId xmlns:a16="http://schemas.microsoft.com/office/drawing/2014/main" val="20001"/>
                    </a:ext>
                  </a:extLst>
                </a:gridCol>
              </a:tblGrid>
              <a:tr h="585065">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l-SI" sz="1800" kern="1200" dirty="0">
                          <a:solidFill>
                            <a:schemeClr val="bg1"/>
                          </a:solidFill>
                          <a:effectLst/>
                          <a:latin typeface="Ubuntu" panose="020B0504030602030204" pitchFamily="34" charset="0"/>
                          <a:ea typeface="+mn-ea"/>
                          <a:cs typeface="+mn-cs"/>
                        </a:rPr>
                        <a:t>Skladnost projektnega</a:t>
                      </a:r>
                      <a:r>
                        <a:rPr lang="sl-SI" sz="1800" kern="1200" baseline="0" dirty="0">
                          <a:solidFill>
                            <a:schemeClr val="bg1"/>
                          </a:solidFill>
                          <a:effectLst/>
                          <a:latin typeface="Ubuntu" panose="020B0504030602030204" pitchFamily="34" charset="0"/>
                          <a:ea typeface="+mn-ea"/>
                          <a:cs typeface="+mn-cs"/>
                        </a:rPr>
                        <a:t> predloga z eno ali več projektnimi temami</a:t>
                      </a:r>
                      <a:endParaRPr lang="sl-SI" sz="1800" kern="1200" dirty="0">
                        <a:solidFill>
                          <a:schemeClr val="bg1"/>
                        </a:solidFill>
                        <a:effectLst/>
                        <a:latin typeface="Ubuntu" panose="020B0504030602030204" pitchFamily="34" charset="0"/>
                        <a:ea typeface="+mn-ea"/>
                        <a:cs typeface="+mn-cs"/>
                      </a:endParaRPr>
                    </a:p>
                  </a:txBody>
                  <a:tcPr/>
                </a:tc>
                <a:tc hMerge="1">
                  <a:txBody>
                    <a:bodyPr/>
                    <a:lstStyle/>
                    <a:p>
                      <a:endParaRPr lang="sl-SI" dirty="0"/>
                    </a:p>
                  </a:txBody>
                  <a:tcPr/>
                </a:tc>
                <a:extLst>
                  <a:ext uri="{0D108BD9-81ED-4DB2-BD59-A6C34878D82A}">
                    <a16:rowId xmlns:a16="http://schemas.microsoft.com/office/drawing/2014/main" val="10000"/>
                  </a:ext>
                </a:extLst>
              </a:tr>
              <a:tr h="2243808">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sl-SI" sz="1600" kern="1200" dirty="0">
                          <a:solidFill>
                            <a:schemeClr val="dk1"/>
                          </a:solidFill>
                          <a:effectLst/>
                          <a:latin typeface="Ubuntu" panose="020B0504030602030204" pitchFamily="34" charset="0"/>
                          <a:ea typeface="+mn-ea"/>
                          <a:cs typeface="+mn-cs"/>
                        </a:rPr>
                        <a:t>Zdi se, da projekt ni v skladu s projektnimi</a:t>
                      </a:r>
                      <a:r>
                        <a:rPr lang="sl-SI" sz="1600" kern="1200" baseline="0" dirty="0">
                          <a:solidFill>
                            <a:schemeClr val="dk1"/>
                          </a:solidFill>
                          <a:effectLst/>
                          <a:latin typeface="Ubuntu" panose="020B0504030602030204" pitchFamily="34" charset="0"/>
                          <a:ea typeface="+mn-ea"/>
                          <a:cs typeface="+mn-cs"/>
                        </a:rPr>
                        <a:t> temami. Izbira projektne teme v predlogu ni dovolj jasno utemeljena. </a:t>
                      </a:r>
                      <a:r>
                        <a:rPr lang="sl-SI" sz="1600" kern="1200" dirty="0">
                          <a:solidFill>
                            <a:schemeClr val="dk1"/>
                          </a:solidFill>
                          <a:effectLst/>
                          <a:latin typeface="Ubuntu" panose="020B0504030602030204" pitchFamily="34" charset="0"/>
                          <a:ea typeface="+mn-ea"/>
                          <a:cs typeface="+mn-cs"/>
                        </a:rPr>
                        <a:t> </a:t>
                      </a:r>
                    </a:p>
                    <a:p>
                      <a:pPr marL="0" marR="0" indent="0" algn="ctr" defTabSz="914400" rtl="0" eaLnBrk="1" fontAlgn="auto" latinLnBrk="0" hangingPunct="1">
                        <a:lnSpc>
                          <a:spcPct val="150000"/>
                        </a:lnSpc>
                        <a:spcBef>
                          <a:spcPts val="0"/>
                        </a:spcBef>
                        <a:spcAft>
                          <a:spcPts val="0"/>
                        </a:spcAft>
                        <a:buClrTx/>
                        <a:buSzTx/>
                        <a:buFontTx/>
                        <a:buNone/>
                        <a:tabLst/>
                        <a:defRPr/>
                      </a:pPr>
                      <a:endParaRPr lang="sl-SI" sz="1600" kern="1200" dirty="0">
                        <a:solidFill>
                          <a:schemeClr val="dk1"/>
                        </a:solidFill>
                        <a:effectLst/>
                        <a:latin typeface="Ubuntu" panose="020B0504030602030204" pitchFamily="34" charset="0"/>
                        <a:ea typeface="+mn-ea"/>
                        <a:cs typeface="+mn-cs"/>
                      </a:endParaRPr>
                    </a:p>
                  </a:txBody>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sl-SI" sz="1600" kern="1200" dirty="0">
                          <a:solidFill>
                            <a:schemeClr val="dk1"/>
                          </a:solidFill>
                          <a:effectLst/>
                          <a:latin typeface="Ubuntu" panose="020B0504030602030204" pitchFamily="34" charset="0"/>
                          <a:ea typeface="+mn-ea"/>
                          <a:cs typeface="+mn-cs"/>
                        </a:rPr>
                        <a:t>Projekt je skladen z eno ali več projektnimi temami. </a:t>
                      </a:r>
                    </a:p>
                    <a:p>
                      <a:pPr marL="0" marR="0" indent="0" algn="ctr" defTabSz="914400" rtl="0" eaLnBrk="1" fontAlgn="auto" latinLnBrk="0" hangingPunct="1">
                        <a:lnSpc>
                          <a:spcPct val="150000"/>
                        </a:lnSpc>
                        <a:spcBef>
                          <a:spcPts val="0"/>
                        </a:spcBef>
                        <a:spcAft>
                          <a:spcPts val="0"/>
                        </a:spcAft>
                        <a:buClrTx/>
                        <a:buSzTx/>
                        <a:buFontTx/>
                        <a:buNone/>
                        <a:tabLst/>
                        <a:defRPr/>
                      </a:pPr>
                      <a:r>
                        <a:rPr lang="sl-SI" sz="1600" kern="1200" dirty="0">
                          <a:solidFill>
                            <a:schemeClr val="dk1"/>
                          </a:solidFill>
                          <a:effectLst/>
                          <a:latin typeface="Ubuntu" panose="020B0504030602030204" pitchFamily="34" charset="0"/>
                          <a:ea typeface="+mn-ea"/>
                          <a:cs typeface="+mn-cs"/>
                        </a:rPr>
                        <a:t>Poleg tega bi predlog lahko izpolnjeval merila za predstavitev na ravni EU, v zvezi s tehnologijo ali metodo, ki jo je treba dokazati, saj se v EU še nikoli ni izvajala.</a:t>
                      </a:r>
                    </a:p>
                  </a:txBody>
                  <a:tcPr/>
                </a:tc>
                <a:extLst>
                  <a:ext uri="{0D108BD9-81ED-4DB2-BD59-A6C34878D82A}">
                    <a16:rowId xmlns:a16="http://schemas.microsoft.com/office/drawing/2014/main" val="10001"/>
                  </a:ext>
                </a:extLst>
              </a:tr>
              <a:tr h="585065">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endParaRPr lang="sl-SI" sz="1600" kern="1200" dirty="0">
                        <a:solidFill>
                          <a:schemeClr val="dk1"/>
                        </a:solidFill>
                        <a:effectLst/>
                        <a:latin typeface="Ubuntu" panose="020B0504030602030204" pitchFamily="34" charset="0"/>
                        <a:ea typeface="+mn-ea"/>
                        <a:cs typeface="+mn-cs"/>
                      </a:endParaRPr>
                    </a:p>
                  </a:txBody>
                  <a:tcPr/>
                </a:tc>
                <a:tc>
                  <a:txBody>
                    <a:bodyPr/>
                    <a:lstStyle/>
                    <a:p>
                      <a:endParaRPr lang="sl-SI" dirty="0"/>
                    </a:p>
                  </a:txBody>
                  <a:tcPr/>
                </a:tc>
                <a:extLst>
                  <a:ext uri="{0D108BD9-81ED-4DB2-BD59-A6C34878D82A}">
                    <a16:rowId xmlns:a16="http://schemas.microsoft.com/office/drawing/2014/main" val="10002"/>
                  </a:ext>
                </a:extLst>
              </a:tr>
            </a:tbl>
          </a:graphicData>
        </a:graphic>
      </p:graphicFrame>
      <p:sp>
        <p:nvSpPr>
          <p:cNvPr id="6" name="PoljeZBesedilom 5"/>
          <p:cNvSpPr txBox="1"/>
          <p:nvPr/>
        </p:nvSpPr>
        <p:spPr>
          <a:xfrm>
            <a:off x="2700043" y="878061"/>
            <a:ext cx="4411785" cy="369332"/>
          </a:xfrm>
          <a:prstGeom prst="rect">
            <a:avLst/>
          </a:prstGeom>
          <a:noFill/>
        </p:spPr>
        <p:txBody>
          <a:bodyPr wrap="none" rtlCol="0">
            <a:spAutoFit/>
          </a:bodyPr>
          <a:lstStyle/>
          <a:p>
            <a:r>
              <a:rPr lang="sl-SI" b="1" dirty="0">
                <a:solidFill>
                  <a:srgbClr val="002060"/>
                </a:solidFill>
                <a:latin typeface="Ubuntu" panose="020B0504030602030204" pitchFamily="34" charset="0"/>
              </a:rPr>
              <a:t>Najpogostejši komentarji </a:t>
            </a:r>
            <a:r>
              <a:rPr lang="sl-SI" b="1" dirty="0" err="1">
                <a:solidFill>
                  <a:srgbClr val="002060"/>
                </a:solidFill>
                <a:latin typeface="Ubuntu" panose="020B0504030602030204" pitchFamily="34" charset="0"/>
              </a:rPr>
              <a:t>evalvatorjev</a:t>
            </a:r>
            <a:endParaRPr lang="sl-SI" b="1" dirty="0">
              <a:solidFill>
                <a:srgbClr val="002060"/>
              </a:solidFill>
              <a:latin typeface="Ubuntu" panose="020B0504030602030204" pitchFamily="34" charset="0"/>
            </a:endParaRPr>
          </a:p>
        </p:txBody>
      </p:sp>
      <p:pic>
        <p:nvPicPr>
          <p:cNvPr id="16" name="Picture 2" descr="Rezultat iskanja slik za kljukic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91719" y="4560123"/>
            <a:ext cx="432048" cy="409478"/>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Rezultat iskanja slik za X"/>
          <p:cNvSpPr>
            <a:spLocks noChangeAspect="1" noChangeArrowheads="1"/>
          </p:cNvSpPr>
          <p:nvPr/>
        </p:nvSpPr>
        <p:spPr bwMode="auto">
          <a:xfrm>
            <a:off x="155575" y="-1096963"/>
            <a:ext cx="2286000" cy="2286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1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41575" y="4544856"/>
            <a:ext cx="422920" cy="422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185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3"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itchFamily="34" charset="0"/>
              </a:rPr>
              <a:t>   Sklop: Prednostne teme</a:t>
            </a:r>
          </a:p>
        </p:txBody>
      </p:sp>
      <p:sp>
        <p:nvSpPr>
          <p:cNvPr id="5" name="AutoShape 4" descr="Image result for building a house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PoljeZBesedilom 13"/>
          <p:cNvSpPr txBox="1"/>
          <p:nvPr/>
        </p:nvSpPr>
        <p:spPr>
          <a:xfrm>
            <a:off x="249038" y="2679481"/>
            <a:ext cx="184731" cy="969496"/>
          </a:xfrm>
          <a:prstGeom prst="rect">
            <a:avLst/>
          </a:prstGeom>
          <a:noFill/>
        </p:spPr>
        <p:txBody>
          <a:bodyPr wrap="none" rtlCol="0">
            <a:spAutoFit/>
          </a:bodyPr>
          <a:lstStyle/>
          <a:p>
            <a:pPr>
              <a:lnSpc>
                <a:spcPct val="150000"/>
              </a:lnSpc>
            </a:pPr>
            <a:endParaRPr lang="sl-SI" sz="2000" b="1" dirty="0">
              <a:latin typeface="Ubuntu" panose="020B0504030602030204" pitchFamily="34" charset="0"/>
            </a:endParaRPr>
          </a:p>
          <a:p>
            <a:pPr>
              <a:lnSpc>
                <a:spcPct val="150000"/>
              </a:lnSpc>
            </a:pPr>
            <a:endParaRPr lang="sl-SI" dirty="0"/>
          </a:p>
        </p:txBody>
      </p:sp>
      <p:graphicFrame>
        <p:nvGraphicFramePr>
          <p:cNvPr id="4" name="Tabela 3"/>
          <p:cNvGraphicFramePr>
            <a:graphicFrameLocks noGrp="1"/>
          </p:cNvGraphicFramePr>
          <p:nvPr>
            <p:extLst>
              <p:ext uri="{D42A27DB-BD31-4B8C-83A1-F6EECF244321}">
                <p14:modId xmlns:p14="http://schemas.microsoft.com/office/powerpoint/2010/main" val="266213531"/>
              </p:ext>
            </p:extLst>
          </p:nvPr>
        </p:nvGraphicFramePr>
        <p:xfrm>
          <a:off x="433769" y="1625232"/>
          <a:ext cx="8530720" cy="2163808"/>
        </p:xfrm>
        <a:graphic>
          <a:graphicData uri="http://schemas.openxmlformats.org/drawingml/2006/table">
            <a:tbl>
              <a:tblPr firstRow="1" bandRow="1">
                <a:tableStyleId>{5C22544A-7EE6-4342-B048-85BDC9FD1C3A}</a:tableStyleId>
              </a:tblPr>
              <a:tblGrid>
                <a:gridCol w="4265360">
                  <a:extLst>
                    <a:ext uri="{9D8B030D-6E8A-4147-A177-3AD203B41FA5}">
                      <a16:colId xmlns:a16="http://schemas.microsoft.com/office/drawing/2014/main" val="20000"/>
                    </a:ext>
                  </a:extLst>
                </a:gridCol>
                <a:gridCol w="4265360">
                  <a:extLst>
                    <a:ext uri="{9D8B030D-6E8A-4147-A177-3AD203B41FA5}">
                      <a16:colId xmlns:a16="http://schemas.microsoft.com/office/drawing/2014/main" val="20001"/>
                    </a:ext>
                  </a:extLst>
                </a:gridCol>
              </a:tblGrid>
              <a:tr h="585065">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l-SI" sz="1800" kern="1200" dirty="0">
                          <a:solidFill>
                            <a:schemeClr val="bg1"/>
                          </a:solidFill>
                          <a:effectLst/>
                          <a:latin typeface="Ubuntu" panose="020B0504030602030204" pitchFamily="34" charset="0"/>
                          <a:ea typeface="+mn-ea"/>
                          <a:cs typeface="+mn-cs"/>
                        </a:rPr>
                        <a:t>Skladnost projektnega</a:t>
                      </a:r>
                      <a:r>
                        <a:rPr lang="sl-SI" sz="1800" kern="1200" baseline="0" dirty="0">
                          <a:solidFill>
                            <a:schemeClr val="bg1"/>
                          </a:solidFill>
                          <a:effectLst/>
                          <a:latin typeface="Ubuntu" panose="020B0504030602030204" pitchFamily="34" charset="0"/>
                          <a:ea typeface="+mn-ea"/>
                          <a:cs typeface="+mn-cs"/>
                        </a:rPr>
                        <a:t> predloga z eno ali več projektnimi temami</a:t>
                      </a:r>
                      <a:endParaRPr lang="sl-SI" sz="1800" kern="1200" dirty="0">
                        <a:solidFill>
                          <a:schemeClr val="bg1"/>
                        </a:solidFill>
                        <a:effectLst/>
                        <a:latin typeface="Ubuntu" panose="020B0504030602030204" pitchFamily="34" charset="0"/>
                        <a:ea typeface="+mn-ea"/>
                        <a:cs typeface="+mn-cs"/>
                      </a:endParaRPr>
                    </a:p>
                  </a:txBody>
                  <a:tcPr/>
                </a:tc>
                <a:tc hMerge="1">
                  <a:txBody>
                    <a:bodyPr/>
                    <a:lstStyle/>
                    <a:p>
                      <a:endParaRPr lang="sl-SI" dirty="0"/>
                    </a:p>
                  </a:txBody>
                  <a:tcPr/>
                </a:tc>
                <a:extLst>
                  <a:ext uri="{0D108BD9-81ED-4DB2-BD59-A6C34878D82A}">
                    <a16:rowId xmlns:a16="http://schemas.microsoft.com/office/drawing/2014/main" val="10000"/>
                  </a:ext>
                </a:extLst>
              </a:tr>
              <a:tr h="858663">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sl-SI" sz="1600" kern="1200" dirty="0">
                          <a:solidFill>
                            <a:schemeClr val="dk1"/>
                          </a:solidFill>
                          <a:effectLst/>
                          <a:latin typeface="Ubuntu" panose="020B0504030602030204" pitchFamily="34" charset="0"/>
                          <a:ea typeface="+mn-ea"/>
                          <a:cs typeface="+mn-cs"/>
                        </a:rPr>
                        <a:t>V projektnem predlogu ni jasno utemeljeno,</a:t>
                      </a:r>
                      <a:r>
                        <a:rPr lang="sl-SI" sz="1600" kern="1200" baseline="0" dirty="0">
                          <a:solidFill>
                            <a:schemeClr val="dk1"/>
                          </a:solidFill>
                          <a:effectLst/>
                          <a:latin typeface="Ubuntu" panose="020B0504030602030204" pitchFamily="34" charset="0"/>
                          <a:ea typeface="+mn-ea"/>
                          <a:cs typeface="+mn-cs"/>
                        </a:rPr>
                        <a:t> če so </a:t>
                      </a:r>
                      <a:r>
                        <a:rPr lang="sl-SI" sz="1600" kern="1200" dirty="0">
                          <a:solidFill>
                            <a:schemeClr val="dk1"/>
                          </a:solidFill>
                          <a:effectLst/>
                          <a:latin typeface="Ubuntu" panose="020B0504030602030204" pitchFamily="34" charset="0"/>
                          <a:ea typeface="+mn-ea"/>
                          <a:cs typeface="+mn-cs"/>
                        </a:rPr>
                        <a:t>podobne rešitve že v uporabi v EU</a:t>
                      </a:r>
                    </a:p>
                  </a:txBody>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sl-SI" sz="1600" kern="1200" dirty="0">
                          <a:solidFill>
                            <a:schemeClr val="dk1"/>
                          </a:solidFill>
                          <a:effectLst/>
                          <a:latin typeface="Ubuntu" panose="020B0504030602030204" pitchFamily="34" charset="0"/>
                          <a:ea typeface="+mn-ea"/>
                          <a:cs typeface="+mn-cs"/>
                        </a:rPr>
                        <a:t>Projekt je v skladu z eno od projektnih tem. </a:t>
                      </a:r>
                    </a:p>
                  </a:txBody>
                  <a:tcPr/>
                </a:tc>
                <a:extLst>
                  <a:ext uri="{0D108BD9-81ED-4DB2-BD59-A6C34878D82A}">
                    <a16:rowId xmlns:a16="http://schemas.microsoft.com/office/drawing/2014/main" val="10001"/>
                  </a:ext>
                </a:extLst>
              </a:tr>
              <a:tr h="720080">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endParaRPr lang="sl-SI" sz="1600" kern="1200" dirty="0">
                        <a:solidFill>
                          <a:schemeClr val="dk1"/>
                        </a:solidFill>
                        <a:effectLst/>
                        <a:latin typeface="Ubuntu" panose="020B0504030602030204" pitchFamily="34" charset="0"/>
                        <a:ea typeface="+mn-ea"/>
                        <a:cs typeface="+mn-cs"/>
                      </a:endParaRPr>
                    </a:p>
                  </a:txBody>
                  <a:tcPr/>
                </a:tc>
                <a:tc>
                  <a:txBody>
                    <a:bodyPr/>
                    <a:lstStyle/>
                    <a:p>
                      <a:endParaRPr lang="sl-SI" dirty="0"/>
                    </a:p>
                  </a:txBody>
                  <a:tcPr/>
                </a:tc>
                <a:extLst>
                  <a:ext uri="{0D108BD9-81ED-4DB2-BD59-A6C34878D82A}">
                    <a16:rowId xmlns:a16="http://schemas.microsoft.com/office/drawing/2014/main" val="10002"/>
                  </a:ext>
                </a:extLst>
              </a:tr>
            </a:tbl>
          </a:graphicData>
        </a:graphic>
      </p:graphicFrame>
      <p:sp>
        <p:nvSpPr>
          <p:cNvPr id="6" name="PoljeZBesedilom 5"/>
          <p:cNvSpPr txBox="1"/>
          <p:nvPr/>
        </p:nvSpPr>
        <p:spPr>
          <a:xfrm>
            <a:off x="2700043" y="878061"/>
            <a:ext cx="4411785" cy="369332"/>
          </a:xfrm>
          <a:prstGeom prst="rect">
            <a:avLst/>
          </a:prstGeom>
          <a:noFill/>
        </p:spPr>
        <p:txBody>
          <a:bodyPr wrap="none" rtlCol="0">
            <a:spAutoFit/>
          </a:bodyPr>
          <a:lstStyle/>
          <a:p>
            <a:r>
              <a:rPr lang="sl-SI" b="1" dirty="0">
                <a:solidFill>
                  <a:srgbClr val="002060"/>
                </a:solidFill>
                <a:latin typeface="Ubuntu" panose="020B0504030602030204" pitchFamily="34" charset="0"/>
              </a:rPr>
              <a:t>Najpogostejši komentarji </a:t>
            </a:r>
            <a:r>
              <a:rPr lang="sl-SI" b="1" dirty="0" err="1">
                <a:solidFill>
                  <a:srgbClr val="002060"/>
                </a:solidFill>
                <a:latin typeface="Ubuntu" panose="020B0504030602030204" pitchFamily="34" charset="0"/>
              </a:rPr>
              <a:t>evalvatorjev</a:t>
            </a:r>
            <a:endParaRPr lang="sl-SI" b="1" dirty="0">
              <a:solidFill>
                <a:srgbClr val="002060"/>
              </a:solidFill>
              <a:latin typeface="Ubuntu" panose="020B0504030602030204" pitchFamily="34" charset="0"/>
            </a:endParaRPr>
          </a:p>
        </p:txBody>
      </p:sp>
      <p:graphicFrame>
        <p:nvGraphicFramePr>
          <p:cNvPr id="7" name="Tabela 6"/>
          <p:cNvGraphicFramePr>
            <a:graphicFrameLocks noGrp="1"/>
          </p:cNvGraphicFramePr>
          <p:nvPr>
            <p:extLst>
              <p:ext uri="{D42A27DB-BD31-4B8C-83A1-F6EECF244321}">
                <p14:modId xmlns:p14="http://schemas.microsoft.com/office/powerpoint/2010/main" val="106838362"/>
              </p:ext>
            </p:extLst>
          </p:nvPr>
        </p:nvGraphicFramePr>
        <p:xfrm>
          <a:off x="448095" y="4077072"/>
          <a:ext cx="8530720" cy="1872208"/>
        </p:xfrm>
        <a:graphic>
          <a:graphicData uri="http://schemas.openxmlformats.org/drawingml/2006/table">
            <a:tbl>
              <a:tblPr firstRow="1" bandRow="1">
                <a:tableStyleId>{5C22544A-7EE6-4342-B048-85BDC9FD1C3A}</a:tableStyleId>
              </a:tblPr>
              <a:tblGrid>
                <a:gridCol w="4265360">
                  <a:extLst>
                    <a:ext uri="{9D8B030D-6E8A-4147-A177-3AD203B41FA5}">
                      <a16:colId xmlns:a16="http://schemas.microsoft.com/office/drawing/2014/main" val="20000"/>
                    </a:ext>
                  </a:extLst>
                </a:gridCol>
                <a:gridCol w="4265360">
                  <a:extLst>
                    <a:ext uri="{9D8B030D-6E8A-4147-A177-3AD203B41FA5}">
                      <a16:colId xmlns:a16="http://schemas.microsoft.com/office/drawing/2014/main" val="20001"/>
                    </a:ext>
                  </a:extLst>
                </a:gridCol>
              </a:tblGrid>
              <a:tr h="1236660">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sl-SI" sz="1600" b="0" kern="1200" dirty="0">
                          <a:solidFill>
                            <a:schemeClr val="dk1"/>
                          </a:solidFill>
                          <a:effectLst/>
                          <a:latin typeface="Ubuntu" panose="020B0504030602030204" pitchFamily="34" charset="0"/>
                          <a:ea typeface="+mn-ea"/>
                          <a:cs typeface="+mn-cs"/>
                        </a:rPr>
                        <a:t>Predlog ne kaže ali pojasnjuje, kako se lahko obravnava kot pilotni ukrep, ki se prvič izvaja v EU</a:t>
                      </a:r>
                    </a:p>
                  </a:txBody>
                  <a:tcPr>
                    <a:solidFill>
                      <a:schemeClr val="accent1">
                        <a:lumMod val="60000"/>
                        <a:lumOff val="40000"/>
                      </a:schemeClr>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sl-SI" sz="1600" b="0" kern="1200" dirty="0">
                          <a:solidFill>
                            <a:schemeClr val="dk1"/>
                          </a:solidFill>
                          <a:effectLst/>
                          <a:latin typeface="Ubuntu" panose="020B0504030602030204" pitchFamily="34" charset="0"/>
                          <a:ea typeface="+mn-ea"/>
                          <a:cs typeface="+mn-cs"/>
                        </a:rPr>
                        <a:t>Zdi se, da je projekt v skladu s projektno temo 2. Projektni</a:t>
                      </a:r>
                      <a:r>
                        <a:rPr lang="sl-SI" sz="1600" b="0" kern="1200" baseline="0" dirty="0">
                          <a:solidFill>
                            <a:schemeClr val="dk1"/>
                          </a:solidFill>
                          <a:effectLst/>
                          <a:latin typeface="Ubuntu" panose="020B0504030602030204" pitchFamily="34" charset="0"/>
                          <a:ea typeface="+mn-ea"/>
                          <a:cs typeface="+mn-cs"/>
                        </a:rPr>
                        <a:t> predlog pa </a:t>
                      </a:r>
                      <a:r>
                        <a:rPr lang="sl-SI" sz="1600" b="0" kern="1200" dirty="0">
                          <a:solidFill>
                            <a:schemeClr val="dk1"/>
                          </a:solidFill>
                          <a:effectLst/>
                          <a:latin typeface="Ubuntu" panose="020B0504030602030204" pitchFamily="34" charset="0"/>
                          <a:ea typeface="+mn-ea"/>
                          <a:cs typeface="+mn-cs"/>
                        </a:rPr>
                        <a:t>ne zadostuje za utemeljitev skladnosti s temo projekta 4</a:t>
                      </a:r>
                    </a:p>
                  </a:txBody>
                  <a:tcPr>
                    <a:solidFill>
                      <a:schemeClr val="accent1">
                        <a:lumMod val="60000"/>
                        <a:lumOff val="40000"/>
                      </a:schemeClr>
                    </a:solidFill>
                  </a:tcPr>
                </a:tc>
                <a:extLst>
                  <a:ext uri="{0D108BD9-81ED-4DB2-BD59-A6C34878D82A}">
                    <a16:rowId xmlns:a16="http://schemas.microsoft.com/office/drawing/2014/main" val="10000"/>
                  </a:ext>
                </a:extLst>
              </a:tr>
              <a:tr h="635548">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endParaRPr lang="sl-SI" sz="1600" kern="1200" dirty="0">
                        <a:solidFill>
                          <a:schemeClr val="dk1"/>
                        </a:solidFill>
                        <a:effectLst/>
                        <a:latin typeface="Ubuntu" panose="020B0504030602030204" pitchFamily="34" charset="0"/>
                        <a:ea typeface="+mn-ea"/>
                        <a:cs typeface="+mn-cs"/>
                      </a:endParaRPr>
                    </a:p>
                  </a:txBody>
                  <a:tcPr/>
                </a:tc>
                <a:tc>
                  <a:txBody>
                    <a:bodyPr/>
                    <a:lstStyle/>
                    <a:p>
                      <a:endParaRPr lang="sl-SI" dirty="0"/>
                    </a:p>
                  </a:txBody>
                  <a:tcPr/>
                </a:tc>
                <a:extLst>
                  <a:ext uri="{0D108BD9-81ED-4DB2-BD59-A6C34878D82A}">
                    <a16:rowId xmlns:a16="http://schemas.microsoft.com/office/drawing/2014/main" val="10001"/>
                  </a:ext>
                </a:extLst>
              </a:tr>
            </a:tbl>
          </a:graphicData>
        </a:graphic>
      </p:graphicFrame>
      <p:pic>
        <p:nvPicPr>
          <p:cNvPr id="18" name="Picture 2" descr="Rezultat iskanja slik za kljukic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0636" y="3174474"/>
            <a:ext cx="432048" cy="4094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94649" y="5402381"/>
            <a:ext cx="422920" cy="422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94649" y="3226057"/>
            <a:ext cx="422920" cy="422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16660" y="5453622"/>
            <a:ext cx="422920" cy="422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552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3"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itchFamily="34" charset="0"/>
              </a:rPr>
              <a:t>   Sklop: Prednostne teme</a:t>
            </a:r>
          </a:p>
        </p:txBody>
      </p:sp>
      <p:sp>
        <p:nvSpPr>
          <p:cNvPr id="5" name="AutoShape 4" descr="Image result for building a house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PoljeZBesedilom 13"/>
          <p:cNvSpPr txBox="1"/>
          <p:nvPr/>
        </p:nvSpPr>
        <p:spPr>
          <a:xfrm>
            <a:off x="249038" y="2679481"/>
            <a:ext cx="184731" cy="969496"/>
          </a:xfrm>
          <a:prstGeom prst="rect">
            <a:avLst/>
          </a:prstGeom>
          <a:noFill/>
        </p:spPr>
        <p:txBody>
          <a:bodyPr wrap="none" rtlCol="0">
            <a:spAutoFit/>
          </a:bodyPr>
          <a:lstStyle/>
          <a:p>
            <a:pPr>
              <a:lnSpc>
                <a:spcPct val="150000"/>
              </a:lnSpc>
            </a:pPr>
            <a:endParaRPr lang="sl-SI" sz="2000" b="1" dirty="0">
              <a:latin typeface="Ubuntu" panose="020B0504030602030204" pitchFamily="34" charset="0"/>
            </a:endParaRPr>
          </a:p>
          <a:p>
            <a:pPr>
              <a:lnSpc>
                <a:spcPct val="150000"/>
              </a:lnSpc>
            </a:pPr>
            <a:endParaRPr lang="sl-SI"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975" y="1779876"/>
            <a:ext cx="1816585" cy="1412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PoljeZBesedilom 6"/>
          <p:cNvSpPr txBox="1"/>
          <p:nvPr/>
        </p:nvSpPr>
        <p:spPr>
          <a:xfrm>
            <a:off x="3762379" y="1595210"/>
            <a:ext cx="4302781" cy="369332"/>
          </a:xfrm>
          <a:prstGeom prst="rect">
            <a:avLst/>
          </a:prstGeom>
          <a:noFill/>
        </p:spPr>
        <p:txBody>
          <a:bodyPr wrap="none" rtlCol="0">
            <a:spAutoFit/>
          </a:bodyPr>
          <a:lstStyle/>
          <a:p>
            <a:r>
              <a:rPr lang="sl-SI" dirty="0">
                <a:latin typeface="Ubuntu" panose="020B0504030602030204" pitchFamily="34" charset="0"/>
              </a:rPr>
              <a:t>Ob vsaki pripravi projektnega predloga </a:t>
            </a:r>
          </a:p>
        </p:txBody>
      </p:sp>
      <p:sp>
        <p:nvSpPr>
          <p:cNvPr id="9" name="PoljeZBesedilom 8"/>
          <p:cNvSpPr txBox="1"/>
          <p:nvPr/>
        </p:nvSpPr>
        <p:spPr>
          <a:xfrm>
            <a:off x="3250836" y="2486325"/>
            <a:ext cx="5001690" cy="923330"/>
          </a:xfrm>
          <a:prstGeom prst="rect">
            <a:avLst/>
          </a:prstGeom>
          <a:noFill/>
        </p:spPr>
        <p:txBody>
          <a:bodyPr wrap="none" rtlCol="0">
            <a:spAutoFit/>
          </a:bodyPr>
          <a:lstStyle/>
          <a:p>
            <a:pPr algn="ctr">
              <a:lnSpc>
                <a:spcPct val="150000"/>
              </a:lnSpc>
            </a:pPr>
            <a:r>
              <a:rPr lang="sl-SI" dirty="0">
                <a:latin typeface="Ubuntu" panose="020B0504030602030204" pitchFamily="34" charset="0"/>
              </a:rPr>
              <a:t>Preverite razpisane prednostne teme in </a:t>
            </a:r>
          </a:p>
          <a:p>
            <a:pPr algn="ctr">
              <a:lnSpc>
                <a:spcPct val="150000"/>
              </a:lnSpc>
            </a:pPr>
            <a:r>
              <a:rPr lang="sl-SI" dirty="0">
                <a:latin typeface="Ubuntu" panose="020B0504030602030204" pitchFamily="34" charset="0"/>
              </a:rPr>
              <a:t>skladnost vašega predloga s prednostno temo</a:t>
            </a:r>
          </a:p>
        </p:txBody>
      </p:sp>
      <p:sp>
        <p:nvSpPr>
          <p:cNvPr id="10" name="Puščica dol 9"/>
          <p:cNvSpPr/>
          <p:nvPr/>
        </p:nvSpPr>
        <p:spPr>
          <a:xfrm>
            <a:off x="5571661" y="2095795"/>
            <a:ext cx="360040" cy="3507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1" name="PoljeZBesedilom 10"/>
          <p:cNvSpPr txBox="1"/>
          <p:nvPr/>
        </p:nvSpPr>
        <p:spPr>
          <a:xfrm>
            <a:off x="480351" y="4005064"/>
            <a:ext cx="8005718" cy="1615827"/>
          </a:xfrm>
          <a:prstGeom prst="rect">
            <a:avLst/>
          </a:prstGeom>
          <a:noFill/>
        </p:spPr>
        <p:txBody>
          <a:bodyPr wrap="none" rtlCol="0">
            <a:spAutoFit/>
          </a:bodyPr>
          <a:lstStyle/>
          <a:p>
            <a:pPr>
              <a:lnSpc>
                <a:spcPct val="150000"/>
              </a:lnSpc>
            </a:pPr>
            <a:r>
              <a:rPr lang="sl-SI" b="1" dirty="0">
                <a:solidFill>
                  <a:srgbClr val="4696C8"/>
                </a:solidFill>
                <a:latin typeface="Ubuntu" panose="020B0504030602030204" pitchFamily="34" charset="0"/>
                <a:hlinkClick r:id="rId8"/>
              </a:rPr>
              <a:t>Natančno preberite</a:t>
            </a:r>
            <a:r>
              <a:rPr lang="sl-SI" b="1" dirty="0">
                <a:solidFill>
                  <a:srgbClr val="4696C8"/>
                </a:solidFill>
                <a:latin typeface="Ubuntu" panose="020B0504030602030204" pitchFamily="34" charset="0"/>
              </a:rPr>
              <a:t>:</a:t>
            </a:r>
          </a:p>
          <a:p>
            <a:pPr marL="285750" indent="-285750">
              <a:lnSpc>
                <a:spcPct val="150000"/>
              </a:lnSpc>
              <a:buFont typeface="Wingdings" panose="05000000000000000000" pitchFamily="2" charset="2"/>
              <a:buChar char="ü"/>
            </a:pPr>
            <a:r>
              <a:rPr lang="sl-SI" dirty="0">
                <a:solidFill>
                  <a:schemeClr val="accent3">
                    <a:lumMod val="75000"/>
                  </a:schemeClr>
                </a:solidFill>
                <a:latin typeface="Ubuntu" panose="020B0504030602030204" pitchFamily="34" charset="0"/>
              </a:rPr>
              <a:t>smernice za prijavitelje </a:t>
            </a:r>
            <a:r>
              <a:rPr lang="sl-SI" dirty="0">
                <a:latin typeface="Ubuntu" panose="020B0504030602030204" pitchFamily="34" charset="0"/>
              </a:rPr>
              <a:t>(“</a:t>
            </a:r>
            <a:r>
              <a:rPr lang="sl-SI" dirty="0" err="1">
                <a:latin typeface="Ubuntu" panose="020B0504030602030204" pitchFamily="34" charset="0"/>
              </a:rPr>
              <a:t>Guidelines</a:t>
            </a:r>
            <a:r>
              <a:rPr lang="sl-SI" dirty="0">
                <a:latin typeface="Ubuntu" panose="020B0504030602030204" pitchFamily="34" charset="0"/>
              </a:rPr>
              <a:t> </a:t>
            </a:r>
            <a:r>
              <a:rPr lang="sl-SI" dirty="0" err="1">
                <a:latin typeface="Ubuntu" panose="020B0504030602030204" pitchFamily="34" charset="0"/>
              </a:rPr>
              <a:t>for</a:t>
            </a:r>
            <a:r>
              <a:rPr lang="sl-SI" dirty="0">
                <a:latin typeface="Ubuntu" panose="020B0504030602030204" pitchFamily="34" charset="0"/>
              </a:rPr>
              <a:t> </a:t>
            </a:r>
            <a:r>
              <a:rPr lang="sl-SI" dirty="0" err="1">
                <a:latin typeface="Ubuntu" panose="020B0504030602030204" pitchFamily="34" charset="0"/>
              </a:rPr>
              <a:t>applicants</a:t>
            </a:r>
            <a:r>
              <a:rPr lang="sl-SI" dirty="0">
                <a:latin typeface="Ubuntu" panose="020B0504030602030204" pitchFamily="34" charset="0"/>
              </a:rPr>
              <a:t>”),</a:t>
            </a:r>
          </a:p>
          <a:p>
            <a:pPr marL="285750" indent="-285750">
              <a:lnSpc>
                <a:spcPct val="150000"/>
              </a:lnSpc>
              <a:buFont typeface="Wingdings" panose="05000000000000000000" pitchFamily="2" charset="2"/>
              <a:buChar char="ü"/>
            </a:pPr>
            <a:r>
              <a:rPr lang="sl-SI" dirty="0">
                <a:solidFill>
                  <a:schemeClr val="accent6">
                    <a:lumMod val="75000"/>
                  </a:schemeClr>
                </a:solidFill>
                <a:latin typeface="Ubuntu" panose="020B0504030602030204" pitchFamily="34" charset="0"/>
              </a:rPr>
              <a:t>vodnik za ocenjevanje projektnih predlogov </a:t>
            </a:r>
            <a:r>
              <a:rPr lang="sl-SI" dirty="0">
                <a:latin typeface="Ubuntu" panose="020B0504030602030204" pitchFamily="34" charset="0"/>
              </a:rPr>
              <a:t>(“</a:t>
            </a:r>
            <a:r>
              <a:rPr lang="sl-SI" dirty="0" err="1">
                <a:latin typeface="Ubuntu" panose="020B0504030602030204" pitchFamily="34" charset="0"/>
              </a:rPr>
              <a:t>Guide</a:t>
            </a:r>
            <a:r>
              <a:rPr lang="sl-SI" dirty="0">
                <a:latin typeface="Ubuntu" panose="020B0504030602030204" pitchFamily="34" charset="0"/>
              </a:rPr>
              <a:t> </a:t>
            </a:r>
            <a:r>
              <a:rPr lang="sl-SI" dirty="0" err="1">
                <a:latin typeface="Ubuntu" panose="020B0504030602030204" pitchFamily="34" charset="0"/>
              </a:rPr>
              <a:t>for</a:t>
            </a:r>
            <a:r>
              <a:rPr lang="sl-SI" dirty="0">
                <a:latin typeface="Ubuntu" panose="020B0504030602030204" pitchFamily="34" charset="0"/>
              </a:rPr>
              <a:t> </a:t>
            </a:r>
            <a:r>
              <a:rPr lang="sl-SI" dirty="0" err="1">
                <a:latin typeface="Ubuntu" panose="020B0504030602030204" pitchFamily="34" charset="0"/>
              </a:rPr>
              <a:t>the</a:t>
            </a:r>
            <a:r>
              <a:rPr lang="sl-SI" dirty="0">
                <a:latin typeface="Ubuntu" panose="020B0504030602030204" pitchFamily="34" charset="0"/>
              </a:rPr>
              <a:t> </a:t>
            </a:r>
            <a:r>
              <a:rPr lang="sl-SI" dirty="0" err="1">
                <a:latin typeface="Ubuntu" panose="020B0504030602030204" pitchFamily="34" charset="0"/>
              </a:rPr>
              <a:t>evaluation</a:t>
            </a:r>
            <a:r>
              <a:rPr lang="sl-SI" dirty="0">
                <a:latin typeface="Ubuntu" panose="020B0504030602030204" pitchFamily="34" charset="0"/>
              </a:rPr>
              <a:t>”).</a:t>
            </a:r>
          </a:p>
          <a:p>
            <a:endParaRPr lang="sl-SI" dirty="0"/>
          </a:p>
        </p:txBody>
      </p:sp>
    </p:spTree>
    <p:extLst>
      <p:ext uri="{BB962C8B-B14F-4D97-AF65-F5344CB8AC3E}">
        <p14:creationId xmlns:p14="http://schemas.microsoft.com/office/powerpoint/2010/main" val="417123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barn(inVertical)">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barn(inVertical)">
                                      <p:cBhvr>
                                        <p:cTn id="25" dur="500"/>
                                        <p:tgtEl>
                                          <p:spTgt spid="11">
                                            <p:txEl>
                                              <p:pRg st="0" end="0"/>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barn(inVertical)">
                                      <p:cBhvr>
                                        <p:cTn id="28" dur="500"/>
                                        <p:tgtEl>
                                          <p:spTgt spid="11">
                                            <p:txEl>
                                              <p:pRg st="1" end="1"/>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Effect transition="in" filter="barn(inVertical)">
                                      <p:cBhvr>
                                        <p:cTn id="3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5" name="PoljeZBesedilom 4"/>
          <p:cNvSpPr txBox="1"/>
          <p:nvPr/>
        </p:nvSpPr>
        <p:spPr>
          <a:xfrm>
            <a:off x="271985" y="1137518"/>
            <a:ext cx="8548487" cy="954107"/>
          </a:xfrm>
          <a:prstGeom prst="rect">
            <a:avLst/>
          </a:prstGeom>
          <a:noFill/>
        </p:spPr>
        <p:txBody>
          <a:bodyPr wrap="square" rtlCol="0">
            <a:spAutoFit/>
          </a:bodyPr>
          <a:lstStyle/>
          <a:p>
            <a:pPr algn="ctr"/>
            <a:r>
              <a:rPr lang="sl-SI" sz="3200" dirty="0">
                <a:solidFill>
                  <a:prstClr val="black"/>
                </a:solidFill>
                <a:latin typeface="Ubuntu" panose="020B0504030602030204" pitchFamily="34" charset="0"/>
              </a:rPr>
              <a:t>DELO V SKUPINAH</a:t>
            </a:r>
          </a:p>
          <a:p>
            <a:pPr algn="ctr"/>
            <a:r>
              <a:rPr lang="sl-SI" sz="2400">
                <a:solidFill>
                  <a:prstClr val="black"/>
                </a:solidFill>
                <a:latin typeface="Ubuntu" panose="020B0504030602030204" pitchFamily="34" charset="0"/>
              </a:rPr>
              <a:t>10 </a:t>
            </a:r>
            <a:r>
              <a:rPr lang="sl-SI" sz="2400" dirty="0">
                <a:solidFill>
                  <a:prstClr val="black"/>
                </a:solidFill>
                <a:latin typeface="Ubuntu" panose="020B0504030602030204" pitchFamily="34" charset="0"/>
              </a:rPr>
              <a:t>MINUT</a:t>
            </a:r>
          </a:p>
        </p:txBody>
      </p:sp>
      <p:pic>
        <p:nvPicPr>
          <p:cNvPr id="2050" name="Picture 2" descr="http://www.mspguide.org/sites/default/files/images/problem_tree_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4376" y="2274858"/>
            <a:ext cx="3627824" cy="3514061"/>
          </a:xfrm>
          <a:prstGeom prst="rect">
            <a:avLst/>
          </a:prstGeom>
          <a:noFill/>
          <a:extLst>
            <a:ext uri="{909E8E84-426E-40DD-AFC4-6F175D3DCCD1}">
              <a14:hiddenFill xmlns:a14="http://schemas.microsoft.com/office/drawing/2010/main">
                <a:solidFill>
                  <a:srgbClr val="FFFFFF"/>
                </a:solidFill>
              </a14:hiddenFill>
            </a:ext>
          </a:extLst>
        </p:spPr>
      </p:pic>
      <p:sp>
        <p:nvSpPr>
          <p:cNvPr id="12" name="Pravokotnik 11"/>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Prednostne teme</a:t>
            </a:r>
          </a:p>
        </p:txBody>
      </p:sp>
    </p:spTree>
    <p:extLst>
      <p:ext uri="{BB962C8B-B14F-4D97-AF65-F5344CB8AC3E}">
        <p14:creationId xmlns:p14="http://schemas.microsoft.com/office/powerpoint/2010/main" val="172256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3999"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white"/>
                </a:solidFill>
                <a:latin typeface="Ubuntu" panose="020B0504030602030204" pitchFamily="34" charset="0"/>
              </a:rPr>
              <a:t> </a:t>
            </a:r>
            <a:r>
              <a:rPr lang="sl-SI" sz="2000" dirty="0">
                <a:solidFill>
                  <a:prstClr val="black"/>
                </a:solidFill>
                <a:latin typeface="Ubuntu" panose="020B0504030602030204" pitchFamily="34" charset="0"/>
              </a:rPr>
              <a:t>Sklop: Prednostne teme</a:t>
            </a:r>
            <a:endParaRPr lang="sl-SI" sz="2000" dirty="0">
              <a:solidFill>
                <a:prstClr val="white"/>
              </a:solidFill>
              <a:latin typeface="Ubuntu" panose="020B0504030602030204" pitchFamily="34" charset="0"/>
            </a:endParaRPr>
          </a:p>
        </p:txBody>
      </p:sp>
      <p:sp>
        <p:nvSpPr>
          <p:cNvPr id="12" name="Pravokotnik 11"/>
          <p:cNvSpPr/>
          <p:nvPr/>
        </p:nvSpPr>
        <p:spPr>
          <a:xfrm>
            <a:off x="271984" y="764704"/>
            <a:ext cx="8764511" cy="3108543"/>
          </a:xfrm>
          <a:prstGeom prst="rect">
            <a:avLst/>
          </a:prstGeom>
        </p:spPr>
        <p:txBody>
          <a:bodyPr wrap="square">
            <a:spAutoFit/>
          </a:bodyPr>
          <a:lstStyle/>
          <a:p>
            <a:pPr>
              <a:defRPr/>
            </a:pPr>
            <a:r>
              <a:rPr lang="sl-SI" sz="2800" b="1" dirty="0">
                <a:solidFill>
                  <a:prstClr val="black"/>
                </a:solidFill>
                <a:latin typeface="Ubuntu" pitchFamily="34" charset="0"/>
              </a:rPr>
              <a:t>VAJA </a:t>
            </a:r>
            <a:r>
              <a:rPr lang="sl-SI" sz="1600" dirty="0">
                <a:solidFill>
                  <a:prstClr val="black"/>
                </a:solidFill>
                <a:latin typeface="Ubuntu" pitchFamily="34" charset="0"/>
              </a:rPr>
              <a:t>(10 min)</a:t>
            </a:r>
          </a:p>
          <a:p>
            <a:pPr>
              <a:defRPr/>
            </a:pPr>
            <a:endParaRPr lang="sl-SI" sz="1600" dirty="0">
              <a:solidFill>
                <a:prstClr val="black"/>
              </a:solidFill>
              <a:latin typeface="Ubuntu" pitchFamily="34" charset="0"/>
            </a:endParaRPr>
          </a:p>
          <a:p>
            <a:pPr marL="285750" indent="-285750">
              <a:lnSpc>
                <a:spcPct val="150000"/>
              </a:lnSpc>
              <a:buFont typeface="Wingdings"/>
              <a:buChar char="à"/>
              <a:defRPr/>
            </a:pPr>
            <a:r>
              <a:rPr lang="sl-SI" sz="1600" dirty="0">
                <a:solidFill>
                  <a:prstClr val="black"/>
                </a:solidFill>
                <a:latin typeface="Ubuntu" pitchFamily="34" charset="0"/>
                <a:sym typeface="Wingdings" panose="05000000000000000000" pitchFamily="2" charset="2"/>
              </a:rPr>
              <a:t>Vsako omizje = 1 projekt</a:t>
            </a:r>
          </a:p>
          <a:p>
            <a:pPr marL="285750" indent="-285750">
              <a:lnSpc>
                <a:spcPct val="150000"/>
              </a:lnSpc>
              <a:buFont typeface="Wingdings"/>
              <a:buChar char="à"/>
              <a:defRPr/>
            </a:pPr>
            <a:r>
              <a:rPr lang="sl-SI" sz="1600" dirty="0">
                <a:solidFill>
                  <a:prstClr val="black"/>
                </a:solidFill>
                <a:latin typeface="Ubuntu" pitchFamily="34" charset="0"/>
                <a:sym typeface="Wingdings" panose="05000000000000000000" pitchFamily="2" charset="2"/>
              </a:rPr>
              <a:t>Preberite povzetek projekta</a:t>
            </a:r>
          </a:p>
          <a:p>
            <a:pPr marL="285750" indent="-285750">
              <a:lnSpc>
                <a:spcPct val="150000"/>
              </a:lnSpc>
              <a:buFont typeface="Wingdings"/>
              <a:buChar char="à"/>
              <a:defRPr/>
            </a:pPr>
            <a:r>
              <a:rPr lang="sl-SI" sz="1600" dirty="0">
                <a:solidFill>
                  <a:prstClr val="black"/>
                </a:solidFill>
                <a:latin typeface="Ubuntu" pitchFamily="34" charset="0"/>
                <a:sym typeface="Wingdings" panose="05000000000000000000" pitchFamily="2" charset="2"/>
              </a:rPr>
              <a:t>Na kratko (3 povedi) opišite projektno idejo.</a:t>
            </a:r>
          </a:p>
          <a:p>
            <a:pPr marL="285750" indent="-285750">
              <a:lnSpc>
                <a:spcPct val="150000"/>
              </a:lnSpc>
              <a:buFont typeface="Wingdings"/>
              <a:buChar char="à"/>
              <a:defRPr/>
            </a:pPr>
            <a:r>
              <a:rPr lang="sl-SI" sz="1600" dirty="0">
                <a:solidFill>
                  <a:prstClr val="black"/>
                </a:solidFill>
                <a:latin typeface="Ubuntu" pitchFamily="34" charset="0"/>
                <a:sym typeface="Wingdings" panose="05000000000000000000" pitchFamily="2" charset="2"/>
              </a:rPr>
              <a:t>Opredelite prednostno področje.</a:t>
            </a:r>
          </a:p>
          <a:p>
            <a:pPr marL="285750" indent="-285750">
              <a:lnSpc>
                <a:spcPct val="150000"/>
              </a:lnSpc>
              <a:buFont typeface="Wingdings"/>
              <a:buChar char="à"/>
              <a:defRPr/>
            </a:pPr>
            <a:r>
              <a:rPr lang="sl-SI" sz="1600" dirty="0">
                <a:solidFill>
                  <a:prstClr val="black"/>
                </a:solidFill>
                <a:latin typeface="Ubuntu" pitchFamily="34" charset="0"/>
                <a:sym typeface="Wingdings" panose="05000000000000000000" pitchFamily="2" charset="2"/>
              </a:rPr>
              <a:t>Opredelite projektno temo / projektni temi. </a:t>
            </a:r>
            <a:endParaRPr lang="sl-SI" sz="1600" dirty="0">
              <a:solidFill>
                <a:prstClr val="black"/>
              </a:solidFill>
              <a:latin typeface="Ubuntu" pitchFamily="34" charset="0"/>
            </a:endParaRPr>
          </a:p>
          <a:p>
            <a:pPr marL="285750" indent="-285750">
              <a:buFont typeface="Ubuntu" panose="020B0504030602030204" pitchFamily="34" charset="0"/>
              <a:buChar char="–"/>
              <a:defRPr/>
            </a:pPr>
            <a:endParaRPr lang="sl-SI" sz="1600" dirty="0">
              <a:solidFill>
                <a:prstClr val="black"/>
              </a:solidFill>
              <a:latin typeface="Ubuntu" pitchFamily="34" charset="0"/>
            </a:endParaRPr>
          </a:p>
          <a:p>
            <a:pPr>
              <a:defRPr/>
            </a:pPr>
            <a:endParaRPr lang="sl-SI" sz="1600" dirty="0">
              <a:solidFill>
                <a:prstClr val="black"/>
              </a:solidFill>
              <a:latin typeface="Ubuntu" pitchFamily="34" charset="0"/>
            </a:endParaRPr>
          </a:p>
        </p:txBody>
      </p:sp>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2240" y="3396789"/>
            <a:ext cx="6779518" cy="255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20"/>
          <a:stretch/>
        </p:blipFill>
        <p:spPr bwMode="auto">
          <a:xfrm>
            <a:off x="2267744" y="3726300"/>
            <a:ext cx="4248472" cy="802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Rezultat iskanja slik za worksho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8104" y="705340"/>
            <a:ext cx="3328499" cy="2497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194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dirty="0">
                <a:solidFill>
                  <a:prstClr val="white"/>
                </a:solidFill>
              </a:rPr>
              <a:t>			</a:t>
            </a:r>
          </a:p>
        </p:txBody>
      </p:sp>
      <p:sp>
        <p:nvSpPr>
          <p:cNvPr id="12" name="PoljeZBesedilom 11"/>
          <p:cNvSpPr txBox="1"/>
          <p:nvPr/>
        </p:nvSpPr>
        <p:spPr>
          <a:xfrm>
            <a:off x="1900435" y="836712"/>
            <a:ext cx="5405647" cy="707886"/>
          </a:xfrm>
          <a:prstGeom prst="rect">
            <a:avLst/>
          </a:prstGeom>
          <a:noFill/>
        </p:spPr>
        <p:txBody>
          <a:bodyPr wrap="none" rtlCol="0">
            <a:spAutoFit/>
          </a:bodyPr>
          <a:lstStyle/>
          <a:p>
            <a:pPr algn="ctr"/>
            <a:r>
              <a:rPr lang="sl-SI" sz="2000" b="1" dirty="0">
                <a:solidFill>
                  <a:prstClr val="black"/>
                </a:solidFill>
                <a:latin typeface="Ubuntu" panose="020B0504030602030204" pitchFamily="34" charset="0"/>
              </a:rPr>
              <a:t>Program 1. LIFE delavnice za pisanje prijav:</a:t>
            </a:r>
          </a:p>
          <a:p>
            <a:pPr algn="ctr"/>
            <a:r>
              <a:rPr lang="sl-SI" sz="2000" b="1" dirty="0">
                <a:solidFill>
                  <a:prstClr val="black"/>
                </a:solidFill>
                <a:latin typeface="Ubuntu" panose="020B0504030602030204" pitchFamily="34" charset="0"/>
              </a:rPr>
              <a:t>Program delavnice</a:t>
            </a:r>
          </a:p>
        </p:txBody>
      </p:sp>
      <p:graphicFrame>
        <p:nvGraphicFramePr>
          <p:cNvPr id="15" name="Tabela 14"/>
          <p:cNvGraphicFramePr>
            <a:graphicFrameLocks noGrp="1"/>
          </p:cNvGraphicFramePr>
          <p:nvPr>
            <p:extLst>
              <p:ext uri="{D42A27DB-BD31-4B8C-83A1-F6EECF244321}">
                <p14:modId xmlns:p14="http://schemas.microsoft.com/office/powerpoint/2010/main" val="2062978158"/>
              </p:ext>
            </p:extLst>
          </p:nvPr>
        </p:nvGraphicFramePr>
        <p:xfrm>
          <a:off x="539231" y="1700808"/>
          <a:ext cx="8065536" cy="3737908"/>
        </p:xfrm>
        <a:graphic>
          <a:graphicData uri="http://schemas.openxmlformats.org/drawingml/2006/table">
            <a:tbl>
              <a:tblPr>
                <a:tableStyleId>{5C22544A-7EE6-4342-B048-85BDC9FD1C3A}</a:tableStyleId>
              </a:tblPr>
              <a:tblGrid>
                <a:gridCol w="1607139">
                  <a:extLst>
                    <a:ext uri="{9D8B030D-6E8A-4147-A177-3AD203B41FA5}">
                      <a16:colId xmlns:a16="http://schemas.microsoft.com/office/drawing/2014/main" val="20000"/>
                    </a:ext>
                  </a:extLst>
                </a:gridCol>
                <a:gridCol w="4202831">
                  <a:extLst>
                    <a:ext uri="{9D8B030D-6E8A-4147-A177-3AD203B41FA5}">
                      <a16:colId xmlns:a16="http://schemas.microsoft.com/office/drawing/2014/main" val="20001"/>
                    </a:ext>
                  </a:extLst>
                </a:gridCol>
                <a:gridCol w="2255566">
                  <a:extLst>
                    <a:ext uri="{9D8B030D-6E8A-4147-A177-3AD203B41FA5}">
                      <a16:colId xmlns:a16="http://schemas.microsoft.com/office/drawing/2014/main" val="20002"/>
                    </a:ext>
                  </a:extLst>
                </a:gridCol>
              </a:tblGrid>
              <a:tr h="396185">
                <a:tc>
                  <a:txBody>
                    <a:bodyPr/>
                    <a:lstStyle/>
                    <a:p>
                      <a:pPr algn="ctr">
                        <a:lnSpc>
                          <a:spcPct val="115000"/>
                        </a:lnSpc>
                        <a:spcAft>
                          <a:spcPts val="0"/>
                        </a:spcAft>
                      </a:pPr>
                      <a:r>
                        <a:rPr lang="sl-SI" sz="1600" b="1" dirty="0">
                          <a:effectLst/>
                          <a:latin typeface="Ubuntu" panose="020B0504030602030204" pitchFamily="34" charset="0"/>
                        </a:rPr>
                        <a:t>Trajanje</a:t>
                      </a:r>
                      <a:endParaRPr lang="sl-SI" sz="1600" b="1" dirty="0">
                        <a:effectLst/>
                        <a:latin typeface="Ubuntu" panose="020B0504030602030204" pitchFamily="34" charset="0"/>
                        <a:ea typeface="Calibri"/>
                        <a:cs typeface="Times New Roman"/>
                      </a:endParaRPr>
                    </a:p>
                  </a:txBody>
                  <a:tcPr marL="19050" marR="19050" marT="0" marB="0">
                    <a:solidFill>
                      <a:srgbClr val="4696C8"/>
                    </a:solidFill>
                  </a:tcPr>
                </a:tc>
                <a:tc>
                  <a:txBody>
                    <a:bodyPr/>
                    <a:lstStyle/>
                    <a:p>
                      <a:pPr algn="ctr">
                        <a:lnSpc>
                          <a:spcPct val="115000"/>
                        </a:lnSpc>
                        <a:spcAft>
                          <a:spcPts val="0"/>
                        </a:spcAft>
                      </a:pPr>
                      <a:r>
                        <a:rPr lang="sl-SI" sz="1600" b="1" dirty="0">
                          <a:effectLst/>
                          <a:latin typeface="Ubuntu" panose="020B0504030602030204" pitchFamily="34" charset="0"/>
                        </a:rPr>
                        <a:t>Naslov sklopa</a:t>
                      </a:r>
                      <a:endParaRPr lang="sl-SI" sz="1600" b="1" dirty="0">
                        <a:effectLst/>
                        <a:latin typeface="Ubuntu" panose="020B0504030602030204" pitchFamily="34" charset="0"/>
                        <a:ea typeface="Calibri"/>
                        <a:cs typeface="Times New Roman"/>
                      </a:endParaRPr>
                    </a:p>
                  </a:txBody>
                  <a:tcPr marL="19050" marR="19050" marT="0" marB="0">
                    <a:solidFill>
                      <a:srgbClr val="4696C8"/>
                    </a:solidFill>
                  </a:tcPr>
                </a:tc>
                <a:tc>
                  <a:txBody>
                    <a:bodyPr/>
                    <a:lstStyle/>
                    <a:p>
                      <a:pPr algn="ctr">
                        <a:lnSpc>
                          <a:spcPct val="115000"/>
                        </a:lnSpc>
                        <a:spcAft>
                          <a:spcPts val="0"/>
                        </a:spcAft>
                      </a:pPr>
                      <a:r>
                        <a:rPr lang="sl-SI" sz="1600" b="1" dirty="0">
                          <a:effectLst/>
                          <a:latin typeface="Ubuntu" panose="020B0504030602030204" pitchFamily="34" charset="0"/>
                        </a:rPr>
                        <a:t>Nosilec</a:t>
                      </a:r>
                      <a:endParaRPr lang="sl-SI" sz="1600" b="1" dirty="0">
                        <a:effectLst/>
                        <a:latin typeface="Ubuntu" panose="020B0504030602030204" pitchFamily="34" charset="0"/>
                        <a:ea typeface="Calibri"/>
                        <a:cs typeface="Times New Roman"/>
                      </a:endParaRPr>
                    </a:p>
                  </a:txBody>
                  <a:tcPr marL="19050" marR="19050" marT="0" marB="0">
                    <a:solidFill>
                      <a:srgbClr val="4696C8"/>
                    </a:solidFill>
                  </a:tcPr>
                </a:tc>
                <a:extLst>
                  <a:ext uri="{0D108BD9-81ED-4DB2-BD59-A6C34878D82A}">
                    <a16:rowId xmlns:a16="http://schemas.microsoft.com/office/drawing/2014/main" val="10000"/>
                  </a:ext>
                </a:extLst>
              </a:tr>
              <a:tr h="332195">
                <a:tc>
                  <a:txBody>
                    <a:bodyPr/>
                    <a:lstStyle/>
                    <a:p>
                      <a:pPr algn="ctr">
                        <a:lnSpc>
                          <a:spcPct val="115000"/>
                        </a:lnSpc>
                        <a:spcAft>
                          <a:spcPts val="0"/>
                        </a:spcAft>
                      </a:pPr>
                      <a:r>
                        <a:rPr lang="sl-SI" sz="1400" dirty="0">
                          <a:effectLst/>
                          <a:latin typeface="Ubuntu" panose="020B0504030602030204" pitchFamily="34" charset="0"/>
                        </a:rPr>
                        <a:t>08.30 – 09.00</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Registracija udeležencev in pogostitev s kavo</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1"/>
                  </a:ext>
                </a:extLst>
              </a:tr>
              <a:tr h="506598">
                <a:tc>
                  <a:txBody>
                    <a:bodyPr/>
                    <a:lstStyle/>
                    <a:p>
                      <a:pPr algn="ctr">
                        <a:lnSpc>
                          <a:spcPct val="115000"/>
                        </a:lnSpc>
                        <a:spcAft>
                          <a:spcPts val="0"/>
                        </a:spcAft>
                      </a:pPr>
                      <a:r>
                        <a:rPr lang="sl-SI" sz="1400" b="0" dirty="0">
                          <a:effectLst/>
                          <a:latin typeface="Ubuntu" panose="020B0504030602030204" pitchFamily="34" charset="0"/>
                        </a:rPr>
                        <a:t>09.00 – 09.10</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Pozdravni govor v.d. Generalne direktorice Direktorata za okolje</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mag. Tanja Bolte</a:t>
                      </a:r>
                    </a:p>
                    <a:p>
                      <a:pPr algn="ctr">
                        <a:lnSpc>
                          <a:spcPct val="115000"/>
                        </a:lnSpc>
                        <a:spcAft>
                          <a:spcPts val="0"/>
                        </a:spcAft>
                      </a:pPr>
                      <a:r>
                        <a:rPr lang="sl-SI" sz="1400" b="0" dirty="0">
                          <a:effectLst/>
                          <a:latin typeface="Ubuntu" panose="020B0504030602030204" pitchFamily="34" charset="0"/>
                          <a:ea typeface="Calibri"/>
                          <a:cs typeface="Times New Roman"/>
                        </a:rPr>
                        <a:t>Nives Nared</a:t>
                      </a:r>
                    </a:p>
                  </a:txBody>
                  <a:tcPr marL="19050" marR="19050" marT="0" marB="0">
                    <a:solidFill>
                      <a:schemeClr val="bg1">
                        <a:lumMod val="85000"/>
                      </a:schemeClr>
                    </a:solidFill>
                  </a:tcPr>
                </a:tc>
                <a:extLst>
                  <a:ext uri="{0D108BD9-81ED-4DB2-BD59-A6C34878D82A}">
                    <a16:rowId xmlns:a16="http://schemas.microsoft.com/office/drawing/2014/main" val="10002"/>
                  </a:ext>
                </a:extLst>
              </a:tr>
              <a:tr h="277190">
                <a:tc>
                  <a:txBody>
                    <a:bodyPr/>
                    <a:lstStyle/>
                    <a:p>
                      <a:pPr algn="ctr">
                        <a:lnSpc>
                          <a:spcPct val="115000"/>
                        </a:lnSpc>
                        <a:spcAft>
                          <a:spcPts val="0"/>
                        </a:spcAft>
                      </a:pPr>
                      <a:r>
                        <a:rPr lang="sl-SI" sz="1400" b="0" dirty="0">
                          <a:effectLst/>
                          <a:latin typeface="Ubuntu" panose="020B0504030602030204" pitchFamily="34" charset="0"/>
                        </a:rPr>
                        <a:t>09.10 – 09.35</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Prednostne teme</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Janja Samec</a:t>
                      </a:r>
                    </a:p>
                  </a:txBody>
                  <a:tcPr marL="19050" marR="19050" marT="0" marB="0">
                    <a:solidFill>
                      <a:schemeClr val="bg1">
                        <a:lumMod val="85000"/>
                      </a:schemeClr>
                    </a:solidFill>
                  </a:tcPr>
                </a:tc>
                <a:extLst>
                  <a:ext uri="{0D108BD9-81ED-4DB2-BD59-A6C34878D82A}">
                    <a16:rowId xmlns:a16="http://schemas.microsoft.com/office/drawing/2014/main" val="10003"/>
                  </a:ext>
                </a:extLst>
              </a:tr>
              <a:tr h="530848">
                <a:tc>
                  <a:txBody>
                    <a:bodyPr/>
                    <a:lstStyle/>
                    <a:p>
                      <a:pPr algn="ctr">
                        <a:lnSpc>
                          <a:spcPct val="115000"/>
                        </a:lnSpc>
                        <a:spcAft>
                          <a:spcPts val="0"/>
                        </a:spcAft>
                      </a:pPr>
                      <a:r>
                        <a:rPr lang="sl-SI" sz="1400" b="1" dirty="0">
                          <a:effectLst/>
                          <a:latin typeface="Ubuntu" panose="020B0504030602030204" pitchFamily="34" charset="0"/>
                        </a:rPr>
                        <a:t>09.35 – 11.15</a:t>
                      </a:r>
                      <a:endParaRPr lang="sl-SI" sz="1400" b="1"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1" dirty="0">
                          <a:effectLst/>
                          <a:latin typeface="Ubuntu" panose="020B0504030602030204" pitchFamily="34" charset="0"/>
                        </a:rPr>
                        <a:t>Definiranje (okoljskega) projektnega problema</a:t>
                      </a:r>
                      <a:endParaRPr lang="sl-SI" sz="1400" b="1"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1" dirty="0">
                          <a:effectLst/>
                          <a:latin typeface="Ubuntu" panose="020B0504030602030204" pitchFamily="34" charset="0"/>
                        </a:rPr>
                        <a:t>Marjetka Šemrl </a:t>
                      </a:r>
                      <a:r>
                        <a:rPr lang="sl-SI" sz="1400" b="1" dirty="0" err="1">
                          <a:effectLst/>
                          <a:latin typeface="Ubuntu" panose="020B0504030602030204" pitchFamily="34" charset="0"/>
                        </a:rPr>
                        <a:t>dos</a:t>
                      </a:r>
                      <a:r>
                        <a:rPr lang="sl-SI" sz="1400" b="1" dirty="0">
                          <a:effectLst/>
                          <a:latin typeface="Ubuntu" panose="020B0504030602030204" pitchFamily="34" charset="0"/>
                        </a:rPr>
                        <a:t> </a:t>
                      </a:r>
                      <a:r>
                        <a:rPr lang="sl-SI" sz="1400" b="1" dirty="0" err="1">
                          <a:effectLst/>
                          <a:latin typeface="Ubuntu" panose="020B0504030602030204" pitchFamily="34" charset="0"/>
                        </a:rPr>
                        <a:t>Reis</a:t>
                      </a:r>
                      <a:endParaRPr lang="sl-SI" sz="1400" b="1" dirty="0">
                        <a:effectLst/>
                        <a:latin typeface="Ubuntu" panose="020B0504030602030204" pitchFamily="34" charset="0"/>
                      </a:endParaRPr>
                    </a:p>
                    <a:p>
                      <a:pPr algn="ctr">
                        <a:lnSpc>
                          <a:spcPct val="115000"/>
                        </a:lnSpc>
                        <a:spcAft>
                          <a:spcPts val="0"/>
                        </a:spcAft>
                      </a:pPr>
                      <a:r>
                        <a:rPr lang="sl-SI" sz="1400" b="1" dirty="0">
                          <a:effectLst/>
                          <a:latin typeface="Ubuntu" panose="020B0504030602030204" pitchFamily="34" charset="0"/>
                        </a:rPr>
                        <a:t>dr. Nika Debeljak</a:t>
                      </a:r>
                      <a:endParaRPr lang="sl-SI" sz="1400" b="1"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4"/>
                  </a:ext>
                </a:extLst>
              </a:tr>
              <a:tr h="332195">
                <a:tc>
                  <a:txBody>
                    <a:bodyPr/>
                    <a:lstStyle/>
                    <a:p>
                      <a:pPr algn="ctr">
                        <a:lnSpc>
                          <a:spcPct val="115000"/>
                        </a:lnSpc>
                        <a:spcAft>
                          <a:spcPts val="0"/>
                        </a:spcAft>
                      </a:pPr>
                      <a:r>
                        <a:rPr lang="sl-SI" sz="1400" dirty="0">
                          <a:effectLst/>
                          <a:latin typeface="Ubuntu" panose="020B0504030602030204" pitchFamily="34" charset="0"/>
                        </a:rPr>
                        <a:t>11.15 – 11.35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Odmor</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 </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5"/>
                  </a:ext>
                </a:extLst>
              </a:tr>
              <a:tr h="526446">
                <a:tc>
                  <a:txBody>
                    <a:bodyPr/>
                    <a:lstStyle/>
                    <a:p>
                      <a:pPr algn="ctr">
                        <a:lnSpc>
                          <a:spcPct val="115000"/>
                        </a:lnSpc>
                        <a:spcAft>
                          <a:spcPts val="0"/>
                        </a:spcAft>
                      </a:pPr>
                      <a:r>
                        <a:rPr lang="sl-SI" sz="1400" dirty="0">
                          <a:effectLst/>
                          <a:latin typeface="Ubuntu" panose="020B0504030602030204" pitchFamily="34" charset="0"/>
                        </a:rPr>
                        <a:t>11.35 – 13.15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Cilji in pričakovani rezultati projekta</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Danilo Šteblaj</a:t>
                      </a:r>
                    </a:p>
                    <a:p>
                      <a:pPr algn="ctr">
                        <a:lnSpc>
                          <a:spcPct val="115000"/>
                        </a:lnSpc>
                        <a:spcAft>
                          <a:spcPts val="0"/>
                        </a:spcAft>
                      </a:pPr>
                      <a:r>
                        <a:rPr lang="sl-SI" sz="1400" dirty="0">
                          <a:effectLst/>
                          <a:latin typeface="Ubuntu" panose="020B0504030602030204" pitchFamily="34" charset="0"/>
                        </a:rPr>
                        <a:t>dr. Nika Debeljak</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6"/>
                  </a:ext>
                </a:extLst>
              </a:tr>
              <a:tr h="504056">
                <a:tc>
                  <a:txBody>
                    <a:bodyPr/>
                    <a:lstStyle/>
                    <a:p>
                      <a:pPr algn="ctr">
                        <a:lnSpc>
                          <a:spcPct val="115000"/>
                        </a:lnSpc>
                        <a:spcAft>
                          <a:spcPts val="0"/>
                        </a:spcAft>
                      </a:pPr>
                      <a:r>
                        <a:rPr lang="sl-SI" sz="1400" dirty="0">
                          <a:effectLst/>
                          <a:latin typeface="Ubuntu" panose="020B0504030602030204" pitchFamily="34" charset="0"/>
                        </a:rPr>
                        <a:t>13.15 – 14.15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Indikatorji</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Tatjana </a:t>
                      </a:r>
                      <a:r>
                        <a:rPr lang="sl-SI" sz="1400" dirty="0" err="1">
                          <a:effectLst/>
                          <a:latin typeface="Ubuntu" panose="020B0504030602030204" pitchFamily="34" charset="0"/>
                        </a:rPr>
                        <a:t>Orhini</a:t>
                      </a:r>
                      <a:r>
                        <a:rPr lang="sl-SI" sz="1400" dirty="0">
                          <a:effectLst/>
                          <a:latin typeface="Ubuntu" panose="020B0504030602030204" pitchFamily="34" charset="0"/>
                        </a:rPr>
                        <a:t> Valjavec</a:t>
                      </a:r>
                    </a:p>
                    <a:p>
                      <a:pPr algn="ctr">
                        <a:lnSpc>
                          <a:spcPct val="115000"/>
                        </a:lnSpc>
                        <a:spcAft>
                          <a:spcPts val="0"/>
                        </a:spcAft>
                      </a:pPr>
                      <a:r>
                        <a:rPr lang="sl-SI" sz="1400" dirty="0">
                          <a:effectLst/>
                          <a:latin typeface="Ubuntu" panose="020B0504030602030204" pitchFamily="34" charset="0"/>
                        </a:rPr>
                        <a:t>dr. Nika Debeljak</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7"/>
                  </a:ext>
                </a:extLst>
              </a:tr>
              <a:tr h="332195">
                <a:tc>
                  <a:txBody>
                    <a:bodyPr/>
                    <a:lstStyle/>
                    <a:p>
                      <a:pPr algn="ctr">
                        <a:lnSpc>
                          <a:spcPct val="115000"/>
                        </a:lnSpc>
                        <a:spcAft>
                          <a:spcPts val="0"/>
                        </a:spcAft>
                      </a:pPr>
                      <a:r>
                        <a:rPr lang="sl-SI" sz="1400" dirty="0">
                          <a:effectLst/>
                          <a:latin typeface="Ubuntu" panose="020B0504030602030204" pitchFamily="34" charset="0"/>
                        </a:rPr>
                        <a:t>14.15 – 15.15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Zaključek in kosilo</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 </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913970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20" name="Pravokotnik 1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grpSp>
        <p:nvGrpSpPr>
          <p:cNvPr id="15" name="Skupina 14"/>
          <p:cNvGrpSpPr/>
          <p:nvPr/>
        </p:nvGrpSpPr>
        <p:grpSpPr>
          <a:xfrm>
            <a:off x="297601" y="121987"/>
            <a:ext cx="1594805" cy="878779"/>
            <a:chOff x="107504" y="121987"/>
            <a:chExt cx="1594805" cy="878779"/>
          </a:xfrm>
        </p:grpSpPr>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6" name="PoljeZBesedilom 5"/>
            <p:cNvSpPr txBox="1"/>
            <p:nvPr/>
          </p:nvSpPr>
          <p:spPr>
            <a:xfrm>
              <a:off x="107504" y="754545"/>
              <a:ext cx="1594805" cy="246221"/>
            </a:xfrm>
            <a:prstGeom prst="rect">
              <a:avLst/>
            </a:prstGeom>
            <a:noFill/>
          </p:spPr>
          <p:txBody>
            <a:bodyPr wrap="square" rtlCol="0">
              <a:spAutoFit/>
            </a:bodyPr>
            <a:lstStyle/>
            <a:p>
              <a:r>
                <a:rPr lang="sl-SI" sz="1000" dirty="0">
                  <a:solidFill>
                    <a:prstClr val="black"/>
                  </a:solidFill>
                  <a:latin typeface="Ubuntu" panose="020B0504030602030204" pitchFamily="34" charset="0"/>
                </a:rPr>
                <a:t>LIFE14 CAP/SI/000012</a:t>
              </a:r>
            </a:p>
          </p:txBody>
        </p:sp>
      </p:grpSp>
      <p:pic>
        <p:nvPicPr>
          <p:cNvPr id="10" name="Slika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335" y="28525"/>
            <a:ext cx="1154799" cy="8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Slik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5409" y="378588"/>
            <a:ext cx="3312368" cy="432771"/>
          </a:xfrm>
          <a:prstGeom prst="rect">
            <a:avLst/>
          </a:prstGeom>
        </p:spPr>
      </p:pic>
      <p:sp>
        <p:nvSpPr>
          <p:cNvPr id="17" name="Pravokotnik 16"/>
          <p:cNvSpPr/>
          <p:nvPr/>
        </p:nvSpPr>
        <p:spPr>
          <a:xfrm>
            <a:off x="755576" y="1929456"/>
            <a:ext cx="7632848" cy="2308324"/>
          </a:xfrm>
          <a:prstGeom prst="rect">
            <a:avLst/>
          </a:prstGeom>
        </p:spPr>
        <p:txBody>
          <a:bodyPr wrap="square">
            <a:spAutoFit/>
          </a:bodyPr>
          <a:lstStyle/>
          <a:p>
            <a:pPr algn="ctr">
              <a:lnSpc>
                <a:spcPct val="150000"/>
              </a:lnSpc>
            </a:pPr>
            <a:r>
              <a:rPr lang="sl-SI" sz="4800" b="1" dirty="0">
                <a:solidFill>
                  <a:prstClr val="white"/>
                </a:solidFill>
                <a:latin typeface="Ubuntu" pitchFamily="34" charset="0"/>
              </a:rPr>
              <a:t>Definiranje okoljskega problema</a:t>
            </a:r>
          </a:p>
        </p:txBody>
      </p:sp>
      <p:sp>
        <p:nvSpPr>
          <p:cNvPr id="18" name="PoljeZBesedilom 17"/>
          <p:cNvSpPr txBox="1"/>
          <p:nvPr/>
        </p:nvSpPr>
        <p:spPr>
          <a:xfrm>
            <a:off x="2494175" y="6381328"/>
            <a:ext cx="4094049" cy="369332"/>
          </a:xfrm>
          <a:prstGeom prst="rect">
            <a:avLst/>
          </a:prstGeom>
          <a:noFill/>
        </p:spPr>
        <p:txBody>
          <a:bodyPr wrap="square" rtlCol="0">
            <a:spAutoFit/>
          </a:bodyPr>
          <a:lstStyle/>
          <a:p>
            <a:pPr algn="ctr"/>
            <a:r>
              <a:rPr lang="sl-SI" dirty="0">
                <a:solidFill>
                  <a:prstClr val="white"/>
                </a:solidFill>
                <a:latin typeface="Ubuntu" panose="020B0504030602030204" pitchFamily="34" charset="0"/>
              </a:rPr>
              <a:t>Ljubljana, 15. in 16. januar 2019</a:t>
            </a:r>
          </a:p>
        </p:txBody>
      </p:sp>
      <p:sp>
        <p:nvSpPr>
          <p:cNvPr id="12" name="PoljeZBesedilom 11"/>
          <p:cNvSpPr txBox="1"/>
          <p:nvPr/>
        </p:nvSpPr>
        <p:spPr>
          <a:xfrm>
            <a:off x="1979712" y="5661248"/>
            <a:ext cx="5256584" cy="584775"/>
          </a:xfrm>
          <a:prstGeom prst="rect">
            <a:avLst/>
          </a:prstGeom>
          <a:noFill/>
        </p:spPr>
        <p:txBody>
          <a:bodyPr wrap="square" rtlCol="0">
            <a:spAutoFit/>
          </a:bodyPr>
          <a:lstStyle/>
          <a:p>
            <a:pPr algn="ctr"/>
            <a:r>
              <a:rPr lang="sl-SI" sz="3200" b="1" dirty="0">
                <a:solidFill>
                  <a:prstClr val="white"/>
                </a:solidFill>
                <a:latin typeface="Ubuntu" panose="020B0504030602030204" pitchFamily="34" charset="0"/>
              </a:rPr>
              <a:t>Marjetka Šemrl </a:t>
            </a:r>
            <a:r>
              <a:rPr lang="sl-SI" sz="3200" b="1" dirty="0" err="1">
                <a:solidFill>
                  <a:prstClr val="white"/>
                </a:solidFill>
                <a:latin typeface="Ubuntu" panose="020B0504030602030204" pitchFamily="34" charset="0"/>
              </a:rPr>
              <a:t>dos</a:t>
            </a:r>
            <a:r>
              <a:rPr lang="sl-SI" sz="3200" b="1" dirty="0">
                <a:solidFill>
                  <a:prstClr val="white"/>
                </a:solidFill>
                <a:latin typeface="Ubuntu" panose="020B0504030602030204" pitchFamily="34" charset="0"/>
              </a:rPr>
              <a:t> </a:t>
            </a:r>
            <a:r>
              <a:rPr lang="sl-SI" sz="3200" b="1" dirty="0" err="1">
                <a:solidFill>
                  <a:prstClr val="white"/>
                </a:solidFill>
                <a:latin typeface="Ubuntu" panose="020B0504030602030204" pitchFamily="34" charset="0"/>
              </a:rPr>
              <a:t>Reis</a:t>
            </a:r>
            <a:endParaRPr lang="sl-SI" sz="3200" b="1" dirty="0">
              <a:solidFill>
                <a:prstClr val="white"/>
              </a:solidFill>
              <a:latin typeface="Ubuntu" panose="020B0504030602030204" pitchFamily="34" charset="0"/>
            </a:endParaRPr>
          </a:p>
        </p:txBody>
      </p:sp>
    </p:spTree>
    <p:extLst>
      <p:ext uri="{BB962C8B-B14F-4D97-AF65-F5344CB8AC3E}">
        <p14:creationId xmlns:p14="http://schemas.microsoft.com/office/powerpoint/2010/main" val="1414762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3"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itchFamily="34" charset="0"/>
              </a:rPr>
              <a:t>   Sklop: Definiranje (okoljskega) projektnega problema</a:t>
            </a:r>
          </a:p>
        </p:txBody>
      </p:sp>
      <p:sp>
        <p:nvSpPr>
          <p:cNvPr id="13" name="Naslov 1"/>
          <p:cNvSpPr>
            <a:spLocks noGrp="1"/>
          </p:cNvSpPr>
          <p:nvPr>
            <p:ph type="title"/>
          </p:nvPr>
        </p:nvSpPr>
        <p:spPr>
          <a:xfrm>
            <a:off x="2771800" y="980729"/>
            <a:ext cx="3600400" cy="514350"/>
          </a:xfrm>
        </p:spPr>
        <p:txBody>
          <a:bodyPr>
            <a:normAutofit/>
          </a:bodyPr>
          <a:lstStyle/>
          <a:p>
            <a:r>
              <a:rPr lang="sl-SI" altLang="sl-SI" sz="2400" b="1" dirty="0">
                <a:solidFill>
                  <a:srgbClr val="4696C8"/>
                </a:solidFill>
                <a:latin typeface="Ubuntu" pitchFamily="34" charset="0"/>
              </a:rPr>
              <a:t>KAJ JE PROJEKT?</a:t>
            </a:r>
          </a:p>
        </p:txBody>
      </p:sp>
      <p:sp>
        <p:nvSpPr>
          <p:cNvPr id="16" name="Pravokotnik 15"/>
          <p:cNvSpPr/>
          <p:nvPr/>
        </p:nvSpPr>
        <p:spPr>
          <a:xfrm>
            <a:off x="1115616" y="1651156"/>
            <a:ext cx="6963294" cy="707886"/>
          </a:xfrm>
          <a:prstGeom prst="rect">
            <a:avLst/>
          </a:prstGeom>
          <a:noFill/>
          <a:ln w="38100">
            <a:solidFill>
              <a:srgbClr val="FF0000"/>
            </a:solidFill>
          </a:ln>
        </p:spPr>
        <p:txBody>
          <a:bodyPr wrap="square" numCol="1">
            <a:spAutoFit/>
          </a:bodyPr>
          <a:lstStyle/>
          <a:p>
            <a:pPr algn="ctr"/>
            <a:r>
              <a:rPr lang="sl-SI" sz="2000" dirty="0">
                <a:solidFill>
                  <a:prstClr val="black"/>
                </a:solidFill>
                <a:latin typeface="Ubuntu" panose="020B0504030602030204" pitchFamily="34" charset="0"/>
              </a:rPr>
              <a:t>Projekt je </a:t>
            </a:r>
            <a:r>
              <a:rPr lang="sl-SI" sz="2000" b="1" dirty="0">
                <a:solidFill>
                  <a:prstClr val="black"/>
                </a:solidFill>
                <a:latin typeface="Ubuntu" panose="020B0504030602030204" pitchFamily="34" charset="0"/>
              </a:rPr>
              <a:t>enkraten</a:t>
            </a:r>
            <a:r>
              <a:rPr lang="sl-SI" sz="2000" dirty="0">
                <a:solidFill>
                  <a:prstClr val="black"/>
                </a:solidFill>
                <a:latin typeface="Ubuntu" panose="020B0504030602030204" pitchFamily="34" charset="0"/>
              </a:rPr>
              <a:t>, </a:t>
            </a:r>
            <a:r>
              <a:rPr lang="sl-SI" sz="2000" b="1" dirty="0">
                <a:solidFill>
                  <a:prstClr val="black"/>
                </a:solidFill>
                <a:latin typeface="Ubuntu" panose="020B0504030602030204" pitchFamily="34" charset="0"/>
              </a:rPr>
              <a:t>časovno</a:t>
            </a:r>
            <a:r>
              <a:rPr lang="sl-SI" sz="2000" dirty="0">
                <a:solidFill>
                  <a:prstClr val="black"/>
                </a:solidFill>
                <a:latin typeface="Ubuntu" panose="020B0504030602030204" pitchFamily="34" charset="0"/>
              </a:rPr>
              <a:t> in </a:t>
            </a:r>
            <a:r>
              <a:rPr lang="sl-SI" sz="2000" b="1" dirty="0">
                <a:solidFill>
                  <a:prstClr val="black"/>
                </a:solidFill>
                <a:latin typeface="Ubuntu" panose="020B0504030602030204" pitchFamily="34" charset="0"/>
              </a:rPr>
              <a:t>finančno</a:t>
            </a:r>
            <a:r>
              <a:rPr lang="sl-SI" sz="2000" dirty="0">
                <a:solidFill>
                  <a:prstClr val="black"/>
                </a:solidFill>
                <a:latin typeface="Ubuntu" panose="020B0504030602030204" pitchFamily="34" charset="0"/>
              </a:rPr>
              <a:t> omejen ter </a:t>
            </a:r>
            <a:r>
              <a:rPr lang="sl-SI" sz="2000" b="1" dirty="0">
                <a:solidFill>
                  <a:prstClr val="black"/>
                </a:solidFill>
                <a:latin typeface="Ubuntu" panose="020B0504030602030204" pitchFamily="34" charset="0"/>
              </a:rPr>
              <a:t>ciljno</a:t>
            </a:r>
            <a:r>
              <a:rPr lang="sl-SI" sz="2000" dirty="0">
                <a:solidFill>
                  <a:prstClr val="black"/>
                </a:solidFill>
                <a:latin typeface="Ubuntu" panose="020B0504030602030204" pitchFamily="34" charset="0"/>
              </a:rPr>
              <a:t> usmerjen proces logično povezanih </a:t>
            </a:r>
            <a:r>
              <a:rPr lang="sl-SI" sz="2000" b="1" dirty="0">
                <a:solidFill>
                  <a:prstClr val="black"/>
                </a:solidFill>
                <a:latin typeface="Ubuntu" panose="020B0504030602030204" pitchFamily="34" charset="0"/>
              </a:rPr>
              <a:t>aktivnosti</a:t>
            </a:r>
            <a:r>
              <a:rPr lang="sl-SI" sz="2000" dirty="0">
                <a:solidFill>
                  <a:prstClr val="black"/>
                </a:solidFill>
                <a:latin typeface="Ubuntu" panose="020B0504030602030204" pitchFamily="34" charset="0"/>
              </a:rPr>
              <a:t>.</a:t>
            </a:r>
          </a:p>
        </p:txBody>
      </p:sp>
      <p:pic>
        <p:nvPicPr>
          <p:cNvPr id="1026" name="Picture 2" descr="G:\projekti\LIFE capacity building projekt\C 9 Newsletter\slike\za ppt\man_with_questionmark.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2360" y="908719"/>
            <a:ext cx="1458681" cy="145868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Image result for building a house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29" name="Picture 5"/>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3788" y="2636912"/>
            <a:ext cx="3816424" cy="3181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709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20" name="Pravokotnik 1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nvGrpSpPr>
          <p:cNvPr id="15" name="Skupina 14"/>
          <p:cNvGrpSpPr/>
          <p:nvPr/>
        </p:nvGrpSpPr>
        <p:grpSpPr>
          <a:xfrm>
            <a:off x="297601" y="121987"/>
            <a:ext cx="1594805" cy="878779"/>
            <a:chOff x="107504" y="121987"/>
            <a:chExt cx="1594805" cy="878779"/>
          </a:xfrm>
        </p:grpSpPr>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6" name="PoljeZBesedilom 5"/>
            <p:cNvSpPr txBox="1"/>
            <p:nvPr/>
          </p:nvSpPr>
          <p:spPr>
            <a:xfrm>
              <a:off x="107504" y="754545"/>
              <a:ext cx="1594805" cy="246221"/>
            </a:xfrm>
            <a:prstGeom prst="rect">
              <a:avLst/>
            </a:prstGeom>
            <a:noFill/>
          </p:spPr>
          <p:txBody>
            <a:bodyPr wrap="square" rtlCol="0">
              <a:spAutoFit/>
            </a:bodyPr>
            <a:lstStyle/>
            <a:p>
              <a:r>
                <a:rPr lang="sl-SI" sz="1000" dirty="0">
                  <a:latin typeface="Ubuntu" panose="020B0504030602030204" pitchFamily="34" charset="0"/>
                </a:rPr>
                <a:t>LIFE14 CAP/SI/000012</a:t>
              </a:r>
            </a:p>
          </p:txBody>
        </p:sp>
      </p:grpSp>
      <p:pic>
        <p:nvPicPr>
          <p:cNvPr id="10" name="Slika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335" y="28525"/>
            <a:ext cx="1154799" cy="8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Slik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5409" y="378588"/>
            <a:ext cx="3312368" cy="432771"/>
          </a:xfrm>
          <a:prstGeom prst="rect">
            <a:avLst/>
          </a:prstGeom>
        </p:spPr>
      </p:pic>
      <p:sp>
        <p:nvSpPr>
          <p:cNvPr id="17" name="Pravokotnik 16"/>
          <p:cNvSpPr/>
          <p:nvPr/>
        </p:nvSpPr>
        <p:spPr>
          <a:xfrm>
            <a:off x="837478" y="2060848"/>
            <a:ext cx="7469043" cy="1649682"/>
          </a:xfrm>
          <a:prstGeom prst="rect">
            <a:avLst/>
          </a:prstGeom>
        </p:spPr>
        <p:txBody>
          <a:bodyPr wrap="square">
            <a:spAutoFit/>
          </a:bodyPr>
          <a:lstStyle/>
          <a:p>
            <a:pPr algn="ctr">
              <a:lnSpc>
                <a:spcPct val="115000"/>
              </a:lnSpc>
              <a:spcAft>
                <a:spcPts val="0"/>
              </a:spcAft>
            </a:pPr>
            <a:r>
              <a:rPr lang="sl-SI" sz="4400" b="1" dirty="0">
                <a:solidFill>
                  <a:schemeClr val="bg1"/>
                </a:solidFill>
                <a:latin typeface="Ubuntu" panose="020B0504030602030204" pitchFamily="34" charset="0"/>
              </a:rPr>
              <a:t>Pozdravni nagovor</a:t>
            </a:r>
          </a:p>
          <a:p>
            <a:pPr algn="ctr">
              <a:lnSpc>
                <a:spcPct val="115000"/>
              </a:lnSpc>
              <a:spcAft>
                <a:spcPts val="0"/>
              </a:spcAft>
            </a:pPr>
            <a:r>
              <a:rPr lang="sl-SI" sz="4400" b="1" dirty="0">
                <a:solidFill>
                  <a:schemeClr val="bg1"/>
                </a:solidFill>
                <a:latin typeface="Ubuntu" panose="020B0504030602030204" pitchFamily="34" charset="0"/>
              </a:rPr>
              <a:t>in uvod v usposabljanje</a:t>
            </a:r>
            <a:endParaRPr lang="sl-SI" sz="4400" b="1" dirty="0">
              <a:solidFill>
                <a:schemeClr val="bg1"/>
              </a:solidFill>
              <a:latin typeface="Ubuntu" panose="020B0504030602030204" pitchFamily="34" charset="0"/>
              <a:ea typeface="Calibri"/>
              <a:cs typeface="Times New Roman"/>
            </a:endParaRPr>
          </a:p>
        </p:txBody>
      </p:sp>
      <p:sp>
        <p:nvSpPr>
          <p:cNvPr id="12" name="PoljeZBesedilom 11"/>
          <p:cNvSpPr txBox="1"/>
          <p:nvPr/>
        </p:nvSpPr>
        <p:spPr>
          <a:xfrm>
            <a:off x="2494175" y="6381328"/>
            <a:ext cx="4094049" cy="369332"/>
          </a:xfrm>
          <a:prstGeom prst="rect">
            <a:avLst/>
          </a:prstGeom>
          <a:noFill/>
        </p:spPr>
        <p:txBody>
          <a:bodyPr wrap="square" rtlCol="0">
            <a:spAutoFit/>
          </a:bodyPr>
          <a:lstStyle/>
          <a:p>
            <a:pPr algn="ctr"/>
            <a:r>
              <a:rPr lang="sl-SI" dirty="0">
                <a:solidFill>
                  <a:prstClr val="white"/>
                </a:solidFill>
                <a:latin typeface="Ubuntu" panose="020B0504030602030204" pitchFamily="34" charset="0"/>
              </a:rPr>
              <a:t>Ljubljana, 15. in 16. januar 2019</a:t>
            </a:r>
          </a:p>
        </p:txBody>
      </p:sp>
      <p:sp>
        <p:nvSpPr>
          <p:cNvPr id="13" name="PoljeZBesedilom 12"/>
          <p:cNvSpPr txBox="1"/>
          <p:nvPr/>
        </p:nvSpPr>
        <p:spPr>
          <a:xfrm>
            <a:off x="2195737" y="5661248"/>
            <a:ext cx="4824535" cy="584775"/>
          </a:xfrm>
          <a:prstGeom prst="rect">
            <a:avLst/>
          </a:prstGeom>
          <a:noFill/>
        </p:spPr>
        <p:txBody>
          <a:bodyPr wrap="square" rtlCol="0">
            <a:spAutoFit/>
          </a:bodyPr>
          <a:lstStyle/>
          <a:p>
            <a:pPr algn="ctr"/>
            <a:r>
              <a:rPr lang="sl-SI" sz="3200" b="1" dirty="0">
                <a:solidFill>
                  <a:schemeClr val="bg1"/>
                </a:solidFill>
                <a:latin typeface="Ubuntu" panose="020B0504030602030204" pitchFamily="34" charset="0"/>
              </a:rPr>
              <a:t>Tatjana </a:t>
            </a:r>
            <a:r>
              <a:rPr lang="sl-SI" sz="3200" b="1" dirty="0" err="1">
                <a:solidFill>
                  <a:schemeClr val="bg1"/>
                </a:solidFill>
                <a:latin typeface="Ubuntu" panose="020B0504030602030204" pitchFamily="34" charset="0"/>
              </a:rPr>
              <a:t>Orhini</a:t>
            </a:r>
            <a:r>
              <a:rPr lang="sl-SI" sz="3200" b="1" dirty="0">
                <a:solidFill>
                  <a:schemeClr val="bg1"/>
                </a:solidFill>
                <a:latin typeface="Ubuntu" panose="020B0504030602030204" pitchFamily="34" charset="0"/>
              </a:rPr>
              <a:t> Valjavec</a:t>
            </a:r>
          </a:p>
        </p:txBody>
      </p:sp>
    </p:spTree>
    <p:extLst>
      <p:ext uri="{BB962C8B-B14F-4D97-AF65-F5344CB8AC3E}">
        <p14:creationId xmlns:p14="http://schemas.microsoft.com/office/powerpoint/2010/main" val="3918152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3"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itchFamily="34" charset="0"/>
              </a:rPr>
              <a:t>   Sklop: Definiranje (okoljskega) projektnega problema</a:t>
            </a:r>
          </a:p>
        </p:txBody>
      </p:sp>
      <p:sp>
        <p:nvSpPr>
          <p:cNvPr id="16" name="Naslov 1"/>
          <p:cNvSpPr txBox="1">
            <a:spLocks/>
          </p:cNvSpPr>
          <p:nvPr/>
        </p:nvSpPr>
        <p:spPr>
          <a:xfrm>
            <a:off x="611560" y="908720"/>
            <a:ext cx="7886700" cy="427037"/>
          </a:xfrm>
          <a:prstGeom prst="rect">
            <a:avLst/>
          </a:prstGeom>
        </p:spPr>
        <p:txBody>
          <a:bodyPr vert="horz" lIns="91440" tIns="45720" rIns="91440" bIns="45720" rtlCol="0" anchor="ctr">
            <a:noAutofit/>
          </a:bodyPr>
          <a:lstStyle/>
          <a:p>
            <a:pPr algn="ctr">
              <a:spcBef>
                <a:spcPct val="0"/>
              </a:spcBef>
              <a:defRPr/>
            </a:pPr>
            <a:r>
              <a:rPr lang="sl-SI" altLang="sl-SI" sz="2400" b="1" dirty="0">
                <a:solidFill>
                  <a:srgbClr val="4696C8"/>
                </a:solidFill>
                <a:latin typeface="Ubuntu" pitchFamily="34" charset="0"/>
              </a:rPr>
              <a:t>FAZE PROJEKTA</a:t>
            </a:r>
          </a:p>
        </p:txBody>
      </p:sp>
      <p:sp>
        <p:nvSpPr>
          <p:cNvPr id="6" name="Pravokotnik 5"/>
          <p:cNvSpPr/>
          <p:nvPr/>
        </p:nvSpPr>
        <p:spPr>
          <a:xfrm>
            <a:off x="1500336" y="1628800"/>
            <a:ext cx="6096000" cy="4064000"/>
          </a:xfrm>
          <a:prstGeom prst="rect">
            <a:avLst/>
          </a:prstGeom>
          <a:noFill/>
        </p:spPr>
        <p:txBody>
          <a:bodyPr/>
          <a:lstStyle/>
          <a:p>
            <a:endParaRPr lang="sl-SI"/>
          </a:p>
        </p:txBody>
      </p:sp>
      <p:sp>
        <p:nvSpPr>
          <p:cNvPr id="22" name="Puščica dol 21"/>
          <p:cNvSpPr/>
          <p:nvPr/>
        </p:nvSpPr>
        <p:spPr>
          <a:xfrm rot="5400000">
            <a:off x="7070560" y="1362488"/>
            <a:ext cx="475488" cy="1296144"/>
          </a:xfrm>
          <a:prstGeom prst="downArrow">
            <a:avLst>
              <a:gd name="adj1" fmla="val 55000"/>
              <a:gd name="adj2" fmla="val 45000"/>
            </a:avLst>
          </a:prstGeom>
          <a:ln>
            <a:solidFill>
              <a:srgbClr val="FF0000"/>
            </a:solidFill>
          </a:ln>
        </p:spPr>
        <p:style>
          <a:lnRef idx="2">
            <a:schemeClr val="accent1">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a:lstStyle/>
          <a:p>
            <a:endParaRPr lang="sl-SI"/>
          </a:p>
        </p:txBody>
      </p:sp>
      <p:grpSp>
        <p:nvGrpSpPr>
          <p:cNvPr id="17" name="Skupina 16"/>
          <p:cNvGrpSpPr/>
          <p:nvPr/>
        </p:nvGrpSpPr>
        <p:grpSpPr>
          <a:xfrm>
            <a:off x="1572344" y="1628800"/>
            <a:ext cx="4693920" cy="731520"/>
            <a:chOff x="1500336" y="1628800"/>
            <a:chExt cx="4693920" cy="731520"/>
          </a:xfrm>
        </p:grpSpPr>
        <p:sp>
          <p:nvSpPr>
            <p:cNvPr id="7" name="Prostoročno 6"/>
            <p:cNvSpPr/>
            <p:nvPr/>
          </p:nvSpPr>
          <p:spPr>
            <a:xfrm>
              <a:off x="1500336" y="1628800"/>
              <a:ext cx="4693920" cy="731520"/>
            </a:xfrm>
            <a:custGeom>
              <a:avLst/>
              <a:gdLst>
                <a:gd name="connsiteX0" fmla="*/ 0 w 4693920"/>
                <a:gd name="connsiteY0" fmla="*/ 73152 h 731520"/>
                <a:gd name="connsiteX1" fmla="*/ 73152 w 4693920"/>
                <a:gd name="connsiteY1" fmla="*/ 0 h 731520"/>
                <a:gd name="connsiteX2" fmla="*/ 4620768 w 4693920"/>
                <a:gd name="connsiteY2" fmla="*/ 0 h 731520"/>
                <a:gd name="connsiteX3" fmla="*/ 4693920 w 4693920"/>
                <a:gd name="connsiteY3" fmla="*/ 73152 h 731520"/>
                <a:gd name="connsiteX4" fmla="*/ 4693920 w 4693920"/>
                <a:gd name="connsiteY4" fmla="*/ 658368 h 731520"/>
                <a:gd name="connsiteX5" fmla="*/ 4620768 w 4693920"/>
                <a:gd name="connsiteY5" fmla="*/ 731520 h 731520"/>
                <a:gd name="connsiteX6" fmla="*/ 73152 w 4693920"/>
                <a:gd name="connsiteY6" fmla="*/ 731520 h 731520"/>
                <a:gd name="connsiteX7" fmla="*/ 0 w 4693920"/>
                <a:gd name="connsiteY7" fmla="*/ 658368 h 731520"/>
                <a:gd name="connsiteX8" fmla="*/ 0 w 4693920"/>
                <a:gd name="connsiteY8" fmla="*/ 73152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3920" h="731520">
                  <a:moveTo>
                    <a:pt x="0" y="73152"/>
                  </a:moveTo>
                  <a:cubicBezTo>
                    <a:pt x="0" y="32751"/>
                    <a:pt x="32751" y="0"/>
                    <a:pt x="73152" y="0"/>
                  </a:cubicBezTo>
                  <a:lnTo>
                    <a:pt x="4620768" y="0"/>
                  </a:lnTo>
                  <a:cubicBezTo>
                    <a:pt x="4661169" y="0"/>
                    <a:pt x="4693920" y="32751"/>
                    <a:pt x="4693920" y="73152"/>
                  </a:cubicBezTo>
                  <a:lnTo>
                    <a:pt x="4693920" y="658368"/>
                  </a:lnTo>
                  <a:cubicBezTo>
                    <a:pt x="4693920" y="698769"/>
                    <a:pt x="4661169" y="731520"/>
                    <a:pt x="4620768" y="731520"/>
                  </a:cubicBezTo>
                  <a:lnTo>
                    <a:pt x="73152" y="731520"/>
                  </a:lnTo>
                  <a:cubicBezTo>
                    <a:pt x="32751" y="731520"/>
                    <a:pt x="0" y="698769"/>
                    <a:pt x="0" y="658368"/>
                  </a:cubicBezTo>
                  <a:lnTo>
                    <a:pt x="0" y="73152"/>
                  </a:lnTo>
                  <a:close/>
                </a:path>
              </a:pathLst>
            </a:custGeom>
            <a:ln>
              <a:solidFill>
                <a:srgbClr val="FFD700"/>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97625" tIns="97625" rIns="929729" bIns="97625" numCol="1" spcCol="1270" anchor="ctr" anchorCtr="0">
              <a:noAutofit/>
            </a:bodyPr>
            <a:lstStyle/>
            <a:p>
              <a:pPr algn="ctr" defTabSz="889000">
                <a:lnSpc>
                  <a:spcPct val="90000"/>
                </a:lnSpc>
                <a:spcBef>
                  <a:spcPct val="0"/>
                </a:spcBef>
                <a:spcAft>
                  <a:spcPct val="35000"/>
                </a:spcAft>
              </a:pPr>
              <a:r>
                <a:rPr lang="sl-SI" sz="2000" b="1" dirty="0">
                  <a:solidFill>
                    <a:prstClr val="black">
                      <a:hueOff val="0"/>
                      <a:satOff val="0"/>
                      <a:lumOff val="0"/>
                      <a:alphaOff val="0"/>
                    </a:prstClr>
                  </a:solidFill>
                  <a:latin typeface="Ubuntu" panose="020B0504030602030204" pitchFamily="34" charset="0"/>
                </a:rPr>
                <a:t>SNOVANJE</a:t>
              </a:r>
            </a:p>
            <a:p>
              <a:pPr algn="ctr" defTabSz="889000">
                <a:lnSpc>
                  <a:spcPct val="90000"/>
                </a:lnSpc>
                <a:spcBef>
                  <a:spcPct val="0"/>
                </a:spcBef>
                <a:spcAft>
                  <a:spcPct val="35000"/>
                </a:spcAft>
              </a:pPr>
              <a:r>
                <a:rPr lang="sl-SI" sz="1700" dirty="0">
                  <a:solidFill>
                    <a:prstClr val="black">
                      <a:hueOff val="0"/>
                      <a:satOff val="0"/>
                      <a:lumOff val="0"/>
                      <a:alphaOff val="0"/>
                    </a:prstClr>
                  </a:solidFill>
                  <a:latin typeface="Ubuntu" panose="020B0504030602030204" pitchFamily="34" charset="0"/>
                </a:rPr>
                <a:t>osnutek projektnega predloga</a:t>
              </a:r>
              <a:endParaRPr lang="en-US" sz="1700" dirty="0">
                <a:solidFill>
                  <a:prstClr val="black">
                    <a:hueOff val="0"/>
                    <a:satOff val="0"/>
                    <a:lumOff val="0"/>
                    <a:alphaOff val="0"/>
                  </a:prstClr>
                </a:solidFill>
                <a:latin typeface="Ubuntu" panose="020B0504030602030204" pitchFamily="34" charset="0"/>
              </a:endParaRP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6056" y="1692000"/>
              <a:ext cx="483075" cy="644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Skupina 18"/>
          <p:cNvGrpSpPr/>
          <p:nvPr/>
        </p:nvGrpSpPr>
        <p:grpSpPr>
          <a:xfrm>
            <a:off x="1922864" y="2163216"/>
            <a:ext cx="4693920" cy="1030224"/>
            <a:chOff x="1850856" y="2163216"/>
            <a:chExt cx="4693920" cy="1030224"/>
          </a:xfrm>
        </p:grpSpPr>
        <p:sp>
          <p:nvSpPr>
            <p:cNvPr id="8" name="Prostoročno 7"/>
            <p:cNvSpPr/>
            <p:nvPr/>
          </p:nvSpPr>
          <p:spPr>
            <a:xfrm>
              <a:off x="1850856" y="2461920"/>
              <a:ext cx="4693920" cy="731520"/>
            </a:xfrm>
            <a:custGeom>
              <a:avLst/>
              <a:gdLst>
                <a:gd name="connsiteX0" fmla="*/ 0 w 4693920"/>
                <a:gd name="connsiteY0" fmla="*/ 73152 h 731520"/>
                <a:gd name="connsiteX1" fmla="*/ 73152 w 4693920"/>
                <a:gd name="connsiteY1" fmla="*/ 0 h 731520"/>
                <a:gd name="connsiteX2" fmla="*/ 4620768 w 4693920"/>
                <a:gd name="connsiteY2" fmla="*/ 0 h 731520"/>
                <a:gd name="connsiteX3" fmla="*/ 4693920 w 4693920"/>
                <a:gd name="connsiteY3" fmla="*/ 73152 h 731520"/>
                <a:gd name="connsiteX4" fmla="*/ 4693920 w 4693920"/>
                <a:gd name="connsiteY4" fmla="*/ 658368 h 731520"/>
                <a:gd name="connsiteX5" fmla="*/ 4620768 w 4693920"/>
                <a:gd name="connsiteY5" fmla="*/ 731520 h 731520"/>
                <a:gd name="connsiteX6" fmla="*/ 73152 w 4693920"/>
                <a:gd name="connsiteY6" fmla="*/ 731520 h 731520"/>
                <a:gd name="connsiteX7" fmla="*/ 0 w 4693920"/>
                <a:gd name="connsiteY7" fmla="*/ 658368 h 731520"/>
                <a:gd name="connsiteX8" fmla="*/ 0 w 4693920"/>
                <a:gd name="connsiteY8" fmla="*/ 73152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3920" h="731520">
                  <a:moveTo>
                    <a:pt x="0" y="73152"/>
                  </a:moveTo>
                  <a:cubicBezTo>
                    <a:pt x="0" y="32751"/>
                    <a:pt x="32751" y="0"/>
                    <a:pt x="73152" y="0"/>
                  </a:cubicBezTo>
                  <a:lnTo>
                    <a:pt x="4620768" y="0"/>
                  </a:lnTo>
                  <a:cubicBezTo>
                    <a:pt x="4661169" y="0"/>
                    <a:pt x="4693920" y="32751"/>
                    <a:pt x="4693920" y="73152"/>
                  </a:cubicBezTo>
                  <a:lnTo>
                    <a:pt x="4693920" y="658368"/>
                  </a:lnTo>
                  <a:cubicBezTo>
                    <a:pt x="4693920" y="698769"/>
                    <a:pt x="4661169" y="731520"/>
                    <a:pt x="4620768" y="731520"/>
                  </a:cubicBezTo>
                  <a:lnTo>
                    <a:pt x="73152" y="731520"/>
                  </a:lnTo>
                  <a:cubicBezTo>
                    <a:pt x="32751" y="731520"/>
                    <a:pt x="0" y="698769"/>
                    <a:pt x="0" y="658368"/>
                  </a:cubicBezTo>
                  <a:lnTo>
                    <a:pt x="0" y="73152"/>
                  </a:lnTo>
                  <a:close/>
                </a:path>
              </a:pathLst>
            </a:custGeom>
            <a:ln>
              <a:solidFill>
                <a:srgbClr val="FFD700"/>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97625" tIns="97625" rIns="923633" bIns="97626" numCol="1" spcCol="1270" anchor="ctr" anchorCtr="0">
              <a:noAutofit/>
            </a:bodyPr>
            <a:lstStyle/>
            <a:p>
              <a:pPr algn="ctr" defTabSz="889000">
                <a:lnSpc>
                  <a:spcPct val="90000"/>
                </a:lnSpc>
                <a:spcBef>
                  <a:spcPct val="0"/>
                </a:spcBef>
                <a:spcAft>
                  <a:spcPct val="35000"/>
                </a:spcAft>
              </a:pPr>
              <a:r>
                <a:rPr lang="sl-SI" sz="2000" b="1" dirty="0">
                  <a:solidFill>
                    <a:prstClr val="black">
                      <a:hueOff val="0"/>
                      <a:satOff val="0"/>
                      <a:lumOff val="0"/>
                      <a:alphaOff val="0"/>
                    </a:prstClr>
                  </a:solidFill>
                  <a:latin typeface="Ubuntu" panose="020B0504030602030204" pitchFamily="34" charset="0"/>
                </a:rPr>
                <a:t>PRIPRAVA</a:t>
              </a:r>
            </a:p>
            <a:p>
              <a:pPr algn="ctr" defTabSz="889000">
                <a:lnSpc>
                  <a:spcPct val="90000"/>
                </a:lnSpc>
                <a:spcBef>
                  <a:spcPct val="0"/>
                </a:spcBef>
                <a:spcAft>
                  <a:spcPct val="35000"/>
                </a:spcAft>
              </a:pPr>
              <a:r>
                <a:rPr lang="sl-SI" sz="1700" dirty="0">
                  <a:solidFill>
                    <a:prstClr val="black">
                      <a:hueOff val="0"/>
                      <a:satOff val="0"/>
                      <a:lumOff val="0"/>
                      <a:alphaOff val="0"/>
                    </a:prstClr>
                  </a:solidFill>
                  <a:latin typeface="Ubuntu" panose="020B0504030602030204" pitchFamily="34" charset="0"/>
                </a:rPr>
                <a:t>projektna prijava</a:t>
              </a:r>
              <a:endParaRPr lang="en-US" sz="1700" dirty="0">
                <a:solidFill>
                  <a:prstClr val="black">
                    <a:hueOff val="0"/>
                    <a:satOff val="0"/>
                    <a:lumOff val="0"/>
                    <a:alphaOff val="0"/>
                  </a:prstClr>
                </a:solidFill>
                <a:latin typeface="Ubuntu" panose="020B0504030602030204" pitchFamily="34" charset="0"/>
              </a:endParaRPr>
            </a:p>
          </p:txBody>
        </p:sp>
        <p:pic>
          <p:nvPicPr>
            <p:cNvPr id="1027"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r="65042"/>
            <a:stretch/>
          </p:blipFill>
          <p:spPr bwMode="auto">
            <a:xfrm>
              <a:off x="5218677" y="2520000"/>
              <a:ext cx="577459" cy="64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Prostoročno 11"/>
            <p:cNvSpPr/>
            <p:nvPr/>
          </p:nvSpPr>
          <p:spPr>
            <a:xfrm>
              <a:off x="5718768" y="2163216"/>
              <a:ext cx="475488" cy="475488"/>
            </a:xfrm>
            <a:custGeom>
              <a:avLst/>
              <a:gdLst>
                <a:gd name="connsiteX0" fmla="*/ 0 w 475488"/>
                <a:gd name="connsiteY0" fmla="*/ 261518 h 475488"/>
                <a:gd name="connsiteX1" fmla="*/ 106985 w 475488"/>
                <a:gd name="connsiteY1" fmla="*/ 261518 h 475488"/>
                <a:gd name="connsiteX2" fmla="*/ 106985 w 475488"/>
                <a:gd name="connsiteY2" fmla="*/ 0 h 475488"/>
                <a:gd name="connsiteX3" fmla="*/ 368503 w 475488"/>
                <a:gd name="connsiteY3" fmla="*/ 0 h 475488"/>
                <a:gd name="connsiteX4" fmla="*/ 368503 w 475488"/>
                <a:gd name="connsiteY4" fmla="*/ 261518 h 475488"/>
                <a:gd name="connsiteX5" fmla="*/ 475488 w 475488"/>
                <a:gd name="connsiteY5" fmla="*/ 261518 h 475488"/>
                <a:gd name="connsiteX6" fmla="*/ 237744 w 475488"/>
                <a:gd name="connsiteY6" fmla="*/ 475488 h 475488"/>
                <a:gd name="connsiteX7" fmla="*/ 0 w 475488"/>
                <a:gd name="connsiteY7" fmla="*/ 261518 h 47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488" h="475488">
                  <a:moveTo>
                    <a:pt x="0" y="261518"/>
                  </a:moveTo>
                  <a:lnTo>
                    <a:pt x="106985" y="261518"/>
                  </a:lnTo>
                  <a:lnTo>
                    <a:pt x="106985" y="0"/>
                  </a:lnTo>
                  <a:lnTo>
                    <a:pt x="368503" y="0"/>
                  </a:lnTo>
                  <a:lnTo>
                    <a:pt x="368503" y="261518"/>
                  </a:lnTo>
                  <a:lnTo>
                    <a:pt x="475488" y="261518"/>
                  </a:lnTo>
                  <a:lnTo>
                    <a:pt x="237744" y="475488"/>
                  </a:lnTo>
                  <a:lnTo>
                    <a:pt x="0" y="261518"/>
                  </a:lnTo>
                  <a:close/>
                </a:path>
              </a:pathLst>
            </a:custGeom>
            <a:ln>
              <a:solidFill>
                <a:srgbClr val="706259">
                  <a:alpha val="90000"/>
                </a:srgbClr>
              </a:solidFill>
            </a:ln>
          </p:spPr>
          <p:style>
            <a:lnRef idx="2">
              <a:scrgbClr r="0" g="0" b="0"/>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4925" tIns="27940" rIns="134925" bIns="145623" numCol="1" spcCol="1270" anchor="ctr" anchorCtr="0">
              <a:noAutofit/>
            </a:bodyPr>
            <a:lstStyle/>
            <a:p>
              <a:pPr algn="ctr" defTabSz="977900">
                <a:lnSpc>
                  <a:spcPct val="90000"/>
                </a:lnSpc>
                <a:spcBef>
                  <a:spcPct val="0"/>
                </a:spcBef>
                <a:spcAft>
                  <a:spcPct val="35000"/>
                </a:spcAft>
              </a:pPr>
              <a:endParaRPr lang="en-US" sz="2200">
                <a:solidFill>
                  <a:prstClr val="black">
                    <a:hueOff val="0"/>
                    <a:satOff val="0"/>
                    <a:lumOff val="0"/>
                    <a:alphaOff val="0"/>
                  </a:prstClr>
                </a:solidFill>
                <a:latin typeface="Ubuntu" panose="020B0504030602030204" pitchFamily="34" charset="0"/>
              </a:endParaRPr>
            </a:p>
          </p:txBody>
        </p:sp>
      </p:grpSp>
      <p:grpSp>
        <p:nvGrpSpPr>
          <p:cNvPr id="24" name="Skupina 23"/>
          <p:cNvGrpSpPr/>
          <p:nvPr/>
        </p:nvGrpSpPr>
        <p:grpSpPr>
          <a:xfrm>
            <a:off x="2273383" y="2996336"/>
            <a:ext cx="4693920" cy="1030224"/>
            <a:chOff x="2201375" y="2996336"/>
            <a:chExt cx="4693920" cy="1030224"/>
          </a:xfrm>
        </p:grpSpPr>
        <p:grpSp>
          <p:nvGrpSpPr>
            <p:cNvPr id="20" name="Skupina 19"/>
            <p:cNvGrpSpPr/>
            <p:nvPr/>
          </p:nvGrpSpPr>
          <p:grpSpPr>
            <a:xfrm>
              <a:off x="2201375" y="3295040"/>
              <a:ext cx="4693920" cy="731520"/>
              <a:chOff x="2201375" y="3295040"/>
              <a:chExt cx="4693920" cy="731520"/>
            </a:xfrm>
          </p:grpSpPr>
          <p:sp>
            <p:nvSpPr>
              <p:cNvPr id="9" name="Prostoročno 8"/>
              <p:cNvSpPr/>
              <p:nvPr/>
            </p:nvSpPr>
            <p:spPr>
              <a:xfrm>
                <a:off x="2201375" y="3295040"/>
                <a:ext cx="4693920" cy="731520"/>
              </a:xfrm>
              <a:custGeom>
                <a:avLst/>
                <a:gdLst>
                  <a:gd name="connsiteX0" fmla="*/ 0 w 4693920"/>
                  <a:gd name="connsiteY0" fmla="*/ 73152 h 731520"/>
                  <a:gd name="connsiteX1" fmla="*/ 73152 w 4693920"/>
                  <a:gd name="connsiteY1" fmla="*/ 0 h 731520"/>
                  <a:gd name="connsiteX2" fmla="*/ 4620768 w 4693920"/>
                  <a:gd name="connsiteY2" fmla="*/ 0 h 731520"/>
                  <a:gd name="connsiteX3" fmla="*/ 4693920 w 4693920"/>
                  <a:gd name="connsiteY3" fmla="*/ 73152 h 731520"/>
                  <a:gd name="connsiteX4" fmla="*/ 4693920 w 4693920"/>
                  <a:gd name="connsiteY4" fmla="*/ 658368 h 731520"/>
                  <a:gd name="connsiteX5" fmla="*/ 4620768 w 4693920"/>
                  <a:gd name="connsiteY5" fmla="*/ 731520 h 731520"/>
                  <a:gd name="connsiteX6" fmla="*/ 73152 w 4693920"/>
                  <a:gd name="connsiteY6" fmla="*/ 731520 h 731520"/>
                  <a:gd name="connsiteX7" fmla="*/ 0 w 4693920"/>
                  <a:gd name="connsiteY7" fmla="*/ 658368 h 731520"/>
                  <a:gd name="connsiteX8" fmla="*/ 0 w 4693920"/>
                  <a:gd name="connsiteY8" fmla="*/ 73152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3920" h="731520">
                    <a:moveTo>
                      <a:pt x="0" y="73152"/>
                    </a:moveTo>
                    <a:cubicBezTo>
                      <a:pt x="0" y="32751"/>
                      <a:pt x="32751" y="0"/>
                      <a:pt x="73152" y="0"/>
                    </a:cubicBezTo>
                    <a:lnTo>
                      <a:pt x="4620768" y="0"/>
                    </a:lnTo>
                    <a:cubicBezTo>
                      <a:pt x="4661169" y="0"/>
                      <a:pt x="4693920" y="32751"/>
                      <a:pt x="4693920" y="73152"/>
                    </a:cubicBezTo>
                    <a:lnTo>
                      <a:pt x="4693920" y="658368"/>
                    </a:lnTo>
                    <a:cubicBezTo>
                      <a:pt x="4693920" y="698769"/>
                      <a:pt x="4661169" y="731520"/>
                      <a:pt x="4620768" y="731520"/>
                    </a:cubicBezTo>
                    <a:lnTo>
                      <a:pt x="73152" y="731520"/>
                    </a:lnTo>
                    <a:cubicBezTo>
                      <a:pt x="32751" y="731520"/>
                      <a:pt x="0" y="698769"/>
                      <a:pt x="0" y="658368"/>
                    </a:cubicBezTo>
                    <a:lnTo>
                      <a:pt x="0" y="73152"/>
                    </a:lnTo>
                    <a:close/>
                  </a:path>
                </a:pathLst>
              </a:custGeom>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97625" tIns="97625" rIns="923633" bIns="97626" numCol="1" spcCol="1270" anchor="ctr" anchorCtr="0">
                <a:noAutofit/>
              </a:bodyPr>
              <a:lstStyle/>
              <a:p>
                <a:pPr algn="ctr" defTabSz="889000">
                  <a:lnSpc>
                    <a:spcPct val="90000"/>
                  </a:lnSpc>
                  <a:spcBef>
                    <a:spcPct val="0"/>
                  </a:spcBef>
                  <a:spcAft>
                    <a:spcPct val="35000"/>
                  </a:spcAft>
                </a:pPr>
                <a:r>
                  <a:rPr lang="sl-SI" sz="2000" b="1" dirty="0">
                    <a:solidFill>
                      <a:prstClr val="black">
                        <a:hueOff val="0"/>
                        <a:satOff val="0"/>
                        <a:lumOff val="0"/>
                        <a:alphaOff val="0"/>
                      </a:prstClr>
                    </a:solidFill>
                    <a:latin typeface="Ubuntu" panose="020B0504030602030204" pitchFamily="34" charset="0"/>
                  </a:rPr>
                  <a:t>IZVEDBA</a:t>
                </a:r>
              </a:p>
              <a:p>
                <a:pPr algn="ctr" defTabSz="889000">
                  <a:lnSpc>
                    <a:spcPct val="90000"/>
                  </a:lnSpc>
                  <a:spcBef>
                    <a:spcPct val="0"/>
                  </a:spcBef>
                  <a:spcAft>
                    <a:spcPct val="35000"/>
                  </a:spcAft>
                </a:pPr>
                <a:r>
                  <a:rPr lang="sl-SI" sz="1700" dirty="0">
                    <a:solidFill>
                      <a:prstClr val="black">
                        <a:hueOff val="0"/>
                        <a:satOff val="0"/>
                        <a:lumOff val="0"/>
                        <a:alphaOff val="0"/>
                      </a:prstClr>
                    </a:solidFill>
                    <a:latin typeface="Ubuntu" panose="020B0504030602030204" pitchFamily="34" charset="0"/>
                  </a:rPr>
                  <a:t>vmesna poročila</a:t>
                </a:r>
                <a:endParaRPr lang="en-US" sz="1700" dirty="0">
                  <a:solidFill>
                    <a:prstClr val="black">
                      <a:hueOff val="0"/>
                      <a:satOff val="0"/>
                      <a:lumOff val="0"/>
                      <a:alphaOff val="0"/>
                    </a:prstClr>
                  </a:solidFill>
                  <a:latin typeface="Ubuntu" panose="020B0504030602030204" pitchFamily="34" charset="0"/>
                </a:endParaRPr>
              </a:p>
            </p:txBody>
          </p:sp>
          <p:pic>
            <p:nvPicPr>
              <p:cNvPr id="1028" name="Picture 4" descr="G:\projekti\LIFE capacity building projekt\C 9 Newsletter\slike\za ppt\izvedbena_del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18021" y="3420000"/>
                <a:ext cx="589477" cy="589477"/>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Prostoročno 35"/>
            <p:cNvSpPr/>
            <p:nvPr/>
          </p:nvSpPr>
          <p:spPr>
            <a:xfrm>
              <a:off x="6069288" y="2996336"/>
              <a:ext cx="475488" cy="475488"/>
            </a:xfrm>
            <a:custGeom>
              <a:avLst/>
              <a:gdLst>
                <a:gd name="connsiteX0" fmla="*/ 0 w 475488"/>
                <a:gd name="connsiteY0" fmla="*/ 261518 h 475488"/>
                <a:gd name="connsiteX1" fmla="*/ 106985 w 475488"/>
                <a:gd name="connsiteY1" fmla="*/ 261518 h 475488"/>
                <a:gd name="connsiteX2" fmla="*/ 106985 w 475488"/>
                <a:gd name="connsiteY2" fmla="*/ 0 h 475488"/>
                <a:gd name="connsiteX3" fmla="*/ 368503 w 475488"/>
                <a:gd name="connsiteY3" fmla="*/ 0 h 475488"/>
                <a:gd name="connsiteX4" fmla="*/ 368503 w 475488"/>
                <a:gd name="connsiteY4" fmla="*/ 261518 h 475488"/>
                <a:gd name="connsiteX5" fmla="*/ 475488 w 475488"/>
                <a:gd name="connsiteY5" fmla="*/ 261518 h 475488"/>
                <a:gd name="connsiteX6" fmla="*/ 237744 w 475488"/>
                <a:gd name="connsiteY6" fmla="*/ 475488 h 475488"/>
                <a:gd name="connsiteX7" fmla="*/ 0 w 475488"/>
                <a:gd name="connsiteY7" fmla="*/ 261518 h 47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488" h="475488">
                  <a:moveTo>
                    <a:pt x="0" y="261518"/>
                  </a:moveTo>
                  <a:lnTo>
                    <a:pt x="106985" y="261518"/>
                  </a:lnTo>
                  <a:lnTo>
                    <a:pt x="106985" y="0"/>
                  </a:lnTo>
                  <a:lnTo>
                    <a:pt x="368503" y="0"/>
                  </a:lnTo>
                  <a:lnTo>
                    <a:pt x="368503" y="261518"/>
                  </a:lnTo>
                  <a:lnTo>
                    <a:pt x="475488" y="261518"/>
                  </a:lnTo>
                  <a:lnTo>
                    <a:pt x="237744" y="475488"/>
                  </a:lnTo>
                  <a:lnTo>
                    <a:pt x="0" y="261518"/>
                  </a:lnTo>
                  <a:close/>
                </a:path>
              </a:pathLst>
            </a:custGeom>
            <a:ln>
              <a:solidFill>
                <a:srgbClr val="706259">
                  <a:alpha val="90000"/>
                </a:srgbClr>
              </a:solidFill>
            </a:ln>
          </p:spPr>
          <p:style>
            <a:lnRef idx="2">
              <a:scrgbClr r="0" g="0" b="0"/>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4925" tIns="27940" rIns="134925" bIns="145623" numCol="1" spcCol="1270" anchor="ctr" anchorCtr="0">
              <a:noAutofit/>
            </a:bodyPr>
            <a:lstStyle/>
            <a:p>
              <a:pPr algn="ctr" defTabSz="977900">
                <a:lnSpc>
                  <a:spcPct val="90000"/>
                </a:lnSpc>
                <a:spcBef>
                  <a:spcPct val="0"/>
                </a:spcBef>
                <a:spcAft>
                  <a:spcPct val="35000"/>
                </a:spcAft>
              </a:pPr>
              <a:endParaRPr lang="en-US" sz="2200">
                <a:solidFill>
                  <a:prstClr val="black">
                    <a:hueOff val="0"/>
                    <a:satOff val="0"/>
                    <a:lumOff val="0"/>
                    <a:alphaOff val="0"/>
                  </a:prstClr>
                </a:solidFill>
                <a:latin typeface="Ubuntu" panose="020B0504030602030204" pitchFamily="34" charset="0"/>
              </a:endParaRPr>
            </a:p>
          </p:txBody>
        </p:sp>
      </p:grpSp>
      <p:grpSp>
        <p:nvGrpSpPr>
          <p:cNvPr id="21" name="Skupina 20"/>
          <p:cNvGrpSpPr/>
          <p:nvPr/>
        </p:nvGrpSpPr>
        <p:grpSpPr>
          <a:xfrm>
            <a:off x="2623903" y="3817264"/>
            <a:ext cx="4693920" cy="1042416"/>
            <a:chOff x="2551895" y="3817264"/>
            <a:chExt cx="4693920" cy="1042416"/>
          </a:xfrm>
        </p:grpSpPr>
        <p:sp>
          <p:nvSpPr>
            <p:cNvPr id="10" name="Prostoročno 9"/>
            <p:cNvSpPr/>
            <p:nvPr/>
          </p:nvSpPr>
          <p:spPr>
            <a:xfrm>
              <a:off x="2551895" y="4128160"/>
              <a:ext cx="4693920" cy="731520"/>
            </a:xfrm>
            <a:custGeom>
              <a:avLst/>
              <a:gdLst>
                <a:gd name="connsiteX0" fmla="*/ 0 w 4693920"/>
                <a:gd name="connsiteY0" fmla="*/ 73152 h 731520"/>
                <a:gd name="connsiteX1" fmla="*/ 73152 w 4693920"/>
                <a:gd name="connsiteY1" fmla="*/ 0 h 731520"/>
                <a:gd name="connsiteX2" fmla="*/ 4620768 w 4693920"/>
                <a:gd name="connsiteY2" fmla="*/ 0 h 731520"/>
                <a:gd name="connsiteX3" fmla="*/ 4693920 w 4693920"/>
                <a:gd name="connsiteY3" fmla="*/ 73152 h 731520"/>
                <a:gd name="connsiteX4" fmla="*/ 4693920 w 4693920"/>
                <a:gd name="connsiteY4" fmla="*/ 658368 h 731520"/>
                <a:gd name="connsiteX5" fmla="*/ 4620768 w 4693920"/>
                <a:gd name="connsiteY5" fmla="*/ 731520 h 731520"/>
                <a:gd name="connsiteX6" fmla="*/ 73152 w 4693920"/>
                <a:gd name="connsiteY6" fmla="*/ 731520 h 731520"/>
                <a:gd name="connsiteX7" fmla="*/ 0 w 4693920"/>
                <a:gd name="connsiteY7" fmla="*/ 658368 h 731520"/>
                <a:gd name="connsiteX8" fmla="*/ 0 w 4693920"/>
                <a:gd name="connsiteY8" fmla="*/ 73152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3920" h="731520">
                  <a:moveTo>
                    <a:pt x="0" y="73152"/>
                  </a:moveTo>
                  <a:cubicBezTo>
                    <a:pt x="0" y="32751"/>
                    <a:pt x="32751" y="0"/>
                    <a:pt x="73152" y="0"/>
                  </a:cubicBezTo>
                  <a:lnTo>
                    <a:pt x="4620768" y="0"/>
                  </a:lnTo>
                  <a:cubicBezTo>
                    <a:pt x="4661169" y="0"/>
                    <a:pt x="4693920" y="32751"/>
                    <a:pt x="4693920" y="73152"/>
                  </a:cubicBezTo>
                  <a:lnTo>
                    <a:pt x="4693920" y="658368"/>
                  </a:lnTo>
                  <a:cubicBezTo>
                    <a:pt x="4693920" y="698769"/>
                    <a:pt x="4661169" y="731520"/>
                    <a:pt x="4620768" y="731520"/>
                  </a:cubicBezTo>
                  <a:lnTo>
                    <a:pt x="73152" y="731520"/>
                  </a:lnTo>
                  <a:cubicBezTo>
                    <a:pt x="32751" y="731520"/>
                    <a:pt x="0" y="698769"/>
                    <a:pt x="0" y="658368"/>
                  </a:cubicBezTo>
                  <a:lnTo>
                    <a:pt x="0" y="73152"/>
                  </a:lnTo>
                  <a:close/>
                </a:path>
              </a:pathLst>
            </a:custGeom>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97625" tIns="97625" rIns="923633" bIns="97626" numCol="1" spcCol="1270" anchor="ctr" anchorCtr="0">
              <a:noAutofit/>
            </a:bodyPr>
            <a:lstStyle/>
            <a:p>
              <a:pPr algn="ctr" defTabSz="889000">
                <a:lnSpc>
                  <a:spcPct val="90000"/>
                </a:lnSpc>
                <a:spcBef>
                  <a:spcPct val="0"/>
                </a:spcBef>
                <a:spcAft>
                  <a:spcPct val="35000"/>
                </a:spcAft>
              </a:pPr>
              <a:r>
                <a:rPr lang="sl-SI" sz="2000" b="1" dirty="0">
                  <a:solidFill>
                    <a:prstClr val="black">
                      <a:hueOff val="0"/>
                      <a:satOff val="0"/>
                      <a:lumOff val="0"/>
                      <a:alphaOff val="0"/>
                    </a:prstClr>
                  </a:solidFill>
                  <a:latin typeface="Ubuntu" panose="020B0504030602030204" pitchFamily="34" charset="0"/>
                </a:rPr>
                <a:t>ZAKLJUČEK</a:t>
              </a:r>
            </a:p>
            <a:p>
              <a:pPr algn="ctr" defTabSz="889000">
                <a:lnSpc>
                  <a:spcPct val="90000"/>
                </a:lnSpc>
                <a:spcBef>
                  <a:spcPct val="0"/>
                </a:spcBef>
                <a:spcAft>
                  <a:spcPct val="35000"/>
                </a:spcAft>
              </a:pPr>
              <a:r>
                <a:rPr lang="sl-SI" sz="1700" dirty="0">
                  <a:solidFill>
                    <a:prstClr val="black">
                      <a:hueOff val="0"/>
                      <a:satOff val="0"/>
                      <a:lumOff val="0"/>
                      <a:alphaOff val="0"/>
                    </a:prstClr>
                  </a:solidFill>
                  <a:latin typeface="Ubuntu" panose="020B0504030602030204" pitchFamily="34" charset="0"/>
                </a:rPr>
                <a:t>zaključno poročilo</a:t>
              </a:r>
              <a:endParaRPr lang="en-US" sz="1700" dirty="0">
                <a:solidFill>
                  <a:prstClr val="black">
                    <a:hueOff val="0"/>
                    <a:satOff val="0"/>
                    <a:lumOff val="0"/>
                    <a:alphaOff val="0"/>
                  </a:prstClr>
                </a:solidFill>
                <a:latin typeface="Ubuntu" panose="020B0504030602030204" pitchFamily="34" charset="0"/>
              </a:endParaRPr>
            </a:p>
          </p:txBody>
        </p:sp>
        <p:sp>
          <p:nvSpPr>
            <p:cNvPr id="14" name="Prostoročno 13"/>
            <p:cNvSpPr/>
            <p:nvPr/>
          </p:nvSpPr>
          <p:spPr>
            <a:xfrm>
              <a:off x="6419808" y="3817264"/>
              <a:ext cx="475488" cy="475488"/>
            </a:xfrm>
            <a:custGeom>
              <a:avLst/>
              <a:gdLst>
                <a:gd name="connsiteX0" fmla="*/ 0 w 475488"/>
                <a:gd name="connsiteY0" fmla="*/ 261518 h 475488"/>
                <a:gd name="connsiteX1" fmla="*/ 106985 w 475488"/>
                <a:gd name="connsiteY1" fmla="*/ 261518 h 475488"/>
                <a:gd name="connsiteX2" fmla="*/ 106985 w 475488"/>
                <a:gd name="connsiteY2" fmla="*/ 0 h 475488"/>
                <a:gd name="connsiteX3" fmla="*/ 368503 w 475488"/>
                <a:gd name="connsiteY3" fmla="*/ 0 h 475488"/>
                <a:gd name="connsiteX4" fmla="*/ 368503 w 475488"/>
                <a:gd name="connsiteY4" fmla="*/ 261518 h 475488"/>
                <a:gd name="connsiteX5" fmla="*/ 475488 w 475488"/>
                <a:gd name="connsiteY5" fmla="*/ 261518 h 475488"/>
                <a:gd name="connsiteX6" fmla="*/ 237744 w 475488"/>
                <a:gd name="connsiteY6" fmla="*/ 475488 h 475488"/>
                <a:gd name="connsiteX7" fmla="*/ 0 w 475488"/>
                <a:gd name="connsiteY7" fmla="*/ 261518 h 47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488" h="475488">
                  <a:moveTo>
                    <a:pt x="0" y="261518"/>
                  </a:moveTo>
                  <a:lnTo>
                    <a:pt x="106985" y="261518"/>
                  </a:lnTo>
                  <a:lnTo>
                    <a:pt x="106985" y="0"/>
                  </a:lnTo>
                  <a:lnTo>
                    <a:pt x="368503" y="0"/>
                  </a:lnTo>
                  <a:lnTo>
                    <a:pt x="368503" y="261518"/>
                  </a:lnTo>
                  <a:lnTo>
                    <a:pt x="475488" y="261518"/>
                  </a:lnTo>
                  <a:lnTo>
                    <a:pt x="237744" y="475488"/>
                  </a:lnTo>
                  <a:lnTo>
                    <a:pt x="0" y="261518"/>
                  </a:lnTo>
                  <a:close/>
                </a:path>
              </a:pathLst>
            </a:custGeom>
            <a:ln>
              <a:solidFill>
                <a:srgbClr val="706259">
                  <a:alpha val="90000"/>
                </a:srgbClr>
              </a:solidFill>
            </a:ln>
          </p:spPr>
          <p:style>
            <a:lnRef idx="2">
              <a:scrgbClr r="0" g="0" b="0"/>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4925" tIns="27940" rIns="134925" bIns="145623" numCol="1" spcCol="1270" anchor="ctr" anchorCtr="0">
              <a:noAutofit/>
            </a:bodyPr>
            <a:lstStyle/>
            <a:p>
              <a:pPr algn="ctr" defTabSz="977900">
                <a:lnSpc>
                  <a:spcPct val="90000"/>
                </a:lnSpc>
                <a:spcBef>
                  <a:spcPct val="0"/>
                </a:spcBef>
                <a:spcAft>
                  <a:spcPct val="35000"/>
                </a:spcAft>
              </a:pPr>
              <a:endParaRPr lang="en-US" sz="2200">
                <a:solidFill>
                  <a:prstClr val="black">
                    <a:hueOff val="0"/>
                    <a:satOff val="0"/>
                    <a:lumOff val="0"/>
                    <a:alphaOff val="0"/>
                  </a:prstClr>
                </a:solidFill>
                <a:latin typeface="Ubuntu" panose="020B0504030602030204" pitchFamily="34" charset="0"/>
              </a:endParaRPr>
            </a:p>
          </p:txBody>
        </p:sp>
        <p:pic>
          <p:nvPicPr>
            <p:cNvPr id="1029"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40152" y="4176000"/>
              <a:ext cx="527970" cy="637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Skupina 22"/>
          <p:cNvGrpSpPr/>
          <p:nvPr/>
        </p:nvGrpSpPr>
        <p:grpSpPr>
          <a:xfrm>
            <a:off x="2974423" y="4658512"/>
            <a:ext cx="4693920" cy="1034288"/>
            <a:chOff x="2902415" y="4658512"/>
            <a:chExt cx="4693920" cy="1034288"/>
          </a:xfrm>
        </p:grpSpPr>
        <p:sp>
          <p:nvSpPr>
            <p:cNvPr id="11" name="Prostoročno 10"/>
            <p:cNvSpPr/>
            <p:nvPr/>
          </p:nvSpPr>
          <p:spPr>
            <a:xfrm>
              <a:off x="2902415" y="4961280"/>
              <a:ext cx="4693920" cy="731520"/>
            </a:xfrm>
            <a:custGeom>
              <a:avLst/>
              <a:gdLst>
                <a:gd name="connsiteX0" fmla="*/ 0 w 4693920"/>
                <a:gd name="connsiteY0" fmla="*/ 73152 h 731520"/>
                <a:gd name="connsiteX1" fmla="*/ 73152 w 4693920"/>
                <a:gd name="connsiteY1" fmla="*/ 0 h 731520"/>
                <a:gd name="connsiteX2" fmla="*/ 4620768 w 4693920"/>
                <a:gd name="connsiteY2" fmla="*/ 0 h 731520"/>
                <a:gd name="connsiteX3" fmla="*/ 4693920 w 4693920"/>
                <a:gd name="connsiteY3" fmla="*/ 73152 h 731520"/>
                <a:gd name="connsiteX4" fmla="*/ 4693920 w 4693920"/>
                <a:gd name="connsiteY4" fmla="*/ 658368 h 731520"/>
                <a:gd name="connsiteX5" fmla="*/ 4620768 w 4693920"/>
                <a:gd name="connsiteY5" fmla="*/ 731520 h 731520"/>
                <a:gd name="connsiteX6" fmla="*/ 73152 w 4693920"/>
                <a:gd name="connsiteY6" fmla="*/ 731520 h 731520"/>
                <a:gd name="connsiteX7" fmla="*/ 0 w 4693920"/>
                <a:gd name="connsiteY7" fmla="*/ 658368 h 731520"/>
                <a:gd name="connsiteX8" fmla="*/ 0 w 4693920"/>
                <a:gd name="connsiteY8" fmla="*/ 73152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3920" h="731520">
                  <a:moveTo>
                    <a:pt x="0" y="73152"/>
                  </a:moveTo>
                  <a:cubicBezTo>
                    <a:pt x="0" y="32751"/>
                    <a:pt x="32751" y="0"/>
                    <a:pt x="73152" y="0"/>
                  </a:cubicBezTo>
                  <a:lnTo>
                    <a:pt x="4620768" y="0"/>
                  </a:lnTo>
                  <a:cubicBezTo>
                    <a:pt x="4661169" y="0"/>
                    <a:pt x="4693920" y="32751"/>
                    <a:pt x="4693920" y="73152"/>
                  </a:cubicBezTo>
                  <a:lnTo>
                    <a:pt x="4693920" y="658368"/>
                  </a:lnTo>
                  <a:cubicBezTo>
                    <a:pt x="4693920" y="698769"/>
                    <a:pt x="4661169" y="731520"/>
                    <a:pt x="4620768" y="731520"/>
                  </a:cubicBezTo>
                  <a:lnTo>
                    <a:pt x="73152" y="731520"/>
                  </a:lnTo>
                  <a:cubicBezTo>
                    <a:pt x="32751" y="731520"/>
                    <a:pt x="0" y="698769"/>
                    <a:pt x="0" y="658368"/>
                  </a:cubicBezTo>
                  <a:lnTo>
                    <a:pt x="0" y="73152"/>
                  </a:lnTo>
                  <a:close/>
                </a:path>
              </a:pathLst>
            </a:custGeom>
            <a:ln>
              <a:solidFill>
                <a:srgbClr val="6CC04A"/>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97625" tIns="97625" rIns="923633" bIns="97626" numCol="1" spcCol="1270" anchor="ctr" anchorCtr="0">
              <a:noAutofit/>
            </a:bodyPr>
            <a:lstStyle/>
            <a:p>
              <a:pPr algn="ctr" defTabSz="889000">
                <a:lnSpc>
                  <a:spcPct val="90000"/>
                </a:lnSpc>
                <a:spcBef>
                  <a:spcPct val="0"/>
                </a:spcBef>
                <a:spcAft>
                  <a:spcPct val="35000"/>
                </a:spcAft>
              </a:pPr>
              <a:r>
                <a:rPr lang="sl-SI" sz="2000" b="1" dirty="0">
                  <a:solidFill>
                    <a:prstClr val="black">
                      <a:hueOff val="0"/>
                      <a:satOff val="0"/>
                      <a:lumOff val="0"/>
                      <a:alphaOff val="0"/>
                    </a:prstClr>
                  </a:solidFill>
                  <a:latin typeface="Ubuntu" panose="020B0504030602030204" pitchFamily="34" charset="0"/>
                </a:rPr>
                <a:t>KORIŠČENJE</a:t>
              </a:r>
              <a:endParaRPr lang="en-US" sz="2000" b="1" dirty="0">
                <a:solidFill>
                  <a:prstClr val="black">
                    <a:hueOff val="0"/>
                    <a:satOff val="0"/>
                    <a:lumOff val="0"/>
                    <a:alphaOff val="0"/>
                  </a:prstClr>
                </a:solidFill>
                <a:latin typeface="Ubuntu" panose="020B0504030602030204" pitchFamily="34" charset="0"/>
              </a:endParaRPr>
            </a:p>
          </p:txBody>
        </p:sp>
        <p:sp>
          <p:nvSpPr>
            <p:cNvPr id="15" name="Prostoročno 14"/>
            <p:cNvSpPr/>
            <p:nvPr/>
          </p:nvSpPr>
          <p:spPr>
            <a:xfrm>
              <a:off x="6770328" y="4658512"/>
              <a:ext cx="475488" cy="475488"/>
            </a:xfrm>
            <a:custGeom>
              <a:avLst/>
              <a:gdLst>
                <a:gd name="connsiteX0" fmla="*/ 0 w 475488"/>
                <a:gd name="connsiteY0" fmla="*/ 261518 h 475488"/>
                <a:gd name="connsiteX1" fmla="*/ 106985 w 475488"/>
                <a:gd name="connsiteY1" fmla="*/ 261518 h 475488"/>
                <a:gd name="connsiteX2" fmla="*/ 106985 w 475488"/>
                <a:gd name="connsiteY2" fmla="*/ 0 h 475488"/>
                <a:gd name="connsiteX3" fmla="*/ 368503 w 475488"/>
                <a:gd name="connsiteY3" fmla="*/ 0 h 475488"/>
                <a:gd name="connsiteX4" fmla="*/ 368503 w 475488"/>
                <a:gd name="connsiteY4" fmla="*/ 261518 h 475488"/>
                <a:gd name="connsiteX5" fmla="*/ 475488 w 475488"/>
                <a:gd name="connsiteY5" fmla="*/ 261518 h 475488"/>
                <a:gd name="connsiteX6" fmla="*/ 237744 w 475488"/>
                <a:gd name="connsiteY6" fmla="*/ 475488 h 475488"/>
                <a:gd name="connsiteX7" fmla="*/ 0 w 475488"/>
                <a:gd name="connsiteY7" fmla="*/ 261518 h 47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488" h="475488">
                  <a:moveTo>
                    <a:pt x="0" y="261518"/>
                  </a:moveTo>
                  <a:lnTo>
                    <a:pt x="106985" y="261518"/>
                  </a:lnTo>
                  <a:lnTo>
                    <a:pt x="106985" y="0"/>
                  </a:lnTo>
                  <a:lnTo>
                    <a:pt x="368503" y="0"/>
                  </a:lnTo>
                  <a:lnTo>
                    <a:pt x="368503" y="261518"/>
                  </a:lnTo>
                  <a:lnTo>
                    <a:pt x="475488" y="261518"/>
                  </a:lnTo>
                  <a:lnTo>
                    <a:pt x="237744" y="475488"/>
                  </a:lnTo>
                  <a:lnTo>
                    <a:pt x="0" y="261518"/>
                  </a:lnTo>
                  <a:close/>
                </a:path>
              </a:pathLst>
            </a:custGeom>
            <a:ln>
              <a:solidFill>
                <a:srgbClr val="706259">
                  <a:alpha val="90000"/>
                </a:srgbClr>
              </a:solidFill>
            </a:ln>
          </p:spPr>
          <p:style>
            <a:lnRef idx="2">
              <a:scrgbClr r="0" g="0" b="0"/>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4925" tIns="27940" rIns="134925" bIns="145623" numCol="1" spcCol="1270" anchor="ctr" anchorCtr="0">
              <a:noAutofit/>
            </a:bodyPr>
            <a:lstStyle/>
            <a:p>
              <a:pPr algn="ctr" defTabSz="977900">
                <a:lnSpc>
                  <a:spcPct val="90000"/>
                </a:lnSpc>
                <a:spcBef>
                  <a:spcPct val="0"/>
                </a:spcBef>
                <a:spcAft>
                  <a:spcPct val="35000"/>
                </a:spcAft>
              </a:pPr>
              <a:endParaRPr lang="en-US" sz="2200">
                <a:solidFill>
                  <a:prstClr val="black">
                    <a:hueOff val="0"/>
                    <a:satOff val="0"/>
                    <a:lumOff val="0"/>
                    <a:alphaOff val="0"/>
                  </a:prstClr>
                </a:solidFill>
                <a:latin typeface="Ubuntu" panose="020B0504030602030204" pitchFamily="34" charset="0"/>
              </a:endParaRPr>
            </a:p>
          </p:txBody>
        </p:sp>
        <p:pic>
          <p:nvPicPr>
            <p:cNvPr id="1032"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41992" y="5082863"/>
              <a:ext cx="534264" cy="578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75831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3"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itchFamily="34" charset="0"/>
              </a:rPr>
              <a:t>   Sklop: Definiranje (okoljskega) projektnega problema</a:t>
            </a:r>
          </a:p>
        </p:txBody>
      </p:sp>
      <p:sp>
        <p:nvSpPr>
          <p:cNvPr id="14" name="Naslov 1"/>
          <p:cNvSpPr>
            <a:spLocks noGrp="1"/>
          </p:cNvSpPr>
          <p:nvPr>
            <p:ph type="title"/>
          </p:nvPr>
        </p:nvSpPr>
        <p:spPr>
          <a:xfrm>
            <a:off x="467544" y="836712"/>
            <a:ext cx="8229600" cy="576064"/>
          </a:xfrm>
        </p:spPr>
        <p:txBody>
          <a:bodyPr>
            <a:normAutofit/>
          </a:bodyPr>
          <a:lstStyle/>
          <a:p>
            <a:pPr>
              <a:defRPr/>
            </a:pPr>
            <a:r>
              <a:rPr lang="sl-SI" altLang="sl-SI" sz="2400" b="1" dirty="0">
                <a:solidFill>
                  <a:srgbClr val="4696C8"/>
                </a:solidFill>
                <a:latin typeface="Ubuntu" pitchFamily="34" charset="0"/>
              </a:rPr>
              <a:t>RAZVOJ PROJEKTNE IDEJE</a:t>
            </a:r>
          </a:p>
        </p:txBody>
      </p:sp>
      <p:sp>
        <p:nvSpPr>
          <p:cNvPr id="15" name="Ograda vsebine 2"/>
          <p:cNvSpPr>
            <a:spLocks noGrp="1"/>
          </p:cNvSpPr>
          <p:nvPr>
            <p:ph idx="1"/>
          </p:nvPr>
        </p:nvSpPr>
        <p:spPr>
          <a:xfrm>
            <a:off x="1064350" y="5517232"/>
            <a:ext cx="6964034" cy="576064"/>
          </a:xfrm>
        </p:spPr>
        <p:txBody>
          <a:bodyPr>
            <a:normAutofit fontScale="70000" lnSpcReduction="20000"/>
          </a:bodyPr>
          <a:lstStyle/>
          <a:p>
            <a:pPr marL="0" indent="0" algn="ctr">
              <a:buNone/>
              <a:defRPr/>
            </a:pPr>
            <a:r>
              <a:rPr lang="sl-SI" sz="2600" b="1" dirty="0">
                <a:latin typeface="Ubuntu" panose="020B0504030602030204" pitchFamily="34" charset="0"/>
                <a:cs typeface="Calibri" panose="020F0502020204030204" pitchFamily="34" charset="0"/>
              </a:rPr>
              <a:t>KAKO</a:t>
            </a:r>
            <a:r>
              <a:rPr lang="sl-SI" sz="2400" dirty="0">
                <a:latin typeface="Ubuntu" panose="020B0504030602030204" pitchFamily="34" charset="0"/>
                <a:cs typeface="Calibri" panose="020F0502020204030204" pitchFamily="34" charset="0"/>
              </a:rPr>
              <a:t> </a:t>
            </a:r>
            <a:r>
              <a:rPr lang="sl-SI" sz="2400" dirty="0">
                <a:latin typeface="Ubuntu" panose="020B0504030602030204" pitchFamily="34" charset="0"/>
                <a:cs typeface="Calibri" panose="020F0502020204030204" pitchFamily="34" charset="0"/>
                <a:sym typeface="Wingdings"/>
              </a:rPr>
              <a:t></a:t>
            </a:r>
            <a:r>
              <a:rPr lang="sl-SI" sz="2600" b="1" dirty="0">
                <a:latin typeface="Ubuntu" panose="020B0504030602030204" pitchFamily="34" charset="0"/>
                <a:cs typeface="Calibri" panose="020F0502020204030204" pitchFamily="34" charset="0"/>
              </a:rPr>
              <a:t>uporaba projektne logike</a:t>
            </a:r>
            <a:r>
              <a:rPr lang="sl-SI" sz="2600" dirty="0">
                <a:latin typeface="Ubuntu" panose="020B0504030602030204" pitchFamily="34" charset="0"/>
                <a:cs typeface="Calibri" panose="020F0502020204030204" pitchFamily="34" charset="0"/>
              </a:rPr>
              <a:t> (npr. logični okvir projekta)</a:t>
            </a:r>
          </a:p>
        </p:txBody>
      </p:sp>
      <p:sp>
        <p:nvSpPr>
          <p:cNvPr id="6" name="Krožna puščica 5"/>
          <p:cNvSpPr/>
          <p:nvPr/>
        </p:nvSpPr>
        <p:spPr>
          <a:xfrm rot="16200000">
            <a:off x="106016" y="1484785"/>
            <a:ext cx="2880000" cy="2880000"/>
          </a:xfrm>
          <a:prstGeom prst="circularArrow">
            <a:avLst>
              <a:gd name="adj1" fmla="val 10980"/>
              <a:gd name="adj2" fmla="val 1142322"/>
              <a:gd name="adj3" fmla="val 4500000"/>
              <a:gd name="adj4" fmla="val 10800000"/>
              <a:gd name="adj5" fmla="val 12500"/>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sl-SI"/>
          </a:p>
        </p:txBody>
      </p:sp>
      <p:sp>
        <p:nvSpPr>
          <p:cNvPr id="7" name="Prostoročno 6"/>
          <p:cNvSpPr/>
          <p:nvPr/>
        </p:nvSpPr>
        <p:spPr>
          <a:xfrm>
            <a:off x="827584" y="2348880"/>
            <a:ext cx="1368152" cy="864096"/>
          </a:xfrm>
          <a:custGeom>
            <a:avLst/>
            <a:gdLst>
              <a:gd name="connsiteX0" fmla="*/ 0 w 831216"/>
              <a:gd name="connsiteY0" fmla="*/ 0 h 415422"/>
              <a:gd name="connsiteX1" fmla="*/ 831216 w 831216"/>
              <a:gd name="connsiteY1" fmla="*/ 0 h 415422"/>
              <a:gd name="connsiteX2" fmla="*/ 831216 w 831216"/>
              <a:gd name="connsiteY2" fmla="*/ 415422 h 415422"/>
              <a:gd name="connsiteX3" fmla="*/ 0 w 831216"/>
              <a:gd name="connsiteY3" fmla="*/ 415422 h 415422"/>
              <a:gd name="connsiteX4" fmla="*/ 0 w 831216"/>
              <a:gd name="connsiteY4" fmla="*/ 0 h 415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216" h="415422">
                <a:moveTo>
                  <a:pt x="0" y="0"/>
                </a:moveTo>
                <a:lnTo>
                  <a:pt x="831216" y="0"/>
                </a:lnTo>
                <a:lnTo>
                  <a:pt x="831216" y="415422"/>
                </a:lnTo>
                <a:lnTo>
                  <a:pt x="0" y="4154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sl-SI" sz="1400" b="1" dirty="0">
                <a:solidFill>
                  <a:prstClr val="black">
                    <a:lumMod val="95000"/>
                    <a:lumOff val="5000"/>
                  </a:prstClr>
                </a:solidFill>
                <a:latin typeface="Ubuntu" panose="020B0504030602030204" pitchFamily="34" charset="0"/>
              </a:rPr>
              <a:t>SPLOŠNI CILJ</a:t>
            </a:r>
          </a:p>
          <a:p>
            <a:pPr algn="ctr" defTabSz="488950">
              <a:lnSpc>
                <a:spcPct val="90000"/>
              </a:lnSpc>
              <a:spcBef>
                <a:spcPct val="0"/>
              </a:spcBef>
              <a:spcAft>
                <a:spcPct val="35000"/>
              </a:spcAft>
            </a:pPr>
            <a:r>
              <a:rPr lang="sl-SI" sz="1100" b="1" dirty="0">
                <a:solidFill>
                  <a:prstClr val="black">
                    <a:lumMod val="95000"/>
                    <a:lumOff val="5000"/>
                  </a:prstClr>
                </a:solidFill>
                <a:latin typeface="Ubuntu" panose="020B0504030602030204" pitchFamily="34" charset="0"/>
              </a:rPr>
              <a:t>Čemu je namenjen projekt?</a:t>
            </a:r>
            <a:endParaRPr lang="en-US" sz="1100" b="1" dirty="0">
              <a:solidFill>
                <a:prstClr val="black">
                  <a:lumMod val="95000"/>
                  <a:lumOff val="5000"/>
                </a:prstClr>
              </a:solidFill>
              <a:latin typeface="Ubuntu" panose="020B0504030602030204" pitchFamily="34" charset="0"/>
            </a:endParaRPr>
          </a:p>
        </p:txBody>
      </p:sp>
      <p:sp>
        <p:nvSpPr>
          <p:cNvPr id="8" name="Oblika 7"/>
          <p:cNvSpPr/>
          <p:nvPr/>
        </p:nvSpPr>
        <p:spPr>
          <a:xfrm rot="16200000">
            <a:off x="1637575" y="2421208"/>
            <a:ext cx="2880000" cy="2880000"/>
          </a:xfrm>
          <a:prstGeom prst="leftCircularArrow">
            <a:avLst>
              <a:gd name="adj1" fmla="val 10980"/>
              <a:gd name="adj2" fmla="val 1142322"/>
              <a:gd name="adj3" fmla="val 6300000"/>
              <a:gd name="adj4" fmla="val 18900000"/>
              <a:gd name="adj5" fmla="val 12500"/>
            </a:avLst>
          </a:prstGeom>
        </p:spPr>
        <p:style>
          <a:lnRef idx="0">
            <a:schemeClr val="lt1">
              <a:hueOff val="0"/>
              <a:satOff val="0"/>
              <a:lumOff val="0"/>
              <a:alphaOff val="0"/>
            </a:schemeClr>
          </a:lnRef>
          <a:fillRef idx="3">
            <a:schemeClr val="accent3">
              <a:hueOff val="2812566"/>
              <a:satOff val="-4220"/>
              <a:lumOff val="-686"/>
              <a:alphaOff val="0"/>
            </a:schemeClr>
          </a:fillRef>
          <a:effectRef idx="2">
            <a:schemeClr val="accent3">
              <a:hueOff val="2812566"/>
              <a:satOff val="-4220"/>
              <a:lumOff val="-686"/>
              <a:alphaOff val="0"/>
            </a:schemeClr>
          </a:effectRef>
          <a:fontRef idx="minor">
            <a:schemeClr val="lt1"/>
          </a:fontRef>
        </p:style>
        <p:txBody>
          <a:bodyPr/>
          <a:lstStyle/>
          <a:p>
            <a:endParaRPr lang="sl-SI"/>
          </a:p>
        </p:txBody>
      </p:sp>
      <p:sp>
        <p:nvSpPr>
          <p:cNvPr id="9" name="Prostoročno 8"/>
          <p:cNvSpPr/>
          <p:nvPr/>
        </p:nvSpPr>
        <p:spPr>
          <a:xfrm>
            <a:off x="2339752" y="3717032"/>
            <a:ext cx="1440160" cy="864096"/>
          </a:xfrm>
          <a:custGeom>
            <a:avLst/>
            <a:gdLst>
              <a:gd name="connsiteX0" fmla="*/ 0 w 831216"/>
              <a:gd name="connsiteY0" fmla="*/ 0 h 415422"/>
              <a:gd name="connsiteX1" fmla="*/ 831216 w 831216"/>
              <a:gd name="connsiteY1" fmla="*/ 0 h 415422"/>
              <a:gd name="connsiteX2" fmla="*/ 831216 w 831216"/>
              <a:gd name="connsiteY2" fmla="*/ 415422 h 415422"/>
              <a:gd name="connsiteX3" fmla="*/ 0 w 831216"/>
              <a:gd name="connsiteY3" fmla="*/ 415422 h 415422"/>
              <a:gd name="connsiteX4" fmla="*/ 0 w 831216"/>
              <a:gd name="connsiteY4" fmla="*/ 0 h 415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216" h="415422">
                <a:moveTo>
                  <a:pt x="0" y="0"/>
                </a:moveTo>
                <a:lnTo>
                  <a:pt x="831216" y="0"/>
                </a:lnTo>
                <a:lnTo>
                  <a:pt x="831216" y="415422"/>
                </a:lnTo>
                <a:lnTo>
                  <a:pt x="0" y="4154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sl-SI" sz="1400" b="1" dirty="0">
                <a:solidFill>
                  <a:prstClr val="black">
                    <a:lumMod val="95000"/>
                    <a:lumOff val="5000"/>
                  </a:prstClr>
                </a:solidFill>
                <a:latin typeface="Ubuntu" panose="020B0504030602030204" pitchFamily="34" charset="0"/>
              </a:rPr>
              <a:t>CILJI PROJEKTA</a:t>
            </a:r>
          </a:p>
          <a:p>
            <a:pPr algn="ctr" defTabSz="488950">
              <a:lnSpc>
                <a:spcPct val="90000"/>
              </a:lnSpc>
              <a:spcBef>
                <a:spcPct val="0"/>
              </a:spcBef>
              <a:spcAft>
                <a:spcPct val="35000"/>
              </a:spcAft>
            </a:pPr>
            <a:r>
              <a:rPr lang="sl-SI" sz="1100" b="1" dirty="0">
                <a:solidFill>
                  <a:prstClr val="black">
                    <a:lumMod val="95000"/>
                    <a:lumOff val="5000"/>
                  </a:prstClr>
                </a:solidFill>
                <a:latin typeface="Ubuntu" panose="020B0504030602030204" pitchFamily="34" charset="0"/>
              </a:rPr>
              <a:t>Kako bomo dosegli namen projekta?</a:t>
            </a:r>
            <a:endParaRPr lang="en-US" sz="1100" b="1" dirty="0">
              <a:solidFill>
                <a:prstClr val="black">
                  <a:lumMod val="95000"/>
                  <a:lumOff val="5000"/>
                </a:prstClr>
              </a:solidFill>
              <a:latin typeface="Ubuntu" panose="020B0504030602030204" pitchFamily="34" charset="0"/>
            </a:endParaRPr>
          </a:p>
        </p:txBody>
      </p:sp>
      <p:sp>
        <p:nvSpPr>
          <p:cNvPr id="10" name="Krožna puščica 9"/>
          <p:cNvSpPr/>
          <p:nvPr/>
        </p:nvSpPr>
        <p:spPr>
          <a:xfrm rot="16200000">
            <a:off x="3202680" y="1485104"/>
            <a:ext cx="2880000" cy="2880000"/>
          </a:xfrm>
          <a:prstGeom prst="circularArrow">
            <a:avLst>
              <a:gd name="adj1" fmla="val 10980"/>
              <a:gd name="adj2" fmla="val 1142322"/>
              <a:gd name="adj3" fmla="val 4500000"/>
              <a:gd name="adj4" fmla="val 13500000"/>
              <a:gd name="adj5" fmla="val 12500"/>
            </a:avLst>
          </a:prstGeom>
        </p:spPr>
        <p:style>
          <a:lnRef idx="0">
            <a:schemeClr val="lt1">
              <a:hueOff val="0"/>
              <a:satOff val="0"/>
              <a:lumOff val="0"/>
              <a:alphaOff val="0"/>
            </a:schemeClr>
          </a:lnRef>
          <a:fillRef idx="3">
            <a:schemeClr val="accent3">
              <a:hueOff val="5625132"/>
              <a:satOff val="-8440"/>
              <a:lumOff val="-1373"/>
              <a:alphaOff val="0"/>
            </a:schemeClr>
          </a:fillRef>
          <a:effectRef idx="2">
            <a:schemeClr val="accent3">
              <a:hueOff val="5625132"/>
              <a:satOff val="-8440"/>
              <a:lumOff val="-1373"/>
              <a:alphaOff val="0"/>
            </a:schemeClr>
          </a:effectRef>
          <a:fontRef idx="minor">
            <a:schemeClr val="lt1"/>
          </a:fontRef>
        </p:style>
        <p:txBody>
          <a:bodyPr/>
          <a:lstStyle/>
          <a:p>
            <a:endParaRPr lang="sl-SI"/>
          </a:p>
        </p:txBody>
      </p:sp>
      <p:sp>
        <p:nvSpPr>
          <p:cNvPr id="11" name="Prostoročno 10"/>
          <p:cNvSpPr/>
          <p:nvPr/>
        </p:nvSpPr>
        <p:spPr>
          <a:xfrm>
            <a:off x="3914113" y="2348880"/>
            <a:ext cx="1386968" cy="781238"/>
          </a:xfrm>
          <a:custGeom>
            <a:avLst/>
            <a:gdLst>
              <a:gd name="connsiteX0" fmla="*/ 0 w 1386968"/>
              <a:gd name="connsiteY0" fmla="*/ 0 h 415422"/>
              <a:gd name="connsiteX1" fmla="*/ 1386968 w 1386968"/>
              <a:gd name="connsiteY1" fmla="*/ 0 h 415422"/>
              <a:gd name="connsiteX2" fmla="*/ 1386968 w 1386968"/>
              <a:gd name="connsiteY2" fmla="*/ 415422 h 415422"/>
              <a:gd name="connsiteX3" fmla="*/ 0 w 1386968"/>
              <a:gd name="connsiteY3" fmla="*/ 415422 h 415422"/>
              <a:gd name="connsiteX4" fmla="*/ 0 w 1386968"/>
              <a:gd name="connsiteY4" fmla="*/ 0 h 415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968" h="415422">
                <a:moveTo>
                  <a:pt x="0" y="0"/>
                </a:moveTo>
                <a:lnTo>
                  <a:pt x="1386968" y="0"/>
                </a:lnTo>
                <a:lnTo>
                  <a:pt x="1386968" y="415422"/>
                </a:lnTo>
                <a:lnTo>
                  <a:pt x="0" y="4154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sl-SI" sz="1400" b="1" dirty="0">
                <a:solidFill>
                  <a:prstClr val="black">
                    <a:lumMod val="95000"/>
                    <a:lumOff val="5000"/>
                  </a:prstClr>
                </a:solidFill>
                <a:latin typeface="Ubuntu" panose="020B0504030602030204" pitchFamily="34" charset="0"/>
              </a:rPr>
              <a:t>PRIČAKOVANI REZULTATI</a:t>
            </a:r>
          </a:p>
          <a:p>
            <a:pPr algn="ctr" defTabSz="488950">
              <a:lnSpc>
                <a:spcPct val="90000"/>
              </a:lnSpc>
              <a:spcBef>
                <a:spcPct val="0"/>
              </a:spcBef>
              <a:spcAft>
                <a:spcPct val="35000"/>
              </a:spcAft>
            </a:pPr>
            <a:r>
              <a:rPr lang="sl-SI" sz="1100" b="1" dirty="0">
                <a:solidFill>
                  <a:prstClr val="black">
                    <a:lumMod val="95000"/>
                    <a:lumOff val="5000"/>
                  </a:prstClr>
                </a:solidFill>
                <a:latin typeface="Ubuntu" panose="020B0504030602030204" pitchFamily="34" charset="0"/>
              </a:rPr>
              <a:t>Kaj želimo doseči?</a:t>
            </a:r>
            <a:endParaRPr lang="en-US" sz="1100" b="1" dirty="0">
              <a:solidFill>
                <a:prstClr val="black">
                  <a:lumMod val="95000"/>
                  <a:lumOff val="5000"/>
                </a:prstClr>
              </a:solidFill>
              <a:latin typeface="Ubuntu" panose="020B0504030602030204" pitchFamily="34" charset="0"/>
            </a:endParaRPr>
          </a:p>
        </p:txBody>
      </p:sp>
      <p:sp>
        <p:nvSpPr>
          <p:cNvPr id="12" name="Oblika 11"/>
          <p:cNvSpPr/>
          <p:nvPr/>
        </p:nvSpPr>
        <p:spPr>
          <a:xfrm rot="16200000">
            <a:off x="4714528" y="2421207"/>
            <a:ext cx="2880000" cy="2880000"/>
          </a:xfrm>
          <a:prstGeom prst="leftCircularArrow">
            <a:avLst>
              <a:gd name="adj1" fmla="val 10980"/>
              <a:gd name="adj2" fmla="val 1142322"/>
              <a:gd name="adj3" fmla="val 6300000"/>
              <a:gd name="adj4" fmla="val 18900000"/>
              <a:gd name="adj5" fmla="val 12500"/>
            </a:avLst>
          </a:prstGeom>
        </p:spPr>
        <p:style>
          <a:lnRef idx="0">
            <a:schemeClr val="lt1">
              <a:hueOff val="0"/>
              <a:satOff val="0"/>
              <a:lumOff val="0"/>
              <a:alphaOff val="0"/>
            </a:schemeClr>
          </a:lnRef>
          <a:fillRef idx="3">
            <a:schemeClr val="accent3">
              <a:hueOff val="8437698"/>
              <a:satOff val="-12660"/>
              <a:lumOff val="-2059"/>
              <a:alphaOff val="0"/>
            </a:schemeClr>
          </a:fillRef>
          <a:effectRef idx="2">
            <a:schemeClr val="accent3">
              <a:hueOff val="8437698"/>
              <a:satOff val="-12660"/>
              <a:lumOff val="-2059"/>
              <a:alphaOff val="0"/>
            </a:schemeClr>
          </a:effectRef>
          <a:fontRef idx="minor">
            <a:schemeClr val="lt1"/>
          </a:fontRef>
        </p:style>
        <p:txBody>
          <a:bodyPr/>
          <a:lstStyle/>
          <a:p>
            <a:endParaRPr lang="sl-SI"/>
          </a:p>
        </p:txBody>
      </p:sp>
      <p:sp>
        <p:nvSpPr>
          <p:cNvPr id="13" name="Prostoročno 12"/>
          <p:cNvSpPr/>
          <p:nvPr/>
        </p:nvSpPr>
        <p:spPr>
          <a:xfrm>
            <a:off x="5445097" y="3789040"/>
            <a:ext cx="1431159" cy="720080"/>
          </a:xfrm>
          <a:custGeom>
            <a:avLst/>
            <a:gdLst>
              <a:gd name="connsiteX0" fmla="*/ 0 w 1040999"/>
              <a:gd name="connsiteY0" fmla="*/ 0 h 415422"/>
              <a:gd name="connsiteX1" fmla="*/ 1040999 w 1040999"/>
              <a:gd name="connsiteY1" fmla="*/ 0 h 415422"/>
              <a:gd name="connsiteX2" fmla="*/ 1040999 w 1040999"/>
              <a:gd name="connsiteY2" fmla="*/ 415422 h 415422"/>
              <a:gd name="connsiteX3" fmla="*/ 0 w 1040999"/>
              <a:gd name="connsiteY3" fmla="*/ 415422 h 415422"/>
              <a:gd name="connsiteX4" fmla="*/ 0 w 1040999"/>
              <a:gd name="connsiteY4" fmla="*/ 0 h 415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999" h="415422">
                <a:moveTo>
                  <a:pt x="0" y="0"/>
                </a:moveTo>
                <a:lnTo>
                  <a:pt x="1040999" y="0"/>
                </a:lnTo>
                <a:lnTo>
                  <a:pt x="1040999" y="415422"/>
                </a:lnTo>
                <a:lnTo>
                  <a:pt x="0" y="4154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sl-SI" sz="1400" b="1" dirty="0">
                <a:solidFill>
                  <a:prstClr val="black">
                    <a:lumMod val="95000"/>
                    <a:lumOff val="5000"/>
                  </a:prstClr>
                </a:solidFill>
                <a:latin typeface="Ubuntu" panose="020B0504030602030204" pitchFamily="34" charset="0"/>
              </a:rPr>
              <a:t>REZULTATI AKTIVNOSTI</a:t>
            </a:r>
          </a:p>
          <a:p>
            <a:pPr algn="ctr" defTabSz="488950">
              <a:lnSpc>
                <a:spcPct val="90000"/>
              </a:lnSpc>
              <a:spcBef>
                <a:spcPct val="0"/>
              </a:spcBef>
              <a:spcAft>
                <a:spcPct val="35000"/>
              </a:spcAft>
            </a:pPr>
            <a:r>
              <a:rPr lang="sl-SI" sz="1100" b="1" dirty="0">
                <a:solidFill>
                  <a:prstClr val="black">
                    <a:lumMod val="95000"/>
                    <a:lumOff val="5000"/>
                  </a:prstClr>
                </a:solidFill>
                <a:latin typeface="Ubuntu" panose="020B0504030602030204" pitchFamily="34" charset="0"/>
              </a:rPr>
              <a:t>Kaj želimo narediti? </a:t>
            </a:r>
            <a:endParaRPr lang="en-US" sz="1100" b="1" dirty="0">
              <a:solidFill>
                <a:prstClr val="black">
                  <a:lumMod val="95000"/>
                  <a:lumOff val="5000"/>
                </a:prstClr>
              </a:solidFill>
              <a:latin typeface="Ubuntu" panose="020B0504030602030204" pitchFamily="34" charset="0"/>
            </a:endParaRPr>
          </a:p>
        </p:txBody>
      </p:sp>
      <p:sp>
        <p:nvSpPr>
          <p:cNvPr id="16" name="Odebeljen lok 15"/>
          <p:cNvSpPr/>
          <p:nvPr/>
        </p:nvSpPr>
        <p:spPr>
          <a:xfrm rot="16200000">
            <a:off x="6372480" y="1665104"/>
            <a:ext cx="2520000" cy="2520000"/>
          </a:xfrm>
          <a:prstGeom prst="blockArc">
            <a:avLst>
              <a:gd name="adj1" fmla="val 13500000"/>
              <a:gd name="adj2" fmla="val 10800000"/>
              <a:gd name="adj3" fmla="val 12740"/>
            </a:avLst>
          </a:prstGeom>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txBody>
          <a:bodyPr/>
          <a:lstStyle/>
          <a:p>
            <a:endParaRPr lang="sl-SI"/>
          </a:p>
        </p:txBody>
      </p:sp>
      <p:sp>
        <p:nvSpPr>
          <p:cNvPr id="17" name="Prostoročno 16"/>
          <p:cNvSpPr/>
          <p:nvPr/>
        </p:nvSpPr>
        <p:spPr>
          <a:xfrm>
            <a:off x="6984544" y="2420888"/>
            <a:ext cx="1295871" cy="864096"/>
          </a:xfrm>
          <a:custGeom>
            <a:avLst/>
            <a:gdLst>
              <a:gd name="connsiteX0" fmla="*/ 0 w 1225221"/>
              <a:gd name="connsiteY0" fmla="*/ 0 h 415422"/>
              <a:gd name="connsiteX1" fmla="*/ 1225221 w 1225221"/>
              <a:gd name="connsiteY1" fmla="*/ 0 h 415422"/>
              <a:gd name="connsiteX2" fmla="*/ 1225221 w 1225221"/>
              <a:gd name="connsiteY2" fmla="*/ 415422 h 415422"/>
              <a:gd name="connsiteX3" fmla="*/ 0 w 1225221"/>
              <a:gd name="connsiteY3" fmla="*/ 415422 h 415422"/>
              <a:gd name="connsiteX4" fmla="*/ 0 w 1225221"/>
              <a:gd name="connsiteY4" fmla="*/ 0 h 415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221" h="415422">
                <a:moveTo>
                  <a:pt x="0" y="0"/>
                </a:moveTo>
                <a:lnTo>
                  <a:pt x="1225221" y="0"/>
                </a:lnTo>
                <a:lnTo>
                  <a:pt x="1225221" y="415422"/>
                </a:lnTo>
                <a:lnTo>
                  <a:pt x="0" y="4154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sl-SI" sz="1400" b="1" dirty="0">
                <a:solidFill>
                  <a:prstClr val="black">
                    <a:lumMod val="95000"/>
                    <a:lumOff val="5000"/>
                  </a:prstClr>
                </a:solidFill>
                <a:latin typeface="Ubuntu" panose="020B0504030602030204" pitchFamily="34" charset="0"/>
              </a:rPr>
              <a:t>AKTIVNOSTI</a:t>
            </a:r>
          </a:p>
          <a:p>
            <a:pPr algn="ctr" defTabSz="488950">
              <a:lnSpc>
                <a:spcPct val="90000"/>
              </a:lnSpc>
              <a:spcBef>
                <a:spcPct val="0"/>
              </a:spcBef>
              <a:spcAft>
                <a:spcPct val="35000"/>
              </a:spcAft>
            </a:pPr>
            <a:r>
              <a:rPr lang="sl-SI" sz="1100" b="1" dirty="0">
                <a:solidFill>
                  <a:prstClr val="black">
                    <a:lumMod val="95000"/>
                    <a:lumOff val="5000"/>
                  </a:prstClr>
                </a:solidFill>
                <a:latin typeface="Ubuntu" panose="020B0504030602030204" pitchFamily="34" charset="0"/>
              </a:rPr>
              <a:t>Kako želimo doseči rezultate?</a:t>
            </a:r>
          </a:p>
        </p:txBody>
      </p:sp>
    </p:spTree>
    <p:extLst>
      <p:ext uri="{BB962C8B-B14F-4D97-AF65-F5344CB8AC3E}">
        <p14:creationId xmlns:p14="http://schemas.microsoft.com/office/powerpoint/2010/main" val="423633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7" grpId="0"/>
      <p:bldP spid="9" grpId="0"/>
      <p:bldP spid="11" grpId="0"/>
      <p:bldP spid="13"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5" name="PoljeZBesedilom 4"/>
          <p:cNvSpPr txBox="1"/>
          <p:nvPr/>
        </p:nvSpPr>
        <p:spPr>
          <a:xfrm>
            <a:off x="291787" y="991302"/>
            <a:ext cx="8548487" cy="1508105"/>
          </a:xfrm>
          <a:prstGeom prst="rect">
            <a:avLst/>
          </a:prstGeom>
          <a:noFill/>
        </p:spPr>
        <p:txBody>
          <a:bodyPr wrap="square" rtlCol="0">
            <a:spAutoFit/>
          </a:bodyPr>
          <a:lstStyle/>
          <a:p>
            <a:pPr algn="ctr"/>
            <a:r>
              <a:rPr lang="sl-SI" dirty="0">
                <a:solidFill>
                  <a:prstClr val="black"/>
                </a:solidFill>
                <a:latin typeface="Ubuntu" panose="020B0504030602030204" pitchFamily="34" charset="0"/>
              </a:rPr>
              <a:t>Namen LIFE projektov je </a:t>
            </a:r>
            <a:r>
              <a:rPr lang="sl-SI" b="1" dirty="0">
                <a:solidFill>
                  <a:srgbClr val="FF0000"/>
                </a:solidFill>
                <a:latin typeface="Ubuntu" panose="020B0504030602030204" pitchFamily="34" charset="0"/>
              </a:rPr>
              <a:t>reševanje</a:t>
            </a:r>
            <a:r>
              <a:rPr lang="sl-SI" dirty="0">
                <a:solidFill>
                  <a:prstClr val="black"/>
                </a:solidFill>
                <a:latin typeface="Ubuntu" panose="020B0504030602030204" pitchFamily="34" charset="0"/>
              </a:rPr>
              <a:t> </a:t>
            </a:r>
            <a:r>
              <a:rPr lang="sl-SI" sz="2000" b="1" dirty="0">
                <a:solidFill>
                  <a:srgbClr val="FF0000"/>
                </a:solidFill>
                <a:latin typeface="Ubuntu" panose="020B0504030602030204" pitchFamily="34" charset="0"/>
              </a:rPr>
              <a:t>OKOLJSKIH PROBLEMOV</a:t>
            </a:r>
            <a:r>
              <a:rPr lang="sl-SI" dirty="0">
                <a:solidFill>
                  <a:prstClr val="black"/>
                </a:solidFill>
                <a:latin typeface="Ubuntu" panose="020B0504030602030204" pitchFamily="34" charset="0"/>
              </a:rPr>
              <a:t>, ki so povezani z evropsko okoljsko politiko in zakonodajo.</a:t>
            </a:r>
          </a:p>
          <a:p>
            <a:pPr algn="ctr"/>
            <a:endParaRPr lang="sl-SI" dirty="0">
              <a:solidFill>
                <a:prstClr val="black"/>
              </a:solidFill>
              <a:latin typeface="Ubuntu" panose="020B0504030602030204" pitchFamily="34" charset="0"/>
            </a:endParaRPr>
          </a:p>
          <a:p>
            <a:pPr algn="ctr"/>
            <a:endParaRPr lang="sl-SI" dirty="0">
              <a:solidFill>
                <a:prstClr val="black"/>
              </a:solidFill>
              <a:latin typeface="Ubuntu" panose="020B0504030602030204" pitchFamily="34" charset="0"/>
            </a:endParaRPr>
          </a:p>
          <a:p>
            <a:pPr algn="ctr"/>
            <a:r>
              <a:rPr lang="sl-SI" b="1" dirty="0">
                <a:solidFill>
                  <a:prstClr val="black"/>
                </a:solidFill>
                <a:latin typeface="Ubuntu" panose="020B0504030602030204" pitchFamily="34" charset="0"/>
              </a:rPr>
              <a:t>za pripravo dobre prijave</a:t>
            </a:r>
            <a:r>
              <a:rPr lang="sl-SI" dirty="0">
                <a:solidFill>
                  <a:prstClr val="black"/>
                </a:solidFill>
                <a:latin typeface="Ubuntu" panose="020B0504030602030204" pitchFamily="34" charset="0"/>
              </a:rPr>
              <a:t> </a:t>
            </a:r>
            <a:endParaRPr lang="sl-SI" b="1" dirty="0">
              <a:solidFill>
                <a:prstClr val="black"/>
              </a:solidFill>
              <a:latin typeface="Ubuntu" panose="020B0504030602030204" pitchFamily="34" charset="0"/>
            </a:endParaRPr>
          </a:p>
        </p:txBody>
      </p:sp>
      <p:sp>
        <p:nvSpPr>
          <p:cNvPr id="12" name="Pravokotnik 11"/>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Definiranje (okoljskega) projektnega problema</a:t>
            </a:r>
          </a:p>
        </p:txBody>
      </p:sp>
      <p:sp>
        <p:nvSpPr>
          <p:cNvPr id="3" name="Puščica dol 2"/>
          <p:cNvSpPr/>
          <p:nvPr/>
        </p:nvSpPr>
        <p:spPr>
          <a:xfrm>
            <a:off x="4427984" y="1700808"/>
            <a:ext cx="288032" cy="387502"/>
          </a:xfrm>
          <a:prstGeom prst="downArrow">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7" name="Križec 6"/>
          <p:cNvSpPr/>
          <p:nvPr/>
        </p:nvSpPr>
        <p:spPr>
          <a:xfrm>
            <a:off x="4239878" y="3243092"/>
            <a:ext cx="692162" cy="722735"/>
          </a:xfrm>
          <a:prstGeom prst="plus">
            <a:avLst>
              <a:gd name="adj" fmla="val 42168"/>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PoljeZBesedilom 7"/>
          <p:cNvSpPr txBox="1"/>
          <p:nvPr/>
        </p:nvSpPr>
        <p:spPr>
          <a:xfrm>
            <a:off x="1979712" y="2597675"/>
            <a:ext cx="5184576" cy="400110"/>
          </a:xfrm>
          <a:prstGeom prst="rect">
            <a:avLst/>
          </a:prstGeom>
          <a:noFill/>
          <a:ln w="12700">
            <a:solidFill>
              <a:schemeClr val="accent1"/>
            </a:solidFill>
          </a:ln>
        </p:spPr>
        <p:txBody>
          <a:bodyPr wrap="square" rtlCol="0">
            <a:spAutoFit/>
          </a:bodyPr>
          <a:lstStyle/>
          <a:p>
            <a:pPr algn="ctr"/>
            <a:r>
              <a:rPr lang="sl-SI" sz="2000" b="1" dirty="0">
                <a:solidFill>
                  <a:srgbClr val="4696C8"/>
                </a:solidFill>
                <a:latin typeface="Ubuntu" panose="020B0504030602030204" pitchFamily="34" charset="0"/>
              </a:rPr>
              <a:t>OPREDELITEV</a:t>
            </a:r>
            <a:r>
              <a:rPr lang="sl-SI" sz="2000" dirty="0">
                <a:solidFill>
                  <a:srgbClr val="4696C8"/>
                </a:solidFill>
                <a:latin typeface="Ubuntu" panose="020B0504030602030204" pitchFamily="34" charset="0"/>
              </a:rPr>
              <a:t> OKOLJSKEGA PROBLEMA</a:t>
            </a:r>
          </a:p>
        </p:txBody>
      </p:sp>
      <p:sp>
        <p:nvSpPr>
          <p:cNvPr id="9" name="PoljeZBesedilom 8"/>
          <p:cNvSpPr txBox="1"/>
          <p:nvPr/>
        </p:nvSpPr>
        <p:spPr>
          <a:xfrm>
            <a:off x="2555776" y="4152234"/>
            <a:ext cx="4032448" cy="400110"/>
          </a:xfrm>
          <a:prstGeom prst="rect">
            <a:avLst/>
          </a:prstGeom>
          <a:noFill/>
          <a:ln>
            <a:solidFill>
              <a:schemeClr val="accent1"/>
            </a:solidFill>
          </a:ln>
        </p:spPr>
        <p:txBody>
          <a:bodyPr wrap="square" rtlCol="0">
            <a:spAutoFit/>
          </a:bodyPr>
          <a:lstStyle/>
          <a:p>
            <a:pPr algn="ctr"/>
            <a:r>
              <a:rPr lang="sl-SI" sz="2000" b="1" dirty="0">
                <a:solidFill>
                  <a:srgbClr val="4696C8"/>
                </a:solidFill>
                <a:latin typeface="Ubuntu" panose="020B0504030602030204" pitchFamily="34" charset="0"/>
              </a:rPr>
              <a:t>OPIS</a:t>
            </a:r>
            <a:r>
              <a:rPr lang="sl-SI" sz="2000" dirty="0">
                <a:solidFill>
                  <a:srgbClr val="4696C8"/>
                </a:solidFill>
                <a:latin typeface="Ubuntu" panose="020B0504030602030204" pitchFamily="34" charset="0"/>
              </a:rPr>
              <a:t> OKOLJSKEGA PROBLEMA</a:t>
            </a:r>
            <a:endParaRPr lang="en-GB" sz="2000" dirty="0">
              <a:solidFill>
                <a:srgbClr val="4696C8"/>
              </a:solidFill>
              <a:latin typeface="Ubuntu" panose="020B0504030602030204" pitchFamily="34" charset="0"/>
            </a:endParaRPr>
          </a:p>
        </p:txBody>
      </p:sp>
      <p:sp>
        <p:nvSpPr>
          <p:cNvPr id="15" name="PoljeZBesedilom 14"/>
          <p:cNvSpPr txBox="1"/>
          <p:nvPr/>
        </p:nvSpPr>
        <p:spPr>
          <a:xfrm>
            <a:off x="755225" y="4956556"/>
            <a:ext cx="7560000" cy="640515"/>
          </a:xfrm>
          <a:prstGeom prst="rect">
            <a:avLst/>
          </a:prstGeom>
          <a:ln w="19050">
            <a:solidFill>
              <a:srgbClr val="FF0000"/>
            </a:solidFill>
          </a:ln>
        </p:spPr>
        <p:style>
          <a:lnRef idx="2">
            <a:schemeClr val="dk1"/>
          </a:lnRef>
          <a:fillRef idx="1">
            <a:schemeClr val="lt1"/>
          </a:fillRef>
          <a:effectRef idx="0">
            <a:schemeClr val="dk1"/>
          </a:effectRef>
          <a:fontRef idx="minor">
            <a:schemeClr val="dk1"/>
          </a:fontRef>
        </p:style>
        <p:txBody>
          <a:bodyPr wrap="square" lIns="180000" tIns="180000" rIns="180000" bIns="180000" rtlCol="0" anchor="ctr" anchorCtr="1">
            <a:spAutoFit/>
          </a:bodyPr>
          <a:lstStyle/>
          <a:p>
            <a:pPr>
              <a:spcAft>
                <a:spcPts val="1000"/>
              </a:spcAft>
            </a:pPr>
            <a:r>
              <a:rPr lang="sl-SI" dirty="0">
                <a:solidFill>
                  <a:prstClr val="black"/>
                </a:solidFill>
                <a:latin typeface="Ubuntu" panose="020B0504030602030204" pitchFamily="34" charset="0"/>
              </a:rPr>
              <a:t>PRIPOROČILO: Projekt </a:t>
            </a:r>
            <a:r>
              <a:rPr lang="sl-SI" b="1" dirty="0">
                <a:solidFill>
                  <a:srgbClr val="FF0000"/>
                </a:solidFill>
                <a:latin typeface="Ubuntu" panose="020B0504030602030204" pitchFamily="34" charset="0"/>
              </a:rPr>
              <a:t>naj</a:t>
            </a:r>
            <a:r>
              <a:rPr lang="sl-SI" dirty="0">
                <a:solidFill>
                  <a:prstClr val="black"/>
                </a:solidFill>
                <a:latin typeface="Ubuntu" panose="020B0504030602030204" pitchFamily="34" charset="0"/>
              </a:rPr>
              <a:t> prispeva k 1-2 projektnim temam </a:t>
            </a:r>
          </a:p>
        </p:txBody>
      </p:sp>
      <p:pic>
        <p:nvPicPr>
          <p:cNvPr id="16" name="Picture 7"/>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3608" y="5013176"/>
            <a:ext cx="178028"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a:hlinkClick r:id="rId8"/>
          </p:cNvPr>
          <p:cNvPicPr>
            <a:picLocks noChangeAspect="1" noChangeArrowheads="1"/>
          </p:cNvPicPr>
          <p:nvPr/>
        </p:nvPicPr>
        <p:blipFill>
          <a:blip r:embed="rId9" cstate="print">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10">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7781215" y="5085184"/>
            <a:ext cx="319177" cy="319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571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oljeZBesedilom 7"/>
          <p:cNvSpPr txBox="1"/>
          <p:nvPr/>
        </p:nvSpPr>
        <p:spPr>
          <a:xfrm>
            <a:off x="1979712" y="908720"/>
            <a:ext cx="5184576" cy="400110"/>
          </a:xfrm>
          <a:prstGeom prst="rect">
            <a:avLst/>
          </a:prstGeom>
          <a:noFill/>
          <a:ln w="12700">
            <a:solidFill>
              <a:schemeClr val="accent1"/>
            </a:solidFill>
          </a:ln>
        </p:spPr>
        <p:txBody>
          <a:bodyPr wrap="square" rtlCol="0">
            <a:spAutoFit/>
          </a:bodyPr>
          <a:lstStyle/>
          <a:p>
            <a:pPr algn="ctr"/>
            <a:r>
              <a:rPr lang="sl-SI" sz="2000" b="1" dirty="0">
                <a:solidFill>
                  <a:srgbClr val="4696C8"/>
                </a:solidFill>
                <a:latin typeface="Ubuntu" panose="020B0504030602030204" pitchFamily="34" charset="0"/>
              </a:rPr>
              <a:t>OPREDELITEV</a:t>
            </a:r>
            <a:r>
              <a:rPr lang="sl-SI" sz="2000" dirty="0">
                <a:solidFill>
                  <a:srgbClr val="4696C8"/>
                </a:solidFill>
                <a:latin typeface="Ubuntu" panose="020B0504030602030204" pitchFamily="34" charset="0"/>
              </a:rPr>
              <a:t> OKOLJSKEGA PROBLEMA</a:t>
            </a:r>
          </a:p>
        </p:txBody>
      </p:sp>
      <p:sp>
        <p:nvSpPr>
          <p:cNvPr id="15" name="PoljeZBesedilom 14"/>
          <p:cNvSpPr txBox="1"/>
          <p:nvPr/>
        </p:nvSpPr>
        <p:spPr>
          <a:xfrm>
            <a:off x="343994" y="5005045"/>
            <a:ext cx="8404470" cy="800219"/>
          </a:xfrm>
          <a:prstGeom prst="rect">
            <a:avLst/>
          </a:prstGeom>
          <a:noFill/>
          <a:ln w="19050">
            <a:solidFill>
              <a:srgbClr val="FF0000"/>
            </a:solidFill>
          </a:ln>
        </p:spPr>
        <p:txBody>
          <a:bodyPr wrap="square" rtlCol="0">
            <a:spAutoFit/>
          </a:bodyPr>
          <a:lstStyle/>
          <a:p>
            <a:pPr algn="ctr"/>
            <a:r>
              <a:rPr lang="sl-SI" sz="1600" dirty="0">
                <a:solidFill>
                  <a:prstClr val="black"/>
                </a:solidFill>
                <a:latin typeface="Ubuntu" panose="020B0504030602030204" pitchFamily="34" charset="0"/>
              </a:rPr>
              <a:t>Pri opredelitvi problema sta ključni dve vprašanji:</a:t>
            </a:r>
          </a:p>
          <a:p>
            <a:pPr algn="ctr"/>
            <a:endParaRPr lang="sl-SI" sz="1200" dirty="0">
              <a:solidFill>
                <a:prstClr val="black"/>
              </a:solidFill>
              <a:latin typeface="Ubuntu" panose="020B0504030602030204" pitchFamily="34" charset="0"/>
            </a:endParaRPr>
          </a:p>
          <a:p>
            <a:pPr algn="ctr"/>
            <a:r>
              <a:rPr lang="sl-SI" b="1" dirty="0">
                <a:solidFill>
                  <a:srgbClr val="FF0000"/>
                </a:solidFill>
                <a:latin typeface="Ubuntu" panose="020B0504030602030204" pitchFamily="34" charset="0"/>
              </a:rPr>
              <a:t>ZAKAJ</a:t>
            </a:r>
            <a:r>
              <a:rPr lang="sl-SI" b="1" dirty="0">
                <a:solidFill>
                  <a:prstClr val="black"/>
                </a:solidFill>
                <a:latin typeface="Ubuntu" panose="020B0504030602030204" pitchFamily="34" charset="0"/>
              </a:rPr>
              <a:t> je potrebno reševati ta problem? &amp; </a:t>
            </a:r>
            <a:r>
              <a:rPr lang="sl-SI" b="1" dirty="0">
                <a:solidFill>
                  <a:srgbClr val="FF0000"/>
                </a:solidFill>
                <a:latin typeface="Ubuntu" panose="020B0504030602030204" pitchFamily="34" charset="0"/>
              </a:rPr>
              <a:t>KDO</a:t>
            </a:r>
            <a:r>
              <a:rPr lang="sl-SI" b="1" dirty="0">
                <a:solidFill>
                  <a:prstClr val="black"/>
                </a:solidFill>
                <a:latin typeface="Ubuntu" panose="020B0504030602030204" pitchFamily="34" charset="0"/>
              </a:rPr>
              <a:t> oz. </a:t>
            </a:r>
            <a:r>
              <a:rPr lang="sl-SI" b="1" dirty="0">
                <a:solidFill>
                  <a:srgbClr val="FF0000"/>
                </a:solidFill>
                <a:latin typeface="Ubuntu" panose="020B0504030602030204" pitchFamily="34" charset="0"/>
              </a:rPr>
              <a:t>KAJ</a:t>
            </a:r>
            <a:r>
              <a:rPr lang="sl-SI" b="1" dirty="0">
                <a:solidFill>
                  <a:prstClr val="black"/>
                </a:solidFill>
                <a:latin typeface="Ubuntu" panose="020B0504030602030204" pitchFamily="34" charset="0"/>
              </a:rPr>
              <a:t> povzroča problem?</a:t>
            </a:r>
          </a:p>
        </p:txBody>
      </p:sp>
      <p:sp>
        <p:nvSpPr>
          <p:cNvPr id="16" name="PoljeZBesedilom 15"/>
          <p:cNvSpPr txBox="1"/>
          <p:nvPr/>
        </p:nvSpPr>
        <p:spPr>
          <a:xfrm>
            <a:off x="1079968" y="1484784"/>
            <a:ext cx="7020424" cy="3354765"/>
          </a:xfrm>
          <a:prstGeom prst="rect">
            <a:avLst/>
          </a:prstGeom>
          <a:noFill/>
        </p:spPr>
        <p:txBody>
          <a:bodyPr wrap="square" rtlCol="0">
            <a:spAutoFit/>
          </a:bodyPr>
          <a:lstStyle/>
          <a:p>
            <a:pPr algn="ctr"/>
            <a:r>
              <a:rPr lang="sl-SI" b="1" dirty="0">
                <a:solidFill>
                  <a:prstClr val="black"/>
                </a:solidFill>
                <a:latin typeface="Ubuntu" panose="020B0504030602030204" pitchFamily="34" charset="0"/>
              </a:rPr>
              <a:t>Je vaš problem </a:t>
            </a:r>
            <a:r>
              <a:rPr lang="sl-SI" b="1" dirty="0">
                <a:solidFill>
                  <a:srgbClr val="FF0000"/>
                </a:solidFill>
                <a:latin typeface="Ubuntu" panose="020B0504030602030204" pitchFamily="34" charset="0"/>
              </a:rPr>
              <a:t>res</a:t>
            </a:r>
            <a:r>
              <a:rPr lang="sl-SI" b="1" dirty="0">
                <a:solidFill>
                  <a:prstClr val="black"/>
                </a:solidFill>
                <a:latin typeface="Ubuntu" panose="020B0504030602030204" pitchFamily="34" charset="0"/>
              </a:rPr>
              <a:t> problem?</a:t>
            </a:r>
            <a:r>
              <a:rPr lang="sl-SI" dirty="0">
                <a:solidFill>
                  <a:prstClr val="black"/>
                </a:solidFill>
                <a:latin typeface="Ubuntu" panose="020B0504030602030204" pitchFamily="34" charset="0"/>
              </a:rPr>
              <a:t> </a:t>
            </a:r>
          </a:p>
          <a:p>
            <a:pPr algn="ctr"/>
            <a:r>
              <a:rPr lang="sl-SI" dirty="0">
                <a:solidFill>
                  <a:prstClr val="black"/>
                </a:solidFill>
                <a:latin typeface="Ubuntu" panose="020B0504030602030204" pitchFamily="34" charset="0"/>
              </a:rPr>
              <a:t>Je mogoče </a:t>
            </a:r>
            <a:r>
              <a:rPr lang="sl-SI" b="1" dirty="0">
                <a:solidFill>
                  <a:prstClr val="black"/>
                </a:solidFill>
                <a:latin typeface="Ubuntu" panose="020B0504030602030204" pitchFamily="34" charset="0"/>
              </a:rPr>
              <a:t>vzrok</a:t>
            </a:r>
            <a:r>
              <a:rPr lang="sl-SI" dirty="0">
                <a:solidFill>
                  <a:prstClr val="black"/>
                </a:solidFill>
                <a:latin typeface="Ubuntu" panose="020B0504030602030204" pitchFamily="34" charset="0"/>
              </a:rPr>
              <a:t> ali celo </a:t>
            </a:r>
            <a:r>
              <a:rPr lang="sl-SI" b="1" dirty="0">
                <a:solidFill>
                  <a:prstClr val="black"/>
                </a:solidFill>
                <a:latin typeface="Ubuntu" panose="020B0504030602030204" pitchFamily="34" charset="0"/>
              </a:rPr>
              <a:t>posledica</a:t>
            </a:r>
            <a:r>
              <a:rPr lang="sl-SI" dirty="0">
                <a:solidFill>
                  <a:prstClr val="black"/>
                </a:solidFill>
                <a:latin typeface="Ubuntu" panose="020B0504030602030204" pitchFamily="34" charset="0"/>
              </a:rPr>
              <a:t> problema?</a:t>
            </a:r>
          </a:p>
          <a:p>
            <a:pPr algn="ctr"/>
            <a:endParaRPr lang="sl-SI" sz="1600" dirty="0">
              <a:solidFill>
                <a:prstClr val="black"/>
              </a:solidFill>
              <a:latin typeface="Ubuntu" panose="020B0504030602030204" pitchFamily="34" charset="0"/>
            </a:endParaRPr>
          </a:p>
          <a:p>
            <a:pPr algn="ctr"/>
            <a:endParaRPr lang="sl-SI" sz="1600" dirty="0">
              <a:solidFill>
                <a:prstClr val="black"/>
              </a:solidFill>
              <a:latin typeface="Ubuntu" panose="020B0504030602030204" pitchFamily="34" charset="0"/>
            </a:endParaRPr>
          </a:p>
          <a:p>
            <a:r>
              <a:rPr lang="sl-SI" dirty="0">
                <a:solidFill>
                  <a:prstClr val="black"/>
                </a:solidFill>
                <a:latin typeface="Ubuntu" panose="020B0504030602030204" pitchFamily="34" charset="0"/>
              </a:rPr>
              <a:t>Preverimo:</a:t>
            </a:r>
          </a:p>
          <a:p>
            <a:pPr marL="285750" indent="-285750">
              <a:buFont typeface="Wingdings" panose="05000000000000000000" pitchFamily="2" charset="2"/>
              <a:buChar char="Ø"/>
            </a:pPr>
            <a:r>
              <a:rPr lang="sl-SI" dirty="0">
                <a:solidFill>
                  <a:prstClr val="black"/>
                </a:solidFill>
                <a:latin typeface="Ubuntu" panose="020B0504030602030204" pitchFamily="34" charset="0"/>
              </a:rPr>
              <a:t>pomanjkanje komunalne infrastrukture (npr. čistilne naprave)</a:t>
            </a:r>
          </a:p>
          <a:p>
            <a:pPr marL="285750" indent="-285750">
              <a:buFont typeface="Wingdings" panose="05000000000000000000" pitchFamily="2" charset="2"/>
              <a:buChar char="Ø"/>
            </a:pPr>
            <a:endParaRPr lang="sl-SI" dirty="0">
              <a:solidFill>
                <a:prstClr val="black"/>
              </a:solidFill>
              <a:latin typeface="Ubuntu" panose="020B0504030602030204" pitchFamily="34" charset="0"/>
            </a:endParaRPr>
          </a:p>
          <a:p>
            <a:pPr marL="285750" indent="-285750">
              <a:buFont typeface="Wingdings" panose="05000000000000000000" pitchFamily="2" charset="2"/>
              <a:buChar char="Ø"/>
            </a:pPr>
            <a:r>
              <a:rPr lang="sl-SI" dirty="0">
                <a:solidFill>
                  <a:prstClr val="black"/>
                </a:solidFill>
                <a:latin typeface="Ubuntu" panose="020B0504030602030204" pitchFamily="34" charset="0"/>
              </a:rPr>
              <a:t>upad biotske pestrosti celinskih voda</a:t>
            </a:r>
          </a:p>
          <a:p>
            <a:pPr marL="285750" indent="-285750">
              <a:buFont typeface="Wingdings" panose="05000000000000000000" pitchFamily="2" charset="2"/>
              <a:buChar char="Ø"/>
            </a:pPr>
            <a:endParaRPr lang="sl-SI" dirty="0">
              <a:solidFill>
                <a:prstClr val="black"/>
              </a:solidFill>
              <a:latin typeface="Ubuntu" panose="020B0504030602030204" pitchFamily="34" charset="0"/>
            </a:endParaRPr>
          </a:p>
          <a:p>
            <a:pPr marL="285750" indent="-285750">
              <a:buFont typeface="Wingdings" panose="05000000000000000000" pitchFamily="2" charset="2"/>
              <a:buChar char="Ø"/>
            </a:pPr>
            <a:r>
              <a:rPr lang="sl-SI" dirty="0">
                <a:solidFill>
                  <a:prstClr val="black"/>
                </a:solidFill>
                <a:latin typeface="Ubuntu" panose="020B0504030602030204" pitchFamily="34" charset="0"/>
              </a:rPr>
              <a:t>lokalno prebivalstvo ne ločuje odpadkov</a:t>
            </a:r>
          </a:p>
          <a:p>
            <a:pPr marL="285750" indent="-285750">
              <a:buFont typeface="Wingdings" panose="05000000000000000000" pitchFamily="2" charset="2"/>
              <a:buChar char="Ø"/>
            </a:pPr>
            <a:endParaRPr lang="sl-SI" dirty="0">
              <a:solidFill>
                <a:prstClr val="black"/>
              </a:solidFill>
              <a:latin typeface="Ubuntu" panose="020B0504030602030204" pitchFamily="34" charset="0"/>
            </a:endParaRPr>
          </a:p>
          <a:p>
            <a:pPr marL="285750" indent="-285750">
              <a:buFont typeface="Wingdings" panose="05000000000000000000" pitchFamily="2" charset="2"/>
              <a:buChar char="Ø"/>
            </a:pPr>
            <a:r>
              <a:rPr lang="sl-SI" dirty="0">
                <a:solidFill>
                  <a:prstClr val="black"/>
                </a:solidFill>
                <a:latin typeface="Ubuntu" panose="020B0504030602030204" pitchFamily="34" charset="0"/>
              </a:rPr>
              <a:t>v procesu izdelave čevljev nastane veliko odpadnega materiala</a:t>
            </a:r>
          </a:p>
        </p:txBody>
      </p:sp>
      <p:sp>
        <p:nvSpPr>
          <p:cNvPr id="19" name="Pravokotnik 18"/>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Definiranje (okoljskega) projektnega problema</a:t>
            </a:r>
          </a:p>
        </p:txBody>
      </p:sp>
      <p:pic>
        <p:nvPicPr>
          <p:cNvPr id="3076" name="Picture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930077"/>
            <a:ext cx="1992221" cy="1494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298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13" name="PoljeZBesedilom 12"/>
          <p:cNvSpPr txBox="1"/>
          <p:nvPr/>
        </p:nvSpPr>
        <p:spPr>
          <a:xfrm>
            <a:off x="2123728" y="2346725"/>
            <a:ext cx="4896544" cy="400110"/>
          </a:xfrm>
          <a:prstGeom prst="rect">
            <a:avLst/>
          </a:prstGeom>
          <a:noFill/>
          <a:ln>
            <a:solidFill>
              <a:srgbClr val="4696C8"/>
            </a:solidFill>
          </a:ln>
        </p:spPr>
        <p:txBody>
          <a:bodyPr wrap="square" rtlCol="0">
            <a:spAutoFit/>
          </a:bodyPr>
          <a:lstStyle/>
          <a:p>
            <a:pPr algn="ctr"/>
            <a:r>
              <a:rPr lang="sl-SI" sz="2000" b="1" dirty="0">
                <a:solidFill>
                  <a:srgbClr val="4696C8"/>
                </a:solidFill>
                <a:latin typeface="Ubuntu" panose="020B0504030602030204" pitchFamily="34" charset="0"/>
              </a:rPr>
              <a:t>ANALIZA PROBLEMSKEGA DREVESA</a:t>
            </a:r>
            <a:endParaRPr lang="sl-SI" sz="2000" dirty="0">
              <a:solidFill>
                <a:srgbClr val="4696C8"/>
              </a:solidFill>
              <a:latin typeface="Ubuntu" panose="020B0504030602030204" pitchFamily="34" charset="0"/>
            </a:endParaRPr>
          </a:p>
        </p:txBody>
      </p:sp>
      <p:grpSp>
        <p:nvGrpSpPr>
          <p:cNvPr id="15" name="Skupina 14"/>
          <p:cNvGrpSpPr/>
          <p:nvPr/>
        </p:nvGrpSpPr>
        <p:grpSpPr>
          <a:xfrm>
            <a:off x="2339752" y="2649565"/>
            <a:ext cx="4392488" cy="3443731"/>
            <a:chOff x="1979712" y="1196752"/>
            <a:chExt cx="5154453" cy="4778177"/>
          </a:xfrm>
        </p:grpSpPr>
        <p:pic>
          <p:nvPicPr>
            <p:cNvPr id="16" name="Picture 4" descr="Image result for tree with roots"/>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9712" y="1196752"/>
              <a:ext cx="5154453" cy="4778177"/>
            </a:xfrm>
            <a:prstGeom prst="rect">
              <a:avLst/>
            </a:prstGeom>
            <a:noFill/>
            <a:extLst>
              <a:ext uri="{909E8E84-426E-40DD-AFC4-6F175D3DCCD1}">
                <a14:hiddenFill xmlns:a14="http://schemas.microsoft.com/office/drawing/2010/main">
                  <a:solidFill>
                    <a:srgbClr val="FFFFFF"/>
                  </a:solidFill>
                </a14:hiddenFill>
              </a:ext>
            </a:extLst>
          </p:spPr>
        </p:pic>
        <p:sp>
          <p:nvSpPr>
            <p:cNvPr id="17" name="PoljeZBesedilom 16"/>
            <p:cNvSpPr txBox="1"/>
            <p:nvPr/>
          </p:nvSpPr>
          <p:spPr>
            <a:xfrm>
              <a:off x="3779912" y="3491715"/>
              <a:ext cx="1594377" cy="469744"/>
            </a:xfrm>
            <a:prstGeom prst="rect">
              <a:avLst/>
            </a:prstGeom>
            <a:solidFill>
              <a:schemeClr val="bg1">
                <a:alpha val="60000"/>
              </a:schemeClr>
            </a:solidFill>
            <a:ln w="19050">
              <a:solidFill>
                <a:srgbClr val="706259"/>
              </a:solidFill>
            </a:ln>
          </p:spPr>
          <p:txBody>
            <a:bodyPr wrap="square" rtlCol="0">
              <a:spAutoFit/>
            </a:bodyPr>
            <a:lstStyle/>
            <a:p>
              <a:pPr algn="ctr"/>
              <a:r>
                <a:rPr lang="sl-SI" sz="1600" b="1" dirty="0">
                  <a:solidFill>
                    <a:prstClr val="black"/>
                  </a:solidFill>
                  <a:latin typeface="Ubuntu" panose="020B0504030602030204" pitchFamily="34" charset="0"/>
                </a:rPr>
                <a:t>PROBLEM</a:t>
              </a:r>
            </a:p>
          </p:txBody>
        </p:sp>
        <p:sp>
          <p:nvSpPr>
            <p:cNvPr id="18" name="PoljeZBesedilom 17"/>
            <p:cNvSpPr txBox="1"/>
            <p:nvPr/>
          </p:nvSpPr>
          <p:spPr>
            <a:xfrm>
              <a:off x="3779912" y="2204862"/>
              <a:ext cx="1594376" cy="469744"/>
            </a:xfrm>
            <a:prstGeom prst="rect">
              <a:avLst/>
            </a:prstGeom>
            <a:solidFill>
              <a:schemeClr val="bg1">
                <a:alpha val="60000"/>
              </a:schemeClr>
            </a:solidFill>
            <a:ln w="19050">
              <a:solidFill>
                <a:srgbClr val="706259"/>
              </a:solidFill>
            </a:ln>
          </p:spPr>
          <p:txBody>
            <a:bodyPr wrap="square" rtlCol="0">
              <a:spAutoFit/>
            </a:bodyPr>
            <a:lstStyle/>
            <a:p>
              <a:pPr algn="ctr"/>
              <a:r>
                <a:rPr lang="sl-SI" sz="1600" b="1" dirty="0">
                  <a:solidFill>
                    <a:prstClr val="black"/>
                  </a:solidFill>
                  <a:latin typeface="Ubuntu" panose="020B0504030602030204" pitchFamily="34" charset="0"/>
                </a:rPr>
                <a:t>POSLEDICE</a:t>
              </a:r>
            </a:p>
          </p:txBody>
        </p:sp>
        <p:sp>
          <p:nvSpPr>
            <p:cNvPr id="19" name="PoljeZBesedilom 18"/>
            <p:cNvSpPr txBox="1"/>
            <p:nvPr/>
          </p:nvSpPr>
          <p:spPr>
            <a:xfrm>
              <a:off x="3779912" y="4725147"/>
              <a:ext cx="1594377" cy="469744"/>
            </a:xfrm>
            <a:prstGeom prst="rect">
              <a:avLst/>
            </a:prstGeom>
            <a:solidFill>
              <a:schemeClr val="bg1">
                <a:alpha val="60000"/>
              </a:schemeClr>
            </a:solidFill>
            <a:ln w="19050">
              <a:solidFill>
                <a:srgbClr val="706259"/>
              </a:solidFill>
            </a:ln>
          </p:spPr>
          <p:txBody>
            <a:bodyPr wrap="square" rtlCol="0">
              <a:spAutoFit/>
            </a:bodyPr>
            <a:lstStyle/>
            <a:p>
              <a:pPr algn="ctr"/>
              <a:r>
                <a:rPr lang="sl-SI" sz="1600" b="1" dirty="0">
                  <a:solidFill>
                    <a:prstClr val="black"/>
                  </a:solidFill>
                  <a:latin typeface="Ubuntu" panose="020B0504030602030204" pitchFamily="34" charset="0"/>
                </a:rPr>
                <a:t>VZROKI</a:t>
              </a:r>
            </a:p>
          </p:txBody>
        </p:sp>
      </p:grpSp>
      <p:sp>
        <p:nvSpPr>
          <p:cNvPr id="21" name="Puščica dol 20"/>
          <p:cNvSpPr/>
          <p:nvPr/>
        </p:nvSpPr>
        <p:spPr>
          <a:xfrm>
            <a:off x="4427984" y="1745354"/>
            <a:ext cx="288032" cy="387502"/>
          </a:xfrm>
          <a:prstGeom prst="downArrow">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
        <p:nvSpPr>
          <p:cNvPr id="23" name="Pravokotnik 22"/>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Definiranje (okoljskega) projektnega problema</a:t>
            </a:r>
          </a:p>
        </p:txBody>
      </p:sp>
      <p:sp>
        <p:nvSpPr>
          <p:cNvPr id="22" name="PoljeZBesedilom 21"/>
          <p:cNvSpPr txBox="1"/>
          <p:nvPr/>
        </p:nvSpPr>
        <p:spPr>
          <a:xfrm>
            <a:off x="1979712" y="908720"/>
            <a:ext cx="5184576" cy="400110"/>
          </a:xfrm>
          <a:prstGeom prst="rect">
            <a:avLst/>
          </a:prstGeom>
          <a:noFill/>
          <a:ln w="12700">
            <a:solidFill>
              <a:schemeClr val="accent1"/>
            </a:solidFill>
          </a:ln>
        </p:spPr>
        <p:txBody>
          <a:bodyPr wrap="square" rtlCol="0">
            <a:spAutoFit/>
          </a:bodyPr>
          <a:lstStyle/>
          <a:p>
            <a:pPr algn="ctr"/>
            <a:r>
              <a:rPr lang="sl-SI" sz="2000" b="1" dirty="0">
                <a:solidFill>
                  <a:srgbClr val="4696C8"/>
                </a:solidFill>
                <a:latin typeface="Ubuntu" panose="020B0504030602030204" pitchFamily="34" charset="0"/>
              </a:rPr>
              <a:t>OPREDELITEV</a:t>
            </a:r>
            <a:r>
              <a:rPr lang="sl-SI" sz="2000" dirty="0">
                <a:solidFill>
                  <a:srgbClr val="4696C8"/>
                </a:solidFill>
                <a:latin typeface="Ubuntu" panose="020B0504030602030204" pitchFamily="34" charset="0"/>
              </a:rPr>
              <a:t> OKOLJSKEGA PROBLEMA</a:t>
            </a:r>
          </a:p>
        </p:txBody>
      </p:sp>
    </p:spTree>
    <p:extLst>
      <p:ext uri="{BB962C8B-B14F-4D97-AF65-F5344CB8AC3E}">
        <p14:creationId xmlns:p14="http://schemas.microsoft.com/office/powerpoint/2010/main" val="108850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20" name="PoljeZBesedilom 19"/>
          <p:cNvSpPr txBox="1"/>
          <p:nvPr/>
        </p:nvSpPr>
        <p:spPr>
          <a:xfrm>
            <a:off x="1188384" y="908720"/>
            <a:ext cx="6840000" cy="400110"/>
          </a:xfrm>
          <a:prstGeom prst="rect">
            <a:avLst/>
          </a:prstGeom>
          <a:noFill/>
          <a:ln>
            <a:solidFill>
              <a:schemeClr val="accent1"/>
            </a:solidFill>
          </a:ln>
        </p:spPr>
        <p:txBody>
          <a:bodyPr wrap="square" rtlCol="0">
            <a:spAutoFit/>
          </a:bodyPr>
          <a:lstStyle/>
          <a:p>
            <a:pPr algn="ctr"/>
            <a:r>
              <a:rPr lang="sl-SI" sz="2000" b="1" dirty="0">
                <a:solidFill>
                  <a:srgbClr val="4696C8"/>
                </a:solidFill>
                <a:latin typeface="Ubuntu" panose="020B0504030602030204" pitchFamily="34" charset="0"/>
              </a:rPr>
              <a:t>8 KORAKOV PRIPRAVE PROBLEMSKEGA DREVESA</a:t>
            </a:r>
            <a:endParaRPr lang="sl-SI" sz="2000" dirty="0">
              <a:solidFill>
                <a:srgbClr val="4696C8"/>
              </a:solidFill>
              <a:latin typeface="Ubuntu" panose="020B0504030602030204" pitchFamily="34" charset="0"/>
            </a:endParaRPr>
          </a:p>
        </p:txBody>
      </p:sp>
      <p:pic>
        <p:nvPicPr>
          <p:cNvPr id="2052" name="Picture 4" descr="Image result for brainstorming clipar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082077" y="1484784"/>
            <a:ext cx="2522371" cy="2214641"/>
          </a:xfrm>
          <a:prstGeom prst="rect">
            <a:avLst/>
          </a:prstGeom>
          <a:noFill/>
          <a:extLst>
            <a:ext uri="{909E8E84-426E-40DD-AFC4-6F175D3DCCD1}">
              <a14:hiddenFill xmlns:a14="http://schemas.microsoft.com/office/drawing/2010/main">
                <a:solidFill>
                  <a:srgbClr val="FFFFFF"/>
                </a:solidFill>
              </a14:hiddenFill>
            </a:ext>
          </a:extLst>
        </p:spPr>
      </p:pic>
      <p:grpSp>
        <p:nvGrpSpPr>
          <p:cNvPr id="2066" name="Skupina 2065"/>
          <p:cNvGrpSpPr/>
          <p:nvPr/>
        </p:nvGrpSpPr>
        <p:grpSpPr>
          <a:xfrm>
            <a:off x="699464" y="1474415"/>
            <a:ext cx="2655933" cy="623960"/>
            <a:chOff x="395536" y="1474415"/>
            <a:chExt cx="2602832" cy="623960"/>
          </a:xfrm>
        </p:grpSpPr>
        <p:sp>
          <p:nvSpPr>
            <p:cNvPr id="31" name="Prostoročno 30"/>
            <p:cNvSpPr/>
            <p:nvPr/>
          </p:nvSpPr>
          <p:spPr>
            <a:xfrm>
              <a:off x="444784" y="1474415"/>
              <a:ext cx="436771" cy="623960"/>
            </a:xfrm>
            <a:custGeom>
              <a:avLst/>
              <a:gdLst>
                <a:gd name="connsiteX0" fmla="*/ 0 w 623959"/>
                <a:gd name="connsiteY0" fmla="*/ 0 h 436771"/>
                <a:gd name="connsiteX1" fmla="*/ 405574 w 623959"/>
                <a:gd name="connsiteY1" fmla="*/ 0 h 436771"/>
                <a:gd name="connsiteX2" fmla="*/ 623959 w 623959"/>
                <a:gd name="connsiteY2" fmla="*/ 218386 h 436771"/>
                <a:gd name="connsiteX3" fmla="*/ 405574 w 623959"/>
                <a:gd name="connsiteY3" fmla="*/ 436771 h 436771"/>
                <a:gd name="connsiteX4" fmla="*/ 0 w 623959"/>
                <a:gd name="connsiteY4" fmla="*/ 436771 h 436771"/>
                <a:gd name="connsiteX5" fmla="*/ 218386 w 623959"/>
                <a:gd name="connsiteY5" fmla="*/ 218386 h 436771"/>
                <a:gd name="connsiteX6" fmla="*/ 0 w 623959"/>
                <a:gd name="connsiteY6" fmla="*/ 0 h 43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959" h="436771">
                  <a:moveTo>
                    <a:pt x="623959" y="0"/>
                  </a:moveTo>
                  <a:lnTo>
                    <a:pt x="623959" y="283902"/>
                  </a:lnTo>
                  <a:lnTo>
                    <a:pt x="311979" y="436771"/>
                  </a:lnTo>
                  <a:lnTo>
                    <a:pt x="0" y="283902"/>
                  </a:lnTo>
                  <a:lnTo>
                    <a:pt x="0" y="0"/>
                  </a:lnTo>
                  <a:lnTo>
                    <a:pt x="311979" y="152870"/>
                  </a:lnTo>
                  <a:lnTo>
                    <a:pt x="623959" y="0"/>
                  </a:lnTo>
                  <a:close/>
                </a:path>
              </a:pathLst>
            </a:custGeom>
          </p:spPr>
          <p:style>
            <a:lnRef idx="1">
              <a:schemeClr val="accent4">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8891" tIns="227277" rIns="8889" bIns="227275" numCol="1" spcCol="1270" anchor="b" anchorCtr="0">
              <a:noAutofit/>
            </a:bodyPr>
            <a:lstStyle/>
            <a:p>
              <a:pPr algn="ctr" defTabSz="622300">
                <a:lnSpc>
                  <a:spcPct val="90000"/>
                </a:lnSpc>
                <a:spcBef>
                  <a:spcPts val="1200"/>
                </a:spcBef>
              </a:pPr>
              <a:endParaRPr lang="sl-SI" sz="1400" dirty="0">
                <a:solidFill>
                  <a:prstClr val="white"/>
                </a:solidFill>
              </a:endParaRPr>
            </a:p>
          </p:txBody>
        </p:sp>
        <p:sp>
          <p:nvSpPr>
            <p:cNvPr id="2048" name="Prostoročno 2047"/>
            <p:cNvSpPr/>
            <p:nvPr/>
          </p:nvSpPr>
          <p:spPr>
            <a:xfrm>
              <a:off x="881554" y="1474418"/>
              <a:ext cx="2116814" cy="405786"/>
            </a:xfrm>
            <a:custGeom>
              <a:avLst/>
              <a:gdLst>
                <a:gd name="connsiteX0" fmla="*/ 67632 w 405786"/>
                <a:gd name="connsiteY0" fmla="*/ 0 h 7202942"/>
                <a:gd name="connsiteX1" fmla="*/ 338154 w 405786"/>
                <a:gd name="connsiteY1" fmla="*/ 0 h 7202942"/>
                <a:gd name="connsiteX2" fmla="*/ 405786 w 405786"/>
                <a:gd name="connsiteY2" fmla="*/ 67632 h 7202942"/>
                <a:gd name="connsiteX3" fmla="*/ 405786 w 405786"/>
                <a:gd name="connsiteY3" fmla="*/ 7202942 h 7202942"/>
                <a:gd name="connsiteX4" fmla="*/ 405786 w 405786"/>
                <a:gd name="connsiteY4" fmla="*/ 7202942 h 7202942"/>
                <a:gd name="connsiteX5" fmla="*/ 0 w 405786"/>
                <a:gd name="connsiteY5" fmla="*/ 7202942 h 7202942"/>
                <a:gd name="connsiteX6" fmla="*/ 0 w 405786"/>
                <a:gd name="connsiteY6" fmla="*/ 7202942 h 7202942"/>
                <a:gd name="connsiteX7" fmla="*/ 0 w 405786"/>
                <a:gd name="connsiteY7" fmla="*/ 67632 h 7202942"/>
                <a:gd name="connsiteX8" fmla="*/ 67632 w 405786"/>
                <a:gd name="connsiteY8" fmla="*/ 0 h 720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786" h="7202942">
                  <a:moveTo>
                    <a:pt x="405786" y="1200514"/>
                  </a:moveTo>
                  <a:lnTo>
                    <a:pt x="405786" y="6002428"/>
                  </a:lnTo>
                  <a:cubicBezTo>
                    <a:pt x="405786" y="6665447"/>
                    <a:pt x="404080" y="7202933"/>
                    <a:pt x="401976" y="7202933"/>
                  </a:cubicBezTo>
                  <a:lnTo>
                    <a:pt x="0" y="7202933"/>
                  </a:lnTo>
                  <a:lnTo>
                    <a:pt x="0" y="7202933"/>
                  </a:lnTo>
                  <a:lnTo>
                    <a:pt x="0" y="9"/>
                  </a:lnTo>
                  <a:lnTo>
                    <a:pt x="0" y="9"/>
                  </a:lnTo>
                  <a:lnTo>
                    <a:pt x="401976" y="9"/>
                  </a:lnTo>
                  <a:cubicBezTo>
                    <a:pt x="404080" y="9"/>
                    <a:pt x="405786" y="537495"/>
                    <a:pt x="405786" y="1200514"/>
                  </a:cubicBezTo>
                  <a:close/>
                </a:path>
              </a:pathLst>
            </a:custGeom>
            <a:solidFill>
              <a:schemeClr val="bg1"/>
            </a:solidFill>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31238" rIns="31238" bIns="31240" numCol="1" spcCol="1270" anchor="ctr" anchorCtr="0">
              <a:noAutofit/>
            </a:bodyPr>
            <a:lstStyle/>
            <a:p>
              <a:pPr marL="171450" lvl="1" indent="-171450" defTabSz="800100">
                <a:lnSpc>
                  <a:spcPct val="90000"/>
                </a:lnSpc>
                <a:spcBef>
                  <a:spcPct val="0"/>
                </a:spcBef>
                <a:spcAft>
                  <a:spcPct val="15000"/>
                </a:spcAft>
                <a:buFontTx/>
                <a:buChar char="••"/>
              </a:pPr>
              <a:r>
                <a:rPr lang="sl-SI" sz="1600" b="1" dirty="0">
                  <a:solidFill>
                    <a:prstClr val="black">
                      <a:hueOff val="0"/>
                      <a:satOff val="0"/>
                      <a:lumOff val="0"/>
                      <a:alphaOff val="0"/>
                    </a:prstClr>
                  </a:solidFill>
                  <a:latin typeface="Ubuntu" panose="020B0504030602030204" pitchFamily="34" charset="0"/>
                </a:rPr>
                <a:t>BRAINSTORMING</a:t>
              </a:r>
              <a:r>
                <a:rPr lang="sl-SI" sz="1600" dirty="0">
                  <a:solidFill>
                    <a:prstClr val="black">
                      <a:hueOff val="0"/>
                      <a:satOff val="0"/>
                      <a:lumOff val="0"/>
                      <a:alphaOff val="0"/>
                    </a:prstClr>
                  </a:solidFill>
                  <a:latin typeface="Ubuntu" panose="020B0504030602030204" pitchFamily="34" charset="0"/>
                </a:rPr>
                <a:t> </a:t>
              </a:r>
            </a:p>
          </p:txBody>
        </p:sp>
        <p:sp>
          <p:nvSpPr>
            <p:cNvPr id="2065" name="PoljeZBesedilom 2064"/>
            <p:cNvSpPr txBox="1"/>
            <p:nvPr/>
          </p:nvSpPr>
          <p:spPr>
            <a:xfrm>
              <a:off x="395536" y="1654441"/>
              <a:ext cx="540569" cy="369332"/>
            </a:xfrm>
            <a:prstGeom prst="rect">
              <a:avLst/>
            </a:prstGeom>
            <a:noFill/>
          </p:spPr>
          <p:txBody>
            <a:bodyPr wrap="square" rtlCol="0">
              <a:spAutoFit/>
            </a:bodyPr>
            <a:lstStyle/>
            <a:p>
              <a:pPr algn="ctr"/>
              <a:r>
                <a:rPr lang="sl-SI" b="1" dirty="0">
                  <a:solidFill>
                    <a:prstClr val="white"/>
                  </a:solidFill>
                  <a:latin typeface="Ubuntu" panose="020B0504030602030204" pitchFamily="34" charset="0"/>
                </a:rPr>
                <a:t>1</a:t>
              </a:r>
            </a:p>
          </p:txBody>
        </p:sp>
      </p:grpSp>
      <p:grpSp>
        <p:nvGrpSpPr>
          <p:cNvPr id="2067" name="Skupina 2066"/>
          <p:cNvGrpSpPr/>
          <p:nvPr/>
        </p:nvGrpSpPr>
        <p:grpSpPr>
          <a:xfrm>
            <a:off x="699464" y="2023773"/>
            <a:ext cx="3354277" cy="623959"/>
            <a:chOff x="395536" y="2023773"/>
            <a:chExt cx="3354277" cy="623959"/>
          </a:xfrm>
        </p:grpSpPr>
        <p:sp>
          <p:nvSpPr>
            <p:cNvPr id="2049" name="Prostoročno 2048"/>
            <p:cNvSpPr/>
            <p:nvPr/>
          </p:nvSpPr>
          <p:spPr>
            <a:xfrm>
              <a:off x="444784" y="2023773"/>
              <a:ext cx="436771" cy="623959"/>
            </a:xfrm>
            <a:custGeom>
              <a:avLst/>
              <a:gdLst>
                <a:gd name="connsiteX0" fmla="*/ 0 w 623959"/>
                <a:gd name="connsiteY0" fmla="*/ 0 h 436771"/>
                <a:gd name="connsiteX1" fmla="*/ 405574 w 623959"/>
                <a:gd name="connsiteY1" fmla="*/ 0 h 436771"/>
                <a:gd name="connsiteX2" fmla="*/ 623959 w 623959"/>
                <a:gd name="connsiteY2" fmla="*/ 218386 h 436771"/>
                <a:gd name="connsiteX3" fmla="*/ 405574 w 623959"/>
                <a:gd name="connsiteY3" fmla="*/ 436771 h 436771"/>
                <a:gd name="connsiteX4" fmla="*/ 0 w 623959"/>
                <a:gd name="connsiteY4" fmla="*/ 436771 h 436771"/>
                <a:gd name="connsiteX5" fmla="*/ 218386 w 623959"/>
                <a:gd name="connsiteY5" fmla="*/ 218386 h 436771"/>
                <a:gd name="connsiteX6" fmla="*/ 0 w 623959"/>
                <a:gd name="connsiteY6" fmla="*/ 0 h 43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959" h="436771">
                  <a:moveTo>
                    <a:pt x="623959" y="0"/>
                  </a:moveTo>
                  <a:lnTo>
                    <a:pt x="623959" y="283902"/>
                  </a:lnTo>
                  <a:lnTo>
                    <a:pt x="311979" y="436771"/>
                  </a:lnTo>
                  <a:lnTo>
                    <a:pt x="0" y="283902"/>
                  </a:lnTo>
                  <a:lnTo>
                    <a:pt x="0" y="0"/>
                  </a:lnTo>
                  <a:lnTo>
                    <a:pt x="311979" y="152870"/>
                  </a:lnTo>
                  <a:lnTo>
                    <a:pt x="623959" y="0"/>
                  </a:lnTo>
                  <a:close/>
                </a:path>
              </a:pathLst>
            </a:custGeom>
          </p:spPr>
          <p:style>
            <a:lnRef idx="1">
              <a:schemeClr val="accent4">
                <a:hueOff val="-637824"/>
                <a:satOff val="3843"/>
                <a:lumOff val="308"/>
                <a:alphaOff val="0"/>
              </a:schemeClr>
            </a:lnRef>
            <a:fillRef idx="3">
              <a:schemeClr val="accent4">
                <a:hueOff val="-637824"/>
                <a:satOff val="3843"/>
                <a:lumOff val="308"/>
                <a:alphaOff val="0"/>
              </a:schemeClr>
            </a:fillRef>
            <a:effectRef idx="3">
              <a:schemeClr val="accent4">
                <a:hueOff val="-637824"/>
                <a:satOff val="3843"/>
                <a:lumOff val="308"/>
                <a:alphaOff val="0"/>
              </a:schemeClr>
            </a:effectRef>
            <a:fontRef idx="minor">
              <a:schemeClr val="lt1"/>
            </a:fontRef>
          </p:style>
          <p:txBody>
            <a:bodyPr spcFirstLastPara="0" vert="horz" wrap="square" lIns="8891" tIns="227276" rIns="8889" bIns="227275" numCol="1" spcCol="1270" anchor="b" anchorCtr="0">
              <a:noAutofit/>
            </a:bodyPr>
            <a:lstStyle/>
            <a:p>
              <a:pPr algn="ctr" defTabSz="622300">
                <a:lnSpc>
                  <a:spcPct val="90000"/>
                </a:lnSpc>
                <a:spcBef>
                  <a:spcPts val="1200"/>
                </a:spcBef>
              </a:pPr>
              <a:endParaRPr lang="sl-SI" sz="1400" b="1" dirty="0">
                <a:solidFill>
                  <a:prstClr val="white"/>
                </a:solidFill>
              </a:endParaRPr>
            </a:p>
          </p:txBody>
        </p:sp>
        <p:sp>
          <p:nvSpPr>
            <p:cNvPr id="2050" name="Prostoročno 2049"/>
            <p:cNvSpPr/>
            <p:nvPr/>
          </p:nvSpPr>
          <p:spPr>
            <a:xfrm>
              <a:off x="869813" y="2026268"/>
              <a:ext cx="2880000" cy="405574"/>
            </a:xfrm>
            <a:custGeom>
              <a:avLst/>
              <a:gdLst>
                <a:gd name="connsiteX0" fmla="*/ 67597 w 405573"/>
                <a:gd name="connsiteY0" fmla="*/ 0 h 7202942"/>
                <a:gd name="connsiteX1" fmla="*/ 337976 w 405573"/>
                <a:gd name="connsiteY1" fmla="*/ 0 h 7202942"/>
                <a:gd name="connsiteX2" fmla="*/ 405573 w 405573"/>
                <a:gd name="connsiteY2" fmla="*/ 67597 h 7202942"/>
                <a:gd name="connsiteX3" fmla="*/ 405573 w 405573"/>
                <a:gd name="connsiteY3" fmla="*/ 7202942 h 7202942"/>
                <a:gd name="connsiteX4" fmla="*/ 405573 w 405573"/>
                <a:gd name="connsiteY4" fmla="*/ 7202942 h 7202942"/>
                <a:gd name="connsiteX5" fmla="*/ 0 w 405573"/>
                <a:gd name="connsiteY5" fmla="*/ 7202942 h 7202942"/>
                <a:gd name="connsiteX6" fmla="*/ 0 w 405573"/>
                <a:gd name="connsiteY6" fmla="*/ 7202942 h 7202942"/>
                <a:gd name="connsiteX7" fmla="*/ 0 w 405573"/>
                <a:gd name="connsiteY7" fmla="*/ 67597 h 7202942"/>
                <a:gd name="connsiteX8" fmla="*/ 67597 w 405573"/>
                <a:gd name="connsiteY8" fmla="*/ 0 h 720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3" h="7202942">
                  <a:moveTo>
                    <a:pt x="405573" y="1200523"/>
                  </a:moveTo>
                  <a:lnTo>
                    <a:pt x="405573" y="6002419"/>
                  </a:lnTo>
                  <a:cubicBezTo>
                    <a:pt x="405573" y="6665448"/>
                    <a:pt x="403869" y="7202933"/>
                    <a:pt x="401767" y="7202933"/>
                  </a:cubicBezTo>
                  <a:lnTo>
                    <a:pt x="0" y="7202933"/>
                  </a:lnTo>
                  <a:lnTo>
                    <a:pt x="0" y="7202933"/>
                  </a:lnTo>
                  <a:lnTo>
                    <a:pt x="0" y="9"/>
                  </a:lnTo>
                  <a:lnTo>
                    <a:pt x="0" y="9"/>
                  </a:lnTo>
                  <a:lnTo>
                    <a:pt x="401767" y="9"/>
                  </a:lnTo>
                  <a:cubicBezTo>
                    <a:pt x="403869" y="9"/>
                    <a:pt x="405573" y="537494"/>
                    <a:pt x="405573" y="1200523"/>
                  </a:cubicBezTo>
                  <a:close/>
                </a:path>
              </a:pathLst>
            </a:custGeom>
            <a:solidFill>
              <a:schemeClr val="bg1"/>
            </a:solidFill>
          </p:spPr>
          <p:style>
            <a:lnRef idx="1">
              <a:schemeClr val="accent4">
                <a:hueOff val="-637824"/>
                <a:satOff val="3843"/>
                <a:lumOff val="308"/>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31228" rIns="31228" bIns="31229" numCol="1" spcCol="1270" anchor="ctr" anchorCtr="0">
              <a:noAutofit/>
            </a:bodyPr>
            <a:lstStyle/>
            <a:p>
              <a:pPr marL="171450" lvl="1" indent="-171450" defTabSz="800100">
                <a:lnSpc>
                  <a:spcPct val="90000"/>
                </a:lnSpc>
                <a:spcBef>
                  <a:spcPct val="0"/>
                </a:spcBef>
                <a:spcAft>
                  <a:spcPct val="15000"/>
                </a:spcAft>
                <a:buFontTx/>
                <a:buChar char="••"/>
              </a:pPr>
              <a:r>
                <a:rPr lang="sl-SI" sz="1600" dirty="0">
                  <a:solidFill>
                    <a:prstClr val="black">
                      <a:hueOff val="0"/>
                      <a:satOff val="0"/>
                      <a:lumOff val="0"/>
                      <a:alphaOff val="0"/>
                    </a:prstClr>
                  </a:solidFill>
                  <a:latin typeface="Ubuntu" panose="020B0504030602030204" pitchFamily="34" charset="0"/>
                </a:rPr>
                <a:t>Izbor </a:t>
              </a:r>
              <a:r>
                <a:rPr lang="sl-SI" sz="1600" b="1" dirty="0">
                  <a:solidFill>
                    <a:prstClr val="black">
                      <a:hueOff val="0"/>
                      <a:satOff val="0"/>
                      <a:lumOff val="0"/>
                      <a:alphaOff val="0"/>
                    </a:prstClr>
                  </a:solidFill>
                  <a:latin typeface="Ubuntu" panose="020B0504030602030204" pitchFamily="34" charset="0"/>
                </a:rPr>
                <a:t>začetnega</a:t>
              </a:r>
              <a:r>
                <a:rPr lang="sl-SI" sz="1600" dirty="0">
                  <a:solidFill>
                    <a:prstClr val="black">
                      <a:hueOff val="0"/>
                      <a:satOff val="0"/>
                      <a:lumOff val="0"/>
                      <a:alphaOff val="0"/>
                    </a:prstClr>
                  </a:solidFill>
                  <a:latin typeface="Ubuntu" panose="020B0504030602030204" pitchFamily="34" charset="0"/>
                </a:rPr>
                <a:t> problema</a:t>
              </a:r>
            </a:p>
          </p:txBody>
        </p:sp>
        <p:sp>
          <p:nvSpPr>
            <p:cNvPr id="51" name="PoljeZBesedilom 50"/>
            <p:cNvSpPr txBox="1"/>
            <p:nvPr/>
          </p:nvSpPr>
          <p:spPr>
            <a:xfrm>
              <a:off x="395536" y="2195572"/>
              <a:ext cx="540569" cy="369332"/>
            </a:xfrm>
            <a:prstGeom prst="rect">
              <a:avLst/>
            </a:prstGeom>
            <a:noFill/>
          </p:spPr>
          <p:txBody>
            <a:bodyPr wrap="square" rtlCol="0">
              <a:spAutoFit/>
            </a:bodyPr>
            <a:lstStyle/>
            <a:p>
              <a:pPr algn="ctr"/>
              <a:r>
                <a:rPr lang="sl-SI" b="1" dirty="0">
                  <a:solidFill>
                    <a:prstClr val="white"/>
                  </a:solidFill>
                  <a:latin typeface="Ubuntu" panose="020B0504030602030204" pitchFamily="34" charset="0"/>
                </a:rPr>
                <a:t>2</a:t>
              </a:r>
            </a:p>
          </p:txBody>
        </p:sp>
      </p:grpSp>
      <p:grpSp>
        <p:nvGrpSpPr>
          <p:cNvPr id="2068" name="Skupina 2067"/>
          <p:cNvGrpSpPr/>
          <p:nvPr/>
        </p:nvGrpSpPr>
        <p:grpSpPr>
          <a:xfrm>
            <a:off x="699464" y="2573129"/>
            <a:ext cx="4086017" cy="623959"/>
            <a:chOff x="395536" y="2573129"/>
            <a:chExt cx="4086017" cy="623959"/>
          </a:xfrm>
        </p:grpSpPr>
        <p:sp>
          <p:nvSpPr>
            <p:cNvPr id="2051" name="Prostoročno 2050"/>
            <p:cNvSpPr/>
            <p:nvPr/>
          </p:nvSpPr>
          <p:spPr>
            <a:xfrm>
              <a:off x="444784" y="2573129"/>
              <a:ext cx="436771" cy="623959"/>
            </a:xfrm>
            <a:custGeom>
              <a:avLst/>
              <a:gdLst>
                <a:gd name="connsiteX0" fmla="*/ 0 w 623959"/>
                <a:gd name="connsiteY0" fmla="*/ 0 h 436771"/>
                <a:gd name="connsiteX1" fmla="*/ 405574 w 623959"/>
                <a:gd name="connsiteY1" fmla="*/ 0 h 436771"/>
                <a:gd name="connsiteX2" fmla="*/ 623959 w 623959"/>
                <a:gd name="connsiteY2" fmla="*/ 218386 h 436771"/>
                <a:gd name="connsiteX3" fmla="*/ 405574 w 623959"/>
                <a:gd name="connsiteY3" fmla="*/ 436771 h 436771"/>
                <a:gd name="connsiteX4" fmla="*/ 0 w 623959"/>
                <a:gd name="connsiteY4" fmla="*/ 436771 h 436771"/>
                <a:gd name="connsiteX5" fmla="*/ 218386 w 623959"/>
                <a:gd name="connsiteY5" fmla="*/ 218386 h 436771"/>
                <a:gd name="connsiteX6" fmla="*/ 0 w 623959"/>
                <a:gd name="connsiteY6" fmla="*/ 0 h 43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959" h="436771">
                  <a:moveTo>
                    <a:pt x="623959" y="0"/>
                  </a:moveTo>
                  <a:lnTo>
                    <a:pt x="623959" y="283902"/>
                  </a:lnTo>
                  <a:lnTo>
                    <a:pt x="311979" y="436771"/>
                  </a:lnTo>
                  <a:lnTo>
                    <a:pt x="0" y="283902"/>
                  </a:lnTo>
                  <a:lnTo>
                    <a:pt x="0" y="0"/>
                  </a:lnTo>
                  <a:lnTo>
                    <a:pt x="311979" y="152870"/>
                  </a:lnTo>
                  <a:lnTo>
                    <a:pt x="623959" y="0"/>
                  </a:lnTo>
                  <a:close/>
                </a:path>
              </a:pathLst>
            </a:custGeom>
          </p:spPr>
          <p:style>
            <a:lnRef idx="1">
              <a:schemeClr val="accent4">
                <a:hueOff val="-1275649"/>
                <a:satOff val="7685"/>
                <a:lumOff val="616"/>
                <a:alphaOff val="0"/>
              </a:schemeClr>
            </a:lnRef>
            <a:fillRef idx="3">
              <a:schemeClr val="accent4">
                <a:hueOff val="-1275649"/>
                <a:satOff val="7685"/>
                <a:lumOff val="616"/>
                <a:alphaOff val="0"/>
              </a:schemeClr>
            </a:fillRef>
            <a:effectRef idx="3">
              <a:schemeClr val="accent4">
                <a:hueOff val="-1275649"/>
                <a:satOff val="7685"/>
                <a:lumOff val="616"/>
                <a:alphaOff val="0"/>
              </a:schemeClr>
            </a:effectRef>
            <a:fontRef idx="minor">
              <a:schemeClr val="lt1"/>
            </a:fontRef>
          </p:style>
          <p:txBody>
            <a:bodyPr spcFirstLastPara="0" vert="horz" wrap="square" lIns="8891" tIns="227276" rIns="8889" bIns="227275" numCol="1" spcCol="1270" anchor="b" anchorCtr="0">
              <a:noAutofit/>
            </a:bodyPr>
            <a:lstStyle/>
            <a:p>
              <a:pPr algn="ctr" defTabSz="622300">
                <a:lnSpc>
                  <a:spcPct val="90000"/>
                </a:lnSpc>
                <a:spcBef>
                  <a:spcPts val="1200"/>
                </a:spcBef>
              </a:pPr>
              <a:endParaRPr lang="sl-SI" sz="1400" b="1" dirty="0">
                <a:solidFill>
                  <a:prstClr val="white"/>
                </a:solidFill>
              </a:endParaRPr>
            </a:p>
          </p:txBody>
        </p:sp>
        <p:sp>
          <p:nvSpPr>
            <p:cNvPr id="2053" name="Prostoročno 2052"/>
            <p:cNvSpPr/>
            <p:nvPr/>
          </p:nvSpPr>
          <p:spPr>
            <a:xfrm>
              <a:off x="881553" y="2573130"/>
              <a:ext cx="3600000" cy="405574"/>
            </a:xfrm>
            <a:custGeom>
              <a:avLst/>
              <a:gdLst>
                <a:gd name="connsiteX0" fmla="*/ 67597 w 405573"/>
                <a:gd name="connsiteY0" fmla="*/ 0 h 7202942"/>
                <a:gd name="connsiteX1" fmla="*/ 337976 w 405573"/>
                <a:gd name="connsiteY1" fmla="*/ 0 h 7202942"/>
                <a:gd name="connsiteX2" fmla="*/ 405573 w 405573"/>
                <a:gd name="connsiteY2" fmla="*/ 67597 h 7202942"/>
                <a:gd name="connsiteX3" fmla="*/ 405573 w 405573"/>
                <a:gd name="connsiteY3" fmla="*/ 7202942 h 7202942"/>
                <a:gd name="connsiteX4" fmla="*/ 405573 w 405573"/>
                <a:gd name="connsiteY4" fmla="*/ 7202942 h 7202942"/>
                <a:gd name="connsiteX5" fmla="*/ 0 w 405573"/>
                <a:gd name="connsiteY5" fmla="*/ 7202942 h 7202942"/>
                <a:gd name="connsiteX6" fmla="*/ 0 w 405573"/>
                <a:gd name="connsiteY6" fmla="*/ 7202942 h 7202942"/>
                <a:gd name="connsiteX7" fmla="*/ 0 w 405573"/>
                <a:gd name="connsiteY7" fmla="*/ 67597 h 7202942"/>
                <a:gd name="connsiteX8" fmla="*/ 67597 w 405573"/>
                <a:gd name="connsiteY8" fmla="*/ 0 h 720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3" h="7202942">
                  <a:moveTo>
                    <a:pt x="405573" y="1200523"/>
                  </a:moveTo>
                  <a:lnTo>
                    <a:pt x="405573" y="6002419"/>
                  </a:lnTo>
                  <a:cubicBezTo>
                    <a:pt x="405573" y="6665448"/>
                    <a:pt x="403869" y="7202933"/>
                    <a:pt x="401767" y="7202933"/>
                  </a:cubicBezTo>
                  <a:lnTo>
                    <a:pt x="0" y="7202933"/>
                  </a:lnTo>
                  <a:lnTo>
                    <a:pt x="0" y="7202933"/>
                  </a:lnTo>
                  <a:lnTo>
                    <a:pt x="0" y="9"/>
                  </a:lnTo>
                  <a:lnTo>
                    <a:pt x="0" y="9"/>
                  </a:lnTo>
                  <a:lnTo>
                    <a:pt x="401767" y="9"/>
                  </a:lnTo>
                  <a:cubicBezTo>
                    <a:pt x="403869" y="9"/>
                    <a:pt x="405573" y="537494"/>
                    <a:pt x="405573" y="1200523"/>
                  </a:cubicBezTo>
                  <a:close/>
                </a:path>
              </a:pathLst>
            </a:custGeom>
            <a:solidFill>
              <a:schemeClr val="bg1"/>
            </a:solidFill>
          </p:spPr>
          <p:style>
            <a:lnRef idx="1">
              <a:schemeClr val="accent4">
                <a:hueOff val="-1275649"/>
                <a:satOff val="7685"/>
                <a:lumOff val="616"/>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31228" rIns="31228" bIns="31229" numCol="1" spcCol="1270" anchor="ctr" anchorCtr="0">
              <a:noAutofit/>
            </a:bodyPr>
            <a:lstStyle/>
            <a:p>
              <a:pPr marL="171450" lvl="1" indent="-171450" defTabSz="800100">
                <a:lnSpc>
                  <a:spcPct val="90000"/>
                </a:lnSpc>
                <a:spcBef>
                  <a:spcPct val="0"/>
                </a:spcBef>
                <a:spcAft>
                  <a:spcPct val="15000"/>
                </a:spcAft>
                <a:buFontTx/>
                <a:buChar char="••"/>
              </a:pPr>
              <a:r>
                <a:rPr lang="sl-SI" sz="1600" dirty="0">
                  <a:solidFill>
                    <a:prstClr val="black">
                      <a:hueOff val="0"/>
                      <a:satOff val="0"/>
                      <a:lumOff val="0"/>
                      <a:alphaOff val="0"/>
                    </a:prstClr>
                  </a:solidFill>
                  <a:latin typeface="Ubuntu" panose="020B0504030602030204" pitchFamily="34" charset="0"/>
                </a:rPr>
                <a:t>Določitev </a:t>
              </a:r>
              <a:r>
                <a:rPr lang="sl-SI" sz="1600" b="1" dirty="0">
                  <a:solidFill>
                    <a:prstClr val="black">
                      <a:hueOff val="0"/>
                      <a:satOff val="0"/>
                      <a:lumOff val="0"/>
                      <a:alphaOff val="0"/>
                    </a:prstClr>
                  </a:solidFill>
                  <a:latin typeface="Ubuntu" panose="020B0504030602030204" pitchFamily="34" charset="0"/>
                </a:rPr>
                <a:t>sorodnih</a:t>
              </a:r>
              <a:r>
                <a:rPr lang="sl-SI" sz="1600" dirty="0">
                  <a:solidFill>
                    <a:prstClr val="black">
                      <a:hueOff val="0"/>
                      <a:satOff val="0"/>
                      <a:lumOff val="0"/>
                      <a:alphaOff val="0"/>
                    </a:prstClr>
                  </a:solidFill>
                  <a:latin typeface="Ubuntu" panose="020B0504030602030204" pitchFamily="34" charset="0"/>
                </a:rPr>
                <a:t> problemov</a:t>
              </a:r>
            </a:p>
          </p:txBody>
        </p:sp>
        <p:sp>
          <p:nvSpPr>
            <p:cNvPr id="52" name="PoljeZBesedilom 51"/>
            <p:cNvSpPr txBox="1"/>
            <p:nvPr/>
          </p:nvSpPr>
          <p:spPr>
            <a:xfrm>
              <a:off x="395536" y="2771636"/>
              <a:ext cx="540569" cy="369332"/>
            </a:xfrm>
            <a:prstGeom prst="rect">
              <a:avLst/>
            </a:prstGeom>
            <a:noFill/>
          </p:spPr>
          <p:txBody>
            <a:bodyPr wrap="square" rtlCol="0">
              <a:spAutoFit/>
            </a:bodyPr>
            <a:lstStyle/>
            <a:p>
              <a:pPr algn="ctr"/>
              <a:r>
                <a:rPr lang="sl-SI" b="1" dirty="0">
                  <a:solidFill>
                    <a:prstClr val="white"/>
                  </a:solidFill>
                  <a:latin typeface="Ubuntu" panose="020B0504030602030204" pitchFamily="34" charset="0"/>
                </a:rPr>
                <a:t>3</a:t>
              </a:r>
            </a:p>
          </p:txBody>
        </p:sp>
      </p:grpSp>
      <p:grpSp>
        <p:nvGrpSpPr>
          <p:cNvPr id="2074" name="Skupina 2073"/>
          <p:cNvGrpSpPr/>
          <p:nvPr/>
        </p:nvGrpSpPr>
        <p:grpSpPr>
          <a:xfrm>
            <a:off x="699464" y="5319910"/>
            <a:ext cx="7686016" cy="623959"/>
            <a:chOff x="699464" y="5319910"/>
            <a:chExt cx="7686016" cy="623959"/>
          </a:xfrm>
        </p:grpSpPr>
        <p:sp>
          <p:nvSpPr>
            <p:cNvPr id="2062" name="Prostoročno 2061"/>
            <p:cNvSpPr/>
            <p:nvPr/>
          </p:nvSpPr>
          <p:spPr>
            <a:xfrm>
              <a:off x="748712" y="5319910"/>
              <a:ext cx="436771" cy="623959"/>
            </a:xfrm>
            <a:custGeom>
              <a:avLst/>
              <a:gdLst>
                <a:gd name="connsiteX0" fmla="*/ 0 w 623959"/>
                <a:gd name="connsiteY0" fmla="*/ 0 h 436771"/>
                <a:gd name="connsiteX1" fmla="*/ 405574 w 623959"/>
                <a:gd name="connsiteY1" fmla="*/ 0 h 436771"/>
                <a:gd name="connsiteX2" fmla="*/ 623959 w 623959"/>
                <a:gd name="connsiteY2" fmla="*/ 218386 h 436771"/>
                <a:gd name="connsiteX3" fmla="*/ 405574 w 623959"/>
                <a:gd name="connsiteY3" fmla="*/ 436771 h 436771"/>
                <a:gd name="connsiteX4" fmla="*/ 0 w 623959"/>
                <a:gd name="connsiteY4" fmla="*/ 436771 h 436771"/>
                <a:gd name="connsiteX5" fmla="*/ 218386 w 623959"/>
                <a:gd name="connsiteY5" fmla="*/ 218386 h 436771"/>
                <a:gd name="connsiteX6" fmla="*/ 0 w 623959"/>
                <a:gd name="connsiteY6" fmla="*/ 0 h 43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959" h="436771">
                  <a:moveTo>
                    <a:pt x="623959" y="0"/>
                  </a:moveTo>
                  <a:lnTo>
                    <a:pt x="623959" y="283902"/>
                  </a:lnTo>
                  <a:lnTo>
                    <a:pt x="311979" y="436771"/>
                  </a:lnTo>
                  <a:lnTo>
                    <a:pt x="0" y="283902"/>
                  </a:lnTo>
                  <a:lnTo>
                    <a:pt x="0" y="0"/>
                  </a:lnTo>
                  <a:lnTo>
                    <a:pt x="311979" y="152870"/>
                  </a:lnTo>
                  <a:lnTo>
                    <a:pt x="623959" y="0"/>
                  </a:lnTo>
                  <a:close/>
                </a:path>
              </a:pathLst>
            </a:custGeom>
          </p:spPr>
          <p:style>
            <a:lnRef idx="1">
              <a:schemeClr val="accent4">
                <a:hueOff val="-4464770"/>
                <a:satOff val="26899"/>
                <a:lumOff val="2156"/>
                <a:alphaOff val="0"/>
              </a:schemeClr>
            </a:lnRef>
            <a:fillRef idx="3">
              <a:schemeClr val="accent4">
                <a:hueOff val="-4464770"/>
                <a:satOff val="26899"/>
                <a:lumOff val="2156"/>
                <a:alphaOff val="0"/>
              </a:schemeClr>
            </a:fillRef>
            <a:effectRef idx="3">
              <a:schemeClr val="accent4">
                <a:hueOff val="-4464770"/>
                <a:satOff val="26899"/>
                <a:lumOff val="2156"/>
                <a:alphaOff val="0"/>
              </a:schemeClr>
            </a:effectRef>
            <a:fontRef idx="minor">
              <a:schemeClr val="lt1"/>
            </a:fontRef>
          </p:style>
          <p:txBody>
            <a:bodyPr spcFirstLastPara="0" vert="horz" wrap="square" lIns="8891" tIns="227276" rIns="8889" bIns="227275" numCol="1" spcCol="1270" anchor="b" anchorCtr="0">
              <a:noAutofit/>
            </a:bodyPr>
            <a:lstStyle/>
            <a:p>
              <a:pPr algn="ctr" defTabSz="622300">
                <a:lnSpc>
                  <a:spcPct val="90000"/>
                </a:lnSpc>
                <a:spcBef>
                  <a:spcPts val="1200"/>
                </a:spcBef>
              </a:pPr>
              <a:endParaRPr lang="sl-SI" sz="1400" b="1" dirty="0">
                <a:solidFill>
                  <a:prstClr val="white"/>
                </a:solidFill>
              </a:endParaRPr>
            </a:p>
          </p:txBody>
        </p:sp>
        <p:sp>
          <p:nvSpPr>
            <p:cNvPr id="2063" name="Prostoročno 2062"/>
            <p:cNvSpPr/>
            <p:nvPr/>
          </p:nvSpPr>
          <p:spPr>
            <a:xfrm>
              <a:off x="1185480" y="5319910"/>
              <a:ext cx="7200000" cy="405574"/>
            </a:xfrm>
            <a:custGeom>
              <a:avLst/>
              <a:gdLst>
                <a:gd name="connsiteX0" fmla="*/ 67597 w 405573"/>
                <a:gd name="connsiteY0" fmla="*/ 0 h 7202942"/>
                <a:gd name="connsiteX1" fmla="*/ 337976 w 405573"/>
                <a:gd name="connsiteY1" fmla="*/ 0 h 7202942"/>
                <a:gd name="connsiteX2" fmla="*/ 405573 w 405573"/>
                <a:gd name="connsiteY2" fmla="*/ 67597 h 7202942"/>
                <a:gd name="connsiteX3" fmla="*/ 405573 w 405573"/>
                <a:gd name="connsiteY3" fmla="*/ 7202942 h 7202942"/>
                <a:gd name="connsiteX4" fmla="*/ 405573 w 405573"/>
                <a:gd name="connsiteY4" fmla="*/ 7202942 h 7202942"/>
                <a:gd name="connsiteX5" fmla="*/ 0 w 405573"/>
                <a:gd name="connsiteY5" fmla="*/ 7202942 h 7202942"/>
                <a:gd name="connsiteX6" fmla="*/ 0 w 405573"/>
                <a:gd name="connsiteY6" fmla="*/ 7202942 h 7202942"/>
                <a:gd name="connsiteX7" fmla="*/ 0 w 405573"/>
                <a:gd name="connsiteY7" fmla="*/ 67597 h 7202942"/>
                <a:gd name="connsiteX8" fmla="*/ 67597 w 405573"/>
                <a:gd name="connsiteY8" fmla="*/ 0 h 720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3" h="7202942">
                  <a:moveTo>
                    <a:pt x="405573" y="1200523"/>
                  </a:moveTo>
                  <a:lnTo>
                    <a:pt x="405573" y="6002419"/>
                  </a:lnTo>
                  <a:cubicBezTo>
                    <a:pt x="405573" y="6665448"/>
                    <a:pt x="403869" y="7202933"/>
                    <a:pt x="401767" y="7202933"/>
                  </a:cubicBezTo>
                  <a:lnTo>
                    <a:pt x="0" y="7202933"/>
                  </a:lnTo>
                  <a:lnTo>
                    <a:pt x="0" y="7202933"/>
                  </a:lnTo>
                  <a:lnTo>
                    <a:pt x="0" y="9"/>
                  </a:lnTo>
                  <a:lnTo>
                    <a:pt x="0" y="9"/>
                  </a:lnTo>
                  <a:lnTo>
                    <a:pt x="401767" y="9"/>
                  </a:lnTo>
                  <a:cubicBezTo>
                    <a:pt x="403869" y="9"/>
                    <a:pt x="405573" y="537494"/>
                    <a:pt x="405573" y="1200523"/>
                  </a:cubicBezTo>
                  <a:close/>
                </a:path>
              </a:pathLst>
            </a:custGeom>
            <a:solidFill>
              <a:schemeClr val="bg1"/>
            </a:solidFill>
          </p:spPr>
          <p:style>
            <a:lnRef idx="1">
              <a:schemeClr val="accent4">
                <a:hueOff val="-4464770"/>
                <a:satOff val="26899"/>
                <a:lumOff val="2156"/>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31228" rIns="31228" bIns="31229" numCol="1" spcCol="1270" anchor="ctr" anchorCtr="0">
              <a:noAutofit/>
            </a:bodyPr>
            <a:lstStyle/>
            <a:p>
              <a:pPr marL="171450" lvl="1" indent="-171450" defTabSz="800100">
                <a:lnSpc>
                  <a:spcPct val="90000"/>
                </a:lnSpc>
                <a:spcBef>
                  <a:spcPct val="0"/>
                </a:spcBef>
                <a:spcAft>
                  <a:spcPct val="15000"/>
                </a:spcAft>
                <a:buFontTx/>
                <a:buChar char="••"/>
              </a:pPr>
              <a:r>
                <a:rPr lang="sl-SI" sz="1600" dirty="0">
                  <a:solidFill>
                    <a:prstClr val="black">
                      <a:hueOff val="0"/>
                      <a:satOff val="0"/>
                      <a:lumOff val="0"/>
                      <a:alphaOff val="0"/>
                    </a:prstClr>
                  </a:solidFill>
                  <a:latin typeface="Ubuntu" panose="020B0504030602030204" pitchFamily="34" charset="0"/>
                </a:rPr>
                <a:t>Predstavitev diagrama – komentarji in informacije za pomoč pri </a:t>
              </a:r>
              <a:r>
                <a:rPr lang="sl-SI" sz="1600" b="1" dirty="0">
                  <a:solidFill>
                    <a:prstClr val="black">
                      <a:hueOff val="0"/>
                      <a:satOff val="0"/>
                      <a:lumOff val="0"/>
                      <a:alphaOff val="0"/>
                    </a:prstClr>
                  </a:solidFill>
                  <a:latin typeface="Ubuntu" panose="020B0504030602030204" pitchFamily="34" charset="0"/>
                </a:rPr>
                <a:t>izboljšavi</a:t>
              </a:r>
            </a:p>
          </p:txBody>
        </p:sp>
        <p:sp>
          <p:nvSpPr>
            <p:cNvPr id="53" name="PoljeZBesedilom 52"/>
            <p:cNvSpPr txBox="1"/>
            <p:nvPr/>
          </p:nvSpPr>
          <p:spPr>
            <a:xfrm>
              <a:off x="699464" y="5507940"/>
              <a:ext cx="540569" cy="369332"/>
            </a:xfrm>
            <a:prstGeom prst="rect">
              <a:avLst/>
            </a:prstGeom>
            <a:noFill/>
          </p:spPr>
          <p:txBody>
            <a:bodyPr wrap="square" rtlCol="0">
              <a:spAutoFit/>
            </a:bodyPr>
            <a:lstStyle/>
            <a:p>
              <a:pPr algn="ctr"/>
              <a:r>
                <a:rPr lang="sl-SI" b="1" dirty="0">
                  <a:solidFill>
                    <a:prstClr val="white"/>
                  </a:solidFill>
                  <a:latin typeface="Ubuntu" panose="020B0504030602030204" pitchFamily="34" charset="0"/>
                </a:rPr>
                <a:t>8</a:t>
              </a:r>
            </a:p>
          </p:txBody>
        </p:sp>
      </p:grpSp>
      <p:grpSp>
        <p:nvGrpSpPr>
          <p:cNvPr id="2069" name="Skupina 2068"/>
          <p:cNvGrpSpPr/>
          <p:nvPr/>
        </p:nvGrpSpPr>
        <p:grpSpPr>
          <a:xfrm>
            <a:off x="699464" y="3122485"/>
            <a:ext cx="5166017" cy="623959"/>
            <a:chOff x="395536" y="3122485"/>
            <a:chExt cx="5166017" cy="623959"/>
          </a:xfrm>
        </p:grpSpPr>
        <p:sp>
          <p:nvSpPr>
            <p:cNvPr id="2054" name="Prostoročno 2053"/>
            <p:cNvSpPr/>
            <p:nvPr/>
          </p:nvSpPr>
          <p:spPr>
            <a:xfrm>
              <a:off x="444784" y="3122485"/>
              <a:ext cx="436771" cy="623959"/>
            </a:xfrm>
            <a:custGeom>
              <a:avLst/>
              <a:gdLst>
                <a:gd name="connsiteX0" fmla="*/ 0 w 623959"/>
                <a:gd name="connsiteY0" fmla="*/ 0 h 436771"/>
                <a:gd name="connsiteX1" fmla="*/ 405574 w 623959"/>
                <a:gd name="connsiteY1" fmla="*/ 0 h 436771"/>
                <a:gd name="connsiteX2" fmla="*/ 623959 w 623959"/>
                <a:gd name="connsiteY2" fmla="*/ 218386 h 436771"/>
                <a:gd name="connsiteX3" fmla="*/ 405574 w 623959"/>
                <a:gd name="connsiteY3" fmla="*/ 436771 h 436771"/>
                <a:gd name="connsiteX4" fmla="*/ 0 w 623959"/>
                <a:gd name="connsiteY4" fmla="*/ 436771 h 436771"/>
                <a:gd name="connsiteX5" fmla="*/ 218386 w 623959"/>
                <a:gd name="connsiteY5" fmla="*/ 218386 h 436771"/>
                <a:gd name="connsiteX6" fmla="*/ 0 w 623959"/>
                <a:gd name="connsiteY6" fmla="*/ 0 h 43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959" h="436771">
                  <a:moveTo>
                    <a:pt x="623959" y="0"/>
                  </a:moveTo>
                  <a:lnTo>
                    <a:pt x="623959" y="283902"/>
                  </a:lnTo>
                  <a:lnTo>
                    <a:pt x="311979" y="436771"/>
                  </a:lnTo>
                  <a:lnTo>
                    <a:pt x="0" y="283902"/>
                  </a:lnTo>
                  <a:lnTo>
                    <a:pt x="0" y="0"/>
                  </a:lnTo>
                  <a:lnTo>
                    <a:pt x="311979" y="152870"/>
                  </a:lnTo>
                  <a:lnTo>
                    <a:pt x="623959" y="0"/>
                  </a:lnTo>
                  <a:close/>
                </a:path>
              </a:pathLst>
            </a:custGeom>
          </p:spPr>
          <p:style>
            <a:lnRef idx="1">
              <a:schemeClr val="accent4">
                <a:hueOff val="-1913473"/>
                <a:satOff val="11528"/>
                <a:lumOff val="924"/>
                <a:alphaOff val="0"/>
              </a:schemeClr>
            </a:lnRef>
            <a:fillRef idx="3">
              <a:schemeClr val="accent4">
                <a:hueOff val="-1913473"/>
                <a:satOff val="11528"/>
                <a:lumOff val="924"/>
                <a:alphaOff val="0"/>
              </a:schemeClr>
            </a:fillRef>
            <a:effectRef idx="3">
              <a:schemeClr val="accent4">
                <a:hueOff val="-1913473"/>
                <a:satOff val="11528"/>
                <a:lumOff val="924"/>
                <a:alphaOff val="0"/>
              </a:schemeClr>
            </a:effectRef>
            <a:fontRef idx="minor">
              <a:schemeClr val="lt1"/>
            </a:fontRef>
          </p:style>
          <p:txBody>
            <a:bodyPr spcFirstLastPara="0" vert="horz" wrap="square" lIns="8891" tIns="227276" rIns="8889" bIns="227275" numCol="1" spcCol="1270" anchor="b" anchorCtr="0">
              <a:noAutofit/>
            </a:bodyPr>
            <a:lstStyle/>
            <a:p>
              <a:pPr algn="ctr" defTabSz="622300">
                <a:lnSpc>
                  <a:spcPct val="90000"/>
                </a:lnSpc>
                <a:spcBef>
                  <a:spcPts val="1200"/>
                </a:spcBef>
              </a:pPr>
              <a:endParaRPr lang="sl-SI" sz="1400" b="1" dirty="0">
                <a:solidFill>
                  <a:prstClr val="white"/>
                </a:solidFill>
              </a:endParaRPr>
            </a:p>
          </p:txBody>
        </p:sp>
        <p:sp>
          <p:nvSpPr>
            <p:cNvPr id="2055" name="Prostoročno 2054"/>
            <p:cNvSpPr/>
            <p:nvPr/>
          </p:nvSpPr>
          <p:spPr>
            <a:xfrm>
              <a:off x="881553" y="3122486"/>
              <a:ext cx="4680000" cy="405574"/>
            </a:xfrm>
            <a:custGeom>
              <a:avLst/>
              <a:gdLst>
                <a:gd name="connsiteX0" fmla="*/ 67597 w 405573"/>
                <a:gd name="connsiteY0" fmla="*/ 0 h 7202942"/>
                <a:gd name="connsiteX1" fmla="*/ 337976 w 405573"/>
                <a:gd name="connsiteY1" fmla="*/ 0 h 7202942"/>
                <a:gd name="connsiteX2" fmla="*/ 405573 w 405573"/>
                <a:gd name="connsiteY2" fmla="*/ 67597 h 7202942"/>
                <a:gd name="connsiteX3" fmla="*/ 405573 w 405573"/>
                <a:gd name="connsiteY3" fmla="*/ 7202942 h 7202942"/>
                <a:gd name="connsiteX4" fmla="*/ 405573 w 405573"/>
                <a:gd name="connsiteY4" fmla="*/ 7202942 h 7202942"/>
                <a:gd name="connsiteX5" fmla="*/ 0 w 405573"/>
                <a:gd name="connsiteY5" fmla="*/ 7202942 h 7202942"/>
                <a:gd name="connsiteX6" fmla="*/ 0 w 405573"/>
                <a:gd name="connsiteY6" fmla="*/ 7202942 h 7202942"/>
                <a:gd name="connsiteX7" fmla="*/ 0 w 405573"/>
                <a:gd name="connsiteY7" fmla="*/ 67597 h 7202942"/>
                <a:gd name="connsiteX8" fmla="*/ 67597 w 405573"/>
                <a:gd name="connsiteY8" fmla="*/ 0 h 720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3" h="7202942">
                  <a:moveTo>
                    <a:pt x="405573" y="1200523"/>
                  </a:moveTo>
                  <a:lnTo>
                    <a:pt x="405573" y="6002419"/>
                  </a:lnTo>
                  <a:cubicBezTo>
                    <a:pt x="405573" y="6665448"/>
                    <a:pt x="403869" y="7202933"/>
                    <a:pt x="401767" y="7202933"/>
                  </a:cubicBezTo>
                  <a:lnTo>
                    <a:pt x="0" y="7202933"/>
                  </a:lnTo>
                  <a:lnTo>
                    <a:pt x="0" y="7202933"/>
                  </a:lnTo>
                  <a:lnTo>
                    <a:pt x="0" y="9"/>
                  </a:lnTo>
                  <a:lnTo>
                    <a:pt x="0" y="9"/>
                  </a:lnTo>
                  <a:lnTo>
                    <a:pt x="401767" y="9"/>
                  </a:lnTo>
                  <a:cubicBezTo>
                    <a:pt x="403869" y="9"/>
                    <a:pt x="405573" y="537494"/>
                    <a:pt x="405573" y="1200523"/>
                  </a:cubicBezTo>
                  <a:close/>
                </a:path>
              </a:pathLst>
            </a:custGeom>
            <a:solidFill>
              <a:schemeClr val="bg1"/>
            </a:solidFill>
          </p:spPr>
          <p:style>
            <a:lnRef idx="1">
              <a:schemeClr val="accent4">
                <a:hueOff val="-1913473"/>
                <a:satOff val="11528"/>
                <a:lumOff val="924"/>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31228" rIns="31228" bIns="31229" numCol="1" spcCol="1270" anchor="ctr" anchorCtr="0">
              <a:noAutofit/>
            </a:bodyPr>
            <a:lstStyle/>
            <a:p>
              <a:pPr marL="171450" lvl="1" indent="-171450" defTabSz="800100">
                <a:lnSpc>
                  <a:spcPct val="90000"/>
                </a:lnSpc>
                <a:spcBef>
                  <a:spcPct val="0"/>
                </a:spcBef>
                <a:spcAft>
                  <a:spcPct val="15000"/>
                </a:spcAft>
                <a:buFontTx/>
                <a:buChar char="••"/>
              </a:pPr>
              <a:r>
                <a:rPr lang="sl-SI" sz="1600" b="1" dirty="0">
                  <a:solidFill>
                    <a:prstClr val="black">
                      <a:hueOff val="0"/>
                      <a:satOff val="0"/>
                      <a:lumOff val="0"/>
                      <a:alphaOff val="0"/>
                    </a:prstClr>
                  </a:solidFill>
                  <a:latin typeface="Ubuntu" panose="020B0504030602030204" pitchFamily="34" charset="0"/>
                </a:rPr>
                <a:t>Hierarhija </a:t>
              </a:r>
              <a:r>
                <a:rPr lang="sl-SI" sz="1600" dirty="0">
                  <a:solidFill>
                    <a:prstClr val="black">
                      <a:hueOff val="0"/>
                      <a:satOff val="0"/>
                      <a:lumOff val="0"/>
                      <a:alphaOff val="0"/>
                    </a:prstClr>
                  </a:solidFill>
                  <a:latin typeface="Ubuntu" panose="020B0504030602030204" pitchFamily="34" charset="0"/>
                </a:rPr>
                <a:t>neposredno povezanih problemov</a:t>
              </a:r>
            </a:p>
          </p:txBody>
        </p:sp>
        <p:sp>
          <p:nvSpPr>
            <p:cNvPr id="54" name="PoljeZBesedilom 53"/>
            <p:cNvSpPr txBox="1"/>
            <p:nvPr/>
          </p:nvSpPr>
          <p:spPr>
            <a:xfrm>
              <a:off x="395536" y="3284984"/>
              <a:ext cx="540569" cy="369332"/>
            </a:xfrm>
            <a:prstGeom prst="rect">
              <a:avLst/>
            </a:prstGeom>
            <a:noFill/>
          </p:spPr>
          <p:txBody>
            <a:bodyPr wrap="square" rtlCol="0">
              <a:spAutoFit/>
            </a:bodyPr>
            <a:lstStyle/>
            <a:p>
              <a:pPr algn="ctr"/>
              <a:r>
                <a:rPr lang="sl-SI" b="1" dirty="0">
                  <a:solidFill>
                    <a:prstClr val="white"/>
                  </a:solidFill>
                  <a:latin typeface="Ubuntu" panose="020B0504030602030204" pitchFamily="34" charset="0"/>
                </a:rPr>
                <a:t>4</a:t>
              </a:r>
            </a:p>
          </p:txBody>
        </p:sp>
      </p:grpSp>
      <p:grpSp>
        <p:nvGrpSpPr>
          <p:cNvPr id="2070" name="Skupina 2069"/>
          <p:cNvGrpSpPr/>
          <p:nvPr/>
        </p:nvGrpSpPr>
        <p:grpSpPr>
          <a:xfrm>
            <a:off x="699464" y="3671841"/>
            <a:ext cx="5886017" cy="623959"/>
            <a:chOff x="395536" y="3671841"/>
            <a:chExt cx="5886017" cy="623959"/>
          </a:xfrm>
        </p:grpSpPr>
        <p:sp>
          <p:nvSpPr>
            <p:cNvPr id="2056" name="Prostoročno 2055"/>
            <p:cNvSpPr/>
            <p:nvPr/>
          </p:nvSpPr>
          <p:spPr>
            <a:xfrm>
              <a:off x="444784" y="3671841"/>
              <a:ext cx="436771" cy="623959"/>
            </a:xfrm>
            <a:custGeom>
              <a:avLst/>
              <a:gdLst>
                <a:gd name="connsiteX0" fmla="*/ 0 w 623959"/>
                <a:gd name="connsiteY0" fmla="*/ 0 h 436771"/>
                <a:gd name="connsiteX1" fmla="*/ 405574 w 623959"/>
                <a:gd name="connsiteY1" fmla="*/ 0 h 436771"/>
                <a:gd name="connsiteX2" fmla="*/ 623959 w 623959"/>
                <a:gd name="connsiteY2" fmla="*/ 218386 h 436771"/>
                <a:gd name="connsiteX3" fmla="*/ 405574 w 623959"/>
                <a:gd name="connsiteY3" fmla="*/ 436771 h 436771"/>
                <a:gd name="connsiteX4" fmla="*/ 0 w 623959"/>
                <a:gd name="connsiteY4" fmla="*/ 436771 h 436771"/>
                <a:gd name="connsiteX5" fmla="*/ 218386 w 623959"/>
                <a:gd name="connsiteY5" fmla="*/ 218386 h 436771"/>
                <a:gd name="connsiteX6" fmla="*/ 0 w 623959"/>
                <a:gd name="connsiteY6" fmla="*/ 0 h 43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959" h="436771">
                  <a:moveTo>
                    <a:pt x="623959" y="0"/>
                  </a:moveTo>
                  <a:lnTo>
                    <a:pt x="623959" y="283902"/>
                  </a:lnTo>
                  <a:lnTo>
                    <a:pt x="311979" y="436771"/>
                  </a:lnTo>
                  <a:lnTo>
                    <a:pt x="0" y="283902"/>
                  </a:lnTo>
                  <a:lnTo>
                    <a:pt x="0" y="0"/>
                  </a:lnTo>
                  <a:lnTo>
                    <a:pt x="311979" y="152870"/>
                  </a:lnTo>
                  <a:lnTo>
                    <a:pt x="623959" y="0"/>
                  </a:lnTo>
                  <a:close/>
                </a:path>
              </a:pathLst>
            </a:custGeom>
          </p:spPr>
          <p:style>
            <a:lnRef idx="1">
              <a:schemeClr val="accent4">
                <a:hueOff val="-2551297"/>
                <a:satOff val="15371"/>
                <a:lumOff val="1232"/>
                <a:alphaOff val="0"/>
              </a:schemeClr>
            </a:lnRef>
            <a:fillRef idx="3">
              <a:schemeClr val="accent4">
                <a:hueOff val="-2551297"/>
                <a:satOff val="15371"/>
                <a:lumOff val="1232"/>
                <a:alphaOff val="0"/>
              </a:schemeClr>
            </a:fillRef>
            <a:effectRef idx="3">
              <a:schemeClr val="accent4">
                <a:hueOff val="-2551297"/>
                <a:satOff val="15371"/>
                <a:lumOff val="1232"/>
                <a:alphaOff val="0"/>
              </a:schemeClr>
            </a:effectRef>
            <a:fontRef idx="minor">
              <a:schemeClr val="lt1"/>
            </a:fontRef>
          </p:style>
          <p:txBody>
            <a:bodyPr spcFirstLastPara="0" vert="horz" wrap="square" lIns="8891" tIns="227276" rIns="8889" bIns="227275" numCol="1" spcCol="1270" anchor="b" anchorCtr="0">
              <a:noAutofit/>
            </a:bodyPr>
            <a:lstStyle/>
            <a:p>
              <a:pPr algn="ctr" defTabSz="622300">
                <a:lnSpc>
                  <a:spcPct val="90000"/>
                </a:lnSpc>
                <a:spcBef>
                  <a:spcPts val="1200"/>
                </a:spcBef>
              </a:pPr>
              <a:endParaRPr lang="sl-SI" sz="1400" b="1" dirty="0">
                <a:solidFill>
                  <a:prstClr val="white"/>
                </a:solidFill>
              </a:endParaRPr>
            </a:p>
          </p:txBody>
        </p:sp>
        <p:sp>
          <p:nvSpPr>
            <p:cNvPr id="2057" name="Prostoročno 2056"/>
            <p:cNvSpPr/>
            <p:nvPr/>
          </p:nvSpPr>
          <p:spPr>
            <a:xfrm>
              <a:off x="881553" y="3671842"/>
              <a:ext cx="5400000" cy="405574"/>
            </a:xfrm>
            <a:custGeom>
              <a:avLst/>
              <a:gdLst>
                <a:gd name="connsiteX0" fmla="*/ 67597 w 405573"/>
                <a:gd name="connsiteY0" fmla="*/ 0 h 7202942"/>
                <a:gd name="connsiteX1" fmla="*/ 337976 w 405573"/>
                <a:gd name="connsiteY1" fmla="*/ 0 h 7202942"/>
                <a:gd name="connsiteX2" fmla="*/ 405573 w 405573"/>
                <a:gd name="connsiteY2" fmla="*/ 67597 h 7202942"/>
                <a:gd name="connsiteX3" fmla="*/ 405573 w 405573"/>
                <a:gd name="connsiteY3" fmla="*/ 7202942 h 7202942"/>
                <a:gd name="connsiteX4" fmla="*/ 405573 w 405573"/>
                <a:gd name="connsiteY4" fmla="*/ 7202942 h 7202942"/>
                <a:gd name="connsiteX5" fmla="*/ 0 w 405573"/>
                <a:gd name="connsiteY5" fmla="*/ 7202942 h 7202942"/>
                <a:gd name="connsiteX6" fmla="*/ 0 w 405573"/>
                <a:gd name="connsiteY6" fmla="*/ 7202942 h 7202942"/>
                <a:gd name="connsiteX7" fmla="*/ 0 w 405573"/>
                <a:gd name="connsiteY7" fmla="*/ 67597 h 7202942"/>
                <a:gd name="connsiteX8" fmla="*/ 67597 w 405573"/>
                <a:gd name="connsiteY8" fmla="*/ 0 h 720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3" h="7202942">
                  <a:moveTo>
                    <a:pt x="405573" y="1200523"/>
                  </a:moveTo>
                  <a:lnTo>
                    <a:pt x="405573" y="6002419"/>
                  </a:lnTo>
                  <a:cubicBezTo>
                    <a:pt x="405573" y="6665448"/>
                    <a:pt x="403869" y="7202933"/>
                    <a:pt x="401767" y="7202933"/>
                  </a:cubicBezTo>
                  <a:lnTo>
                    <a:pt x="0" y="7202933"/>
                  </a:lnTo>
                  <a:lnTo>
                    <a:pt x="0" y="7202933"/>
                  </a:lnTo>
                  <a:lnTo>
                    <a:pt x="0" y="9"/>
                  </a:lnTo>
                  <a:lnTo>
                    <a:pt x="0" y="9"/>
                  </a:lnTo>
                  <a:lnTo>
                    <a:pt x="401767" y="9"/>
                  </a:lnTo>
                  <a:cubicBezTo>
                    <a:pt x="403869" y="9"/>
                    <a:pt x="405573" y="537494"/>
                    <a:pt x="405573" y="1200523"/>
                  </a:cubicBezTo>
                  <a:close/>
                </a:path>
              </a:pathLst>
            </a:custGeom>
            <a:solidFill>
              <a:schemeClr val="bg1"/>
            </a:solidFill>
          </p:spPr>
          <p:style>
            <a:lnRef idx="1">
              <a:schemeClr val="accent4">
                <a:hueOff val="-2551297"/>
                <a:satOff val="15371"/>
                <a:lumOff val="1232"/>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31228" rIns="31228" bIns="31229" numCol="1" spcCol="1270" anchor="ctr" anchorCtr="0">
              <a:noAutofit/>
            </a:bodyPr>
            <a:lstStyle/>
            <a:p>
              <a:pPr marL="171450" lvl="1" indent="-171450" defTabSz="800100">
                <a:lnSpc>
                  <a:spcPct val="90000"/>
                </a:lnSpc>
                <a:spcBef>
                  <a:spcPct val="0"/>
                </a:spcBef>
                <a:spcAft>
                  <a:spcPct val="15000"/>
                </a:spcAft>
                <a:buFontTx/>
                <a:buChar char="••"/>
              </a:pPr>
              <a:r>
                <a:rPr lang="sl-SI" sz="1600" dirty="0">
                  <a:solidFill>
                    <a:prstClr val="black">
                      <a:hueOff val="0"/>
                      <a:satOff val="0"/>
                      <a:lumOff val="0"/>
                      <a:alphaOff val="0"/>
                    </a:prstClr>
                  </a:solidFill>
                  <a:latin typeface="Ubuntu" panose="020B0504030602030204" pitchFamily="34" charset="0"/>
                </a:rPr>
                <a:t>Dopolnitev diagrama s posredno povezanimi problemi</a:t>
              </a:r>
            </a:p>
          </p:txBody>
        </p:sp>
        <p:sp>
          <p:nvSpPr>
            <p:cNvPr id="55" name="PoljeZBesedilom 54"/>
            <p:cNvSpPr txBox="1"/>
            <p:nvPr/>
          </p:nvSpPr>
          <p:spPr>
            <a:xfrm>
              <a:off x="395536" y="3861048"/>
              <a:ext cx="540569" cy="369332"/>
            </a:xfrm>
            <a:prstGeom prst="rect">
              <a:avLst/>
            </a:prstGeom>
            <a:noFill/>
          </p:spPr>
          <p:txBody>
            <a:bodyPr wrap="square" rtlCol="0">
              <a:spAutoFit/>
            </a:bodyPr>
            <a:lstStyle/>
            <a:p>
              <a:pPr algn="ctr"/>
              <a:r>
                <a:rPr lang="sl-SI" b="1" dirty="0">
                  <a:solidFill>
                    <a:prstClr val="white"/>
                  </a:solidFill>
                  <a:latin typeface="Ubuntu" panose="020B0504030602030204" pitchFamily="34" charset="0"/>
                </a:rPr>
                <a:t>5</a:t>
              </a:r>
            </a:p>
          </p:txBody>
        </p:sp>
      </p:grpSp>
      <p:grpSp>
        <p:nvGrpSpPr>
          <p:cNvPr id="2071" name="Skupina 2070"/>
          <p:cNvGrpSpPr/>
          <p:nvPr/>
        </p:nvGrpSpPr>
        <p:grpSpPr>
          <a:xfrm>
            <a:off x="699464" y="4221198"/>
            <a:ext cx="6426017" cy="623959"/>
            <a:chOff x="395536" y="4221198"/>
            <a:chExt cx="6426017" cy="623959"/>
          </a:xfrm>
        </p:grpSpPr>
        <p:sp>
          <p:nvSpPr>
            <p:cNvPr id="2058" name="Prostoročno 2057"/>
            <p:cNvSpPr/>
            <p:nvPr/>
          </p:nvSpPr>
          <p:spPr>
            <a:xfrm>
              <a:off x="444784" y="4221198"/>
              <a:ext cx="436771" cy="623959"/>
            </a:xfrm>
            <a:custGeom>
              <a:avLst/>
              <a:gdLst>
                <a:gd name="connsiteX0" fmla="*/ 0 w 623959"/>
                <a:gd name="connsiteY0" fmla="*/ 0 h 436771"/>
                <a:gd name="connsiteX1" fmla="*/ 405574 w 623959"/>
                <a:gd name="connsiteY1" fmla="*/ 0 h 436771"/>
                <a:gd name="connsiteX2" fmla="*/ 623959 w 623959"/>
                <a:gd name="connsiteY2" fmla="*/ 218386 h 436771"/>
                <a:gd name="connsiteX3" fmla="*/ 405574 w 623959"/>
                <a:gd name="connsiteY3" fmla="*/ 436771 h 436771"/>
                <a:gd name="connsiteX4" fmla="*/ 0 w 623959"/>
                <a:gd name="connsiteY4" fmla="*/ 436771 h 436771"/>
                <a:gd name="connsiteX5" fmla="*/ 218386 w 623959"/>
                <a:gd name="connsiteY5" fmla="*/ 218386 h 436771"/>
                <a:gd name="connsiteX6" fmla="*/ 0 w 623959"/>
                <a:gd name="connsiteY6" fmla="*/ 0 h 43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959" h="436771">
                  <a:moveTo>
                    <a:pt x="623959" y="0"/>
                  </a:moveTo>
                  <a:lnTo>
                    <a:pt x="623959" y="283902"/>
                  </a:lnTo>
                  <a:lnTo>
                    <a:pt x="311979" y="436771"/>
                  </a:lnTo>
                  <a:lnTo>
                    <a:pt x="0" y="283902"/>
                  </a:lnTo>
                  <a:lnTo>
                    <a:pt x="0" y="0"/>
                  </a:lnTo>
                  <a:lnTo>
                    <a:pt x="311979" y="152870"/>
                  </a:lnTo>
                  <a:lnTo>
                    <a:pt x="623959" y="0"/>
                  </a:lnTo>
                  <a:close/>
                </a:path>
              </a:pathLst>
            </a:custGeom>
          </p:spPr>
          <p:style>
            <a:lnRef idx="1">
              <a:schemeClr val="accent4">
                <a:hueOff val="-3189121"/>
                <a:satOff val="19214"/>
                <a:lumOff val="1540"/>
                <a:alphaOff val="0"/>
              </a:schemeClr>
            </a:lnRef>
            <a:fillRef idx="3">
              <a:schemeClr val="accent4">
                <a:hueOff val="-3189121"/>
                <a:satOff val="19214"/>
                <a:lumOff val="1540"/>
                <a:alphaOff val="0"/>
              </a:schemeClr>
            </a:fillRef>
            <a:effectRef idx="3">
              <a:schemeClr val="accent4">
                <a:hueOff val="-3189121"/>
                <a:satOff val="19214"/>
                <a:lumOff val="1540"/>
                <a:alphaOff val="0"/>
              </a:schemeClr>
            </a:effectRef>
            <a:fontRef idx="minor">
              <a:schemeClr val="lt1"/>
            </a:fontRef>
          </p:style>
          <p:txBody>
            <a:bodyPr spcFirstLastPara="0" vert="horz" wrap="square" lIns="8891" tIns="227276" rIns="8889" bIns="227275" numCol="1" spcCol="1270" anchor="b" anchorCtr="0">
              <a:noAutofit/>
            </a:bodyPr>
            <a:lstStyle/>
            <a:p>
              <a:pPr algn="ctr" defTabSz="622300">
                <a:lnSpc>
                  <a:spcPct val="90000"/>
                </a:lnSpc>
                <a:spcBef>
                  <a:spcPts val="1200"/>
                </a:spcBef>
              </a:pPr>
              <a:endParaRPr lang="sl-SI" sz="1400" b="1" dirty="0">
                <a:solidFill>
                  <a:prstClr val="white"/>
                </a:solidFill>
              </a:endParaRPr>
            </a:p>
          </p:txBody>
        </p:sp>
        <p:sp>
          <p:nvSpPr>
            <p:cNvPr id="2059" name="Prostoročno 2058"/>
            <p:cNvSpPr/>
            <p:nvPr/>
          </p:nvSpPr>
          <p:spPr>
            <a:xfrm>
              <a:off x="881553" y="4221198"/>
              <a:ext cx="5940000" cy="405574"/>
            </a:xfrm>
            <a:custGeom>
              <a:avLst/>
              <a:gdLst>
                <a:gd name="connsiteX0" fmla="*/ 67597 w 405573"/>
                <a:gd name="connsiteY0" fmla="*/ 0 h 7202942"/>
                <a:gd name="connsiteX1" fmla="*/ 337976 w 405573"/>
                <a:gd name="connsiteY1" fmla="*/ 0 h 7202942"/>
                <a:gd name="connsiteX2" fmla="*/ 405573 w 405573"/>
                <a:gd name="connsiteY2" fmla="*/ 67597 h 7202942"/>
                <a:gd name="connsiteX3" fmla="*/ 405573 w 405573"/>
                <a:gd name="connsiteY3" fmla="*/ 7202942 h 7202942"/>
                <a:gd name="connsiteX4" fmla="*/ 405573 w 405573"/>
                <a:gd name="connsiteY4" fmla="*/ 7202942 h 7202942"/>
                <a:gd name="connsiteX5" fmla="*/ 0 w 405573"/>
                <a:gd name="connsiteY5" fmla="*/ 7202942 h 7202942"/>
                <a:gd name="connsiteX6" fmla="*/ 0 w 405573"/>
                <a:gd name="connsiteY6" fmla="*/ 7202942 h 7202942"/>
                <a:gd name="connsiteX7" fmla="*/ 0 w 405573"/>
                <a:gd name="connsiteY7" fmla="*/ 67597 h 7202942"/>
                <a:gd name="connsiteX8" fmla="*/ 67597 w 405573"/>
                <a:gd name="connsiteY8" fmla="*/ 0 h 720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3" h="7202942">
                  <a:moveTo>
                    <a:pt x="405573" y="1200523"/>
                  </a:moveTo>
                  <a:lnTo>
                    <a:pt x="405573" y="6002419"/>
                  </a:lnTo>
                  <a:cubicBezTo>
                    <a:pt x="405573" y="6665448"/>
                    <a:pt x="403869" y="7202933"/>
                    <a:pt x="401767" y="7202933"/>
                  </a:cubicBezTo>
                  <a:lnTo>
                    <a:pt x="0" y="7202933"/>
                  </a:lnTo>
                  <a:lnTo>
                    <a:pt x="0" y="7202933"/>
                  </a:lnTo>
                  <a:lnTo>
                    <a:pt x="0" y="9"/>
                  </a:lnTo>
                  <a:lnTo>
                    <a:pt x="0" y="9"/>
                  </a:lnTo>
                  <a:lnTo>
                    <a:pt x="401767" y="9"/>
                  </a:lnTo>
                  <a:cubicBezTo>
                    <a:pt x="403869" y="9"/>
                    <a:pt x="405573" y="537494"/>
                    <a:pt x="405573" y="1200523"/>
                  </a:cubicBezTo>
                  <a:close/>
                </a:path>
              </a:pathLst>
            </a:custGeom>
            <a:solidFill>
              <a:schemeClr val="bg1"/>
            </a:solidFill>
          </p:spPr>
          <p:style>
            <a:lnRef idx="1">
              <a:schemeClr val="accent4">
                <a:hueOff val="-3189121"/>
                <a:satOff val="19214"/>
                <a:lumOff val="154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31228" rIns="31228" bIns="31229" numCol="1" spcCol="1270" anchor="ctr" anchorCtr="0">
              <a:noAutofit/>
            </a:bodyPr>
            <a:lstStyle/>
            <a:p>
              <a:pPr marL="171450" lvl="1" indent="-171450" defTabSz="800100">
                <a:lnSpc>
                  <a:spcPct val="90000"/>
                </a:lnSpc>
                <a:spcBef>
                  <a:spcPct val="0"/>
                </a:spcBef>
                <a:spcAft>
                  <a:spcPct val="15000"/>
                </a:spcAft>
                <a:buFontTx/>
                <a:buChar char="••"/>
              </a:pPr>
              <a:r>
                <a:rPr lang="sl-SI" sz="1600" dirty="0">
                  <a:solidFill>
                    <a:prstClr val="black">
                      <a:hueOff val="0"/>
                      <a:satOff val="0"/>
                      <a:lumOff val="0"/>
                      <a:alphaOff val="0"/>
                    </a:prstClr>
                  </a:solidFill>
                  <a:latin typeface="Ubuntu" panose="020B0504030602030204" pitchFamily="34" charset="0"/>
                </a:rPr>
                <a:t>Povežite probleme s puščicami – prikaz </a:t>
              </a:r>
              <a:r>
                <a:rPr lang="sl-SI" sz="1600" b="1" dirty="0">
                  <a:solidFill>
                    <a:prstClr val="black">
                      <a:hueOff val="0"/>
                      <a:satOff val="0"/>
                      <a:lumOff val="0"/>
                      <a:alphaOff val="0"/>
                    </a:prstClr>
                  </a:solidFill>
                  <a:latin typeface="Ubuntu" panose="020B0504030602030204" pitchFamily="34" charset="0"/>
                </a:rPr>
                <a:t>ključnih</a:t>
              </a:r>
              <a:r>
                <a:rPr lang="sl-SI" sz="1600" dirty="0">
                  <a:solidFill>
                    <a:prstClr val="black">
                      <a:hueOff val="0"/>
                      <a:satOff val="0"/>
                      <a:lumOff val="0"/>
                      <a:alphaOff val="0"/>
                    </a:prstClr>
                  </a:solidFill>
                  <a:latin typeface="Ubuntu" panose="020B0504030602030204" pitchFamily="34" charset="0"/>
                </a:rPr>
                <a:t> povezav</a:t>
              </a:r>
            </a:p>
          </p:txBody>
        </p:sp>
        <p:sp>
          <p:nvSpPr>
            <p:cNvPr id="56" name="PoljeZBesedilom 55"/>
            <p:cNvSpPr txBox="1"/>
            <p:nvPr/>
          </p:nvSpPr>
          <p:spPr>
            <a:xfrm>
              <a:off x="395536" y="4427820"/>
              <a:ext cx="540569" cy="369332"/>
            </a:xfrm>
            <a:prstGeom prst="rect">
              <a:avLst/>
            </a:prstGeom>
            <a:noFill/>
          </p:spPr>
          <p:txBody>
            <a:bodyPr wrap="square" rtlCol="0">
              <a:spAutoFit/>
            </a:bodyPr>
            <a:lstStyle/>
            <a:p>
              <a:pPr algn="ctr"/>
              <a:r>
                <a:rPr lang="sl-SI" b="1" dirty="0">
                  <a:solidFill>
                    <a:prstClr val="white"/>
                  </a:solidFill>
                  <a:latin typeface="Ubuntu" panose="020B0504030602030204" pitchFamily="34" charset="0"/>
                </a:rPr>
                <a:t>6</a:t>
              </a:r>
            </a:p>
          </p:txBody>
        </p:sp>
      </p:grpSp>
      <p:grpSp>
        <p:nvGrpSpPr>
          <p:cNvPr id="2072" name="Skupina 2071"/>
          <p:cNvGrpSpPr/>
          <p:nvPr/>
        </p:nvGrpSpPr>
        <p:grpSpPr>
          <a:xfrm>
            <a:off x="699464" y="4770554"/>
            <a:ext cx="6966017" cy="623959"/>
            <a:chOff x="395536" y="4770554"/>
            <a:chExt cx="6966017" cy="623959"/>
          </a:xfrm>
        </p:grpSpPr>
        <p:sp>
          <p:nvSpPr>
            <p:cNvPr id="2060" name="Prostoročno 2059"/>
            <p:cNvSpPr/>
            <p:nvPr/>
          </p:nvSpPr>
          <p:spPr>
            <a:xfrm>
              <a:off x="444784" y="4770554"/>
              <a:ext cx="436771" cy="623959"/>
            </a:xfrm>
            <a:custGeom>
              <a:avLst/>
              <a:gdLst>
                <a:gd name="connsiteX0" fmla="*/ 0 w 623959"/>
                <a:gd name="connsiteY0" fmla="*/ 0 h 436771"/>
                <a:gd name="connsiteX1" fmla="*/ 405574 w 623959"/>
                <a:gd name="connsiteY1" fmla="*/ 0 h 436771"/>
                <a:gd name="connsiteX2" fmla="*/ 623959 w 623959"/>
                <a:gd name="connsiteY2" fmla="*/ 218386 h 436771"/>
                <a:gd name="connsiteX3" fmla="*/ 405574 w 623959"/>
                <a:gd name="connsiteY3" fmla="*/ 436771 h 436771"/>
                <a:gd name="connsiteX4" fmla="*/ 0 w 623959"/>
                <a:gd name="connsiteY4" fmla="*/ 436771 h 436771"/>
                <a:gd name="connsiteX5" fmla="*/ 218386 w 623959"/>
                <a:gd name="connsiteY5" fmla="*/ 218386 h 436771"/>
                <a:gd name="connsiteX6" fmla="*/ 0 w 623959"/>
                <a:gd name="connsiteY6" fmla="*/ 0 h 43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959" h="436771">
                  <a:moveTo>
                    <a:pt x="623959" y="0"/>
                  </a:moveTo>
                  <a:lnTo>
                    <a:pt x="623959" y="283902"/>
                  </a:lnTo>
                  <a:lnTo>
                    <a:pt x="311979" y="436771"/>
                  </a:lnTo>
                  <a:lnTo>
                    <a:pt x="0" y="283902"/>
                  </a:lnTo>
                  <a:lnTo>
                    <a:pt x="0" y="0"/>
                  </a:lnTo>
                  <a:lnTo>
                    <a:pt x="311979" y="152870"/>
                  </a:lnTo>
                  <a:lnTo>
                    <a:pt x="623959" y="0"/>
                  </a:lnTo>
                  <a:close/>
                </a:path>
              </a:pathLst>
            </a:custGeom>
          </p:spPr>
          <p:style>
            <a:lnRef idx="1">
              <a:schemeClr val="accent4">
                <a:hueOff val="-3826945"/>
                <a:satOff val="23056"/>
                <a:lumOff val="1848"/>
                <a:alphaOff val="0"/>
              </a:schemeClr>
            </a:lnRef>
            <a:fillRef idx="3">
              <a:schemeClr val="accent4">
                <a:hueOff val="-3826945"/>
                <a:satOff val="23056"/>
                <a:lumOff val="1848"/>
                <a:alphaOff val="0"/>
              </a:schemeClr>
            </a:fillRef>
            <a:effectRef idx="3">
              <a:schemeClr val="accent4">
                <a:hueOff val="-3826945"/>
                <a:satOff val="23056"/>
                <a:lumOff val="1848"/>
                <a:alphaOff val="0"/>
              </a:schemeClr>
            </a:effectRef>
            <a:fontRef idx="minor">
              <a:schemeClr val="lt1"/>
            </a:fontRef>
          </p:style>
          <p:txBody>
            <a:bodyPr spcFirstLastPara="0" vert="horz" wrap="square" lIns="8891" tIns="227276" rIns="8889" bIns="227275" numCol="1" spcCol="1270" anchor="b" anchorCtr="0">
              <a:noAutofit/>
            </a:bodyPr>
            <a:lstStyle/>
            <a:p>
              <a:pPr algn="ctr" defTabSz="622300">
                <a:lnSpc>
                  <a:spcPct val="90000"/>
                </a:lnSpc>
                <a:spcBef>
                  <a:spcPts val="1200"/>
                </a:spcBef>
              </a:pPr>
              <a:endParaRPr lang="sl-SI" sz="1400" b="1" dirty="0">
                <a:solidFill>
                  <a:prstClr val="white"/>
                </a:solidFill>
              </a:endParaRPr>
            </a:p>
          </p:txBody>
        </p:sp>
        <p:sp>
          <p:nvSpPr>
            <p:cNvPr id="2061" name="Prostoročno 2060"/>
            <p:cNvSpPr/>
            <p:nvPr/>
          </p:nvSpPr>
          <p:spPr>
            <a:xfrm>
              <a:off x="881553" y="4770554"/>
              <a:ext cx="6480000" cy="405574"/>
            </a:xfrm>
            <a:custGeom>
              <a:avLst/>
              <a:gdLst>
                <a:gd name="connsiteX0" fmla="*/ 67597 w 405573"/>
                <a:gd name="connsiteY0" fmla="*/ 0 h 7202942"/>
                <a:gd name="connsiteX1" fmla="*/ 337976 w 405573"/>
                <a:gd name="connsiteY1" fmla="*/ 0 h 7202942"/>
                <a:gd name="connsiteX2" fmla="*/ 405573 w 405573"/>
                <a:gd name="connsiteY2" fmla="*/ 67597 h 7202942"/>
                <a:gd name="connsiteX3" fmla="*/ 405573 w 405573"/>
                <a:gd name="connsiteY3" fmla="*/ 7202942 h 7202942"/>
                <a:gd name="connsiteX4" fmla="*/ 405573 w 405573"/>
                <a:gd name="connsiteY4" fmla="*/ 7202942 h 7202942"/>
                <a:gd name="connsiteX5" fmla="*/ 0 w 405573"/>
                <a:gd name="connsiteY5" fmla="*/ 7202942 h 7202942"/>
                <a:gd name="connsiteX6" fmla="*/ 0 w 405573"/>
                <a:gd name="connsiteY6" fmla="*/ 7202942 h 7202942"/>
                <a:gd name="connsiteX7" fmla="*/ 0 w 405573"/>
                <a:gd name="connsiteY7" fmla="*/ 67597 h 7202942"/>
                <a:gd name="connsiteX8" fmla="*/ 67597 w 405573"/>
                <a:gd name="connsiteY8" fmla="*/ 0 h 720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3" h="7202942">
                  <a:moveTo>
                    <a:pt x="405573" y="1200523"/>
                  </a:moveTo>
                  <a:lnTo>
                    <a:pt x="405573" y="6002419"/>
                  </a:lnTo>
                  <a:cubicBezTo>
                    <a:pt x="405573" y="6665448"/>
                    <a:pt x="403869" y="7202933"/>
                    <a:pt x="401767" y="7202933"/>
                  </a:cubicBezTo>
                  <a:lnTo>
                    <a:pt x="0" y="7202933"/>
                  </a:lnTo>
                  <a:lnTo>
                    <a:pt x="0" y="7202933"/>
                  </a:lnTo>
                  <a:lnTo>
                    <a:pt x="0" y="9"/>
                  </a:lnTo>
                  <a:lnTo>
                    <a:pt x="0" y="9"/>
                  </a:lnTo>
                  <a:lnTo>
                    <a:pt x="401767" y="9"/>
                  </a:lnTo>
                  <a:cubicBezTo>
                    <a:pt x="403869" y="9"/>
                    <a:pt x="405573" y="537494"/>
                    <a:pt x="405573" y="1200523"/>
                  </a:cubicBezTo>
                  <a:close/>
                </a:path>
              </a:pathLst>
            </a:custGeom>
            <a:solidFill>
              <a:schemeClr val="bg1"/>
            </a:solidFill>
          </p:spPr>
          <p:style>
            <a:lnRef idx="1">
              <a:schemeClr val="accent4">
                <a:hueOff val="-3826945"/>
                <a:satOff val="23056"/>
                <a:lumOff val="1848"/>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31228" rIns="31228" bIns="31229" numCol="1" spcCol="1270" anchor="ctr" anchorCtr="0">
              <a:noAutofit/>
            </a:bodyPr>
            <a:lstStyle/>
            <a:p>
              <a:pPr marL="171450" lvl="1" indent="-171450" defTabSz="800100">
                <a:lnSpc>
                  <a:spcPct val="90000"/>
                </a:lnSpc>
                <a:spcBef>
                  <a:spcPct val="0"/>
                </a:spcBef>
                <a:spcAft>
                  <a:spcPct val="15000"/>
                </a:spcAft>
                <a:buFontTx/>
                <a:buChar char="••"/>
              </a:pPr>
              <a:r>
                <a:rPr lang="sl-SI" sz="1600" dirty="0">
                  <a:solidFill>
                    <a:prstClr val="black">
                      <a:hueOff val="0"/>
                      <a:satOff val="0"/>
                      <a:lumOff val="0"/>
                      <a:alphaOff val="0"/>
                    </a:prstClr>
                  </a:solidFill>
                  <a:latin typeface="Ubuntu" panose="020B0504030602030204" pitchFamily="34" charset="0"/>
                </a:rPr>
                <a:t>Preverjanje</a:t>
              </a:r>
              <a:r>
                <a:rPr lang="it-IT" sz="1600" dirty="0">
                  <a:solidFill>
                    <a:prstClr val="black">
                      <a:hueOff val="0"/>
                      <a:satOff val="0"/>
                      <a:lumOff val="0"/>
                      <a:alphaOff val="0"/>
                    </a:prstClr>
                  </a:solidFill>
                  <a:latin typeface="Ubuntu" panose="020B0504030602030204" pitchFamily="34" charset="0"/>
                </a:rPr>
                <a:t> </a:t>
              </a:r>
              <a:r>
                <a:rPr lang="sl-SI" sz="1600" b="1" dirty="0">
                  <a:solidFill>
                    <a:prstClr val="black">
                      <a:hueOff val="0"/>
                      <a:satOff val="0"/>
                      <a:lumOff val="0"/>
                      <a:alphaOff val="0"/>
                    </a:prstClr>
                  </a:solidFill>
                  <a:latin typeface="Ubuntu" panose="020B0504030602030204" pitchFamily="34" charset="0"/>
                </a:rPr>
                <a:t>veljavnosti</a:t>
              </a:r>
              <a:r>
                <a:rPr lang="sl-SI" sz="1600" dirty="0">
                  <a:solidFill>
                    <a:prstClr val="black">
                      <a:hueOff val="0"/>
                      <a:satOff val="0"/>
                      <a:lumOff val="0"/>
                      <a:alphaOff val="0"/>
                    </a:prstClr>
                  </a:solidFill>
                  <a:latin typeface="Ubuntu" panose="020B0504030602030204" pitchFamily="34" charset="0"/>
                </a:rPr>
                <a:t> in </a:t>
              </a:r>
              <a:r>
                <a:rPr lang="sl-SI" sz="1600" b="1" dirty="0">
                  <a:solidFill>
                    <a:prstClr val="black">
                      <a:hueOff val="0"/>
                      <a:satOff val="0"/>
                      <a:lumOff val="0"/>
                      <a:alphaOff val="0"/>
                    </a:prstClr>
                  </a:solidFill>
                  <a:latin typeface="Ubuntu" panose="020B0504030602030204" pitchFamily="34" charset="0"/>
                </a:rPr>
                <a:t>popolnosti </a:t>
              </a:r>
              <a:r>
                <a:rPr lang="sl-SI" sz="1600" dirty="0">
                  <a:solidFill>
                    <a:prstClr val="black">
                      <a:hueOff val="0"/>
                      <a:satOff val="0"/>
                      <a:lumOff val="0"/>
                      <a:alphaOff val="0"/>
                    </a:prstClr>
                  </a:solidFill>
                  <a:latin typeface="Ubuntu" panose="020B0504030602030204" pitchFamily="34" charset="0"/>
                </a:rPr>
                <a:t>diagrama </a:t>
              </a:r>
              <a:r>
                <a:rPr lang="sl-SI" sz="1000" dirty="0">
                  <a:solidFill>
                    <a:prstClr val="black">
                      <a:hueOff val="0"/>
                      <a:satOff val="0"/>
                      <a:lumOff val="0"/>
                      <a:alphaOff val="0"/>
                    </a:prstClr>
                  </a:solidFill>
                  <a:latin typeface="Ubuntu" panose="020B0504030602030204" pitchFamily="34" charset="0"/>
                </a:rPr>
                <a:t>(so vključeni vsi problemi?)</a:t>
              </a:r>
            </a:p>
          </p:txBody>
        </p:sp>
        <p:sp>
          <p:nvSpPr>
            <p:cNvPr id="57" name="PoljeZBesedilom 56"/>
            <p:cNvSpPr txBox="1"/>
            <p:nvPr/>
          </p:nvSpPr>
          <p:spPr>
            <a:xfrm>
              <a:off x="395536" y="4941168"/>
              <a:ext cx="540569" cy="369332"/>
            </a:xfrm>
            <a:prstGeom prst="rect">
              <a:avLst/>
            </a:prstGeom>
            <a:noFill/>
          </p:spPr>
          <p:txBody>
            <a:bodyPr wrap="square" rtlCol="0">
              <a:spAutoFit/>
            </a:bodyPr>
            <a:lstStyle/>
            <a:p>
              <a:pPr algn="ctr"/>
              <a:r>
                <a:rPr lang="sl-SI" b="1" dirty="0">
                  <a:solidFill>
                    <a:prstClr val="white"/>
                  </a:solidFill>
                  <a:latin typeface="Ubuntu" panose="020B0504030602030204" pitchFamily="34" charset="0"/>
                </a:rPr>
                <a:t>7</a:t>
              </a:r>
            </a:p>
          </p:txBody>
        </p:sp>
      </p:grpSp>
      <p:sp>
        <p:nvSpPr>
          <p:cNvPr id="44" name="Pravokotnik 43"/>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Definiranje (okoljskega) projektnega problema</a:t>
            </a:r>
          </a:p>
        </p:txBody>
      </p:sp>
    </p:spTree>
    <p:extLst>
      <p:ext uri="{BB962C8B-B14F-4D97-AF65-F5344CB8AC3E}">
        <p14:creationId xmlns:p14="http://schemas.microsoft.com/office/powerpoint/2010/main" val="366684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6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6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7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7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ravokotnik 56"/>
          <p:cNvSpPr/>
          <p:nvPr/>
        </p:nvSpPr>
        <p:spPr>
          <a:xfrm>
            <a:off x="1763688" y="1124744"/>
            <a:ext cx="5464659" cy="4032448"/>
          </a:xfrm>
          <a:prstGeom prst="rect">
            <a:avLst/>
          </a:prstGeom>
          <a:blipFill dpi="0" rotWithShape="1">
            <a:blip r:embed="rId3">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 name="Slika 1"/>
          <p:cNvPicPr>
            <a:picLocks noChangeAspect="1"/>
          </p:cNvPicPr>
          <p:nvPr/>
        </p:nvPicPr>
        <p:blipFill rotWithShape="1">
          <a:blip r:embed="rId4"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PoljeZBesedilom 20"/>
          <p:cNvSpPr txBox="1"/>
          <p:nvPr/>
        </p:nvSpPr>
        <p:spPr>
          <a:xfrm>
            <a:off x="1043607" y="868650"/>
            <a:ext cx="7040889" cy="400110"/>
          </a:xfrm>
          <a:prstGeom prst="rect">
            <a:avLst/>
          </a:prstGeom>
          <a:noFill/>
          <a:ln>
            <a:solidFill>
              <a:srgbClr val="4696C8"/>
            </a:solidFill>
          </a:ln>
        </p:spPr>
        <p:txBody>
          <a:bodyPr wrap="square" rtlCol="0">
            <a:spAutoFit/>
          </a:bodyPr>
          <a:lstStyle/>
          <a:p>
            <a:pPr algn="ctr"/>
            <a:r>
              <a:rPr lang="sl-SI" sz="2000" b="1" dirty="0">
                <a:solidFill>
                  <a:srgbClr val="4696C8"/>
                </a:solidFill>
                <a:latin typeface="Ubuntu" panose="020B0504030602030204" pitchFamily="34" charset="0"/>
              </a:rPr>
              <a:t>Primer analize: ONESNAŽEVANJE REKE</a:t>
            </a:r>
            <a:endParaRPr lang="sl-SI" sz="2000" dirty="0">
              <a:solidFill>
                <a:srgbClr val="4696C8"/>
              </a:solidFill>
              <a:latin typeface="Ubuntu" panose="020B0504030602030204" pitchFamily="34" charset="0"/>
            </a:endParaRPr>
          </a:p>
        </p:txBody>
      </p:sp>
      <p:cxnSp>
        <p:nvCxnSpPr>
          <p:cNvPr id="2070" name="Kolenski povezovalnik 2069"/>
          <p:cNvCxnSpPr/>
          <p:nvPr/>
        </p:nvCxnSpPr>
        <p:spPr>
          <a:xfrm rot="5400000" flipH="1" flipV="1">
            <a:off x="5596685" y="1502904"/>
            <a:ext cx="468000" cy="2592000"/>
          </a:xfrm>
          <a:prstGeom prst="bentConnector3">
            <a:avLst>
              <a:gd name="adj1" fmla="val 48740"/>
            </a:avLst>
          </a:prstGeom>
          <a:ln w="28575">
            <a:solidFill>
              <a:srgbClr val="6CC04A"/>
            </a:solidFill>
            <a:tailEnd type="arrow"/>
          </a:ln>
        </p:spPr>
        <p:style>
          <a:lnRef idx="1">
            <a:schemeClr val="accent1"/>
          </a:lnRef>
          <a:fillRef idx="0">
            <a:schemeClr val="accent1"/>
          </a:fillRef>
          <a:effectRef idx="0">
            <a:schemeClr val="accent1"/>
          </a:effectRef>
          <a:fontRef idx="minor">
            <a:schemeClr val="tx1"/>
          </a:fontRef>
        </p:style>
      </p:cxnSp>
      <p:cxnSp>
        <p:nvCxnSpPr>
          <p:cNvPr id="74" name="Kolenski povezovalnik 73"/>
          <p:cNvCxnSpPr/>
          <p:nvPr/>
        </p:nvCxnSpPr>
        <p:spPr>
          <a:xfrm rot="16200000" flipV="1">
            <a:off x="3430929" y="1934913"/>
            <a:ext cx="396000" cy="1800000"/>
          </a:xfrm>
          <a:prstGeom prst="bentConnector3">
            <a:avLst>
              <a:gd name="adj1" fmla="val 56573"/>
            </a:avLst>
          </a:prstGeom>
          <a:ln w="28575">
            <a:solidFill>
              <a:srgbClr val="6CC04A"/>
            </a:solidFill>
            <a:tailEnd type="arrow"/>
          </a:ln>
        </p:spPr>
        <p:style>
          <a:lnRef idx="1">
            <a:schemeClr val="accent1"/>
          </a:lnRef>
          <a:fillRef idx="0">
            <a:schemeClr val="accent1"/>
          </a:fillRef>
          <a:effectRef idx="0">
            <a:schemeClr val="accent1"/>
          </a:effectRef>
          <a:fontRef idx="minor">
            <a:schemeClr val="tx1"/>
          </a:fontRef>
        </p:style>
      </p:cxnSp>
      <p:sp>
        <p:nvSpPr>
          <p:cNvPr id="2054" name="Prostoročno 2053"/>
          <p:cNvSpPr/>
          <p:nvPr/>
        </p:nvSpPr>
        <p:spPr>
          <a:xfrm>
            <a:off x="983149" y="1637497"/>
            <a:ext cx="1688357" cy="468000"/>
          </a:xfrm>
          <a:custGeom>
            <a:avLst/>
            <a:gdLst>
              <a:gd name="connsiteX0" fmla="*/ 0 w 1470572"/>
              <a:gd name="connsiteY0" fmla="*/ 0 h 465231"/>
              <a:gd name="connsiteX1" fmla="*/ 1470572 w 1470572"/>
              <a:gd name="connsiteY1" fmla="*/ 0 h 465231"/>
              <a:gd name="connsiteX2" fmla="*/ 1470572 w 1470572"/>
              <a:gd name="connsiteY2" fmla="*/ 465231 h 465231"/>
              <a:gd name="connsiteX3" fmla="*/ 0 w 1470572"/>
              <a:gd name="connsiteY3" fmla="*/ 465231 h 465231"/>
              <a:gd name="connsiteX4" fmla="*/ 0 w 1470572"/>
              <a:gd name="connsiteY4" fmla="*/ 0 h 465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0572" h="465231">
                <a:moveTo>
                  <a:pt x="0" y="0"/>
                </a:moveTo>
                <a:lnTo>
                  <a:pt x="1470572" y="0"/>
                </a:lnTo>
                <a:lnTo>
                  <a:pt x="1470572" y="465231"/>
                </a:lnTo>
                <a:lnTo>
                  <a:pt x="0" y="465231"/>
                </a:lnTo>
                <a:lnTo>
                  <a:pt x="0" y="0"/>
                </a:lnTo>
                <a:close/>
              </a:path>
            </a:pathLst>
          </a:custGeom>
          <a:solidFill>
            <a:srgbClr val="6CC04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r>
              <a:rPr lang="sl-SI" sz="1000" dirty="0">
                <a:solidFill>
                  <a:prstClr val="white"/>
                </a:solidFill>
                <a:latin typeface="Ubuntu" panose="020B0504030602030204" pitchFamily="34" charset="0"/>
              </a:rPr>
              <a:t>Upad ribolova in s tem prihodka ribiških družin</a:t>
            </a:r>
            <a:endParaRPr lang="en-GB" sz="1000" dirty="0">
              <a:solidFill>
                <a:prstClr val="white"/>
              </a:solidFill>
              <a:latin typeface="Ubuntu" panose="020B0504030602030204" pitchFamily="34" charset="0"/>
            </a:endParaRPr>
          </a:p>
        </p:txBody>
      </p:sp>
      <p:sp>
        <p:nvSpPr>
          <p:cNvPr id="2055" name="Prostoročno 2054"/>
          <p:cNvSpPr/>
          <p:nvPr/>
        </p:nvSpPr>
        <p:spPr>
          <a:xfrm>
            <a:off x="1787109" y="2118931"/>
            <a:ext cx="2352843" cy="468000"/>
          </a:xfrm>
          <a:custGeom>
            <a:avLst/>
            <a:gdLst>
              <a:gd name="connsiteX0" fmla="*/ 0 w 2352843"/>
              <a:gd name="connsiteY0" fmla="*/ 0 h 526679"/>
              <a:gd name="connsiteX1" fmla="*/ 2352843 w 2352843"/>
              <a:gd name="connsiteY1" fmla="*/ 0 h 526679"/>
              <a:gd name="connsiteX2" fmla="*/ 2352843 w 2352843"/>
              <a:gd name="connsiteY2" fmla="*/ 526679 h 526679"/>
              <a:gd name="connsiteX3" fmla="*/ 0 w 2352843"/>
              <a:gd name="connsiteY3" fmla="*/ 526679 h 526679"/>
              <a:gd name="connsiteX4" fmla="*/ 0 w 2352843"/>
              <a:gd name="connsiteY4" fmla="*/ 0 h 526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2843" h="526679">
                <a:moveTo>
                  <a:pt x="0" y="0"/>
                </a:moveTo>
                <a:lnTo>
                  <a:pt x="2352843" y="0"/>
                </a:lnTo>
                <a:lnTo>
                  <a:pt x="2352843" y="526679"/>
                </a:lnTo>
                <a:lnTo>
                  <a:pt x="0" y="526679"/>
                </a:lnTo>
                <a:lnTo>
                  <a:pt x="0" y="0"/>
                </a:lnTo>
                <a:close/>
              </a:path>
            </a:pathLst>
          </a:custGeom>
          <a:solidFill>
            <a:srgbClr val="6CC04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r>
              <a:rPr lang="sl-SI" sz="1000" dirty="0">
                <a:solidFill>
                  <a:prstClr val="white"/>
                </a:solidFill>
                <a:latin typeface="Ubuntu" panose="020B0504030602030204" pitchFamily="34" charset="0"/>
              </a:rPr>
              <a:t>Rečni ekosistem je ogrožen, </a:t>
            </a:r>
            <a:br>
              <a:rPr lang="sl-SI" sz="1000" dirty="0">
                <a:solidFill>
                  <a:prstClr val="white"/>
                </a:solidFill>
                <a:latin typeface="Ubuntu" panose="020B0504030602030204" pitchFamily="34" charset="0"/>
              </a:rPr>
            </a:br>
            <a:r>
              <a:rPr lang="sl-SI" sz="1000" dirty="0">
                <a:solidFill>
                  <a:prstClr val="white"/>
                </a:solidFill>
                <a:latin typeface="Ubuntu" panose="020B0504030602030204" pitchFamily="34" charset="0"/>
              </a:rPr>
              <a:t>populacije ribjih vrst so v upadu</a:t>
            </a:r>
            <a:endParaRPr lang="en-GB" sz="1000" dirty="0">
              <a:solidFill>
                <a:prstClr val="white"/>
              </a:solidFill>
              <a:latin typeface="Ubuntu" panose="020B0504030602030204" pitchFamily="34" charset="0"/>
            </a:endParaRPr>
          </a:p>
        </p:txBody>
      </p:sp>
      <p:sp>
        <p:nvSpPr>
          <p:cNvPr id="2056" name="Prostoročno 2055"/>
          <p:cNvSpPr/>
          <p:nvPr/>
        </p:nvSpPr>
        <p:spPr>
          <a:xfrm>
            <a:off x="5905825" y="1828936"/>
            <a:ext cx="2484216" cy="684000"/>
          </a:xfrm>
          <a:custGeom>
            <a:avLst/>
            <a:gdLst>
              <a:gd name="connsiteX0" fmla="*/ 0 w 2115999"/>
              <a:gd name="connsiteY0" fmla="*/ 0 h 741953"/>
              <a:gd name="connsiteX1" fmla="*/ 2115999 w 2115999"/>
              <a:gd name="connsiteY1" fmla="*/ 0 h 741953"/>
              <a:gd name="connsiteX2" fmla="*/ 2115999 w 2115999"/>
              <a:gd name="connsiteY2" fmla="*/ 741953 h 741953"/>
              <a:gd name="connsiteX3" fmla="*/ 0 w 2115999"/>
              <a:gd name="connsiteY3" fmla="*/ 741953 h 741953"/>
              <a:gd name="connsiteX4" fmla="*/ 0 w 2115999"/>
              <a:gd name="connsiteY4" fmla="*/ 0 h 741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999" h="741953">
                <a:moveTo>
                  <a:pt x="0" y="0"/>
                </a:moveTo>
                <a:lnTo>
                  <a:pt x="2115999" y="0"/>
                </a:lnTo>
                <a:lnTo>
                  <a:pt x="2115999" y="741953"/>
                </a:lnTo>
                <a:lnTo>
                  <a:pt x="0" y="741953"/>
                </a:lnTo>
                <a:lnTo>
                  <a:pt x="0" y="0"/>
                </a:lnTo>
                <a:close/>
              </a:path>
            </a:pathLst>
          </a:custGeom>
          <a:solidFill>
            <a:srgbClr val="6CC04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r>
              <a:rPr lang="sl-SI" sz="1000" dirty="0">
                <a:solidFill>
                  <a:prstClr val="white"/>
                </a:solidFill>
                <a:latin typeface="Ubuntu" panose="020B0504030602030204" pitchFamily="34" charset="0"/>
              </a:rPr>
              <a:t>Visoka stopnja obolenj in bolezni, </a:t>
            </a:r>
            <a:br>
              <a:rPr lang="sl-SI" sz="1000" dirty="0">
                <a:solidFill>
                  <a:prstClr val="white"/>
                </a:solidFill>
                <a:latin typeface="Ubuntu" panose="020B0504030602030204" pitchFamily="34" charset="0"/>
              </a:rPr>
            </a:br>
            <a:r>
              <a:rPr lang="sl-SI" sz="1000" dirty="0">
                <a:solidFill>
                  <a:prstClr val="white"/>
                </a:solidFill>
                <a:latin typeface="Ubuntu" panose="020B0504030602030204" pitchFamily="34" charset="0"/>
              </a:rPr>
              <a:t>ki se prenašajo z vodo, predvsem pri revnejšem prebivalstvu</a:t>
            </a:r>
            <a:endParaRPr lang="en-GB" sz="1000" dirty="0">
              <a:solidFill>
                <a:prstClr val="white"/>
              </a:solidFill>
              <a:latin typeface="Ubuntu" panose="020B0504030602030204" pitchFamily="34" charset="0"/>
            </a:endParaRPr>
          </a:p>
        </p:txBody>
      </p:sp>
      <p:sp>
        <p:nvSpPr>
          <p:cNvPr id="2058" name="Prostoročno 2057"/>
          <p:cNvSpPr/>
          <p:nvPr/>
        </p:nvSpPr>
        <p:spPr>
          <a:xfrm>
            <a:off x="1475656" y="3581714"/>
            <a:ext cx="1842524" cy="468000"/>
          </a:xfrm>
          <a:custGeom>
            <a:avLst/>
            <a:gdLst>
              <a:gd name="connsiteX0" fmla="*/ 0 w 1301436"/>
              <a:gd name="connsiteY0" fmla="*/ 0 h 472440"/>
              <a:gd name="connsiteX1" fmla="*/ 1301436 w 1301436"/>
              <a:gd name="connsiteY1" fmla="*/ 0 h 472440"/>
              <a:gd name="connsiteX2" fmla="*/ 1301436 w 1301436"/>
              <a:gd name="connsiteY2" fmla="*/ 472440 h 472440"/>
              <a:gd name="connsiteX3" fmla="*/ 0 w 1301436"/>
              <a:gd name="connsiteY3" fmla="*/ 472440 h 472440"/>
              <a:gd name="connsiteX4" fmla="*/ 0 w 1301436"/>
              <a:gd name="connsiteY4" fmla="*/ 0 h 472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436" h="472440">
                <a:moveTo>
                  <a:pt x="0" y="0"/>
                </a:moveTo>
                <a:lnTo>
                  <a:pt x="1301436" y="0"/>
                </a:lnTo>
                <a:lnTo>
                  <a:pt x="1301436" y="472440"/>
                </a:lnTo>
                <a:lnTo>
                  <a:pt x="0" y="472440"/>
                </a:lnTo>
                <a:lnTo>
                  <a:pt x="0" y="0"/>
                </a:lnTo>
                <a:close/>
              </a:path>
            </a:pathLst>
          </a:custGeom>
          <a:solidFill>
            <a:srgbClr val="70625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r>
              <a:rPr lang="sl-SI" sz="1000" dirty="0">
                <a:solidFill>
                  <a:prstClr val="white"/>
                </a:solidFill>
                <a:latin typeface="Ubuntu" panose="020B0504030602030204" pitchFamily="34" charset="0"/>
              </a:rPr>
              <a:t>Velika količina odpadkov odvrženih v reko</a:t>
            </a:r>
            <a:endParaRPr lang="en-GB" sz="1000" dirty="0">
              <a:solidFill>
                <a:prstClr val="white"/>
              </a:solidFill>
              <a:latin typeface="Ubuntu" panose="020B0504030602030204" pitchFamily="34" charset="0"/>
            </a:endParaRPr>
          </a:p>
        </p:txBody>
      </p:sp>
      <p:sp>
        <p:nvSpPr>
          <p:cNvPr id="2059" name="Prostoročno 2058"/>
          <p:cNvSpPr/>
          <p:nvPr/>
        </p:nvSpPr>
        <p:spPr>
          <a:xfrm>
            <a:off x="719704" y="4229786"/>
            <a:ext cx="1188000" cy="468000"/>
          </a:xfrm>
          <a:custGeom>
            <a:avLst/>
            <a:gdLst>
              <a:gd name="connsiteX0" fmla="*/ 0 w 1133508"/>
              <a:gd name="connsiteY0" fmla="*/ 0 h 399539"/>
              <a:gd name="connsiteX1" fmla="*/ 1133508 w 1133508"/>
              <a:gd name="connsiteY1" fmla="*/ 0 h 399539"/>
              <a:gd name="connsiteX2" fmla="*/ 1133508 w 1133508"/>
              <a:gd name="connsiteY2" fmla="*/ 399539 h 399539"/>
              <a:gd name="connsiteX3" fmla="*/ 0 w 1133508"/>
              <a:gd name="connsiteY3" fmla="*/ 399539 h 399539"/>
              <a:gd name="connsiteX4" fmla="*/ 0 w 1133508"/>
              <a:gd name="connsiteY4" fmla="*/ 0 h 399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508" h="399539">
                <a:moveTo>
                  <a:pt x="0" y="0"/>
                </a:moveTo>
                <a:lnTo>
                  <a:pt x="1133508" y="0"/>
                </a:lnTo>
                <a:lnTo>
                  <a:pt x="1133508" y="399539"/>
                </a:lnTo>
                <a:lnTo>
                  <a:pt x="0" y="399539"/>
                </a:lnTo>
                <a:lnTo>
                  <a:pt x="0" y="0"/>
                </a:lnTo>
                <a:close/>
              </a:path>
            </a:pathLst>
          </a:custGeom>
          <a:solidFill>
            <a:srgbClr val="70625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r>
              <a:rPr lang="sl-SI" sz="1000" dirty="0">
                <a:solidFill>
                  <a:prstClr val="white"/>
                </a:solidFill>
                <a:latin typeface="Ubuntu" panose="020B0504030602030204" pitchFamily="34" charset="0"/>
              </a:rPr>
              <a:t>Onesnaževalci </a:t>
            </a:r>
            <a:br>
              <a:rPr lang="sl-SI" sz="1000" dirty="0">
                <a:solidFill>
                  <a:prstClr val="white"/>
                </a:solidFill>
                <a:latin typeface="Ubuntu" panose="020B0504030602030204" pitchFamily="34" charset="0"/>
              </a:rPr>
            </a:br>
            <a:r>
              <a:rPr lang="sl-SI" sz="1000" dirty="0">
                <a:solidFill>
                  <a:prstClr val="white"/>
                </a:solidFill>
                <a:latin typeface="Ubuntu" panose="020B0504030602030204" pitchFamily="34" charset="0"/>
              </a:rPr>
              <a:t>niso nadzorovani</a:t>
            </a:r>
            <a:endParaRPr lang="en-GB" sz="1000" dirty="0">
              <a:solidFill>
                <a:prstClr val="white"/>
              </a:solidFill>
              <a:latin typeface="Ubuntu" panose="020B0504030602030204" pitchFamily="34" charset="0"/>
            </a:endParaRPr>
          </a:p>
        </p:txBody>
      </p:sp>
      <p:sp>
        <p:nvSpPr>
          <p:cNvPr id="2060" name="Prostoročno 2059"/>
          <p:cNvSpPr/>
          <p:nvPr/>
        </p:nvSpPr>
        <p:spPr>
          <a:xfrm>
            <a:off x="719704" y="4949866"/>
            <a:ext cx="1188000" cy="774839"/>
          </a:xfrm>
          <a:custGeom>
            <a:avLst/>
            <a:gdLst>
              <a:gd name="connsiteX0" fmla="*/ 0 w 1142508"/>
              <a:gd name="connsiteY0" fmla="*/ 0 h 774839"/>
              <a:gd name="connsiteX1" fmla="*/ 1142508 w 1142508"/>
              <a:gd name="connsiteY1" fmla="*/ 0 h 774839"/>
              <a:gd name="connsiteX2" fmla="*/ 1142508 w 1142508"/>
              <a:gd name="connsiteY2" fmla="*/ 774839 h 774839"/>
              <a:gd name="connsiteX3" fmla="*/ 0 w 1142508"/>
              <a:gd name="connsiteY3" fmla="*/ 774839 h 774839"/>
              <a:gd name="connsiteX4" fmla="*/ 0 w 1142508"/>
              <a:gd name="connsiteY4" fmla="*/ 0 h 77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508" h="774839">
                <a:moveTo>
                  <a:pt x="0" y="0"/>
                </a:moveTo>
                <a:lnTo>
                  <a:pt x="1142508" y="0"/>
                </a:lnTo>
                <a:lnTo>
                  <a:pt x="1142508" y="774839"/>
                </a:lnTo>
                <a:lnTo>
                  <a:pt x="0" y="774839"/>
                </a:lnTo>
                <a:lnTo>
                  <a:pt x="0" y="0"/>
                </a:lnTo>
                <a:close/>
              </a:path>
            </a:pathLst>
          </a:custGeom>
          <a:solidFill>
            <a:srgbClr val="70625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r>
              <a:rPr lang="sl-SI" sz="1000" dirty="0">
                <a:solidFill>
                  <a:prstClr val="white"/>
                </a:solidFill>
                <a:latin typeface="Ubuntu" panose="020B0504030602030204" pitchFamily="34" charset="0"/>
              </a:rPr>
              <a:t>Javni organ odgovoren za varstvo okolja je neučinkovit</a:t>
            </a:r>
            <a:endParaRPr lang="en-GB" sz="1000" dirty="0">
              <a:solidFill>
                <a:prstClr val="white"/>
              </a:solidFill>
              <a:latin typeface="Ubuntu" panose="020B0504030602030204" pitchFamily="34" charset="0"/>
            </a:endParaRPr>
          </a:p>
        </p:txBody>
      </p:sp>
      <p:sp>
        <p:nvSpPr>
          <p:cNvPr id="2061" name="Prostoročno 2060"/>
          <p:cNvSpPr/>
          <p:nvPr/>
        </p:nvSpPr>
        <p:spPr>
          <a:xfrm>
            <a:off x="1943904" y="4229786"/>
            <a:ext cx="1764000" cy="684000"/>
          </a:xfrm>
          <a:custGeom>
            <a:avLst/>
            <a:gdLst>
              <a:gd name="connsiteX0" fmla="*/ 0 w 1526863"/>
              <a:gd name="connsiteY0" fmla="*/ 0 h 506929"/>
              <a:gd name="connsiteX1" fmla="*/ 1526863 w 1526863"/>
              <a:gd name="connsiteY1" fmla="*/ 0 h 506929"/>
              <a:gd name="connsiteX2" fmla="*/ 1526863 w 1526863"/>
              <a:gd name="connsiteY2" fmla="*/ 506929 h 506929"/>
              <a:gd name="connsiteX3" fmla="*/ 0 w 1526863"/>
              <a:gd name="connsiteY3" fmla="*/ 506929 h 506929"/>
              <a:gd name="connsiteX4" fmla="*/ 0 w 1526863"/>
              <a:gd name="connsiteY4" fmla="*/ 0 h 506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63" h="506929">
                <a:moveTo>
                  <a:pt x="0" y="0"/>
                </a:moveTo>
                <a:lnTo>
                  <a:pt x="1526863" y="0"/>
                </a:lnTo>
                <a:lnTo>
                  <a:pt x="1526863" y="506929"/>
                </a:lnTo>
                <a:lnTo>
                  <a:pt x="0" y="506929"/>
                </a:lnTo>
                <a:lnTo>
                  <a:pt x="0" y="0"/>
                </a:lnTo>
                <a:close/>
              </a:path>
            </a:pathLst>
          </a:custGeom>
          <a:solidFill>
            <a:srgbClr val="70625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r>
              <a:rPr lang="sl-SI" sz="1000" dirty="0">
                <a:solidFill>
                  <a:prstClr val="white"/>
                </a:solidFill>
                <a:latin typeface="Ubuntu" panose="020B0504030602030204" pitchFamily="34" charset="0"/>
              </a:rPr>
              <a:t>Prebivalci se ne zavedajo nevarnosti odlaganja odpadkov</a:t>
            </a:r>
            <a:endParaRPr lang="en-GB" sz="1000" dirty="0">
              <a:solidFill>
                <a:prstClr val="white"/>
              </a:solidFill>
              <a:latin typeface="Ubuntu" panose="020B0504030602030204" pitchFamily="34" charset="0"/>
            </a:endParaRPr>
          </a:p>
        </p:txBody>
      </p:sp>
      <p:sp>
        <p:nvSpPr>
          <p:cNvPr id="2062" name="Prostoročno 2061"/>
          <p:cNvSpPr/>
          <p:nvPr/>
        </p:nvSpPr>
        <p:spPr>
          <a:xfrm>
            <a:off x="1943904" y="5049256"/>
            <a:ext cx="1764000" cy="684000"/>
          </a:xfrm>
          <a:custGeom>
            <a:avLst/>
            <a:gdLst>
              <a:gd name="connsiteX0" fmla="*/ 0 w 1486712"/>
              <a:gd name="connsiteY0" fmla="*/ 0 h 590107"/>
              <a:gd name="connsiteX1" fmla="*/ 1486712 w 1486712"/>
              <a:gd name="connsiteY1" fmla="*/ 0 h 590107"/>
              <a:gd name="connsiteX2" fmla="*/ 1486712 w 1486712"/>
              <a:gd name="connsiteY2" fmla="*/ 590107 h 590107"/>
              <a:gd name="connsiteX3" fmla="*/ 0 w 1486712"/>
              <a:gd name="connsiteY3" fmla="*/ 590107 h 590107"/>
              <a:gd name="connsiteX4" fmla="*/ 0 w 1486712"/>
              <a:gd name="connsiteY4" fmla="*/ 0 h 59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712" h="590107">
                <a:moveTo>
                  <a:pt x="0" y="0"/>
                </a:moveTo>
                <a:lnTo>
                  <a:pt x="1486712" y="0"/>
                </a:lnTo>
                <a:lnTo>
                  <a:pt x="1486712" y="590107"/>
                </a:lnTo>
                <a:lnTo>
                  <a:pt x="0" y="590107"/>
                </a:lnTo>
                <a:lnTo>
                  <a:pt x="0" y="0"/>
                </a:lnTo>
                <a:close/>
              </a:path>
            </a:pathLst>
          </a:custGeom>
          <a:solidFill>
            <a:srgbClr val="70625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r>
              <a:rPr lang="sl-SI" sz="1000" dirty="0">
                <a:solidFill>
                  <a:prstClr val="white"/>
                </a:solidFill>
                <a:latin typeface="Ubuntu" panose="020B0504030602030204" pitchFamily="34" charset="0"/>
              </a:rPr>
              <a:t>Ni na voljo javnih informativnih/ </a:t>
            </a:r>
            <a:br>
              <a:rPr lang="sl-SI" sz="1000" dirty="0">
                <a:solidFill>
                  <a:prstClr val="white"/>
                </a:solidFill>
                <a:latin typeface="Ubuntu" panose="020B0504030602030204" pitchFamily="34" charset="0"/>
              </a:rPr>
            </a:br>
            <a:r>
              <a:rPr lang="sl-SI" sz="1000" dirty="0">
                <a:solidFill>
                  <a:prstClr val="white"/>
                </a:solidFill>
                <a:latin typeface="Ubuntu" panose="020B0504030602030204" pitchFamily="34" charset="0"/>
              </a:rPr>
              <a:t>izobraževalnih programov</a:t>
            </a:r>
            <a:endParaRPr lang="en-GB" sz="1000" dirty="0">
              <a:solidFill>
                <a:prstClr val="white"/>
              </a:solidFill>
              <a:latin typeface="Ubuntu" panose="020B0504030602030204" pitchFamily="34" charset="0"/>
            </a:endParaRPr>
          </a:p>
        </p:txBody>
      </p:sp>
      <p:sp>
        <p:nvSpPr>
          <p:cNvPr id="2063" name="Prostoročno 2062"/>
          <p:cNvSpPr/>
          <p:nvPr/>
        </p:nvSpPr>
        <p:spPr>
          <a:xfrm>
            <a:off x="4184076" y="3581714"/>
            <a:ext cx="2648227" cy="468000"/>
          </a:xfrm>
          <a:custGeom>
            <a:avLst/>
            <a:gdLst>
              <a:gd name="connsiteX0" fmla="*/ 0 w 1739277"/>
              <a:gd name="connsiteY0" fmla="*/ 0 h 544984"/>
              <a:gd name="connsiteX1" fmla="*/ 1739277 w 1739277"/>
              <a:gd name="connsiteY1" fmla="*/ 0 h 544984"/>
              <a:gd name="connsiteX2" fmla="*/ 1739277 w 1739277"/>
              <a:gd name="connsiteY2" fmla="*/ 544984 h 544984"/>
              <a:gd name="connsiteX3" fmla="*/ 0 w 1739277"/>
              <a:gd name="connsiteY3" fmla="*/ 544984 h 544984"/>
              <a:gd name="connsiteX4" fmla="*/ 0 w 1739277"/>
              <a:gd name="connsiteY4" fmla="*/ 0 h 54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277" h="544984">
                <a:moveTo>
                  <a:pt x="0" y="0"/>
                </a:moveTo>
                <a:lnTo>
                  <a:pt x="1739277" y="0"/>
                </a:lnTo>
                <a:lnTo>
                  <a:pt x="1739277" y="544984"/>
                </a:lnTo>
                <a:lnTo>
                  <a:pt x="0" y="544984"/>
                </a:lnTo>
                <a:lnTo>
                  <a:pt x="0" y="0"/>
                </a:lnTo>
                <a:close/>
              </a:path>
            </a:pathLst>
          </a:custGeom>
          <a:solidFill>
            <a:srgbClr val="70625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r>
              <a:rPr lang="sl-SI" sz="1000" dirty="0">
                <a:solidFill>
                  <a:prstClr val="white"/>
                </a:solidFill>
                <a:latin typeface="Ubuntu" panose="020B0504030602030204" pitchFamily="34" charset="0"/>
              </a:rPr>
              <a:t>Večina gospodinjstev in tovarn izpušča odpadne vode neposredno v reko</a:t>
            </a:r>
            <a:endParaRPr lang="en-GB" sz="1000" dirty="0">
              <a:solidFill>
                <a:prstClr val="white"/>
              </a:solidFill>
              <a:latin typeface="Ubuntu" panose="020B0504030602030204" pitchFamily="34" charset="0"/>
            </a:endParaRPr>
          </a:p>
        </p:txBody>
      </p:sp>
      <p:sp>
        <p:nvSpPr>
          <p:cNvPr id="2064" name="Prostoročno 2063"/>
          <p:cNvSpPr/>
          <p:nvPr/>
        </p:nvSpPr>
        <p:spPr>
          <a:xfrm>
            <a:off x="3731093" y="4229785"/>
            <a:ext cx="1911401" cy="774000"/>
          </a:xfrm>
          <a:custGeom>
            <a:avLst/>
            <a:gdLst>
              <a:gd name="connsiteX0" fmla="*/ 0 w 1421323"/>
              <a:gd name="connsiteY0" fmla="*/ 0 h 663081"/>
              <a:gd name="connsiteX1" fmla="*/ 1421323 w 1421323"/>
              <a:gd name="connsiteY1" fmla="*/ 0 h 663081"/>
              <a:gd name="connsiteX2" fmla="*/ 1421323 w 1421323"/>
              <a:gd name="connsiteY2" fmla="*/ 663081 h 663081"/>
              <a:gd name="connsiteX3" fmla="*/ 0 w 1421323"/>
              <a:gd name="connsiteY3" fmla="*/ 663081 h 663081"/>
              <a:gd name="connsiteX4" fmla="*/ 0 w 1421323"/>
              <a:gd name="connsiteY4" fmla="*/ 0 h 663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323" h="663081">
                <a:moveTo>
                  <a:pt x="0" y="0"/>
                </a:moveTo>
                <a:lnTo>
                  <a:pt x="1421323" y="0"/>
                </a:lnTo>
                <a:lnTo>
                  <a:pt x="1421323" y="663081"/>
                </a:lnTo>
                <a:lnTo>
                  <a:pt x="0" y="663081"/>
                </a:lnTo>
                <a:lnTo>
                  <a:pt x="0" y="0"/>
                </a:lnTo>
                <a:close/>
              </a:path>
            </a:pathLst>
          </a:custGeom>
          <a:solidFill>
            <a:srgbClr val="70625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r>
              <a:rPr lang="sl-SI" sz="1000" dirty="0">
                <a:solidFill>
                  <a:prstClr val="white"/>
                </a:solidFill>
                <a:latin typeface="Ubuntu" panose="020B0504030602030204" pitchFamily="34" charset="0"/>
              </a:rPr>
              <a:t>Obstoječa zakonodaja je neustrezna in ne preprečuje neposrednih izpustov odpadne vode</a:t>
            </a:r>
            <a:endParaRPr lang="en-GB" sz="1000" dirty="0">
              <a:solidFill>
                <a:prstClr val="white"/>
              </a:solidFill>
              <a:latin typeface="Ubuntu" panose="020B0504030602030204" pitchFamily="34" charset="0"/>
            </a:endParaRPr>
          </a:p>
        </p:txBody>
      </p:sp>
      <p:sp>
        <p:nvSpPr>
          <p:cNvPr id="2065" name="Prostoročno 2064"/>
          <p:cNvSpPr/>
          <p:nvPr/>
        </p:nvSpPr>
        <p:spPr>
          <a:xfrm>
            <a:off x="3770286" y="5237898"/>
            <a:ext cx="2169866" cy="468000"/>
          </a:xfrm>
          <a:custGeom>
            <a:avLst/>
            <a:gdLst>
              <a:gd name="connsiteX0" fmla="*/ 0 w 1467622"/>
              <a:gd name="connsiteY0" fmla="*/ 0 h 539824"/>
              <a:gd name="connsiteX1" fmla="*/ 1467622 w 1467622"/>
              <a:gd name="connsiteY1" fmla="*/ 0 h 539824"/>
              <a:gd name="connsiteX2" fmla="*/ 1467622 w 1467622"/>
              <a:gd name="connsiteY2" fmla="*/ 539824 h 539824"/>
              <a:gd name="connsiteX3" fmla="*/ 0 w 1467622"/>
              <a:gd name="connsiteY3" fmla="*/ 539824 h 539824"/>
              <a:gd name="connsiteX4" fmla="*/ 0 w 1467622"/>
              <a:gd name="connsiteY4" fmla="*/ 0 h 53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622" h="539824">
                <a:moveTo>
                  <a:pt x="0" y="0"/>
                </a:moveTo>
                <a:lnTo>
                  <a:pt x="1467622" y="0"/>
                </a:lnTo>
                <a:lnTo>
                  <a:pt x="1467622" y="539824"/>
                </a:lnTo>
                <a:lnTo>
                  <a:pt x="0" y="539824"/>
                </a:lnTo>
                <a:lnTo>
                  <a:pt x="0" y="0"/>
                </a:lnTo>
                <a:close/>
              </a:path>
            </a:pathLst>
          </a:custGeom>
          <a:solidFill>
            <a:srgbClr val="70625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r>
              <a:rPr lang="sl-SI" sz="1000" dirty="0">
                <a:solidFill>
                  <a:prstClr val="white"/>
                </a:solidFill>
                <a:latin typeface="Ubuntu" panose="020B0504030602030204" pitchFamily="34" charset="0"/>
              </a:rPr>
              <a:t>Onesnaževanje ni obravnavano </a:t>
            </a:r>
            <a:br>
              <a:rPr lang="sl-SI" sz="1000" dirty="0">
                <a:solidFill>
                  <a:prstClr val="white"/>
                </a:solidFill>
                <a:latin typeface="Ubuntu" panose="020B0504030602030204" pitchFamily="34" charset="0"/>
              </a:rPr>
            </a:br>
            <a:r>
              <a:rPr lang="sl-SI" sz="1000" dirty="0">
                <a:solidFill>
                  <a:prstClr val="white"/>
                </a:solidFill>
                <a:latin typeface="Ubuntu" panose="020B0504030602030204" pitchFamily="34" charset="0"/>
              </a:rPr>
              <a:t>kot prednostna naloga</a:t>
            </a:r>
            <a:endParaRPr lang="en-GB" sz="1000" dirty="0">
              <a:solidFill>
                <a:prstClr val="white"/>
              </a:solidFill>
              <a:latin typeface="Ubuntu" panose="020B0504030602030204" pitchFamily="34" charset="0"/>
            </a:endParaRPr>
          </a:p>
        </p:txBody>
      </p:sp>
      <p:sp>
        <p:nvSpPr>
          <p:cNvPr id="2066" name="Prostoročno 2065"/>
          <p:cNvSpPr/>
          <p:nvPr/>
        </p:nvSpPr>
        <p:spPr>
          <a:xfrm>
            <a:off x="5693539" y="4229786"/>
            <a:ext cx="1498804" cy="774000"/>
          </a:xfrm>
          <a:custGeom>
            <a:avLst/>
            <a:gdLst>
              <a:gd name="connsiteX0" fmla="*/ 0 w 1397549"/>
              <a:gd name="connsiteY0" fmla="*/ 0 h 589007"/>
              <a:gd name="connsiteX1" fmla="*/ 1397549 w 1397549"/>
              <a:gd name="connsiteY1" fmla="*/ 0 h 589007"/>
              <a:gd name="connsiteX2" fmla="*/ 1397549 w 1397549"/>
              <a:gd name="connsiteY2" fmla="*/ 589007 h 589007"/>
              <a:gd name="connsiteX3" fmla="*/ 0 w 1397549"/>
              <a:gd name="connsiteY3" fmla="*/ 589007 h 589007"/>
              <a:gd name="connsiteX4" fmla="*/ 0 w 1397549"/>
              <a:gd name="connsiteY4" fmla="*/ 0 h 589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549" h="589007">
                <a:moveTo>
                  <a:pt x="0" y="0"/>
                </a:moveTo>
                <a:lnTo>
                  <a:pt x="1397549" y="0"/>
                </a:lnTo>
                <a:lnTo>
                  <a:pt x="1397549" y="589007"/>
                </a:lnTo>
                <a:lnTo>
                  <a:pt x="0" y="589007"/>
                </a:lnTo>
                <a:lnTo>
                  <a:pt x="0" y="0"/>
                </a:lnTo>
                <a:close/>
              </a:path>
            </a:pathLst>
          </a:custGeom>
          <a:solidFill>
            <a:srgbClr val="70625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r>
              <a:rPr lang="sl-SI" sz="1000" dirty="0">
                <a:solidFill>
                  <a:prstClr val="white"/>
                </a:solidFill>
                <a:latin typeface="Ubuntu" panose="020B0504030602030204" pitchFamily="34" charset="0"/>
              </a:rPr>
              <a:t>40 % gospodinjstev in </a:t>
            </a:r>
            <a:br>
              <a:rPr lang="sl-SI" sz="1000" dirty="0">
                <a:solidFill>
                  <a:prstClr val="white"/>
                </a:solidFill>
                <a:latin typeface="Ubuntu" panose="020B0504030602030204" pitchFamily="34" charset="0"/>
              </a:rPr>
            </a:br>
            <a:r>
              <a:rPr lang="sl-SI" sz="1000" dirty="0">
                <a:solidFill>
                  <a:prstClr val="white"/>
                </a:solidFill>
                <a:latin typeface="Ubuntu" panose="020B0504030602030204" pitchFamily="34" charset="0"/>
              </a:rPr>
              <a:t>20 % podjetij ni priključenih na kanalizacijsko omrežje</a:t>
            </a:r>
            <a:endParaRPr lang="en-GB" sz="1000" dirty="0">
              <a:solidFill>
                <a:prstClr val="white"/>
              </a:solidFill>
              <a:latin typeface="Ubuntu" panose="020B0504030602030204" pitchFamily="34" charset="0"/>
            </a:endParaRPr>
          </a:p>
        </p:txBody>
      </p:sp>
      <p:sp>
        <p:nvSpPr>
          <p:cNvPr id="2067" name="Prostoročno 2066"/>
          <p:cNvSpPr/>
          <p:nvPr/>
        </p:nvSpPr>
        <p:spPr>
          <a:xfrm>
            <a:off x="6256239" y="5237898"/>
            <a:ext cx="2520280" cy="468000"/>
          </a:xfrm>
          <a:custGeom>
            <a:avLst/>
            <a:gdLst>
              <a:gd name="connsiteX0" fmla="*/ 0 w 1605450"/>
              <a:gd name="connsiteY0" fmla="*/ 0 h 570341"/>
              <a:gd name="connsiteX1" fmla="*/ 1605450 w 1605450"/>
              <a:gd name="connsiteY1" fmla="*/ 0 h 570341"/>
              <a:gd name="connsiteX2" fmla="*/ 1605450 w 1605450"/>
              <a:gd name="connsiteY2" fmla="*/ 570341 h 570341"/>
              <a:gd name="connsiteX3" fmla="*/ 0 w 1605450"/>
              <a:gd name="connsiteY3" fmla="*/ 570341 h 570341"/>
              <a:gd name="connsiteX4" fmla="*/ 0 w 1605450"/>
              <a:gd name="connsiteY4" fmla="*/ 0 h 570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450" h="570341">
                <a:moveTo>
                  <a:pt x="0" y="0"/>
                </a:moveTo>
                <a:lnTo>
                  <a:pt x="1605450" y="0"/>
                </a:lnTo>
                <a:lnTo>
                  <a:pt x="1605450" y="570341"/>
                </a:lnTo>
                <a:lnTo>
                  <a:pt x="0" y="570341"/>
                </a:lnTo>
                <a:lnTo>
                  <a:pt x="0" y="0"/>
                </a:lnTo>
                <a:close/>
              </a:path>
            </a:pathLst>
          </a:custGeom>
          <a:solidFill>
            <a:srgbClr val="70625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r>
              <a:rPr lang="sl-SI" sz="1000" dirty="0">
                <a:solidFill>
                  <a:prstClr val="white"/>
                </a:solidFill>
                <a:latin typeface="Ubuntu" panose="020B0504030602030204" pitchFamily="34" charset="0"/>
              </a:rPr>
              <a:t>Nezadostno investiranje in slabo </a:t>
            </a:r>
            <a:br>
              <a:rPr lang="sl-SI" sz="1000" dirty="0">
                <a:solidFill>
                  <a:prstClr val="white"/>
                </a:solidFill>
                <a:latin typeface="Ubuntu" panose="020B0504030602030204" pitchFamily="34" charset="0"/>
              </a:rPr>
            </a:br>
            <a:r>
              <a:rPr lang="sl-SI" sz="1000" dirty="0">
                <a:solidFill>
                  <a:prstClr val="white"/>
                </a:solidFill>
                <a:latin typeface="Ubuntu" panose="020B0504030602030204" pitchFamily="34" charset="0"/>
              </a:rPr>
              <a:t>poslovno načrtovanje lokalne uprave</a:t>
            </a:r>
            <a:endParaRPr lang="en-GB" sz="1000" dirty="0">
              <a:solidFill>
                <a:prstClr val="white"/>
              </a:solidFill>
              <a:latin typeface="Ubuntu" panose="020B0504030602030204" pitchFamily="34" charset="0"/>
            </a:endParaRPr>
          </a:p>
        </p:txBody>
      </p:sp>
      <p:sp>
        <p:nvSpPr>
          <p:cNvPr id="2068" name="Prostoročno 2067"/>
          <p:cNvSpPr/>
          <p:nvPr/>
        </p:nvSpPr>
        <p:spPr>
          <a:xfrm>
            <a:off x="7228782" y="3581714"/>
            <a:ext cx="1547737" cy="792088"/>
          </a:xfrm>
          <a:custGeom>
            <a:avLst/>
            <a:gdLst>
              <a:gd name="connsiteX0" fmla="*/ 0 w 1117893"/>
              <a:gd name="connsiteY0" fmla="*/ 0 h 652738"/>
              <a:gd name="connsiteX1" fmla="*/ 1117893 w 1117893"/>
              <a:gd name="connsiteY1" fmla="*/ 0 h 652738"/>
              <a:gd name="connsiteX2" fmla="*/ 1117893 w 1117893"/>
              <a:gd name="connsiteY2" fmla="*/ 652738 h 652738"/>
              <a:gd name="connsiteX3" fmla="*/ 0 w 1117893"/>
              <a:gd name="connsiteY3" fmla="*/ 652738 h 652738"/>
              <a:gd name="connsiteX4" fmla="*/ 0 w 1117893"/>
              <a:gd name="connsiteY4" fmla="*/ 0 h 652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93" h="652738">
                <a:moveTo>
                  <a:pt x="0" y="0"/>
                </a:moveTo>
                <a:lnTo>
                  <a:pt x="1117893" y="0"/>
                </a:lnTo>
                <a:lnTo>
                  <a:pt x="1117893" y="652738"/>
                </a:lnTo>
                <a:lnTo>
                  <a:pt x="0" y="652738"/>
                </a:lnTo>
                <a:lnTo>
                  <a:pt x="0" y="0"/>
                </a:lnTo>
                <a:close/>
              </a:path>
            </a:pathLst>
          </a:custGeom>
          <a:solidFill>
            <a:srgbClr val="70625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r>
              <a:rPr lang="sl-SI" sz="1000" dirty="0">
                <a:solidFill>
                  <a:prstClr val="white"/>
                </a:solidFill>
                <a:latin typeface="Ubuntu" panose="020B0504030602030204" pitchFamily="34" charset="0"/>
              </a:rPr>
              <a:t>Odpadne vode, </a:t>
            </a:r>
            <a:br>
              <a:rPr lang="sl-SI" sz="1000" dirty="0">
                <a:solidFill>
                  <a:prstClr val="white"/>
                </a:solidFill>
                <a:latin typeface="Ubuntu" panose="020B0504030602030204" pitchFamily="34" charset="0"/>
              </a:rPr>
            </a:br>
            <a:r>
              <a:rPr lang="sl-SI" sz="1000" dirty="0">
                <a:solidFill>
                  <a:prstClr val="white"/>
                </a:solidFill>
                <a:latin typeface="Ubuntu" panose="020B0504030602030204" pitchFamily="34" charset="0"/>
              </a:rPr>
              <a:t>prečiščene v čistilnih napravah, ne dosegajo okoljskih standardov</a:t>
            </a:r>
            <a:endParaRPr lang="en-GB" sz="1000" dirty="0">
              <a:solidFill>
                <a:prstClr val="white"/>
              </a:solidFill>
              <a:latin typeface="Ubuntu" panose="020B0504030602030204" pitchFamily="34" charset="0"/>
            </a:endParaRPr>
          </a:p>
        </p:txBody>
      </p:sp>
      <p:sp>
        <p:nvSpPr>
          <p:cNvPr id="2057" name="Prostoročno 2056"/>
          <p:cNvSpPr/>
          <p:nvPr/>
        </p:nvSpPr>
        <p:spPr>
          <a:xfrm>
            <a:off x="3080014" y="3036984"/>
            <a:ext cx="2924321" cy="360000"/>
          </a:xfrm>
          <a:custGeom>
            <a:avLst/>
            <a:gdLst>
              <a:gd name="connsiteX0" fmla="*/ 0 w 1631562"/>
              <a:gd name="connsiteY0" fmla="*/ 0 h 418833"/>
              <a:gd name="connsiteX1" fmla="*/ 1631562 w 1631562"/>
              <a:gd name="connsiteY1" fmla="*/ 0 h 418833"/>
              <a:gd name="connsiteX2" fmla="*/ 1631562 w 1631562"/>
              <a:gd name="connsiteY2" fmla="*/ 418833 h 418833"/>
              <a:gd name="connsiteX3" fmla="*/ 0 w 1631562"/>
              <a:gd name="connsiteY3" fmla="*/ 418833 h 418833"/>
              <a:gd name="connsiteX4" fmla="*/ 0 w 1631562"/>
              <a:gd name="connsiteY4" fmla="*/ 0 h 418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1562" h="418833">
                <a:moveTo>
                  <a:pt x="0" y="0"/>
                </a:moveTo>
                <a:lnTo>
                  <a:pt x="1631562" y="0"/>
                </a:lnTo>
                <a:lnTo>
                  <a:pt x="1631562" y="418833"/>
                </a:lnTo>
                <a:lnTo>
                  <a:pt x="0" y="418833"/>
                </a:lnTo>
                <a:lnTo>
                  <a:pt x="0" y="0"/>
                </a:lnTo>
                <a:close/>
              </a:path>
            </a:pathLst>
          </a:custGeom>
          <a:no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r>
              <a:rPr lang="sl-SI" sz="1200" b="1" dirty="0">
                <a:solidFill>
                  <a:srgbClr val="FF0000"/>
                </a:solidFill>
                <a:latin typeface="Ubuntu" panose="020B0504030602030204" pitchFamily="34" charset="0"/>
              </a:rPr>
              <a:t>SLABŠANJE KVALITETE REČNE VODE</a:t>
            </a:r>
            <a:endParaRPr lang="en-GB" sz="1200" b="1" dirty="0">
              <a:solidFill>
                <a:srgbClr val="FF0000"/>
              </a:solidFill>
              <a:latin typeface="Ubuntu" panose="020B0504030602030204" pitchFamily="34" charset="0"/>
            </a:endParaRPr>
          </a:p>
        </p:txBody>
      </p:sp>
      <p:cxnSp>
        <p:nvCxnSpPr>
          <p:cNvPr id="73" name="Kolenski povezovalnik 72"/>
          <p:cNvCxnSpPr/>
          <p:nvPr/>
        </p:nvCxnSpPr>
        <p:spPr>
          <a:xfrm rot="10800000">
            <a:off x="1619688" y="2097880"/>
            <a:ext cx="144000" cy="288000"/>
          </a:xfrm>
          <a:prstGeom prst="bentConnector3">
            <a:avLst>
              <a:gd name="adj1" fmla="val 100000"/>
            </a:avLst>
          </a:prstGeom>
          <a:ln w="28575">
            <a:solidFill>
              <a:srgbClr val="6CC04A"/>
            </a:solidFill>
            <a:tailEnd type="arrow"/>
          </a:ln>
        </p:spPr>
        <p:style>
          <a:lnRef idx="1">
            <a:schemeClr val="accent1"/>
          </a:lnRef>
          <a:fillRef idx="0">
            <a:schemeClr val="accent1"/>
          </a:fillRef>
          <a:effectRef idx="0">
            <a:schemeClr val="accent1"/>
          </a:effectRef>
          <a:fontRef idx="minor">
            <a:schemeClr val="tx1"/>
          </a:fontRef>
        </p:style>
      </p:cxnSp>
      <p:cxnSp>
        <p:nvCxnSpPr>
          <p:cNvPr id="86" name="Kolenski povezovalnik 85"/>
          <p:cNvCxnSpPr/>
          <p:nvPr/>
        </p:nvCxnSpPr>
        <p:spPr>
          <a:xfrm rot="16200000">
            <a:off x="2529831" y="3087016"/>
            <a:ext cx="324000" cy="648000"/>
          </a:xfrm>
          <a:prstGeom prst="bentConnector3">
            <a:avLst>
              <a:gd name="adj1" fmla="val 100000"/>
            </a:avLst>
          </a:prstGeom>
          <a:ln w="28575">
            <a:solidFill>
              <a:srgbClr val="706259"/>
            </a:solidFill>
            <a:tailEnd type="arrow"/>
          </a:ln>
        </p:spPr>
        <p:style>
          <a:lnRef idx="1">
            <a:schemeClr val="accent1"/>
          </a:lnRef>
          <a:fillRef idx="0">
            <a:schemeClr val="accent1"/>
          </a:fillRef>
          <a:effectRef idx="0">
            <a:schemeClr val="accent1"/>
          </a:effectRef>
          <a:fontRef idx="minor">
            <a:schemeClr val="tx1"/>
          </a:fontRef>
        </p:style>
      </p:cxnSp>
      <p:cxnSp>
        <p:nvCxnSpPr>
          <p:cNvPr id="88" name="Kolenski povezovalnik 87"/>
          <p:cNvCxnSpPr/>
          <p:nvPr/>
        </p:nvCxnSpPr>
        <p:spPr>
          <a:xfrm rot="5400000" flipH="1">
            <a:off x="6832335" y="2384976"/>
            <a:ext cx="324000" cy="1980000"/>
          </a:xfrm>
          <a:prstGeom prst="bentConnector3">
            <a:avLst>
              <a:gd name="adj1" fmla="val 100000"/>
            </a:avLst>
          </a:prstGeom>
          <a:ln w="28575">
            <a:solidFill>
              <a:srgbClr val="706259"/>
            </a:solidFill>
            <a:tailEnd type="arrow"/>
          </a:ln>
        </p:spPr>
        <p:style>
          <a:lnRef idx="1">
            <a:schemeClr val="accent1"/>
          </a:lnRef>
          <a:fillRef idx="0">
            <a:schemeClr val="accent1"/>
          </a:fillRef>
          <a:effectRef idx="0">
            <a:schemeClr val="accent1"/>
          </a:effectRef>
          <a:fontRef idx="minor">
            <a:schemeClr val="tx1"/>
          </a:fontRef>
        </p:style>
      </p:cxnSp>
      <p:cxnSp>
        <p:nvCxnSpPr>
          <p:cNvPr id="89" name="Kolenski povezovalnik 88"/>
          <p:cNvCxnSpPr/>
          <p:nvPr/>
        </p:nvCxnSpPr>
        <p:spPr>
          <a:xfrm rot="5400000" flipH="1" flipV="1">
            <a:off x="7606430" y="4815112"/>
            <a:ext cx="756000" cy="0"/>
          </a:xfrm>
          <a:prstGeom prst="bentConnector3">
            <a:avLst>
              <a:gd name="adj1" fmla="val 50000"/>
            </a:avLst>
          </a:prstGeom>
          <a:ln w="28575">
            <a:solidFill>
              <a:srgbClr val="706259"/>
            </a:solidFill>
            <a:tailEnd type="arrow"/>
          </a:ln>
        </p:spPr>
        <p:style>
          <a:lnRef idx="1">
            <a:schemeClr val="accent1"/>
          </a:lnRef>
          <a:fillRef idx="0">
            <a:schemeClr val="accent1"/>
          </a:fillRef>
          <a:effectRef idx="0">
            <a:schemeClr val="accent1"/>
          </a:effectRef>
          <a:fontRef idx="minor">
            <a:schemeClr val="tx1"/>
          </a:fontRef>
        </p:style>
      </p:cxnSp>
      <p:cxnSp>
        <p:nvCxnSpPr>
          <p:cNvPr id="92" name="Kolenski povezovalnik 91"/>
          <p:cNvCxnSpPr/>
          <p:nvPr/>
        </p:nvCxnSpPr>
        <p:spPr>
          <a:xfrm rot="5400000" flipH="1" flipV="1">
            <a:off x="4596793" y="4131088"/>
            <a:ext cx="180000" cy="0"/>
          </a:xfrm>
          <a:prstGeom prst="bentConnector3">
            <a:avLst>
              <a:gd name="adj1" fmla="val 24802"/>
            </a:avLst>
          </a:prstGeom>
          <a:ln w="28575">
            <a:solidFill>
              <a:srgbClr val="706259"/>
            </a:solidFill>
            <a:tailEnd type="arrow"/>
          </a:ln>
        </p:spPr>
        <p:style>
          <a:lnRef idx="1">
            <a:schemeClr val="accent1"/>
          </a:lnRef>
          <a:fillRef idx="0">
            <a:schemeClr val="accent1"/>
          </a:fillRef>
          <a:effectRef idx="0">
            <a:schemeClr val="accent1"/>
          </a:effectRef>
          <a:fontRef idx="minor">
            <a:schemeClr val="tx1"/>
          </a:fontRef>
        </p:style>
      </p:cxnSp>
      <p:cxnSp>
        <p:nvCxnSpPr>
          <p:cNvPr id="94" name="Kolenski povezovalnik 93"/>
          <p:cNvCxnSpPr/>
          <p:nvPr/>
        </p:nvCxnSpPr>
        <p:spPr>
          <a:xfrm rot="5400000" flipH="1" flipV="1">
            <a:off x="6382263" y="4131088"/>
            <a:ext cx="180000" cy="0"/>
          </a:xfrm>
          <a:prstGeom prst="bentConnector3">
            <a:avLst>
              <a:gd name="adj1" fmla="val 24802"/>
            </a:avLst>
          </a:prstGeom>
          <a:ln w="28575">
            <a:solidFill>
              <a:srgbClr val="706259"/>
            </a:solidFill>
            <a:tailEnd type="arrow"/>
          </a:ln>
        </p:spPr>
        <p:style>
          <a:lnRef idx="1">
            <a:schemeClr val="accent1"/>
          </a:lnRef>
          <a:fillRef idx="0">
            <a:schemeClr val="accent1"/>
          </a:fillRef>
          <a:effectRef idx="0">
            <a:schemeClr val="accent1"/>
          </a:effectRef>
          <a:fontRef idx="minor">
            <a:schemeClr val="tx1"/>
          </a:fontRef>
        </p:style>
      </p:cxnSp>
      <p:cxnSp>
        <p:nvCxnSpPr>
          <p:cNvPr id="95" name="Kolenski povezovalnik 94"/>
          <p:cNvCxnSpPr/>
          <p:nvPr/>
        </p:nvCxnSpPr>
        <p:spPr>
          <a:xfrm rot="5400000" flipH="1" flipV="1">
            <a:off x="2718000" y="4131088"/>
            <a:ext cx="180000" cy="0"/>
          </a:xfrm>
          <a:prstGeom prst="bentConnector3">
            <a:avLst>
              <a:gd name="adj1" fmla="val 24802"/>
            </a:avLst>
          </a:prstGeom>
          <a:ln w="28575">
            <a:solidFill>
              <a:srgbClr val="706259"/>
            </a:solidFill>
            <a:tailEnd type="arrow"/>
          </a:ln>
        </p:spPr>
        <p:style>
          <a:lnRef idx="1">
            <a:schemeClr val="accent1"/>
          </a:lnRef>
          <a:fillRef idx="0">
            <a:schemeClr val="accent1"/>
          </a:fillRef>
          <a:effectRef idx="0">
            <a:schemeClr val="accent1"/>
          </a:effectRef>
          <a:fontRef idx="minor">
            <a:schemeClr val="tx1"/>
          </a:fontRef>
        </p:style>
      </p:cxnSp>
      <p:cxnSp>
        <p:nvCxnSpPr>
          <p:cNvPr id="96" name="Kolenski povezovalnik 95"/>
          <p:cNvCxnSpPr/>
          <p:nvPr/>
        </p:nvCxnSpPr>
        <p:spPr>
          <a:xfrm rot="5400000" flipH="1" flipV="1">
            <a:off x="1457664" y="4131088"/>
            <a:ext cx="180000" cy="0"/>
          </a:xfrm>
          <a:prstGeom prst="bentConnector3">
            <a:avLst>
              <a:gd name="adj1" fmla="val 24802"/>
            </a:avLst>
          </a:prstGeom>
          <a:ln w="28575">
            <a:solidFill>
              <a:srgbClr val="706259"/>
            </a:solidFill>
            <a:tailEnd type="arrow"/>
          </a:ln>
        </p:spPr>
        <p:style>
          <a:lnRef idx="1">
            <a:schemeClr val="accent1"/>
          </a:lnRef>
          <a:fillRef idx="0">
            <a:schemeClr val="accent1"/>
          </a:fillRef>
          <a:effectRef idx="0">
            <a:schemeClr val="accent1"/>
          </a:effectRef>
          <a:fontRef idx="minor">
            <a:schemeClr val="tx1"/>
          </a:fontRef>
        </p:style>
      </p:cxnSp>
      <p:cxnSp>
        <p:nvCxnSpPr>
          <p:cNvPr id="98" name="Kolenski povezovalnik 97"/>
          <p:cNvCxnSpPr/>
          <p:nvPr/>
        </p:nvCxnSpPr>
        <p:spPr>
          <a:xfrm rot="5400000" flipH="1" flipV="1">
            <a:off x="1439664" y="4833144"/>
            <a:ext cx="216000" cy="0"/>
          </a:xfrm>
          <a:prstGeom prst="bentConnector3">
            <a:avLst>
              <a:gd name="adj1" fmla="val 24802"/>
            </a:avLst>
          </a:prstGeom>
          <a:ln w="28575">
            <a:solidFill>
              <a:srgbClr val="706259"/>
            </a:solidFill>
            <a:tailEnd type="arrow"/>
          </a:ln>
        </p:spPr>
        <p:style>
          <a:lnRef idx="1">
            <a:schemeClr val="accent1"/>
          </a:lnRef>
          <a:fillRef idx="0">
            <a:schemeClr val="accent1"/>
          </a:fillRef>
          <a:effectRef idx="0">
            <a:schemeClr val="accent1"/>
          </a:effectRef>
          <a:fontRef idx="minor">
            <a:schemeClr val="tx1"/>
          </a:fontRef>
        </p:style>
      </p:cxnSp>
      <p:cxnSp>
        <p:nvCxnSpPr>
          <p:cNvPr id="99" name="Kolenski povezovalnik 98"/>
          <p:cNvCxnSpPr/>
          <p:nvPr/>
        </p:nvCxnSpPr>
        <p:spPr>
          <a:xfrm rot="5400000" flipH="1" flipV="1">
            <a:off x="2736000" y="4977184"/>
            <a:ext cx="144000" cy="0"/>
          </a:xfrm>
          <a:prstGeom prst="bentConnector3">
            <a:avLst>
              <a:gd name="adj1" fmla="val 24802"/>
            </a:avLst>
          </a:prstGeom>
          <a:ln w="28575">
            <a:solidFill>
              <a:srgbClr val="706259"/>
            </a:solidFill>
            <a:tailEnd type="arrow"/>
          </a:ln>
        </p:spPr>
        <p:style>
          <a:lnRef idx="1">
            <a:schemeClr val="accent1"/>
          </a:lnRef>
          <a:fillRef idx="0">
            <a:schemeClr val="accent1"/>
          </a:fillRef>
          <a:effectRef idx="0">
            <a:schemeClr val="accent1"/>
          </a:effectRef>
          <a:fontRef idx="minor">
            <a:schemeClr val="tx1"/>
          </a:fontRef>
        </p:style>
      </p:cxnSp>
      <p:cxnSp>
        <p:nvCxnSpPr>
          <p:cNvPr id="100" name="Kolenski povezovalnik 99"/>
          <p:cNvCxnSpPr/>
          <p:nvPr/>
        </p:nvCxnSpPr>
        <p:spPr>
          <a:xfrm rot="5400000" flipH="1" flipV="1">
            <a:off x="4616390" y="5103176"/>
            <a:ext cx="180000" cy="0"/>
          </a:xfrm>
          <a:prstGeom prst="bentConnector3">
            <a:avLst>
              <a:gd name="adj1" fmla="val 24802"/>
            </a:avLst>
          </a:prstGeom>
          <a:ln w="28575">
            <a:solidFill>
              <a:srgbClr val="706259"/>
            </a:solidFill>
            <a:tailEnd type="arrow"/>
          </a:ln>
        </p:spPr>
        <p:style>
          <a:lnRef idx="1">
            <a:schemeClr val="accent1"/>
          </a:lnRef>
          <a:fillRef idx="0">
            <a:schemeClr val="accent1"/>
          </a:fillRef>
          <a:effectRef idx="0">
            <a:schemeClr val="accent1"/>
          </a:effectRef>
          <a:fontRef idx="minor">
            <a:schemeClr val="tx1"/>
          </a:fontRef>
        </p:style>
      </p:cxnSp>
      <p:cxnSp>
        <p:nvCxnSpPr>
          <p:cNvPr id="101" name="Kolenski povezovalnik 100"/>
          <p:cNvCxnSpPr/>
          <p:nvPr/>
        </p:nvCxnSpPr>
        <p:spPr>
          <a:xfrm rot="5400000" flipH="1" flipV="1">
            <a:off x="6382263" y="5103176"/>
            <a:ext cx="180000" cy="0"/>
          </a:xfrm>
          <a:prstGeom prst="bentConnector3">
            <a:avLst>
              <a:gd name="adj1" fmla="val 24802"/>
            </a:avLst>
          </a:prstGeom>
          <a:ln w="28575">
            <a:solidFill>
              <a:srgbClr val="706259"/>
            </a:solidFill>
            <a:tailEnd type="arrow"/>
          </a:ln>
        </p:spPr>
        <p:style>
          <a:lnRef idx="1">
            <a:schemeClr val="accent1"/>
          </a:lnRef>
          <a:fillRef idx="0">
            <a:schemeClr val="accent1"/>
          </a:fillRef>
          <a:effectRef idx="0">
            <a:schemeClr val="accent1"/>
          </a:effectRef>
          <a:fontRef idx="minor">
            <a:schemeClr val="tx1"/>
          </a:fontRef>
        </p:style>
      </p:cxnSp>
      <p:sp>
        <p:nvSpPr>
          <p:cNvPr id="56" name="PoljeZBesedilom 55"/>
          <p:cNvSpPr txBox="1"/>
          <p:nvPr/>
        </p:nvSpPr>
        <p:spPr>
          <a:xfrm>
            <a:off x="5868144" y="5733256"/>
            <a:ext cx="2880320" cy="246221"/>
          </a:xfrm>
          <a:prstGeom prst="rect">
            <a:avLst/>
          </a:prstGeom>
          <a:noFill/>
        </p:spPr>
        <p:txBody>
          <a:bodyPr wrap="square" rtlCol="0">
            <a:spAutoFit/>
          </a:bodyPr>
          <a:lstStyle/>
          <a:p>
            <a:r>
              <a:rPr lang="sl-SI" sz="1000" dirty="0">
                <a:solidFill>
                  <a:prstClr val="black"/>
                </a:solidFill>
                <a:latin typeface="Ubuntu" panose="020B0504030602030204" pitchFamily="34" charset="0"/>
              </a:rPr>
              <a:t>Prirejeno po Evropska komisija, 2004 </a:t>
            </a:r>
            <a:endParaRPr lang="en-GB" sz="1000" dirty="0">
              <a:solidFill>
                <a:prstClr val="black"/>
              </a:solidFill>
              <a:latin typeface="Ubuntu" panose="020B0504030602030204" pitchFamily="34" charset="0"/>
            </a:endParaRPr>
          </a:p>
        </p:txBody>
      </p:sp>
      <p:pic>
        <p:nvPicPr>
          <p:cNvPr id="104" name="Picture 4">
            <a:hlinkClick r:id="rId8"/>
          </p:cNvPr>
          <p:cNvPicPr>
            <a:picLocks noChangeAspect="1" noChangeArrowheads="1"/>
          </p:cNvPicPr>
          <p:nvPr/>
        </p:nvPicPr>
        <p:blipFill>
          <a:blip r:embed="rId9" cstate="print">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10">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8172400" y="5733256"/>
            <a:ext cx="216024" cy="21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7" name="Raven povezovalnik 106"/>
          <p:cNvCxnSpPr/>
          <p:nvPr/>
        </p:nvCxnSpPr>
        <p:spPr>
          <a:xfrm>
            <a:off x="251520" y="2996952"/>
            <a:ext cx="8692503"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8" name="Raven povezovalnik 107"/>
          <p:cNvCxnSpPr/>
          <p:nvPr/>
        </p:nvCxnSpPr>
        <p:spPr>
          <a:xfrm>
            <a:off x="271985" y="3429000"/>
            <a:ext cx="8692503"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9" name="PoljeZBesedilom 108"/>
          <p:cNvSpPr txBox="1"/>
          <p:nvPr/>
        </p:nvSpPr>
        <p:spPr>
          <a:xfrm>
            <a:off x="251520" y="3032318"/>
            <a:ext cx="1594378" cy="369332"/>
          </a:xfrm>
          <a:prstGeom prst="rect">
            <a:avLst/>
          </a:prstGeom>
          <a:solidFill>
            <a:schemeClr val="bg1">
              <a:alpha val="60000"/>
            </a:schemeClr>
          </a:solidFill>
          <a:ln w="19050">
            <a:solidFill>
              <a:srgbClr val="706259"/>
            </a:solidFill>
          </a:ln>
        </p:spPr>
        <p:txBody>
          <a:bodyPr wrap="square" rtlCol="0">
            <a:spAutoFit/>
          </a:bodyPr>
          <a:lstStyle/>
          <a:p>
            <a:pPr algn="ctr"/>
            <a:r>
              <a:rPr lang="sl-SI" b="1" dirty="0">
                <a:solidFill>
                  <a:prstClr val="black"/>
                </a:solidFill>
                <a:latin typeface="Ubuntu" panose="020B0504030602030204" pitchFamily="34" charset="0"/>
              </a:rPr>
              <a:t>PROBLEM</a:t>
            </a:r>
          </a:p>
        </p:txBody>
      </p:sp>
      <p:sp>
        <p:nvSpPr>
          <p:cNvPr id="110" name="PoljeZBesedilom 109"/>
          <p:cNvSpPr txBox="1"/>
          <p:nvPr/>
        </p:nvSpPr>
        <p:spPr>
          <a:xfrm rot="16200000">
            <a:off x="-361002" y="1881283"/>
            <a:ext cx="1594377" cy="369332"/>
          </a:xfrm>
          <a:prstGeom prst="rect">
            <a:avLst/>
          </a:prstGeom>
          <a:solidFill>
            <a:schemeClr val="bg1">
              <a:alpha val="60000"/>
            </a:schemeClr>
          </a:solidFill>
          <a:ln w="19050">
            <a:solidFill>
              <a:srgbClr val="706259"/>
            </a:solidFill>
          </a:ln>
        </p:spPr>
        <p:txBody>
          <a:bodyPr wrap="square" rtlCol="0">
            <a:spAutoFit/>
          </a:bodyPr>
          <a:lstStyle/>
          <a:p>
            <a:pPr algn="ctr"/>
            <a:r>
              <a:rPr lang="sl-SI" b="1" dirty="0">
                <a:solidFill>
                  <a:prstClr val="black"/>
                </a:solidFill>
                <a:latin typeface="Ubuntu" panose="020B0504030602030204" pitchFamily="34" charset="0"/>
              </a:rPr>
              <a:t>POSLEDICE</a:t>
            </a:r>
          </a:p>
        </p:txBody>
      </p:sp>
      <p:sp>
        <p:nvSpPr>
          <p:cNvPr id="111" name="PoljeZBesedilom 110"/>
          <p:cNvSpPr txBox="1"/>
          <p:nvPr/>
        </p:nvSpPr>
        <p:spPr>
          <a:xfrm rot="16200000">
            <a:off x="-361003" y="4185539"/>
            <a:ext cx="1594378" cy="369332"/>
          </a:xfrm>
          <a:prstGeom prst="rect">
            <a:avLst/>
          </a:prstGeom>
          <a:solidFill>
            <a:schemeClr val="bg1">
              <a:alpha val="60000"/>
            </a:schemeClr>
          </a:solidFill>
          <a:ln w="19050">
            <a:solidFill>
              <a:srgbClr val="706259"/>
            </a:solidFill>
          </a:ln>
        </p:spPr>
        <p:txBody>
          <a:bodyPr wrap="square" rtlCol="0">
            <a:spAutoFit/>
          </a:bodyPr>
          <a:lstStyle/>
          <a:p>
            <a:pPr algn="ctr"/>
            <a:r>
              <a:rPr lang="sl-SI" b="1" dirty="0">
                <a:solidFill>
                  <a:prstClr val="black"/>
                </a:solidFill>
                <a:latin typeface="Ubuntu" panose="020B0504030602030204" pitchFamily="34" charset="0"/>
              </a:rPr>
              <a:t>VZROKI</a:t>
            </a:r>
          </a:p>
        </p:txBody>
      </p:sp>
      <p:cxnSp>
        <p:nvCxnSpPr>
          <p:cNvPr id="97" name="Kolenski povezovalnik 96"/>
          <p:cNvCxnSpPr/>
          <p:nvPr/>
        </p:nvCxnSpPr>
        <p:spPr>
          <a:xfrm rot="5400000" flipH="1" flipV="1">
            <a:off x="5518167" y="3483016"/>
            <a:ext cx="180000" cy="0"/>
          </a:xfrm>
          <a:prstGeom prst="bentConnector3">
            <a:avLst>
              <a:gd name="adj1" fmla="val 50000"/>
            </a:avLst>
          </a:prstGeom>
          <a:ln w="28575">
            <a:solidFill>
              <a:srgbClr val="706259"/>
            </a:solidFill>
            <a:tailEnd type="arrow"/>
          </a:ln>
        </p:spPr>
        <p:style>
          <a:lnRef idx="1">
            <a:schemeClr val="accent1"/>
          </a:lnRef>
          <a:fillRef idx="0">
            <a:schemeClr val="accent1"/>
          </a:fillRef>
          <a:effectRef idx="0">
            <a:schemeClr val="accent1"/>
          </a:effectRef>
          <a:fontRef idx="minor">
            <a:schemeClr val="tx1"/>
          </a:fontRef>
        </p:style>
      </p:cxnSp>
      <p:sp>
        <p:nvSpPr>
          <p:cNvPr id="49" name="Pravokotnik 48"/>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Definiranje (okoljskega) projektnega problema</a:t>
            </a:r>
          </a:p>
        </p:txBody>
      </p:sp>
    </p:spTree>
    <p:extLst>
      <p:ext uri="{BB962C8B-B14F-4D97-AF65-F5344CB8AC3E}">
        <p14:creationId xmlns:p14="http://schemas.microsoft.com/office/powerpoint/2010/main" val="110301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6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6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6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6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7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animBg="1"/>
      <p:bldP spid="2055" grpId="0" animBg="1"/>
      <p:bldP spid="2056" grpId="0" animBg="1"/>
      <p:bldP spid="2058" grpId="0" animBg="1"/>
      <p:bldP spid="2059" grpId="0" animBg="1"/>
      <p:bldP spid="2060" grpId="0" animBg="1"/>
      <p:bldP spid="2061" grpId="0" animBg="1"/>
      <p:bldP spid="2062" grpId="0" animBg="1"/>
      <p:bldP spid="2063" grpId="0" animBg="1"/>
      <p:bldP spid="2064" grpId="0" animBg="1"/>
      <p:bldP spid="2065" grpId="0" animBg="1"/>
      <p:bldP spid="2066" grpId="0" animBg="1"/>
      <p:bldP spid="2067" grpId="0" animBg="1"/>
      <p:bldP spid="2068" grpId="0" animBg="1"/>
      <p:bldP spid="205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jeZBesedilom 4"/>
          <p:cNvSpPr txBox="1"/>
          <p:nvPr/>
        </p:nvSpPr>
        <p:spPr>
          <a:xfrm>
            <a:off x="297756" y="836712"/>
            <a:ext cx="8548487" cy="4355038"/>
          </a:xfrm>
          <a:prstGeom prst="rect">
            <a:avLst/>
          </a:prstGeom>
          <a:noFill/>
        </p:spPr>
        <p:txBody>
          <a:bodyPr wrap="square" rtlCol="0">
            <a:spAutoFit/>
          </a:bodyPr>
          <a:lstStyle/>
          <a:p>
            <a:pPr algn="ctr"/>
            <a:r>
              <a:rPr lang="sl-SI" sz="2000" b="1" dirty="0">
                <a:solidFill>
                  <a:srgbClr val="4696C8"/>
                </a:solidFill>
                <a:latin typeface="Ubuntu" panose="020B0504030602030204" pitchFamily="34" charset="0"/>
              </a:rPr>
              <a:t>ZAKAJ JE DOBRO NAREDITI ANALIZO PROBLEMSKEGA DREVESA?</a:t>
            </a:r>
          </a:p>
          <a:p>
            <a:endParaRPr lang="sl-SI" sz="2000" dirty="0">
              <a:solidFill>
                <a:prstClr val="black"/>
              </a:solidFill>
              <a:latin typeface="Ubuntu" panose="020B0504030602030204" pitchFamily="34" charset="0"/>
            </a:endParaRPr>
          </a:p>
          <a:p>
            <a:pPr marL="342900" indent="-342900">
              <a:spcAft>
                <a:spcPts val="1800"/>
              </a:spcAft>
              <a:buFont typeface="Wingdings" pitchFamily="2" charset="2"/>
              <a:buChar char="Ø"/>
            </a:pPr>
            <a:r>
              <a:rPr lang="sl-SI" dirty="0">
                <a:solidFill>
                  <a:prstClr val="black"/>
                </a:solidFill>
                <a:latin typeface="Ubuntu" panose="020B0504030602030204" pitchFamily="34" charset="0"/>
              </a:rPr>
              <a:t>Razbitje problema na </a:t>
            </a:r>
            <a:r>
              <a:rPr lang="sl-SI" b="1" dirty="0">
                <a:solidFill>
                  <a:prstClr val="black"/>
                </a:solidFill>
                <a:latin typeface="Ubuntu" panose="020B0504030602030204" pitchFamily="34" charset="0"/>
              </a:rPr>
              <a:t>lažje obvladljive</a:t>
            </a:r>
            <a:r>
              <a:rPr lang="sl-SI" dirty="0">
                <a:solidFill>
                  <a:prstClr val="black"/>
                </a:solidFill>
                <a:latin typeface="Ubuntu" panose="020B0504030602030204" pitchFamily="34" charset="0"/>
              </a:rPr>
              <a:t> in </a:t>
            </a:r>
            <a:r>
              <a:rPr lang="sl-SI" b="1" dirty="0">
                <a:solidFill>
                  <a:prstClr val="black"/>
                </a:solidFill>
                <a:latin typeface="Ubuntu" panose="020B0504030602030204" pitchFamily="34" charset="0"/>
              </a:rPr>
              <a:t>opredeljive</a:t>
            </a:r>
            <a:r>
              <a:rPr lang="sl-SI" dirty="0">
                <a:solidFill>
                  <a:prstClr val="black"/>
                </a:solidFill>
                <a:latin typeface="Ubuntu" panose="020B0504030602030204" pitchFamily="34" charset="0"/>
              </a:rPr>
              <a:t> dele </a:t>
            </a:r>
          </a:p>
          <a:p>
            <a:pPr marL="342900" indent="-342900">
              <a:spcAft>
                <a:spcPts val="1800"/>
              </a:spcAft>
              <a:buFont typeface="Wingdings" pitchFamily="2" charset="2"/>
              <a:buChar char="Ø"/>
            </a:pPr>
            <a:r>
              <a:rPr lang="sl-SI" dirty="0">
                <a:solidFill>
                  <a:prstClr val="black"/>
                </a:solidFill>
                <a:latin typeface="Ubuntu" panose="020B0504030602030204" pitchFamily="34" charset="0"/>
              </a:rPr>
              <a:t>Lažje </a:t>
            </a:r>
            <a:r>
              <a:rPr lang="sl-SI" b="1" dirty="0">
                <a:solidFill>
                  <a:prstClr val="black"/>
                </a:solidFill>
                <a:latin typeface="Ubuntu" panose="020B0504030602030204" pitchFamily="34" charset="0"/>
              </a:rPr>
              <a:t>razumevanja </a:t>
            </a:r>
            <a:r>
              <a:rPr lang="sl-SI" dirty="0">
                <a:solidFill>
                  <a:prstClr val="black"/>
                </a:solidFill>
                <a:latin typeface="Ubuntu" panose="020B0504030602030204" pitchFamily="34" charset="0"/>
              </a:rPr>
              <a:t>problema in njegovih vzrokov</a:t>
            </a:r>
          </a:p>
          <a:p>
            <a:pPr marL="342900" indent="-342900">
              <a:spcAft>
                <a:spcPts val="1800"/>
              </a:spcAft>
              <a:buFont typeface="Wingdings" pitchFamily="2" charset="2"/>
              <a:buChar char="Ø"/>
            </a:pPr>
            <a:r>
              <a:rPr lang="sl-SI" dirty="0">
                <a:solidFill>
                  <a:prstClr val="black"/>
                </a:solidFill>
                <a:latin typeface="Ubuntu" panose="020B0504030602030204" pitchFamily="34" charset="0"/>
              </a:rPr>
              <a:t>Opredelitev </a:t>
            </a:r>
            <a:r>
              <a:rPr lang="sl-SI" b="1" dirty="0">
                <a:solidFill>
                  <a:prstClr val="black"/>
                </a:solidFill>
                <a:latin typeface="Ubuntu" panose="020B0504030602030204" pitchFamily="34" charset="0"/>
              </a:rPr>
              <a:t>TRENUTNIH osrednjih</a:t>
            </a:r>
            <a:r>
              <a:rPr lang="sl-SI" dirty="0">
                <a:solidFill>
                  <a:prstClr val="black"/>
                </a:solidFill>
                <a:latin typeface="Ubuntu" panose="020B0504030602030204" pitchFamily="34" charset="0"/>
              </a:rPr>
              <a:t> vprašanj in argumentov </a:t>
            </a:r>
            <a:br>
              <a:rPr lang="sl-SI" dirty="0">
                <a:solidFill>
                  <a:prstClr val="black"/>
                </a:solidFill>
                <a:latin typeface="Ubuntu" panose="020B0504030602030204" pitchFamily="34" charset="0"/>
              </a:rPr>
            </a:br>
            <a:r>
              <a:rPr lang="sl-SI" b="1" dirty="0">
                <a:solidFill>
                  <a:srgbClr val="FF0000"/>
                </a:solidFill>
                <a:latin typeface="Ubuntu" panose="020B0504030602030204" pitchFamily="34" charset="0"/>
              </a:rPr>
              <a:t>NI POTREBNO REŠEVATI VSEH</a:t>
            </a:r>
          </a:p>
          <a:p>
            <a:pPr marL="342900" indent="-342900">
              <a:spcAft>
                <a:spcPts val="1800"/>
              </a:spcAft>
              <a:buFont typeface="Wingdings" pitchFamily="2" charset="2"/>
              <a:buChar char="Ø"/>
            </a:pPr>
            <a:r>
              <a:rPr lang="sl-SI" dirty="0">
                <a:solidFill>
                  <a:prstClr val="black"/>
                </a:solidFill>
                <a:latin typeface="Ubuntu" panose="020B0504030602030204" pitchFamily="34" charset="0"/>
              </a:rPr>
              <a:t>Opredelitev,</a:t>
            </a:r>
            <a:r>
              <a:rPr lang="sl-SI" b="1" dirty="0">
                <a:solidFill>
                  <a:prstClr val="black"/>
                </a:solidFill>
                <a:latin typeface="Ubuntu" panose="020B0504030602030204" pitchFamily="34" charset="0"/>
              </a:rPr>
              <a:t> </a:t>
            </a:r>
            <a:r>
              <a:rPr lang="sl-SI" dirty="0">
                <a:solidFill>
                  <a:prstClr val="black"/>
                </a:solidFill>
                <a:latin typeface="Ubuntu" panose="020B0504030602030204" pitchFamily="34" charset="0"/>
              </a:rPr>
              <a:t>ali so potrebne </a:t>
            </a:r>
            <a:r>
              <a:rPr lang="sl-SI" b="1" dirty="0">
                <a:solidFill>
                  <a:prstClr val="black"/>
                </a:solidFill>
                <a:latin typeface="Ubuntu" panose="020B0504030602030204" pitchFamily="34" charset="0"/>
              </a:rPr>
              <a:t>dodatne informacije, dokazi ali sredstva </a:t>
            </a:r>
            <a:r>
              <a:rPr lang="sl-SI" dirty="0">
                <a:solidFill>
                  <a:prstClr val="black"/>
                </a:solidFill>
                <a:latin typeface="Ubuntu" panose="020B0504030602030204" pitchFamily="34" charset="0"/>
              </a:rPr>
              <a:t>za pripravo </a:t>
            </a:r>
            <a:r>
              <a:rPr lang="sl-SI" sz="2000" b="1" dirty="0">
                <a:solidFill>
                  <a:srgbClr val="4696C8"/>
                </a:solidFill>
                <a:latin typeface="Ubuntu" panose="020B0504030602030204" pitchFamily="34" charset="0"/>
              </a:rPr>
              <a:t>dobrega OPISA PROBLEMA </a:t>
            </a:r>
          </a:p>
          <a:p>
            <a:pPr marL="342900" indent="-342900">
              <a:spcAft>
                <a:spcPts val="1800"/>
              </a:spcAft>
              <a:buFont typeface="Wingdings" pitchFamily="2" charset="2"/>
              <a:buChar char="Ø"/>
            </a:pPr>
            <a:r>
              <a:rPr lang="sl-SI" dirty="0">
                <a:solidFill>
                  <a:prstClr val="black"/>
                </a:solidFill>
                <a:latin typeface="Ubuntu" panose="020B0504030602030204" pitchFamily="34" charset="0"/>
              </a:rPr>
              <a:t>Vzpostavitev</a:t>
            </a:r>
            <a:r>
              <a:rPr lang="sl-SI" b="1" dirty="0">
                <a:solidFill>
                  <a:prstClr val="black"/>
                </a:solidFill>
                <a:latin typeface="Ubuntu" panose="020B0504030602030204" pitchFamily="34" charset="0"/>
              </a:rPr>
              <a:t> skupnega občutka </a:t>
            </a:r>
            <a:r>
              <a:rPr lang="sl-SI" dirty="0">
                <a:solidFill>
                  <a:prstClr val="black"/>
                </a:solidFill>
                <a:latin typeface="Ubuntu" panose="020B0504030602030204" pitchFamily="34" charset="0"/>
              </a:rPr>
              <a:t>razumevanja problema, </a:t>
            </a:r>
            <a:br>
              <a:rPr lang="sl-SI" dirty="0">
                <a:solidFill>
                  <a:prstClr val="black"/>
                </a:solidFill>
                <a:latin typeface="Ubuntu" panose="020B0504030602030204" pitchFamily="34" charset="0"/>
              </a:rPr>
            </a:br>
            <a:r>
              <a:rPr lang="sl-SI" dirty="0">
                <a:solidFill>
                  <a:prstClr val="black"/>
                </a:solidFill>
                <a:latin typeface="Ubuntu" panose="020B0504030602030204" pitchFamily="34" charset="0"/>
              </a:rPr>
              <a:t>namena projekta in pripravljenosti za ukrepanje</a:t>
            </a:r>
          </a:p>
          <a:p>
            <a:pPr marL="342900" indent="-342900">
              <a:spcAft>
                <a:spcPts val="1800"/>
              </a:spcAft>
              <a:buFont typeface="Wingdings" pitchFamily="2" charset="2"/>
              <a:buChar char="Ø"/>
            </a:pPr>
            <a:r>
              <a:rPr lang="sl-SI" b="1" dirty="0">
                <a:solidFill>
                  <a:prstClr val="black"/>
                </a:solidFill>
                <a:latin typeface="Ubuntu" panose="020B0504030602030204" pitchFamily="34" charset="0"/>
              </a:rPr>
              <a:t> </a:t>
            </a:r>
            <a:r>
              <a:rPr lang="sl-SI" b="1" dirty="0">
                <a:solidFill>
                  <a:srgbClr val="FF0000"/>
                </a:solidFill>
                <a:latin typeface="Ubuntu" panose="020B0504030602030204" pitchFamily="34" charset="0"/>
              </a:rPr>
              <a:t>OSNOVA</a:t>
            </a:r>
            <a:r>
              <a:rPr lang="sl-SI" b="1" dirty="0">
                <a:solidFill>
                  <a:prstClr val="black"/>
                </a:solidFill>
                <a:latin typeface="Ubuntu" panose="020B0504030602030204" pitchFamily="34" charset="0"/>
              </a:rPr>
              <a:t> za nadaljnje korake priprave prijave</a:t>
            </a:r>
            <a:endParaRPr lang="sl-SI" dirty="0">
              <a:solidFill>
                <a:prstClr val="black"/>
              </a:solidFill>
              <a:latin typeface="Ubuntu" panose="020B0504030602030204" pitchFamily="34" charset="0"/>
            </a:endParaRPr>
          </a:p>
        </p:txBody>
      </p:sp>
      <p:pic>
        <p:nvPicPr>
          <p:cNvPr id="3074" name="Picture 2" descr="Image result for project planning 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2240" y="3921206"/>
            <a:ext cx="2088232" cy="2088232"/>
          </a:xfrm>
          <a:prstGeom prst="rect">
            <a:avLst/>
          </a:prstGeom>
          <a:noFill/>
          <a:extLst>
            <a:ext uri="{909E8E84-426E-40DD-AFC4-6F175D3DCCD1}">
              <a14:hiddenFill xmlns:a14="http://schemas.microsoft.com/office/drawing/2010/main">
                <a:solidFill>
                  <a:srgbClr val="FFFFFF"/>
                </a:solidFill>
              </a14:hiddenFill>
            </a:ext>
          </a:extLst>
        </p:spPr>
      </p:pic>
      <p:sp>
        <p:nvSpPr>
          <p:cNvPr id="12" name="Pravokotnik 11"/>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Definiranje (okoljskega) projektnega problema</a:t>
            </a:r>
          </a:p>
        </p:txBody>
      </p:sp>
    </p:spTree>
    <p:extLst>
      <p:ext uri="{BB962C8B-B14F-4D97-AF65-F5344CB8AC3E}">
        <p14:creationId xmlns:p14="http://schemas.microsoft.com/office/powerpoint/2010/main" val="2825224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oljeZBesedilom 20"/>
          <p:cNvSpPr txBox="1"/>
          <p:nvPr/>
        </p:nvSpPr>
        <p:spPr>
          <a:xfrm>
            <a:off x="755576" y="1588730"/>
            <a:ext cx="2319828" cy="400110"/>
          </a:xfrm>
          <a:prstGeom prst="rect">
            <a:avLst/>
          </a:prstGeom>
          <a:noFill/>
          <a:ln w="12700">
            <a:solidFill>
              <a:schemeClr val="accent1">
                <a:lumMod val="75000"/>
              </a:schemeClr>
            </a:solidFill>
          </a:ln>
        </p:spPr>
        <p:txBody>
          <a:bodyPr wrap="square" rtlCol="0">
            <a:spAutoFit/>
          </a:bodyPr>
          <a:lstStyle/>
          <a:p>
            <a:pPr>
              <a:spcAft>
                <a:spcPts val="1000"/>
              </a:spcAft>
            </a:pPr>
            <a:r>
              <a:rPr lang="sl-SI" sz="2000" b="1" dirty="0">
                <a:solidFill>
                  <a:srgbClr val="4F81BD">
                    <a:lumMod val="75000"/>
                  </a:srgbClr>
                </a:solidFill>
                <a:latin typeface="Ubuntu" panose="020B0504030602030204" pitchFamily="34" charset="0"/>
              </a:rPr>
              <a:t>IZ PRIJAVNICE</a:t>
            </a:r>
          </a:p>
        </p:txBody>
      </p:sp>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19" name="PoljeZBesedilom 18"/>
          <p:cNvSpPr txBox="1"/>
          <p:nvPr/>
        </p:nvSpPr>
        <p:spPr>
          <a:xfrm>
            <a:off x="755576" y="2238164"/>
            <a:ext cx="7560000" cy="2558988"/>
          </a:xfrm>
          <a:prstGeom prst="rect">
            <a:avLst/>
          </a:prstGeom>
          <a:ln w="19050"/>
        </p:spPr>
        <p:style>
          <a:lnRef idx="2">
            <a:schemeClr val="dk1"/>
          </a:lnRef>
          <a:fillRef idx="1">
            <a:schemeClr val="lt1"/>
          </a:fillRef>
          <a:effectRef idx="0">
            <a:schemeClr val="dk1"/>
          </a:effectRef>
          <a:fontRef idx="minor">
            <a:schemeClr val="dk1"/>
          </a:fontRef>
        </p:style>
        <p:txBody>
          <a:bodyPr wrap="square" lIns="180000" tIns="180000" rIns="180000" bIns="180000" rtlCol="0" anchor="ctr" anchorCtr="1">
            <a:spAutoFit/>
          </a:bodyPr>
          <a:lstStyle/>
          <a:p>
            <a:pPr>
              <a:spcAft>
                <a:spcPts val="1000"/>
              </a:spcAft>
            </a:pPr>
            <a:r>
              <a:rPr lang="sl-SI" b="1" u="sng" dirty="0">
                <a:solidFill>
                  <a:prstClr val="black"/>
                </a:solidFill>
                <a:latin typeface="Ubuntu" panose="020B0504030602030204" pitchFamily="34" charset="0"/>
              </a:rPr>
              <a:t>Obrazec B2 – Obravnavan okoljski problem</a:t>
            </a:r>
            <a:r>
              <a:rPr lang="sl-SI" b="1" dirty="0">
                <a:solidFill>
                  <a:prstClr val="black"/>
                </a:solidFill>
                <a:latin typeface="Ubuntu" panose="020B0504030602030204" pitchFamily="34" charset="0"/>
              </a:rPr>
              <a:t> (največ 10.000 znakov)</a:t>
            </a:r>
            <a:endParaRPr lang="sl-SI" dirty="0">
              <a:solidFill>
                <a:prstClr val="black"/>
              </a:solidFill>
              <a:latin typeface="Ubuntu" panose="020B0504030602030204" pitchFamily="34" charset="0"/>
            </a:endParaRPr>
          </a:p>
          <a:p>
            <a:pPr algn="just">
              <a:spcAft>
                <a:spcPts val="1000"/>
              </a:spcAft>
            </a:pPr>
            <a:r>
              <a:rPr lang="sl-SI" dirty="0">
                <a:solidFill>
                  <a:prstClr val="black"/>
                </a:solidFill>
                <a:latin typeface="Ubuntu" panose="020B0504030602030204" pitchFamily="34" charset="0"/>
              </a:rPr>
              <a:t>Navedite jasen opis obravnavanega okoljskega problema. Pojasnite, zakaj menite, da je ta problem povezan z evropsko okoljsko politiko in zakonodajo.</a:t>
            </a:r>
          </a:p>
          <a:p>
            <a:pPr algn="just">
              <a:spcAft>
                <a:spcPts val="1000"/>
              </a:spcAft>
            </a:pPr>
            <a:r>
              <a:rPr lang="sl-SI" dirty="0">
                <a:solidFill>
                  <a:prstClr val="black"/>
                </a:solidFill>
                <a:latin typeface="Ubuntu" panose="020B0504030602030204" pitchFamily="34" charset="0"/>
              </a:rPr>
              <a:t>Trenutno stanje (izhodišče) mora biti opisano kvalitativno in kvantitativno, s čimer bo mogoč </a:t>
            </a:r>
            <a:r>
              <a:rPr lang="sl-SI" dirty="0" err="1">
                <a:solidFill>
                  <a:prstClr val="black"/>
                </a:solidFill>
                <a:latin typeface="Ubuntu" panose="020B0504030602030204" pitchFamily="34" charset="0"/>
              </a:rPr>
              <a:t>monitoring</a:t>
            </a:r>
            <a:r>
              <a:rPr lang="sl-SI" dirty="0">
                <a:solidFill>
                  <a:prstClr val="black"/>
                </a:solidFill>
                <a:latin typeface="Ubuntu" panose="020B0504030602030204" pitchFamily="34" charset="0"/>
              </a:rPr>
              <a:t> in primerjava stanja med in ob koncu projekta, in sicer s pomočjo merljivih kazalnikov. </a:t>
            </a:r>
            <a:endParaRPr lang="sl-SI" b="1" dirty="0">
              <a:solidFill>
                <a:prstClr val="black"/>
              </a:solidFill>
              <a:latin typeface="Ubuntu" panose="020B0504030602030204" pitchFamily="34" charset="0"/>
            </a:endParaRPr>
          </a:p>
        </p:txBody>
      </p:sp>
      <p:pic>
        <p:nvPicPr>
          <p:cNvPr id="4" name="Picture 4">
            <a:hlinkClick r:id="rId7"/>
          </p:cNvPr>
          <p:cNvPicPr>
            <a:picLocks noChangeAspect="1" noChangeArrowheads="1"/>
          </p:cNvPicPr>
          <p:nvPr/>
        </p:nvPicPr>
        <p:blipFill>
          <a:blip r:embed="rId8" cstate="print">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9">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2700551" y="1659210"/>
            <a:ext cx="319177" cy="319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Pravokotnik 13"/>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Definiranje (okoljskega) projektnega problema</a:t>
            </a:r>
          </a:p>
        </p:txBody>
      </p:sp>
      <p:pic>
        <p:nvPicPr>
          <p:cNvPr id="2050" name="Picture 2" descr="G:\projekti\LIFE capacity building projekt\C 9 Newsletter\slike\za ppt\reading.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0880" y="4072144"/>
            <a:ext cx="1403648" cy="2093160"/>
          </a:xfrm>
          <a:prstGeom prst="rect">
            <a:avLst/>
          </a:prstGeom>
          <a:noFill/>
          <a:extLst>
            <a:ext uri="{909E8E84-426E-40DD-AFC4-6F175D3DCCD1}">
              <a14:hiddenFill xmlns:a14="http://schemas.microsoft.com/office/drawing/2010/main">
                <a:solidFill>
                  <a:srgbClr val="FFFFFF"/>
                </a:solidFill>
              </a14:hiddenFill>
            </a:ext>
          </a:extLst>
        </p:spPr>
      </p:pic>
      <p:sp>
        <p:nvSpPr>
          <p:cNvPr id="15" name="PoljeZBesedilom 14"/>
          <p:cNvSpPr txBox="1"/>
          <p:nvPr/>
        </p:nvSpPr>
        <p:spPr>
          <a:xfrm>
            <a:off x="2555776" y="892442"/>
            <a:ext cx="4032448" cy="400110"/>
          </a:xfrm>
          <a:prstGeom prst="rect">
            <a:avLst/>
          </a:prstGeom>
          <a:noFill/>
          <a:ln>
            <a:solidFill>
              <a:schemeClr val="accent1"/>
            </a:solidFill>
          </a:ln>
        </p:spPr>
        <p:txBody>
          <a:bodyPr wrap="square" rtlCol="0">
            <a:spAutoFit/>
          </a:bodyPr>
          <a:lstStyle/>
          <a:p>
            <a:pPr algn="ctr"/>
            <a:r>
              <a:rPr lang="sl-SI" sz="2000" b="1" dirty="0">
                <a:solidFill>
                  <a:srgbClr val="4696C8"/>
                </a:solidFill>
                <a:latin typeface="Ubuntu" panose="020B0504030602030204" pitchFamily="34" charset="0"/>
              </a:rPr>
              <a:t>OPIS</a:t>
            </a:r>
            <a:r>
              <a:rPr lang="sl-SI" sz="2000" dirty="0">
                <a:solidFill>
                  <a:srgbClr val="4696C8"/>
                </a:solidFill>
                <a:latin typeface="Ubuntu" panose="020B0504030602030204" pitchFamily="34" charset="0"/>
              </a:rPr>
              <a:t> OKOLJSKEGA PROBLEMA</a:t>
            </a:r>
            <a:endParaRPr lang="en-GB" sz="2000" dirty="0">
              <a:solidFill>
                <a:srgbClr val="4696C8"/>
              </a:solidFill>
              <a:latin typeface="Ubuntu" panose="020B0504030602030204" pitchFamily="34" charset="0"/>
            </a:endParaRPr>
          </a:p>
        </p:txBody>
      </p:sp>
    </p:spTree>
    <p:extLst>
      <p:ext uri="{BB962C8B-B14F-4D97-AF65-F5344CB8AC3E}">
        <p14:creationId xmlns:p14="http://schemas.microsoft.com/office/powerpoint/2010/main" val="128813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20" name="Pravokotnik 1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grpSp>
        <p:nvGrpSpPr>
          <p:cNvPr id="15" name="Skupina 14"/>
          <p:cNvGrpSpPr/>
          <p:nvPr/>
        </p:nvGrpSpPr>
        <p:grpSpPr>
          <a:xfrm>
            <a:off x="297601" y="121987"/>
            <a:ext cx="1594805" cy="878779"/>
            <a:chOff x="107504" y="121987"/>
            <a:chExt cx="1594805" cy="878779"/>
          </a:xfrm>
        </p:grpSpPr>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6" name="PoljeZBesedilom 5"/>
            <p:cNvSpPr txBox="1"/>
            <p:nvPr/>
          </p:nvSpPr>
          <p:spPr>
            <a:xfrm>
              <a:off x="107504" y="754545"/>
              <a:ext cx="1594805" cy="246221"/>
            </a:xfrm>
            <a:prstGeom prst="rect">
              <a:avLst/>
            </a:prstGeom>
            <a:noFill/>
          </p:spPr>
          <p:txBody>
            <a:bodyPr wrap="square" rtlCol="0">
              <a:spAutoFit/>
            </a:bodyPr>
            <a:lstStyle/>
            <a:p>
              <a:r>
                <a:rPr lang="sl-SI" sz="1000" dirty="0">
                  <a:solidFill>
                    <a:prstClr val="black"/>
                  </a:solidFill>
                  <a:latin typeface="Ubuntu" panose="020B0504030602030204" pitchFamily="34" charset="0"/>
                </a:rPr>
                <a:t>LIFE14 CAP/SI/000012</a:t>
              </a:r>
            </a:p>
          </p:txBody>
        </p:sp>
      </p:grpSp>
      <p:pic>
        <p:nvPicPr>
          <p:cNvPr id="10" name="Slika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335" y="28525"/>
            <a:ext cx="1154799" cy="8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Slik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5409" y="378588"/>
            <a:ext cx="3312368" cy="432771"/>
          </a:xfrm>
          <a:prstGeom prst="rect">
            <a:avLst/>
          </a:prstGeom>
        </p:spPr>
      </p:pic>
      <p:sp>
        <p:nvSpPr>
          <p:cNvPr id="9" name="Pravokotnik 8"/>
          <p:cNvSpPr/>
          <p:nvPr/>
        </p:nvSpPr>
        <p:spPr>
          <a:xfrm>
            <a:off x="991389" y="2137249"/>
            <a:ext cx="7182345" cy="1047851"/>
          </a:xfrm>
          <a:prstGeom prst="rect">
            <a:avLst/>
          </a:prstGeom>
        </p:spPr>
        <p:txBody>
          <a:bodyPr wrap="square">
            <a:spAutoFit/>
          </a:bodyPr>
          <a:lstStyle/>
          <a:p>
            <a:pPr algn="ctr">
              <a:lnSpc>
                <a:spcPct val="150000"/>
              </a:lnSpc>
            </a:pPr>
            <a:r>
              <a:rPr lang="sl-SI" sz="4800" b="1" dirty="0">
                <a:solidFill>
                  <a:prstClr val="white"/>
                </a:solidFill>
                <a:latin typeface="Ubuntu" pitchFamily="34" charset="0"/>
              </a:rPr>
              <a:t>Izkušnje iz prakse</a:t>
            </a:r>
          </a:p>
        </p:txBody>
      </p:sp>
      <p:sp>
        <p:nvSpPr>
          <p:cNvPr id="12" name="PoljeZBesedilom 11"/>
          <p:cNvSpPr txBox="1"/>
          <p:nvPr/>
        </p:nvSpPr>
        <p:spPr>
          <a:xfrm>
            <a:off x="2494175" y="6381328"/>
            <a:ext cx="4094049" cy="369332"/>
          </a:xfrm>
          <a:prstGeom prst="rect">
            <a:avLst/>
          </a:prstGeom>
          <a:noFill/>
        </p:spPr>
        <p:txBody>
          <a:bodyPr wrap="square" rtlCol="0">
            <a:spAutoFit/>
          </a:bodyPr>
          <a:lstStyle/>
          <a:p>
            <a:pPr algn="ctr"/>
            <a:r>
              <a:rPr lang="sl-SI" dirty="0">
                <a:solidFill>
                  <a:prstClr val="white"/>
                </a:solidFill>
                <a:latin typeface="Ubuntu" panose="020B0504030602030204" pitchFamily="34" charset="0"/>
              </a:rPr>
              <a:t>Ljubljana, 15. in 16. januar 2019</a:t>
            </a:r>
          </a:p>
        </p:txBody>
      </p:sp>
      <p:sp>
        <p:nvSpPr>
          <p:cNvPr id="13" name="PoljeZBesedilom 12"/>
          <p:cNvSpPr txBox="1"/>
          <p:nvPr/>
        </p:nvSpPr>
        <p:spPr>
          <a:xfrm>
            <a:off x="1964465" y="5661247"/>
            <a:ext cx="5236191" cy="584775"/>
          </a:xfrm>
          <a:prstGeom prst="rect">
            <a:avLst/>
          </a:prstGeom>
          <a:noFill/>
        </p:spPr>
        <p:txBody>
          <a:bodyPr wrap="square" rtlCol="0">
            <a:spAutoFit/>
          </a:bodyPr>
          <a:lstStyle/>
          <a:p>
            <a:pPr algn="ctr"/>
            <a:r>
              <a:rPr lang="sl-SI" sz="3200" b="1" dirty="0">
                <a:solidFill>
                  <a:prstClr val="white"/>
                </a:solidFill>
                <a:latin typeface="Ubuntu" panose="020B0504030602030204" pitchFamily="34" charset="0"/>
              </a:rPr>
              <a:t>dr. Nika Debeljak</a:t>
            </a:r>
          </a:p>
        </p:txBody>
      </p:sp>
    </p:spTree>
    <p:extLst>
      <p:ext uri="{BB962C8B-B14F-4D97-AF65-F5344CB8AC3E}">
        <p14:creationId xmlns:p14="http://schemas.microsoft.com/office/powerpoint/2010/main" val="1315827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0" y="5949280"/>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itchFamily="34" charset="0"/>
              </a:rPr>
              <a:t>Predstavitev koncepta delavnic za pripravo prijav</a:t>
            </a:r>
          </a:p>
        </p:txBody>
      </p:sp>
      <p:sp>
        <p:nvSpPr>
          <p:cNvPr id="14" name="PoljeZBesedilom 13"/>
          <p:cNvSpPr txBox="1"/>
          <p:nvPr/>
        </p:nvSpPr>
        <p:spPr>
          <a:xfrm>
            <a:off x="755576" y="741484"/>
            <a:ext cx="7560000" cy="671292"/>
          </a:xfrm>
          <a:prstGeom prst="rect">
            <a:avLst/>
          </a:prstGeom>
          <a:ln w="19050">
            <a:noFill/>
          </a:ln>
        </p:spPr>
        <p:style>
          <a:lnRef idx="2">
            <a:schemeClr val="dk1"/>
          </a:lnRef>
          <a:fillRef idx="1">
            <a:schemeClr val="lt1"/>
          </a:fillRef>
          <a:effectRef idx="0">
            <a:schemeClr val="dk1"/>
          </a:effectRef>
          <a:fontRef idx="minor">
            <a:schemeClr val="dk1"/>
          </a:fontRef>
        </p:style>
        <p:txBody>
          <a:bodyPr wrap="square" lIns="180000" tIns="180000" rIns="180000" bIns="180000" rtlCol="0" anchor="ctr" anchorCtr="1">
            <a:spAutoFit/>
          </a:bodyPr>
          <a:lstStyle/>
          <a:p>
            <a:pPr>
              <a:spcAft>
                <a:spcPts val="1000"/>
              </a:spcAft>
            </a:pPr>
            <a:r>
              <a:rPr lang="sl-SI" sz="2000" b="1" u="sng" dirty="0">
                <a:solidFill>
                  <a:prstClr val="black"/>
                </a:solidFill>
                <a:latin typeface="Ubuntu" panose="020B0504030602030204" pitchFamily="34" charset="0"/>
              </a:rPr>
              <a:t>FAZE priprave projekta ter izvedba SERIJ usposabljanj</a:t>
            </a:r>
          </a:p>
        </p:txBody>
      </p:sp>
      <p:grpSp>
        <p:nvGrpSpPr>
          <p:cNvPr id="20" name="Skupina 19"/>
          <p:cNvGrpSpPr/>
          <p:nvPr/>
        </p:nvGrpSpPr>
        <p:grpSpPr>
          <a:xfrm>
            <a:off x="191972" y="1412776"/>
            <a:ext cx="2854179" cy="4389354"/>
            <a:chOff x="191972" y="1412776"/>
            <a:chExt cx="2854179" cy="4389354"/>
          </a:xfrm>
        </p:grpSpPr>
        <p:sp>
          <p:nvSpPr>
            <p:cNvPr id="11" name="Pravokotnik 10"/>
            <p:cNvSpPr/>
            <p:nvPr/>
          </p:nvSpPr>
          <p:spPr>
            <a:xfrm>
              <a:off x="191972" y="1412776"/>
              <a:ext cx="2808311" cy="3000821"/>
            </a:xfrm>
            <a:prstGeom prst="rect">
              <a:avLst/>
            </a:prstGeom>
            <a:solidFill>
              <a:schemeClr val="accent1">
                <a:lumMod val="20000"/>
                <a:lumOff val="80000"/>
              </a:schemeClr>
            </a:solidFill>
            <a:ln w="38100">
              <a:solidFill>
                <a:srgbClr val="4696C8"/>
              </a:solidFill>
            </a:ln>
          </p:spPr>
          <p:txBody>
            <a:bodyPr wrap="square" numCol="1">
              <a:spAutoFit/>
            </a:bodyPr>
            <a:lstStyle/>
            <a:p>
              <a:pPr marL="457200" indent="-457200">
                <a:lnSpc>
                  <a:spcPct val="150000"/>
                </a:lnSpc>
                <a:buFont typeface="+mj-lt"/>
                <a:buAutoNum type="arabicPeriod"/>
              </a:pPr>
              <a:r>
                <a:rPr lang="sl-SI" dirty="0">
                  <a:solidFill>
                    <a:prstClr val="black"/>
                  </a:solidFill>
                  <a:latin typeface="Ubuntu" panose="020B0504030602030204" pitchFamily="34" charset="0"/>
                </a:rPr>
                <a:t>Prednostne teme;</a:t>
              </a:r>
            </a:p>
            <a:p>
              <a:pPr marL="457200" indent="-457200">
                <a:lnSpc>
                  <a:spcPct val="150000"/>
                </a:lnSpc>
                <a:buFont typeface="+mj-lt"/>
                <a:buAutoNum type="arabicPeriod"/>
              </a:pPr>
              <a:r>
                <a:rPr lang="sl-SI" dirty="0">
                  <a:solidFill>
                    <a:prstClr val="black"/>
                  </a:solidFill>
                  <a:latin typeface="Ubuntu" panose="020B0504030602030204" pitchFamily="34" charset="0"/>
                </a:rPr>
                <a:t>definiranje </a:t>
              </a:r>
              <a:r>
                <a:rPr lang="sl-SI" b="1" dirty="0">
                  <a:solidFill>
                    <a:prstClr val="black"/>
                  </a:solidFill>
                  <a:latin typeface="Ubuntu" panose="020B0504030602030204" pitchFamily="34" charset="0"/>
                </a:rPr>
                <a:t>okoljskega problema;</a:t>
              </a:r>
            </a:p>
            <a:p>
              <a:pPr marL="457200" indent="-457200">
                <a:lnSpc>
                  <a:spcPct val="150000"/>
                </a:lnSpc>
                <a:buFont typeface="+mj-lt"/>
                <a:buAutoNum type="arabicPeriod"/>
              </a:pPr>
              <a:r>
                <a:rPr lang="sl-SI" b="1" dirty="0">
                  <a:solidFill>
                    <a:prstClr val="black"/>
                  </a:solidFill>
                  <a:latin typeface="Ubuntu" panose="020B0504030602030204" pitchFamily="34" charset="0"/>
                </a:rPr>
                <a:t>cilji in </a:t>
              </a:r>
              <a:r>
                <a:rPr lang="sl-SI" dirty="0">
                  <a:solidFill>
                    <a:prstClr val="black"/>
                  </a:solidFill>
                  <a:latin typeface="Ubuntu" panose="020B0504030602030204" pitchFamily="34" charset="0"/>
                </a:rPr>
                <a:t>pričakovani</a:t>
              </a:r>
              <a:r>
                <a:rPr lang="sl-SI" b="1" dirty="0">
                  <a:solidFill>
                    <a:prstClr val="black"/>
                  </a:solidFill>
                  <a:latin typeface="Ubuntu" panose="020B0504030602030204" pitchFamily="34" charset="0"/>
                </a:rPr>
                <a:t> rezultati </a:t>
              </a:r>
              <a:r>
                <a:rPr lang="sl-SI" dirty="0">
                  <a:solidFill>
                    <a:prstClr val="black"/>
                  </a:solidFill>
                  <a:latin typeface="Ubuntu" panose="020B0504030602030204" pitchFamily="34" charset="0"/>
                </a:rPr>
                <a:t>projekta</a:t>
              </a:r>
            </a:p>
            <a:p>
              <a:pPr marL="457200" indent="-457200">
                <a:lnSpc>
                  <a:spcPct val="150000"/>
                </a:lnSpc>
                <a:buFont typeface="+mj-lt"/>
                <a:buAutoNum type="arabicPeriod"/>
              </a:pPr>
              <a:r>
                <a:rPr lang="sl-SI" b="1" dirty="0">
                  <a:solidFill>
                    <a:prstClr val="black"/>
                  </a:solidFill>
                  <a:latin typeface="Ubuntu" panose="020B0504030602030204" pitchFamily="34" charset="0"/>
                </a:rPr>
                <a:t>Indikatorji.</a:t>
              </a:r>
              <a:endParaRPr lang="sl-SI" dirty="0">
                <a:solidFill>
                  <a:srgbClr val="FF0000"/>
                </a:solidFill>
                <a:latin typeface="Ubuntu" panose="020B0504030602030204" pitchFamily="34" charset="0"/>
              </a:endParaRPr>
            </a:p>
          </p:txBody>
        </p:sp>
        <p:sp>
          <p:nvSpPr>
            <p:cNvPr id="15" name="Pravokotnik 14"/>
            <p:cNvSpPr/>
            <p:nvPr/>
          </p:nvSpPr>
          <p:spPr>
            <a:xfrm>
              <a:off x="237840" y="5432798"/>
              <a:ext cx="2808311" cy="369332"/>
            </a:xfrm>
            <a:prstGeom prst="rect">
              <a:avLst/>
            </a:prstGeom>
            <a:solidFill>
              <a:schemeClr val="accent2">
                <a:lumMod val="60000"/>
                <a:lumOff val="40000"/>
              </a:schemeClr>
            </a:solidFill>
            <a:ln w="38100">
              <a:solidFill>
                <a:srgbClr val="4696C8"/>
              </a:solidFill>
            </a:ln>
          </p:spPr>
          <p:txBody>
            <a:bodyPr wrap="square" numCol="1">
              <a:spAutoFit/>
            </a:bodyPr>
            <a:lstStyle/>
            <a:p>
              <a:pPr marL="457200" indent="-457200" algn="ctr"/>
              <a:r>
                <a:rPr lang="sl-SI" b="1" i="1" dirty="0">
                  <a:solidFill>
                    <a:prstClr val="black"/>
                  </a:solidFill>
                  <a:latin typeface="Ubuntu" panose="020B0504030602030204" pitchFamily="34" charset="0"/>
                </a:rPr>
                <a:t>15. in 16. januar 2019</a:t>
              </a:r>
            </a:p>
          </p:txBody>
        </p:sp>
      </p:grpSp>
      <p:grpSp>
        <p:nvGrpSpPr>
          <p:cNvPr id="18" name="Skupina 17"/>
          <p:cNvGrpSpPr/>
          <p:nvPr/>
        </p:nvGrpSpPr>
        <p:grpSpPr>
          <a:xfrm>
            <a:off x="3131420" y="1412776"/>
            <a:ext cx="2886363" cy="4389354"/>
            <a:chOff x="3130799" y="1652518"/>
            <a:chExt cx="2886363" cy="4389354"/>
          </a:xfrm>
        </p:grpSpPr>
        <p:sp>
          <p:nvSpPr>
            <p:cNvPr id="12" name="Pravokotnik 11"/>
            <p:cNvSpPr/>
            <p:nvPr/>
          </p:nvSpPr>
          <p:spPr>
            <a:xfrm>
              <a:off x="3130799" y="1652518"/>
              <a:ext cx="2886363" cy="3877985"/>
            </a:xfrm>
            <a:prstGeom prst="rect">
              <a:avLst/>
            </a:prstGeom>
            <a:ln w="38100">
              <a:solidFill>
                <a:srgbClr val="4696C8"/>
              </a:solidFill>
            </a:ln>
          </p:spPr>
          <p:txBody>
            <a:bodyPr wrap="square" numCol="1">
              <a:spAutoFit/>
            </a:bodyPr>
            <a:lstStyle/>
            <a:p>
              <a:pPr marL="457200" indent="-457200">
                <a:lnSpc>
                  <a:spcPct val="150000"/>
                </a:lnSpc>
              </a:pPr>
              <a:r>
                <a:rPr lang="sl-SI" sz="2000" dirty="0">
                  <a:solidFill>
                    <a:prstClr val="black"/>
                  </a:solidFill>
                </a:rPr>
                <a:t>5.	</a:t>
              </a:r>
              <a:r>
                <a:rPr lang="sl-SI" dirty="0">
                  <a:solidFill>
                    <a:prstClr val="black"/>
                  </a:solidFill>
                  <a:latin typeface="Ubuntu" panose="020B0504030602030204" pitchFamily="34" charset="0"/>
                </a:rPr>
                <a:t>prevod </a:t>
              </a:r>
              <a:r>
                <a:rPr lang="sl-SI" b="1" dirty="0">
                  <a:solidFill>
                    <a:prstClr val="black"/>
                  </a:solidFill>
                  <a:latin typeface="Ubuntu" panose="020B0504030602030204" pitchFamily="34" charset="0"/>
                </a:rPr>
                <a:t>rezultatov projekta</a:t>
              </a:r>
              <a:r>
                <a:rPr lang="sl-SI" dirty="0">
                  <a:solidFill>
                    <a:prstClr val="black"/>
                  </a:solidFill>
                  <a:latin typeface="Ubuntu" panose="020B0504030602030204" pitchFamily="34" charset="0"/>
                </a:rPr>
                <a:t> v aktivnosti; </a:t>
              </a:r>
            </a:p>
            <a:p>
              <a:pPr marL="457200" indent="-457200">
                <a:lnSpc>
                  <a:spcPct val="150000"/>
                </a:lnSpc>
              </a:pPr>
              <a:r>
                <a:rPr lang="sl-SI" dirty="0">
                  <a:solidFill>
                    <a:prstClr val="black"/>
                  </a:solidFill>
                  <a:latin typeface="Ubuntu" panose="020B0504030602030204" pitchFamily="34" charset="0"/>
                </a:rPr>
                <a:t>6.	obvezni elementi: </a:t>
              </a:r>
              <a:r>
                <a:rPr lang="sl-SI" b="1" dirty="0">
                  <a:solidFill>
                    <a:prstClr val="black"/>
                  </a:solidFill>
                  <a:latin typeface="Ubuntu" panose="020B0504030602030204" pitchFamily="34" charset="0"/>
                </a:rPr>
                <a:t>ponovljivost, prenosljivost in trajnost rezultatov</a:t>
              </a:r>
              <a:r>
                <a:rPr lang="sl-SI" dirty="0">
                  <a:solidFill>
                    <a:prstClr val="black"/>
                  </a:solidFill>
                  <a:latin typeface="Ubuntu" panose="020B0504030602030204" pitchFamily="34" charset="0"/>
                </a:rPr>
                <a:t>, </a:t>
              </a:r>
              <a:r>
                <a:rPr lang="sl-SI" b="1" dirty="0">
                  <a:solidFill>
                    <a:prstClr val="black"/>
                  </a:solidFill>
                  <a:latin typeface="Ubuntu" panose="020B0504030602030204" pitchFamily="34" charset="0"/>
                </a:rPr>
                <a:t>sinergije; </a:t>
              </a:r>
            </a:p>
            <a:p>
              <a:pPr marL="457200" indent="-457200">
                <a:lnSpc>
                  <a:spcPct val="150000"/>
                </a:lnSpc>
              </a:pPr>
              <a:r>
                <a:rPr lang="sl-SI" dirty="0">
                  <a:solidFill>
                    <a:prstClr val="black"/>
                  </a:solidFill>
                  <a:latin typeface="Ubuntu" panose="020B0504030602030204" pitchFamily="34" charset="0"/>
                </a:rPr>
                <a:t>7.	Ciljne skupine in deležniki.</a:t>
              </a:r>
              <a:endParaRPr lang="sl-SI" b="1" dirty="0">
                <a:solidFill>
                  <a:srgbClr val="FF0000"/>
                </a:solidFill>
                <a:latin typeface="Ubuntu" panose="020B0504030602030204" pitchFamily="34" charset="0"/>
              </a:endParaRPr>
            </a:p>
          </p:txBody>
        </p:sp>
        <p:sp>
          <p:nvSpPr>
            <p:cNvPr id="16" name="Pravokotnik 15"/>
            <p:cNvSpPr/>
            <p:nvPr/>
          </p:nvSpPr>
          <p:spPr>
            <a:xfrm>
              <a:off x="3208851" y="5672540"/>
              <a:ext cx="2808311" cy="369332"/>
            </a:xfrm>
            <a:prstGeom prst="rect">
              <a:avLst/>
            </a:prstGeom>
            <a:solidFill>
              <a:schemeClr val="accent3">
                <a:lumMod val="60000"/>
                <a:lumOff val="40000"/>
              </a:schemeClr>
            </a:solidFill>
            <a:ln w="38100">
              <a:solidFill>
                <a:srgbClr val="4696C8"/>
              </a:solidFill>
            </a:ln>
          </p:spPr>
          <p:txBody>
            <a:bodyPr wrap="square" numCol="1">
              <a:spAutoFit/>
            </a:bodyPr>
            <a:lstStyle/>
            <a:p>
              <a:pPr marL="457200" indent="-457200" algn="ctr"/>
              <a:r>
                <a:rPr lang="sl-SI" b="1" i="1" dirty="0">
                  <a:solidFill>
                    <a:prstClr val="black"/>
                  </a:solidFill>
                  <a:latin typeface="Ubuntu" panose="020B0504030602030204" pitchFamily="34" charset="0"/>
                </a:rPr>
                <a:t>12. in 13. februar 2019</a:t>
              </a:r>
            </a:p>
          </p:txBody>
        </p:sp>
      </p:grpSp>
      <p:grpSp>
        <p:nvGrpSpPr>
          <p:cNvPr id="19" name="Skupina 18"/>
          <p:cNvGrpSpPr/>
          <p:nvPr/>
        </p:nvGrpSpPr>
        <p:grpSpPr>
          <a:xfrm>
            <a:off x="6145791" y="1412776"/>
            <a:ext cx="2808311" cy="4396035"/>
            <a:chOff x="6156000" y="1523865"/>
            <a:chExt cx="2808311" cy="4144885"/>
          </a:xfrm>
        </p:grpSpPr>
        <p:sp>
          <p:nvSpPr>
            <p:cNvPr id="13" name="Pravokotnik 12"/>
            <p:cNvSpPr/>
            <p:nvPr/>
          </p:nvSpPr>
          <p:spPr>
            <a:xfrm>
              <a:off x="6156000" y="1523865"/>
              <a:ext cx="2808311" cy="2481150"/>
            </a:xfrm>
            <a:prstGeom prst="rect">
              <a:avLst/>
            </a:prstGeom>
            <a:ln w="38100">
              <a:solidFill>
                <a:srgbClr val="4696C8"/>
              </a:solidFill>
            </a:ln>
          </p:spPr>
          <p:txBody>
            <a:bodyPr wrap="square" numCol="1">
              <a:spAutoFit/>
            </a:bodyPr>
            <a:lstStyle/>
            <a:p>
              <a:pPr marL="457200" indent="-457200">
                <a:lnSpc>
                  <a:spcPct val="150000"/>
                </a:lnSpc>
              </a:pPr>
              <a:r>
                <a:rPr lang="sl-SI" sz="2000" dirty="0">
                  <a:solidFill>
                    <a:prstClr val="black"/>
                  </a:solidFill>
                </a:rPr>
                <a:t>8.	</a:t>
              </a:r>
              <a:r>
                <a:rPr lang="sl-SI" dirty="0">
                  <a:solidFill>
                    <a:prstClr val="black"/>
                  </a:solidFill>
                  <a:latin typeface="Ubuntu" panose="020B0504030602030204" pitchFamily="34" charset="0"/>
                </a:rPr>
                <a:t>Prepoznavanje in naslavljanje </a:t>
              </a:r>
              <a:r>
                <a:rPr lang="sl-SI" b="1" dirty="0">
                  <a:solidFill>
                    <a:prstClr val="black"/>
                  </a:solidFill>
                  <a:latin typeface="Ubuntu" panose="020B0504030602030204" pitchFamily="34" charset="0"/>
                </a:rPr>
                <a:t>rizikov;</a:t>
              </a:r>
              <a:endParaRPr lang="sl-SI" dirty="0">
                <a:solidFill>
                  <a:prstClr val="black"/>
                </a:solidFill>
                <a:latin typeface="Ubuntu" panose="020B0504030602030204" pitchFamily="34" charset="0"/>
              </a:endParaRPr>
            </a:p>
            <a:p>
              <a:pPr marL="457200" indent="-457200">
                <a:lnSpc>
                  <a:spcPct val="150000"/>
                </a:lnSpc>
              </a:pPr>
              <a:r>
                <a:rPr lang="sl-SI" dirty="0">
                  <a:solidFill>
                    <a:prstClr val="black"/>
                  </a:solidFill>
                  <a:latin typeface="Ubuntu" panose="020B0504030602030204" pitchFamily="34" charset="0"/>
                </a:rPr>
                <a:t>9.	priprava </a:t>
              </a:r>
              <a:r>
                <a:rPr lang="sl-SI" b="1" dirty="0">
                  <a:solidFill>
                    <a:prstClr val="black"/>
                  </a:solidFill>
                  <a:latin typeface="Ubuntu" panose="020B0504030602030204" pitchFamily="34" charset="0"/>
                </a:rPr>
                <a:t>finančnih tabel</a:t>
              </a:r>
              <a:r>
                <a:rPr lang="sl-SI" dirty="0">
                  <a:solidFill>
                    <a:prstClr val="black"/>
                  </a:solidFill>
                  <a:latin typeface="Ubuntu" panose="020B0504030602030204" pitchFamily="34" charset="0"/>
                </a:rPr>
                <a:t>;</a:t>
              </a:r>
            </a:p>
            <a:p>
              <a:pPr marL="457200" indent="-457200">
                <a:lnSpc>
                  <a:spcPct val="150000"/>
                </a:lnSpc>
              </a:pPr>
              <a:r>
                <a:rPr lang="sl-SI" dirty="0">
                  <a:solidFill>
                    <a:prstClr val="black"/>
                  </a:solidFill>
                  <a:latin typeface="Ubuntu" panose="020B0504030602030204" pitchFamily="34" charset="0"/>
                </a:rPr>
                <a:t>10.	ostala </a:t>
              </a:r>
              <a:r>
                <a:rPr lang="sl-SI" b="1" dirty="0">
                  <a:solidFill>
                    <a:prstClr val="black"/>
                  </a:solidFill>
                  <a:latin typeface="Ubuntu" panose="020B0504030602030204" pitchFamily="34" charset="0"/>
                </a:rPr>
                <a:t>odprta vprašanja.</a:t>
              </a:r>
              <a:endParaRPr lang="sl-SI" dirty="0">
                <a:solidFill>
                  <a:srgbClr val="FF0000"/>
                </a:solidFill>
                <a:latin typeface="Ubuntu" panose="020B0504030602030204" pitchFamily="34" charset="0"/>
              </a:endParaRPr>
            </a:p>
          </p:txBody>
        </p:sp>
        <p:sp>
          <p:nvSpPr>
            <p:cNvPr id="17" name="Pravokotnik 16"/>
            <p:cNvSpPr/>
            <p:nvPr/>
          </p:nvSpPr>
          <p:spPr>
            <a:xfrm>
              <a:off x="6156000" y="5320518"/>
              <a:ext cx="2808311" cy="348232"/>
            </a:xfrm>
            <a:prstGeom prst="rect">
              <a:avLst/>
            </a:prstGeom>
            <a:solidFill>
              <a:schemeClr val="accent3">
                <a:lumMod val="60000"/>
                <a:lumOff val="40000"/>
              </a:schemeClr>
            </a:solidFill>
            <a:ln w="38100">
              <a:solidFill>
                <a:srgbClr val="4696C8"/>
              </a:solidFill>
            </a:ln>
          </p:spPr>
          <p:txBody>
            <a:bodyPr wrap="square" numCol="1">
              <a:spAutoFit/>
            </a:bodyPr>
            <a:lstStyle/>
            <a:p>
              <a:pPr marL="457200" indent="-457200" algn="ctr"/>
              <a:r>
                <a:rPr lang="sl-SI" b="1" i="1" dirty="0">
                  <a:solidFill>
                    <a:prstClr val="black"/>
                  </a:solidFill>
                  <a:latin typeface="Ubuntu" panose="020B0504030602030204" pitchFamily="34" charset="0"/>
                </a:rPr>
                <a:t>19. in 20. marec 2019</a:t>
              </a:r>
            </a:p>
          </p:txBody>
        </p:sp>
      </p:grpSp>
    </p:spTree>
    <p:extLst>
      <p:ext uri="{BB962C8B-B14F-4D97-AF65-F5344CB8AC3E}">
        <p14:creationId xmlns:p14="http://schemas.microsoft.com/office/powerpoint/2010/main" val="411206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ox(i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grada vsebine 9" descr="life_small.jpg"/>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372778" y="188639"/>
            <a:ext cx="1079542" cy="779839"/>
          </a:xfrm>
        </p:spPr>
      </p:pic>
      <p:pic>
        <p:nvPicPr>
          <p:cNvPr id="11" name="Slika 10" descr="A9R409_smal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0352" y="77748"/>
            <a:ext cx="1152128" cy="902980"/>
          </a:xfrm>
          <a:prstGeom prst="rect">
            <a:avLst/>
          </a:prstGeom>
        </p:spPr>
      </p:pic>
      <p:sp>
        <p:nvSpPr>
          <p:cNvPr id="8" name="Naslov 1"/>
          <p:cNvSpPr txBox="1">
            <a:spLocks/>
          </p:cNvSpPr>
          <p:nvPr/>
        </p:nvSpPr>
        <p:spPr>
          <a:xfrm>
            <a:off x="498709" y="1844824"/>
            <a:ext cx="8229600" cy="1656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sz="2800" b="1" dirty="0">
                <a:solidFill>
                  <a:srgbClr val="006738"/>
                </a:solidFill>
                <a:latin typeface="Arial" pitchFamily="34" charset="0"/>
                <a:cs typeface="Arial" pitchFamily="34" charset="0"/>
              </a:rPr>
              <a:t>Izkušnje Zavoda RS za varstvo narave </a:t>
            </a:r>
          </a:p>
          <a:p>
            <a:r>
              <a:rPr lang="sl-SI" sz="2800" b="1" dirty="0">
                <a:solidFill>
                  <a:srgbClr val="006738"/>
                </a:solidFill>
                <a:latin typeface="Arial" pitchFamily="34" charset="0"/>
                <a:cs typeface="Arial" pitchFamily="34" charset="0"/>
              </a:rPr>
              <a:t>pri pripravi in izvajanju projektov LIFE</a:t>
            </a:r>
          </a:p>
        </p:txBody>
      </p:sp>
      <p:sp>
        <p:nvSpPr>
          <p:cNvPr id="12" name="PoljeZBesedilom 11"/>
          <p:cNvSpPr txBox="1"/>
          <p:nvPr/>
        </p:nvSpPr>
        <p:spPr>
          <a:xfrm>
            <a:off x="3275856" y="4653136"/>
            <a:ext cx="2675307" cy="615553"/>
          </a:xfrm>
          <a:prstGeom prst="rect">
            <a:avLst/>
          </a:prstGeom>
          <a:noFill/>
        </p:spPr>
        <p:txBody>
          <a:bodyPr wrap="square" rtlCol="0">
            <a:spAutoFit/>
          </a:bodyPr>
          <a:lstStyle/>
          <a:p>
            <a:pPr algn="ctr"/>
            <a:r>
              <a:rPr lang="sl-SI" dirty="0">
                <a:solidFill>
                  <a:srgbClr val="006738"/>
                </a:solidFill>
                <a:latin typeface="Arial" pitchFamily="34" charset="0"/>
                <a:cs typeface="Arial" pitchFamily="34" charset="0"/>
              </a:rPr>
              <a:t>Nika Debeljak </a:t>
            </a:r>
          </a:p>
          <a:p>
            <a:pPr algn="ctr"/>
            <a:r>
              <a:rPr lang="sl-SI" sz="1600" dirty="0">
                <a:solidFill>
                  <a:srgbClr val="006738"/>
                </a:solidFill>
                <a:latin typeface="Arial" pitchFamily="34" charset="0"/>
                <a:cs typeface="Arial" pitchFamily="34" charset="0"/>
              </a:rPr>
              <a:t>Ljubljana, 15.-16.1.2019</a:t>
            </a:r>
          </a:p>
        </p:txBody>
      </p:sp>
      <p:pic>
        <p:nvPicPr>
          <p:cNvPr id="3" name="Slika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520" y="77748"/>
            <a:ext cx="740692" cy="1191012"/>
          </a:xfrm>
          <a:prstGeom prst="rect">
            <a:avLst/>
          </a:prstGeom>
        </p:spPr>
      </p:pic>
    </p:spTree>
    <p:extLst>
      <p:ext uri="{BB962C8B-B14F-4D97-AF65-F5344CB8AC3E}">
        <p14:creationId xmlns:p14="http://schemas.microsoft.com/office/powerpoint/2010/main" val="404322501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grada vsebine 9" descr="life_small.jpg"/>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372778" y="188639"/>
            <a:ext cx="1079542" cy="779839"/>
          </a:xfrm>
        </p:spPr>
      </p:pic>
      <p:pic>
        <p:nvPicPr>
          <p:cNvPr id="11" name="Slika 10" descr="A9R409_smal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0352" y="77748"/>
            <a:ext cx="1152128" cy="902980"/>
          </a:xfrm>
          <a:prstGeom prst="rect">
            <a:avLst/>
          </a:prstGeom>
        </p:spPr>
      </p:pic>
      <p:graphicFrame>
        <p:nvGraphicFramePr>
          <p:cNvPr id="2" name="Tabela 1"/>
          <p:cNvGraphicFramePr>
            <a:graphicFrameLocks noGrp="1"/>
          </p:cNvGraphicFramePr>
          <p:nvPr>
            <p:extLst>
              <p:ext uri="{D42A27DB-BD31-4B8C-83A1-F6EECF244321}">
                <p14:modId xmlns:p14="http://schemas.microsoft.com/office/powerpoint/2010/main" val="825765957"/>
              </p:ext>
            </p:extLst>
          </p:nvPr>
        </p:nvGraphicFramePr>
        <p:xfrm>
          <a:off x="827584" y="1124744"/>
          <a:ext cx="7488832" cy="4920586"/>
        </p:xfrm>
        <a:graphic>
          <a:graphicData uri="http://schemas.openxmlformats.org/drawingml/2006/table">
            <a:tbl>
              <a:tblPr>
                <a:tableStyleId>{5C22544A-7EE6-4342-B048-85BDC9FD1C3A}</a:tableStyleId>
              </a:tblPr>
              <a:tblGrid>
                <a:gridCol w="4536504">
                  <a:extLst>
                    <a:ext uri="{9D8B030D-6E8A-4147-A177-3AD203B41FA5}">
                      <a16:colId xmlns:a16="http://schemas.microsoft.com/office/drawing/2014/main" val="20000"/>
                    </a:ext>
                  </a:extLst>
                </a:gridCol>
                <a:gridCol w="1664261">
                  <a:extLst>
                    <a:ext uri="{9D8B030D-6E8A-4147-A177-3AD203B41FA5}">
                      <a16:colId xmlns:a16="http://schemas.microsoft.com/office/drawing/2014/main" val="20001"/>
                    </a:ext>
                  </a:extLst>
                </a:gridCol>
                <a:gridCol w="1288067">
                  <a:extLst>
                    <a:ext uri="{9D8B030D-6E8A-4147-A177-3AD203B41FA5}">
                      <a16:colId xmlns:a16="http://schemas.microsoft.com/office/drawing/2014/main" val="20002"/>
                    </a:ext>
                  </a:extLst>
                </a:gridCol>
              </a:tblGrid>
              <a:tr h="432048">
                <a:tc>
                  <a:txBody>
                    <a:bodyPr/>
                    <a:lstStyle/>
                    <a:p>
                      <a:pPr algn="ctr" fontAlgn="ctr"/>
                      <a:r>
                        <a:rPr lang="sl-SI" sz="1400" b="1" u="none" strike="noStrike" dirty="0">
                          <a:effectLst/>
                        </a:rPr>
                        <a:t>Naslov projekta</a:t>
                      </a:r>
                      <a:endParaRPr lang="sl-SI" sz="1400" b="1" i="0" u="none" strike="noStrike" dirty="0">
                        <a:solidFill>
                          <a:srgbClr val="000000"/>
                        </a:solidFill>
                        <a:effectLst/>
                        <a:latin typeface="Calibri" panose="020F0502020204030204" pitchFamily="34" charset="0"/>
                      </a:endParaRPr>
                    </a:p>
                  </a:txBody>
                  <a:tcPr marL="0" marR="0" marT="0" marB="0" anchor="ctr">
                    <a:solidFill>
                      <a:schemeClr val="tx2">
                        <a:lumMod val="40000"/>
                        <a:lumOff val="60000"/>
                      </a:schemeClr>
                    </a:solidFill>
                  </a:tcPr>
                </a:tc>
                <a:tc>
                  <a:txBody>
                    <a:bodyPr/>
                    <a:lstStyle/>
                    <a:p>
                      <a:pPr algn="ctr" fontAlgn="ctr"/>
                      <a:r>
                        <a:rPr lang="sl-SI" sz="1400" b="1" u="none" strike="noStrike" dirty="0">
                          <a:effectLst/>
                        </a:rPr>
                        <a:t>trajanje</a:t>
                      </a:r>
                      <a:endParaRPr lang="sl-SI" sz="1400" b="1" i="0" u="none" strike="noStrike" dirty="0">
                        <a:solidFill>
                          <a:srgbClr val="000000"/>
                        </a:solidFill>
                        <a:effectLst/>
                        <a:latin typeface="Calibri" panose="020F0502020204030204" pitchFamily="34" charset="0"/>
                      </a:endParaRPr>
                    </a:p>
                  </a:txBody>
                  <a:tcPr marL="0" marR="0" marT="0" marB="0" anchor="ctr">
                    <a:solidFill>
                      <a:schemeClr val="tx2">
                        <a:lumMod val="40000"/>
                        <a:lumOff val="60000"/>
                      </a:schemeClr>
                    </a:solidFill>
                  </a:tcPr>
                </a:tc>
                <a:tc>
                  <a:txBody>
                    <a:bodyPr/>
                    <a:lstStyle/>
                    <a:p>
                      <a:pPr algn="ctr" fontAlgn="ctr"/>
                      <a:r>
                        <a:rPr lang="sl-SI" sz="1400" b="1" u="none" strike="noStrike" dirty="0">
                          <a:effectLst/>
                        </a:rPr>
                        <a:t>vloga ZRSVN</a:t>
                      </a:r>
                      <a:endParaRPr lang="sl-SI" sz="1400" b="1" i="0" u="none" strike="noStrike" dirty="0">
                        <a:solidFill>
                          <a:srgbClr val="000000"/>
                        </a:solidFill>
                        <a:effectLst/>
                        <a:latin typeface="Calibri" panose="020F0502020204030204" pitchFamily="34" charset="0"/>
                      </a:endParaRPr>
                    </a:p>
                  </a:txBody>
                  <a:tcPr marL="0" marR="0" marT="0" marB="0" anchor="ctr">
                    <a:solidFill>
                      <a:schemeClr val="tx2">
                        <a:lumMod val="40000"/>
                        <a:lumOff val="60000"/>
                      </a:schemeClr>
                    </a:solidFill>
                  </a:tcPr>
                </a:tc>
                <a:extLst>
                  <a:ext uri="{0D108BD9-81ED-4DB2-BD59-A6C34878D82A}">
                    <a16:rowId xmlns:a16="http://schemas.microsoft.com/office/drawing/2014/main" val="10000"/>
                  </a:ext>
                </a:extLst>
              </a:tr>
              <a:tr h="393856">
                <a:tc>
                  <a:txBody>
                    <a:bodyPr/>
                    <a:lstStyle/>
                    <a:p>
                      <a:pPr algn="l" fontAlgn="ctr"/>
                      <a:r>
                        <a:rPr lang="sl-SI" sz="1200" b="1" u="none" strike="noStrike" dirty="0">
                          <a:effectLst/>
                        </a:rPr>
                        <a:t>LIFE04 NAT/SI/000240, "Natura 2000 in </a:t>
                      </a:r>
                      <a:r>
                        <a:rPr lang="sl-SI" sz="1200" b="1" u="none" strike="noStrike" dirty="0" err="1">
                          <a:effectLst/>
                        </a:rPr>
                        <a:t>Slovenia</a:t>
                      </a:r>
                      <a:r>
                        <a:rPr lang="sl-SI" sz="1200" b="1" u="none" strike="noStrike" dirty="0">
                          <a:effectLst/>
                        </a:rPr>
                        <a:t> – Management </a:t>
                      </a:r>
                      <a:r>
                        <a:rPr lang="sl-SI" sz="1200" b="1" u="none" strike="noStrike" dirty="0" err="1">
                          <a:effectLst/>
                        </a:rPr>
                        <a:t>Models</a:t>
                      </a:r>
                      <a:r>
                        <a:rPr lang="sl-SI" sz="1200" b="1" u="none" strike="noStrike" dirty="0">
                          <a:effectLst/>
                        </a:rPr>
                        <a:t> </a:t>
                      </a:r>
                      <a:r>
                        <a:rPr lang="sl-SI" sz="1200" b="1" u="none" strike="noStrike" dirty="0" err="1">
                          <a:effectLst/>
                        </a:rPr>
                        <a:t>and</a:t>
                      </a:r>
                      <a:r>
                        <a:rPr lang="sl-SI" sz="1200" b="1" u="none" strike="noStrike" dirty="0">
                          <a:effectLst/>
                        </a:rPr>
                        <a:t> </a:t>
                      </a:r>
                      <a:r>
                        <a:rPr lang="sl-SI" sz="1200" b="1" u="none" strike="noStrike" dirty="0" err="1">
                          <a:effectLst/>
                        </a:rPr>
                        <a:t>Information</a:t>
                      </a:r>
                      <a:r>
                        <a:rPr lang="sl-SI" sz="1200" b="1" u="none" strike="noStrike" dirty="0">
                          <a:effectLst/>
                        </a:rPr>
                        <a:t> </a:t>
                      </a:r>
                      <a:r>
                        <a:rPr lang="sl-SI" sz="1200" b="1" u="none" strike="noStrike" dirty="0" err="1">
                          <a:effectLst/>
                        </a:rPr>
                        <a:t>System</a:t>
                      </a:r>
                      <a:r>
                        <a:rPr lang="sl-SI" sz="1200" b="1" u="none" strike="noStrike" dirty="0">
                          <a:effectLst/>
                        </a:rPr>
                        <a:t>"</a:t>
                      </a:r>
                      <a:endParaRPr lang="sl-SI" sz="1200" b="1"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sl-SI" sz="1200" u="none" strike="noStrike" dirty="0">
                          <a:effectLst/>
                        </a:rPr>
                        <a:t>1.1.2005 – 31.12.2007</a:t>
                      </a:r>
                      <a:endParaRPr lang="sl-SI" sz="12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sl-SI" sz="1200" b="1" u="none" strike="noStrike" dirty="0">
                          <a:effectLst/>
                        </a:rPr>
                        <a:t>vodilni partner</a:t>
                      </a:r>
                      <a:endParaRPr lang="sl-SI" sz="1200" b="1"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1"/>
                  </a:ext>
                </a:extLst>
              </a:tr>
              <a:tr h="393856">
                <a:tc>
                  <a:txBody>
                    <a:bodyPr/>
                    <a:lstStyle/>
                    <a:p>
                      <a:pPr algn="l" fontAlgn="ctr"/>
                      <a:r>
                        <a:rPr lang="en-US" sz="1200" u="none" strike="noStrike" dirty="0">
                          <a:effectLst/>
                        </a:rPr>
                        <a:t>LIFE 06NAT/SI/000066, "Conservation of Biodiversity of the Mura River in Slovenia"</a:t>
                      </a:r>
                      <a:endParaRPr lang="en-US" sz="12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sl-SI" sz="1200" u="none" strike="noStrike" dirty="0">
                          <a:effectLst/>
                        </a:rPr>
                        <a:t>1.10.2006 – 31.10.2011</a:t>
                      </a:r>
                      <a:endParaRPr lang="sl-SI" sz="12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sl-SI" sz="1200" u="none" strike="noStrike" dirty="0">
                          <a:effectLst/>
                        </a:rPr>
                        <a:t>partner</a:t>
                      </a:r>
                      <a:endParaRPr lang="sl-SI" sz="12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2"/>
                  </a:ext>
                </a:extLst>
              </a:tr>
              <a:tr h="393856">
                <a:tc>
                  <a:txBody>
                    <a:bodyPr/>
                    <a:lstStyle/>
                    <a:p>
                      <a:pPr algn="l" fontAlgn="ctr"/>
                      <a:r>
                        <a:rPr lang="en-US" sz="1200" b="1" u="none" strike="noStrike" dirty="0">
                          <a:effectLst/>
                        </a:rPr>
                        <a:t>LIFE09 NAT/SI/000374, "Conservation and Management of Freshwater Wetlands in Slovenia"</a:t>
                      </a:r>
                      <a:endParaRPr lang="en-US" sz="1200" b="1"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sl-SI" sz="1200" u="none" strike="noStrike" dirty="0">
                          <a:effectLst/>
                        </a:rPr>
                        <a:t> 1.2.2011 – 1.2.2015</a:t>
                      </a:r>
                      <a:endParaRPr lang="sl-SI" sz="12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sl-SI" sz="1200" b="1" u="none" strike="noStrike" dirty="0">
                          <a:effectLst/>
                        </a:rPr>
                        <a:t>vodilni partner</a:t>
                      </a:r>
                      <a:endParaRPr lang="sl-SI" sz="1200" b="1"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3"/>
                  </a:ext>
                </a:extLst>
              </a:tr>
              <a:tr h="393856">
                <a:tc>
                  <a:txBody>
                    <a:bodyPr/>
                    <a:lstStyle/>
                    <a:p>
                      <a:pPr algn="l" fontAlgn="ctr"/>
                      <a:r>
                        <a:rPr lang="en-US" sz="1200" u="none" strike="noStrike">
                          <a:effectLst/>
                        </a:rPr>
                        <a:t>LIFE11 NAT/SI/882, "Riparian Ecosystem Restoration of the Lower Drava River in Slovenia"</a:t>
                      </a:r>
                      <a:endParaRPr lang="en-US" sz="1200" b="0" i="0" u="none" strike="noStrike">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sl-SI" sz="1200" u="none" strike="noStrike">
                          <a:effectLst/>
                        </a:rPr>
                        <a:t>01.09.2012 – 31.12.2017</a:t>
                      </a:r>
                      <a:endParaRPr lang="sl-SI" sz="1200" b="0" i="0" u="none" strike="noStrike">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sl-SI" sz="1200" u="none" strike="noStrike" dirty="0">
                          <a:effectLst/>
                        </a:rPr>
                        <a:t>zunanji</a:t>
                      </a:r>
                      <a:endParaRPr lang="sl-SI" sz="1200" b="0" i="1"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4"/>
                  </a:ext>
                </a:extLst>
              </a:tr>
              <a:tr h="393856">
                <a:tc>
                  <a:txBody>
                    <a:bodyPr/>
                    <a:lstStyle/>
                    <a:p>
                      <a:pPr algn="l" fontAlgn="ctr"/>
                      <a:r>
                        <a:rPr lang="sl-SI" sz="1200" u="none" strike="noStrike" dirty="0">
                          <a:effectLst/>
                        </a:rPr>
                        <a:t>LIFE11 NAT/SI/880, "Natura 2000 Management Plan </a:t>
                      </a:r>
                      <a:r>
                        <a:rPr lang="sl-SI" sz="1200" u="none" strike="noStrike" dirty="0" err="1">
                          <a:effectLst/>
                        </a:rPr>
                        <a:t>for</a:t>
                      </a:r>
                      <a:r>
                        <a:rPr lang="sl-SI" sz="1200" u="none" strike="noStrike" dirty="0">
                          <a:effectLst/>
                        </a:rPr>
                        <a:t> </a:t>
                      </a:r>
                      <a:r>
                        <a:rPr lang="sl-SI" sz="1200" u="none" strike="noStrike" dirty="0" err="1">
                          <a:effectLst/>
                        </a:rPr>
                        <a:t>Slovenia</a:t>
                      </a:r>
                      <a:r>
                        <a:rPr lang="sl-SI" sz="1200" u="none" strike="noStrike" dirty="0">
                          <a:effectLst/>
                        </a:rPr>
                        <a:t> 2014-2020"</a:t>
                      </a:r>
                      <a:endParaRPr lang="sl-SI" sz="12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sl-SI" sz="1200" u="none" strike="noStrike" dirty="0">
                          <a:effectLst/>
                        </a:rPr>
                        <a:t> 20.8.2012 – 30.6.2015</a:t>
                      </a:r>
                      <a:endParaRPr lang="sl-SI" sz="12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sl-SI" sz="1200" u="none" strike="noStrike" dirty="0">
                          <a:effectLst/>
                        </a:rPr>
                        <a:t>partner</a:t>
                      </a:r>
                      <a:endParaRPr lang="sl-SI" sz="12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5"/>
                  </a:ext>
                </a:extLst>
              </a:tr>
              <a:tr h="315619">
                <a:tc>
                  <a:txBody>
                    <a:bodyPr/>
                    <a:lstStyle/>
                    <a:p>
                      <a:pPr algn="l" fontAlgn="ctr"/>
                      <a:r>
                        <a:rPr lang="en-US" sz="1200" u="none" strike="noStrike">
                          <a:effectLst/>
                        </a:rPr>
                        <a:t>LIFE13 NAT/SI/000314, "Conservation of Natura 2000 sites Kočevsko"</a:t>
                      </a:r>
                      <a:endParaRPr lang="en-US" sz="1200" b="0" i="0" u="none" strike="noStrike">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sl-SI" sz="1200" u="none" strike="noStrike" dirty="0">
                          <a:effectLst/>
                        </a:rPr>
                        <a:t>1.9.2014 – 28.2.2019</a:t>
                      </a:r>
                      <a:endParaRPr lang="sl-SI" sz="12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sl-SI" sz="1200" u="none" strike="noStrike" dirty="0">
                          <a:effectLst/>
                        </a:rPr>
                        <a:t>partner</a:t>
                      </a:r>
                      <a:endParaRPr lang="sl-SI" sz="12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6"/>
                  </a:ext>
                </a:extLst>
              </a:tr>
              <a:tr h="393856">
                <a:tc>
                  <a:txBody>
                    <a:bodyPr/>
                    <a:lstStyle/>
                    <a:p>
                      <a:pPr algn="l" fontAlgn="ctr"/>
                      <a:r>
                        <a:rPr lang="en-US" sz="1200" b="1" u="none" strike="noStrike" dirty="0">
                          <a:effectLst/>
                        </a:rPr>
                        <a:t>LIFE14 NAT/SI/000005, "LIFE Conservation and management of dry grasslands in Eastern Slovenia"</a:t>
                      </a:r>
                      <a:endParaRPr lang="en-US" sz="1200" b="1"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sl-SI" sz="1200" u="none" strike="noStrike">
                          <a:effectLst/>
                        </a:rPr>
                        <a:t>1.11.2015-31.10.2020</a:t>
                      </a:r>
                      <a:endParaRPr lang="sl-SI" sz="1200" b="0" i="0" u="none" strike="noStrike">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sl-SI" sz="1200" b="1" u="none" strike="noStrike" dirty="0">
                          <a:effectLst/>
                        </a:rPr>
                        <a:t>vodilni partner</a:t>
                      </a:r>
                      <a:endParaRPr lang="sl-SI" sz="1200" b="1"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7"/>
                  </a:ext>
                </a:extLst>
              </a:tr>
              <a:tr h="393856">
                <a:tc>
                  <a:txBody>
                    <a:bodyPr/>
                    <a:lstStyle/>
                    <a:p>
                      <a:pPr algn="l" fontAlgn="ctr"/>
                      <a:r>
                        <a:rPr lang="en-US" sz="1200" u="none" strike="noStrike">
                          <a:effectLst/>
                        </a:rPr>
                        <a:t>LIFE15 GIE/SI/000770, "Awareness, training and measures on invasive alien species in forests"</a:t>
                      </a:r>
                      <a:endParaRPr lang="en-US" sz="1200" b="0" i="0" u="none" strike="noStrike">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sl-SI" sz="1200" u="none" strike="noStrike" dirty="0">
                          <a:effectLst/>
                        </a:rPr>
                        <a:t>7. 7. 2016- 31. 10. 2020</a:t>
                      </a:r>
                      <a:endParaRPr lang="sl-SI" sz="12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sl-SI" sz="1200" u="none" strike="noStrike" dirty="0">
                          <a:effectLst/>
                        </a:rPr>
                        <a:t>partner</a:t>
                      </a:r>
                      <a:endParaRPr lang="sl-SI" sz="12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8"/>
                  </a:ext>
                </a:extLst>
              </a:tr>
              <a:tr h="473431">
                <a:tc>
                  <a:txBody>
                    <a:bodyPr/>
                    <a:lstStyle/>
                    <a:p>
                      <a:pPr algn="l" fontAlgn="ctr"/>
                      <a:r>
                        <a:rPr lang="en-US" sz="1200" u="none" strike="noStrike" dirty="0">
                          <a:effectLst/>
                        </a:rPr>
                        <a:t>LIFE16 NAT/SI/000634, "Preventing the Extinction of the Dinaric-SE Alpine Lynx Population Through Reinforcement and Long-term Conservation"</a:t>
                      </a:r>
                      <a:endParaRPr lang="en-US" sz="12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sl-SI" sz="1200" u="none" strike="noStrike" dirty="0">
                          <a:effectLst/>
                        </a:rPr>
                        <a:t>1.7.2017 – 31.3.2024</a:t>
                      </a:r>
                      <a:endParaRPr lang="sl-SI" sz="12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sl-SI" sz="1200" u="none" strike="noStrike" dirty="0">
                          <a:effectLst/>
                        </a:rPr>
                        <a:t>partner</a:t>
                      </a:r>
                      <a:endParaRPr lang="sl-SI" sz="12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9"/>
                  </a:ext>
                </a:extLst>
              </a:tr>
              <a:tr h="473431">
                <a:tc>
                  <a:txBody>
                    <a:bodyPr/>
                    <a:lstStyle/>
                    <a:p>
                      <a:pPr algn="l" fontAlgn="ctr"/>
                      <a:r>
                        <a:rPr lang="en-US" sz="1200" u="none" strike="noStrike" dirty="0">
                          <a:effectLst/>
                        </a:rPr>
                        <a:t>LIFE16 NAT/SI/000708, "Improvement of Natura 2000 statuses with renaturation of </a:t>
                      </a:r>
                      <a:r>
                        <a:rPr lang="en-US" sz="1200" u="none" strike="noStrike" dirty="0" err="1">
                          <a:effectLst/>
                        </a:rPr>
                        <a:t>Stržen's</a:t>
                      </a:r>
                      <a:r>
                        <a:rPr lang="en-US" sz="1200" u="none" strike="noStrike" dirty="0">
                          <a:effectLst/>
                        </a:rPr>
                        <a:t> riverbed on intermittent </a:t>
                      </a:r>
                      <a:r>
                        <a:rPr lang="en-US" sz="1200" u="none" strike="noStrike" dirty="0" err="1">
                          <a:effectLst/>
                        </a:rPr>
                        <a:t>Cerknica</a:t>
                      </a:r>
                      <a:r>
                        <a:rPr lang="en-US" sz="1200" u="none" strike="noStrike" dirty="0">
                          <a:effectLst/>
                        </a:rPr>
                        <a:t> Lake"</a:t>
                      </a:r>
                      <a:endParaRPr lang="en-US" sz="12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sl-SI" sz="1200" u="none" strike="noStrike" dirty="0">
                          <a:effectLst/>
                        </a:rPr>
                        <a:t>1.9.2017-31.08.2022</a:t>
                      </a:r>
                      <a:endParaRPr lang="sl-SI" sz="12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sl-SI" sz="1200" u="none" strike="noStrike" dirty="0">
                          <a:effectLst/>
                        </a:rPr>
                        <a:t>partner</a:t>
                      </a:r>
                      <a:endParaRPr lang="sl-SI" sz="12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10"/>
                  </a:ext>
                </a:extLst>
              </a:tr>
              <a:tr h="393856">
                <a:tc>
                  <a:txBody>
                    <a:bodyPr/>
                    <a:lstStyle/>
                    <a:p>
                      <a:pPr algn="l" fontAlgn="ctr"/>
                      <a:r>
                        <a:rPr lang="en-US" sz="1200" u="none" strike="noStrike" dirty="0">
                          <a:effectLst/>
                        </a:rPr>
                        <a:t>LIFE17 IPE /SI/ 011, "LIFE integrated project for enhanced management of Natura 2000 in Slovenia"</a:t>
                      </a:r>
                      <a:endParaRPr lang="en-US" sz="12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sl-SI" sz="1200" u="none" strike="noStrike" dirty="0">
                          <a:effectLst/>
                        </a:rPr>
                        <a:t>5.9.2018-31.12.2026</a:t>
                      </a:r>
                      <a:endParaRPr lang="sl-SI" sz="12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ctr"/>
                      <a:r>
                        <a:rPr lang="sl-SI" sz="1200" u="none" strike="noStrike" dirty="0">
                          <a:effectLst/>
                        </a:rPr>
                        <a:t>IP</a:t>
                      </a:r>
                      <a:r>
                        <a:rPr lang="sl-SI" sz="1200" u="none" strike="noStrike" baseline="0" dirty="0">
                          <a:effectLst/>
                        </a:rPr>
                        <a:t> </a:t>
                      </a:r>
                      <a:r>
                        <a:rPr lang="sl-SI" sz="1200" u="none" strike="noStrike" dirty="0">
                          <a:effectLst/>
                        </a:rPr>
                        <a:t>partner</a:t>
                      </a:r>
                      <a:endParaRPr lang="sl-SI" sz="1200" b="0"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11"/>
                  </a:ext>
                </a:extLst>
              </a:tr>
            </a:tbl>
          </a:graphicData>
        </a:graphic>
      </p:graphicFrame>
      <p:pic>
        <p:nvPicPr>
          <p:cNvPr id="7" name="Slika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892" y="30467"/>
            <a:ext cx="740692" cy="1191012"/>
          </a:xfrm>
          <a:prstGeom prst="rect">
            <a:avLst/>
          </a:prstGeom>
        </p:spPr>
      </p:pic>
    </p:spTree>
    <p:extLst>
      <p:ext uri="{BB962C8B-B14F-4D97-AF65-F5344CB8AC3E}">
        <p14:creationId xmlns:p14="http://schemas.microsoft.com/office/powerpoint/2010/main" val="288181668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Ograda vsebine 9" descr="life_small.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372778" y="188639"/>
            <a:ext cx="1079542" cy="779839"/>
          </a:xfrm>
        </p:spPr>
      </p:pic>
      <p:pic>
        <p:nvPicPr>
          <p:cNvPr id="11" name="Slika 10" descr="A9R409_small.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0352" y="77748"/>
            <a:ext cx="1152128" cy="902980"/>
          </a:xfrm>
          <a:prstGeom prst="rect">
            <a:avLst/>
          </a:prstGeom>
        </p:spPr>
      </p:pic>
      <p:pic>
        <p:nvPicPr>
          <p:cNvPr id="6" name="Slika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1133" y="116632"/>
            <a:ext cx="1251218" cy="855177"/>
          </a:xfrm>
          <a:prstGeom prst="rect">
            <a:avLst/>
          </a:prstGeom>
        </p:spPr>
      </p:pic>
      <p:sp>
        <p:nvSpPr>
          <p:cNvPr id="8" name="Naslov 1"/>
          <p:cNvSpPr txBox="1">
            <a:spLocks/>
          </p:cNvSpPr>
          <p:nvPr/>
        </p:nvSpPr>
        <p:spPr>
          <a:xfrm>
            <a:off x="395536" y="968478"/>
            <a:ext cx="8229600" cy="17724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sz="2800" b="1" dirty="0">
                <a:solidFill>
                  <a:srgbClr val="006738"/>
                </a:solidFill>
                <a:latin typeface="Arial" pitchFamily="34" charset="0"/>
                <a:cs typeface="Arial" pitchFamily="34" charset="0"/>
              </a:rPr>
              <a:t>Izkušnje projekta</a:t>
            </a:r>
            <a:br>
              <a:rPr lang="sl-SI" sz="2800" b="1" dirty="0">
                <a:solidFill>
                  <a:srgbClr val="006738"/>
                </a:solidFill>
                <a:latin typeface="Arial" pitchFamily="34" charset="0"/>
                <a:cs typeface="Arial" pitchFamily="34" charset="0"/>
              </a:rPr>
            </a:br>
            <a:br>
              <a:rPr lang="sl-SI" sz="2800" b="1" dirty="0">
                <a:solidFill>
                  <a:srgbClr val="006738"/>
                </a:solidFill>
                <a:latin typeface="Arial" pitchFamily="34" charset="0"/>
                <a:cs typeface="Arial" pitchFamily="34" charset="0"/>
              </a:rPr>
            </a:br>
            <a:r>
              <a:rPr lang="sl-SI" sz="2800" b="1" dirty="0">
                <a:solidFill>
                  <a:srgbClr val="006738"/>
                </a:solidFill>
                <a:latin typeface="Arial" pitchFamily="34" charset="0"/>
                <a:cs typeface="Arial" pitchFamily="34" charset="0"/>
              </a:rPr>
              <a:t>„Ohranjanje in upravljanje suhih travišč vzhodne Slovenije“</a:t>
            </a:r>
          </a:p>
        </p:txBody>
      </p:sp>
      <p:pic>
        <p:nvPicPr>
          <p:cNvPr id="9" name="Slika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11760" y="2996952"/>
            <a:ext cx="4176464" cy="2820602"/>
          </a:xfrm>
          <a:prstGeom prst="rect">
            <a:avLst/>
          </a:prstGeom>
        </p:spPr>
      </p:pic>
    </p:spTree>
    <p:extLst>
      <p:ext uri="{BB962C8B-B14F-4D97-AF65-F5344CB8AC3E}">
        <p14:creationId xmlns:p14="http://schemas.microsoft.com/office/powerpoint/2010/main" val="38390620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txBox="1">
            <a:spLocks/>
          </p:cNvSpPr>
          <p:nvPr/>
        </p:nvSpPr>
        <p:spPr>
          <a:xfrm>
            <a:off x="467544" y="263750"/>
            <a:ext cx="8229600" cy="584775"/>
          </a:xfrm>
          <a:prstGeom prst="rect">
            <a:avLst/>
          </a:prstGeom>
          <a:noFill/>
          <a:ln w="28575">
            <a:solidFill>
              <a:srgbClr val="99CC00"/>
            </a:solidFill>
          </a:ln>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altLang="en-US" sz="3200" b="1" kern="0">
                <a:solidFill>
                  <a:srgbClr val="006738"/>
                </a:solidFill>
                <a:ea typeface="ＭＳ Ｐゴシック" pitchFamily="-109" charset="-128"/>
              </a:rPr>
              <a:t>Definiranje okoljskega problema</a:t>
            </a:r>
            <a:endParaRPr lang="sl-SI" altLang="en-US" sz="3200" b="1" kern="0" dirty="0">
              <a:solidFill>
                <a:srgbClr val="006738"/>
              </a:solidFill>
              <a:ea typeface="ＭＳ Ｐゴシック" pitchFamily="-109" charset="-128"/>
            </a:endParaRPr>
          </a:p>
        </p:txBody>
      </p:sp>
      <p:pic>
        <p:nvPicPr>
          <p:cNvPr id="1026" name="Picture 2" descr="Image result for projec logical fraemvork"/>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195736" y="1340768"/>
            <a:ext cx="4536504" cy="439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11026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slov 1"/>
          <p:cNvSpPr>
            <a:spLocks noGrp="1"/>
          </p:cNvSpPr>
          <p:nvPr>
            <p:ph type="title"/>
          </p:nvPr>
        </p:nvSpPr>
        <p:spPr>
          <a:xfrm>
            <a:off x="-24315" y="836935"/>
            <a:ext cx="9109075" cy="461665"/>
          </a:xfrm>
          <a:noFill/>
          <a:ln w="28575">
            <a:noFill/>
          </a:ln>
        </p:spPr>
        <p:txBody>
          <a:bodyPr wrap="square" rtlCol="0">
            <a:spAutoFit/>
          </a:bodyPr>
          <a:lstStyle/>
          <a:p>
            <a:r>
              <a:rPr lang="sl-SI" altLang="sl-SI" sz="2400" kern="0" dirty="0">
                <a:solidFill>
                  <a:srgbClr val="006738"/>
                </a:solidFill>
                <a:latin typeface="Calibri" panose="020F0502020204030204" pitchFamily="34" charset="0"/>
                <a:ea typeface="ＭＳ Ｐゴシック" pitchFamily="-109" charset="-128"/>
                <a:cs typeface="+mn-cs"/>
              </a:rPr>
              <a:t>Poročanje po direktivi o habitatih 2013 za Slovenijo</a:t>
            </a:r>
          </a:p>
        </p:txBody>
      </p:sp>
      <p:pic>
        <p:nvPicPr>
          <p:cNvPr id="4099"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5576" y="1628800"/>
            <a:ext cx="7200900"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Elipsa 18"/>
          <p:cNvSpPr/>
          <p:nvPr/>
        </p:nvSpPr>
        <p:spPr>
          <a:xfrm>
            <a:off x="2987601" y="1298600"/>
            <a:ext cx="1152525" cy="493871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solidFill>
                <a:prstClr val="white"/>
              </a:solidFill>
            </a:endParaRPr>
          </a:p>
        </p:txBody>
      </p:sp>
      <p:sp>
        <p:nvSpPr>
          <p:cNvPr id="5" name="Naslov 1"/>
          <p:cNvSpPr txBox="1">
            <a:spLocks/>
          </p:cNvSpPr>
          <p:nvPr/>
        </p:nvSpPr>
        <p:spPr>
          <a:xfrm>
            <a:off x="323528" y="44729"/>
            <a:ext cx="8229600" cy="584775"/>
          </a:xfrm>
          <a:prstGeom prst="rect">
            <a:avLst/>
          </a:prstGeom>
          <a:noFill/>
          <a:ln w="28575">
            <a:solidFill>
              <a:srgbClr val="99CC00"/>
            </a:solidFill>
          </a:ln>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altLang="en-US" sz="3200" b="1" kern="0" dirty="0">
                <a:solidFill>
                  <a:srgbClr val="006738"/>
                </a:solidFill>
                <a:ea typeface="ＭＳ Ｐゴシック" pitchFamily="-109" charset="-128"/>
              </a:rPr>
              <a:t>Definiranje okoljskega problema</a:t>
            </a:r>
          </a:p>
        </p:txBody>
      </p:sp>
    </p:spTree>
    <p:extLst>
      <p:ext uri="{BB962C8B-B14F-4D97-AF65-F5344CB8AC3E}">
        <p14:creationId xmlns:p14="http://schemas.microsoft.com/office/powerpoint/2010/main" val="241286502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avokotnik 14"/>
          <p:cNvSpPr/>
          <p:nvPr/>
        </p:nvSpPr>
        <p:spPr>
          <a:xfrm>
            <a:off x="2074253" y="2230690"/>
            <a:ext cx="5090035" cy="25488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
        <p:nvSpPr>
          <p:cNvPr id="2" name="Naslov 1"/>
          <p:cNvSpPr>
            <a:spLocks noGrp="1"/>
          </p:cNvSpPr>
          <p:nvPr>
            <p:ph type="title"/>
          </p:nvPr>
        </p:nvSpPr>
        <p:spPr>
          <a:xfrm>
            <a:off x="467544" y="263750"/>
            <a:ext cx="8229600" cy="584775"/>
          </a:xfrm>
          <a:noFill/>
          <a:ln w="28575">
            <a:solidFill>
              <a:srgbClr val="99CC00"/>
            </a:solidFill>
          </a:ln>
        </p:spPr>
        <p:txBody>
          <a:bodyPr wrap="square" rtlCol="0">
            <a:spAutoFit/>
          </a:bodyPr>
          <a:lstStyle/>
          <a:p>
            <a:r>
              <a:rPr lang="sl-SI" altLang="en-US" sz="3200" b="1" kern="0" dirty="0">
                <a:solidFill>
                  <a:srgbClr val="006738"/>
                </a:solidFill>
                <a:latin typeface="Calibri" panose="020F0502020204030204" pitchFamily="34" charset="0"/>
                <a:ea typeface="ＭＳ Ｐゴシック" pitchFamily="-109" charset="-128"/>
                <a:cs typeface="+mn-cs"/>
              </a:rPr>
              <a:t>Definiranje okoljskega problema</a:t>
            </a:r>
          </a:p>
        </p:txBody>
      </p:sp>
      <p:sp>
        <p:nvSpPr>
          <p:cNvPr id="3" name="Označba mesta vsebine 2"/>
          <p:cNvSpPr>
            <a:spLocks noGrp="1"/>
          </p:cNvSpPr>
          <p:nvPr>
            <p:ph idx="1"/>
          </p:nvPr>
        </p:nvSpPr>
        <p:spPr>
          <a:xfrm>
            <a:off x="2314091" y="5134432"/>
            <a:ext cx="4536504" cy="886856"/>
          </a:xfrm>
          <a:solidFill>
            <a:srgbClr val="CCFF99"/>
          </a:solidFill>
        </p:spPr>
        <p:txBody>
          <a:bodyPr anchor="ctr">
            <a:normAutofit fontScale="85000" lnSpcReduction="10000"/>
          </a:bodyPr>
          <a:lstStyle/>
          <a:p>
            <a:pPr marL="57150" indent="0" algn="ctr">
              <a:buNone/>
              <a:defRPr/>
            </a:pPr>
            <a:r>
              <a:rPr lang="sl-SI" sz="2200" dirty="0">
                <a:solidFill>
                  <a:srgbClr val="006738"/>
                </a:solidFill>
              </a:rPr>
              <a:t>Analiza in ovrednotenje stanja ohranjenosti habitatnih tipov suhih travišč po Habitatni direktivi (Natura 2000)</a:t>
            </a:r>
            <a:endParaRPr lang="sl-SI" sz="2200" kern="0" dirty="0">
              <a:solidFill>
                <a:srgbClr val="006738"/>
              </a:solidFill>
            </a:endParaRPr>
          </a:p>
        </p:txBody>
      </p:sp>
      <p:sp>
        <p:nvSpPr>
          <p:cNvPr id="5" name="Pravokotnik 4"/>
          <p:cNvSpPr/>
          <p:nvPr/>
        </p:nvSpPr>
        <p:spPr>
          <a:xfrm>
            <a:off x="479811" y="1145945"/>
            <a:ext cx="8229600" cy="954107"/>
          </a:xfrm>
          <a:prstGeom prst="rect">
            <a:avLst/>
          </a:prstGeom>
          <a:solidFill>
            <a:srgbClr val="CCFF99"/>
          </a:solidFill>
        </p:spPr>
        <p:txBody>
          <a:bodyPr wrap="square">
            <a:spAutoFit/>
          </a:bodyPr>
          <a:lstStyle/>
          <a:p>
            <a:pPr algn="ctr">
              <a:defRPr/>
            </a:pPr>
            <a:r>
              <a:rPr lang="sl-SI" sz="2800" kern="0" dirty="0">
                <a:solidFill>
                  <a:prstClr val="black"/>
                </a:solidFill>
              </a:rPr>
              <a:t>Slabo stanje ohranjenosti ter neustrezno dolgoročno upravljanje suhih travišč</a:t>
            </a:r>
          </a:p>
        </p:txBody>
      </p:sp>
      <p:sp>
        <p:nvSpPr>
          <p:cNvPr id="7" name="Označba mesta vsebine 2"/>
          <p:cNvSpPr txBox="1">
            <a:spLocks/>
          </p:cNvSpPr>
          <p:nvPr/>
        </p:nvSpPr>
        <p:spPr>
          <a:xfrm>
            <a:off x="1952849" y="3288342"/>
            <a:ext cx="5283524" cy="41965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lgn="ctr">
              <a:buFont typeface="Arial" pitchFamily="34" charset="0"/>
              <a:buNone/>
              <a:defRPr/>
            </a:pPr>
            <a:r>
              <a:rPr lang="sl-SI" sz="2000" dirty="0">
                <a:solidFill>
                  <a:srgbClr val="006738"/>
                </a:solidFill>
              </a:rPr>
              <a:t>Izbor tarčnih habitatnih tipov</a:t>
            </a:r>
            <a:endParaRPr lang="sl-SI" sz="2000" kern="0" dirty="0">
              <a:solidFill>
                <a:srgbClr val="006738"/>
              </a:solidFill>
            </a:endParaRPr>
          </a:p>
        </p:txBody>
      </p:sp>
      <p:sp>
        <p:nvSpPr>
          <p:cNvPr id="8" name="Označba mesta vsebine 2"/>
          <p:cNvSpPr txBox="1">
            <a:spLocks/>
          </p:cNvSpPr>
          <p:nvPr/>
        </p:nvSpPr>
        <p:spPr>
          <a:xfrm>
            <a:off x="2314091" y="2434820"/>
            <a:ext cx="4536504" cy="518754"/>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lgn="ctr">
              <a:buFont typeface="Arial" pitchFamily="34" charset="0"/>
              <a:buNone/>
              <a:defRPr/>
            </a:pPr>
            <a:r>
              <a:rPr lang="sl-SI" sz="2000" dirty="0">
                <a:solidFill>
                  <a:srgbClr val="006738"/>
                </a:solidFill>
              </a:rPr>
              <a:t>Izbor območij Natura 2000</a:t>
            </a:r>
            <a:endParaRPr lang="sl-SI" sz="2000" kern="0" dirty="0">
              <a:solidFill>
                <a:srgbClr val="006738"/>
              </a:solidFill>
            </a:endParaRPr>
          </a:p>
        </p:txBody>
      </p:sp>
      <p:sp>
        <p:nvSpPr>
          <p:cNvPr id="11" name="Desna puščica 10"/>
          <p:cNvSpPr/>
          <p:nvPr/>
        </p:nvSpPr>
        <p:spPr>
          <a:xfrm rot="16200000">
            <a:off x="4437204" y="3826595"/>
            <a:ext cx="314815" cy="242807"/>
          </a:xfrm>
          <a:prstGeom prst="rightArrow">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rgbClr val="008000"/>
              </a:solidFill>
            </a:endParaRPr>
          </a:p>
        </p:txBody>
      </p:sp>
      <p:sp>
        <p:nvSpPr>
          <p:cNvPr id="12" name="Desna puščica 11"/>
          <p:cNvSpPr/>
          <p:nvPr/>
        </p:nvSpPr>
        <p:spPr>
          <a:xfrm rot="16200000">
            <a:off x="4437204" y="4704838"/>
            <a:ext cx="314815" cy="242807"/>
          </a:xfrm>
          <a:prstGeom prst="rightArrow">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rgbClr val="008000"/>
              </a:solidFill>
            </a:endParaRPr>
          </a:p>
        </p:txBody>
      </p:sp>
      <p:sp>
        <p:nvSpPr>
          <p:cNvPr id="13" name="Označba mesta vsebine 2"/>
          <p:cNvSpPr txBox="1">
            <a:spLocks/>
          </p:cNvSpPr>
          <p:nvPr/>
        </p:nvSpPr>
        <p:spPr>
          <a:xfrm>
            <a:off x="2074253" y="4217492"/>
            <a:ext cx="5283524" cy="377952"/>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lgn="ctr">
              <a:buFont typeface="Arial" pitchFamily="34" charset="0"/>
              <a:buNone/>
              <a:defRPr/>
            </a:pPr>
            <a:r>
              <a:rPr lang="sl-SI" sz="2000" dirty="0">
                <a:solidFill>
                  <a:srgbClr val="006738"/>
                </a:solidFill>
              </a:rPr>
              <a:t>Izbor habitatnih tipov neugodnem stanju</a:t>
            </a:r>
            <a:endParaRPr lang="sl-SI" sz="2000" kern="0" dirty="0">
              <a:solidFill>
                <a:srgbClr val="006738"/>
              </a:solidFill>
            </a:endParaRPr>
          </a:p>
        </p:txBody>
      </p:sp>
      <p:sp>
        <p:nvSpPr>
          <p:cNvPr id="14" name="Desna puščica 13"/>
          <p:cNvSpPr/>
          <p:nvPr/>
        </p:nvSpPr>
        <p:spPr>
          <a:xfrm rot="16200000">
            <a:off x="4437205" y="2949862"/>
            <a:ext cx="314815" cy="242807"/>
          </a:xfrm>
          <a:prstGeom prst="rightArrow">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rgbClr val="008000"/>
              </a:solidFill>
            </a:endParaRPr>
          </a:p>
        </p:txBody>
      </p:sp>
      <p:sp>
        <p:nvSpPr>
          <p:cNvPr id="16" name="PoljeZBesedilom 15"/>
          <p:cNvSpPr txBox="1"/>
          <p:nvPr/>
        </p:nvSpPr>
        <p:spPr>
          <a:xfrm rot="16200000">
            <a:off x="1133767" y="3347791"/>
            <a:ext cx="1147430" cy="369332"/>
          </a:xfrm>
          <a:prstGeom prst="rect">
            <a:avLst/>
          </a:prstGeom>
          <a:noFill/>
        </p:spPr>
        <p:txBody>
          <a:bodyPr wrap="none" rtlCol="0">
            <a:spAutoFit/>
          </a:bodyPr>
          <a:lstStyle/>
          <a:p>
            <a:r>
              <a:rPr lang="sl-SI" dirty="0">
                <a:solidFill>
                  <a:srgbClr val="4F81BD">
                    <a:lumMod val="50000"/>
                  </a:srgbClr>
                </a:solidFill>
              </a:rPr>
              <a:t>Delavnice </a:t>
            </a:r>
          </a:p>
        </p:txBody>
      </p:sp>
    </p:spTree>
    <p:extLst>
      <p:ext uri="{BB962C8B-B14F-4D97-AF65-F5344CB8AC3E}">
        <p14:creationId xmlns:p14="http://schemas.microsoft.com/office/powerpoint/2010/main" val="159338604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35913"/>
            <a:ext cx="8229600" cy="584775"/>
          </a:xfrm>
          <a:noFill/>
          <a:ln w="28575">
            <a:solidFill>
              <a:srgbClr val="99CC00"/>
            </a:solidFill>
          </a:ln>
        </p:spPr>
        <p:txBody>
          <a:bodyPr wrap="square" rtlCol="0">
            <a:spAutoFit/>
          </a:bodyPr>
          <a:lstStyle/>
          <a:p>
            <a:r>
              <a:rPr lang="sl-SI" altLang="en-US" sz="3200" b="1" kern="0" dirty="0">
                <a:solidFill>
                  <a:srgbClr val="006738"/>
                </a:solidFill>
                <a:latin typeface="Calibri" panose="020F0502020204030204" pitchFamily="34" charset="0"/>
                <a:ea typeface="ＭＳ Ｐゴシック" pitchFamily="-109" charset="-128"/>
                <a:cs typeface="+mn-cs"/>
              </a:rPr>
              <a:t>Cilj projekta</a:t>
            </a:r>
          </a:p>
        </p:txBody>
      </p:sp>
      <p:sp>
        <p:nvSpPr>
          <p:cNvPr id="3" name="Označba mesta vsebine 2"/>
          <p:cNvSpPr>
            <a:spLocks noGrp="1"/>
          </p:cNvSpPr>
          <p:nvPr>
            <p:ph idx="1"/>
          </p:nvPr>
        </p:nvSpPr>
        <p:spPr>
          <a:xfrm>
            <a:off x="226316" y="2840002"/>
            <a:ext cx="4816564" cy="2914785"/>
          </a:xfrm>
        </p:spPr>
        <p:txBody>
          <a:bodyPr>
            <a:normAutofit fontScale="92500" lnSpcReduction="10000"/>
          </a:bodyPr>
          <a:lstStyle/>
          <a:p>
            <a:pPr>
              <a:defRPr/>
            </a:pPr>
            <a:r>
              <a:rPr lang="sl-SI" sz="1800" dirty="0">
                <a:solidFill>
                  <a:srgbClr val="006738"/>
                </a:solidFill>
              </a:rPr>
              <a:t>HT6210*: Polnaravna suha travišča in grmiščne faze na karbonatnih tleh (* pomembna rastišča kukavičevk)</a:t>
            </a:r>
          </a:p>
          <a:p>
            <a:pPr marL="400050" lvl="1" indent="0">
              <a:buNone/>
              <a:defRPr/>
            </a:pPr>
            <a:r>
              <a:rPr lang="sl-SI" sz="1800" dirty="0">
                <a:solidFill>
                  <a:srgbClr val="006738"/>
                </a:solidFill>
              </a:rPr>
              <a:t>Stanje v Sloveniji: Neugodno – slabo (U2)</a:t>
            </a:r>
          </a:p>
          <a:p>
            <a:pPr marL="400050" lvl="1" indent="0">
              <a:buNone/>
              <a:defRPr/>
            </a:pPr>
            <a:endParaRPr lang="sl-SI" sz="1800" dirty="0">
              <a:solidFill>
                <a:srgbClr val="006738"/>
              </a:solidFill>
            </a:endParaRPr>
          </a:p>
          <a:p>
            <a:pPr marL="57150" indent="0">
              <a:buNone/>
              <a:defRPr/>
            </a:pPr>
            <a:endParaRPr lang="sl-SI" sz="1800" dirty="0">
              <a:solidFill>
                <a:srgbClr val="006738"/>
              </a:solidFill>
            </a:endParaRPr>
          </a:p>
          <a:p>
            <a:pPr>
              <a:defRPr/>
            </a:pPr>
            <a:r>
              <a:rPr lang="sl-SI" sz="1800" dirty="0">
                <a:solidFill>
                  <a:srgbClr val="006738"/>
                </a:solidFill>
              </a:rPr>
              <a:t>HT6230*: Vrstno bogata travišča s prevladujočim navadnim volkom (</a:t>
            </a:r>
            <a:r>
              <a:rPr lang="sl-SI" sz="1800" i="1" dirty="0">
                <a:solidFill>
                  <a:srgbClr val="006738"/>
                </a:solidFill>
              </a:rPr>
              <a:t>Nardus stricta</a:t>
            </a:r>
            <a:r>
              <a:rPr lang="sl-SI" sz="1800" dirty="0">
                <a:solidFill>
                  <a:srgbClr val="006738"/>
                </a:solidFill>
              </a:rPr>
              <a:t>) na silikatnih tleh</a:t>
            </a:r>
          </a:p>
          <a:p>
            <a:pPr marL="400050" lvl="1" indent="0">
              <a:buNone/>
              <a:defRPr/>
            </a:pPr>
            <a:r>
              <a:rPr lang="sl-SI" sz="1800" dirty="0">
                <a:solidFill>
                  <a:srgbClr val="006738"/>
                </a:solidFill>
              </a:rPr>
              <a:t>Stanje v Sloveniji: Neugodno - nezadostno (U1)</a:t>
            </a:r>
          </a:p>
          <a:p>
            <a:pPr lvl="1">
              <a:buFont typeface="Arial" panose="020B0604020202020204" pitchFamily="34" charset="0"/>
              <a:buChar char="•"/>
              <a:defRPr/>
            </a:pPr>
            <a:endParaRPr lang="sl-SI" sz="1800" kern="0" dirty="0">
              <a:solidFill>
                <a:srgbClr val="006738"/>
              </a:solidFill>
            </a:endParaRPr>
          </a:p>
        </p:txBody>
      </p:sp>
      <p:pic>
        <p:nvPicPr>
          <p:cNvPr id="4" name="Picture 8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92080" y="1759988"/>
            <a:ext cx="3464841" cy="216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ravokotnik 4"/>
          <p:cNvSpPr/>
          <p:nvPr/>
        </p:nvSpPr>
        <p:spPr>
          <a:xfrm>
            <a:off x="226316" y="735275"/>
            <a:ext cx="8712056" cy="1384995"/>
          </a:xfrm>
          <a:prstGeom prst="rect">
            <a:avLst/>
          </a:prstGeom>
        </p:spPr>
        <p:txBody>
          <a:bodyPr wrap="square">
            <a:spAutoFit/>
          </a:bodyPr>
          <a:lstStyle/>
          <a:p>
            <a:pPr>
              <a:defRPr/>
            </a:pPr>
            <a:r>
              <a:rPr lang="sl-SI" sz="2800" kern="0" dirty="0">
                <a:solidFill>
                  <a:srgbClr val="006738"/>
                </a:solidFill>
              </a:rPr>
              <a:t>Izboljšanje stanja ter dolgoročnega upravljanja 2 prioritetnih habitatnih tipov suhih travišč na 6 Natura 2000 območjih v vzhodni Sloveniji </a:t>
            </a:r>
          </a:p>
        </p:txBody>
      </p:sp>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92080" y="4033570"/>
            <a:ext cx="3501464" cy="209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356711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188640"/>
            <a:ext cx="8229600" cy="584775"/>
          </a:xfrm>
          <a:noFill/>
          <a:ln w="28575">
            <a:solidFill>
              <a:srgbClr val="99CC00"/>
            </a:solidFill>
          </a:ln>
        </p:spPr>
        <p:txBody>
          <a:bodyPr wrap="square" rtlCol="0">
            <a:spAutoFit/>
          </a:bodyPr>
          <a:lstStyle/>
          <a:p>
            <a:r>
              <a:rPr lang="sl-SI" sz="3200" b="1" kern="0" dirty="0">
                <a:solidFill>
                  <a:srgbClr val="006738"/>
                </a:solidFill>
                <a:latin typeface="Calibri" panose="020F0502020204030204" pitchFamily="34" charset="0"/>
                <a:ea typeface="ＭＳ Ｐゴシック" pitchFamily="-109" charset="-128"/>
                <a:cs typeface="+mn-cs"/>
              </a:rPr>
              <a:t>Pregled dokumentov in preteklih praks</a:t>
            </a:r>
          </a:p>
        </p:txBody>
      </p:sp>
      <p:sp>
        <p:nvSpPr>
          <p:cNvPr id="3" name="Označba mesta vsebine 2"/>
          <p:cNvSpPr>
            <a:spLocks noGrp="1"/>
          </p:cNvSpPr>
          <p:nvPr>
            <p:ph idx="1"/>
          </p:nvPr>
        </p:nvSpPr>
        <p:spPr>
          <a:xfrm>
            <a:off x="1028292" y="1124744"/>
            <a:ext cx="7288124" cy="3384376"/>
          </a:xfrm>
        </p:spPr>
        <p:txBody>
          <a:bodyPr>
            <a:normAutofit fontScale="85000" lnSpcReduction="10000"/>
          </a:bodyPr>
          <a:lstStyle/>
          <a:p>
            <a:pPr>
              <a:buFontTx/>
              <a:buChar char="-"/>
              <a:defRPr/>
            </a:pPr>
            <a:r>
              <a:rPr lang="sl-SI" sz="2800" kern="0" dirty="0">
                <a:solidFill>
                  <a:srgbClr val="006738"/>
                </a:solidFill>
                <a:ea typeface="ＭＳ Ｐゴシック" pitchFamily="-109" charset="-128"/>
              </a:rPr>
              <a:t>Pregled evropskih dokumentov: </a:t>
            </a:r>
          </a:p>
          <a:p>
            <a:pPr lvl="1">
              <a:buFontTx/>
              <a:buChar char="-"/>
              <a:defRPr/>
            </a:pPr>
            <a:r>
              <a:rPr lang="sl-SI" sz="2400" kern="0" dirty="0">
                <a:solidFill>
                  <a:srgbClr val="006738"/>
                </a:solidFill>
                <a:ea typeface="ＭＳ Ｐゴシック" pitchFamily="-109" charset="-128"/>
              </a:rPr>
              <a:t>Strategija ohranjanja biotske raznovrstnosti </a:t>
            </a:r>
          </a:p>
          <a:p>
            <a:pPr lvl="1">
              <a:buFontTx/>
              <a:buChar char="-"/>
              <a:defRPr/>
            </a:pPr>
            <a:r>
              <a:rPr lang="sl-SI" sz="2400" kern="0" dirty="0">
                <a:solidFill>
                  <a:srgbClr val="006738"/>
                </a:solidFill>
                <a:ea typeface="ＭＳ Ｐゴシック" pitchFamily="-109" charset="-128"/>
              </a:rPr>
              <a:t>EU smernice za upravljanje habitatnih tipov</a:t>
            </a:r>
          </a:p>
          <a:p>
            <a:pPr>
              <a:buFontTx/>
              <a:buChar char="-"/>
              <a:defRPr/>
            </a:pPr>
            <a:r>
              <a:rPr lang="sl-SI" sz="2800" kern="0" dirty="0">
                <a:solidFill>
                  <a:srgbClr val="006738"/>
                </a:solidFill>
                <a:ea typeface="ＭＳ Ｐゴシック" pitchFamily="-109" charset="-128"/>
              </a:rPr>
              <a:t>Pregled Slovenskih dokumentov</a:t>
            </a:r>
          </a:p>
          <a:p>
            <a:pPr lvl="1">
              <a:buFontTx/>
              <a:buChar char="-"/>
              <a:defRPr/>
            </a:pPr>
            <a:r>
              <a:rPr lang="sl-SI" sz="2400" kern="0" dirty="0">
                <a:solidFill>
                  <a:srgbClr val="006738"/>
                </a:solidFill>
                <a:ea typeface="ＭＳ Ｐゴシック" pitchFamily="-109" charset="-128"/>
              </a:rPr>
              <a:t>Strategija ohranjanja biotske raznovrstnosti </a:t>
            </a:r>
          </a:p>
          <a:p>
            <a:pPr lvl="1">
              <a:buFontTx/>
              <a:buChar char="-"/>
              <a:defRPr/>
            </a:pPr>
            <a:r>
              <a:rPr lang="sl-SI" sz="2400" kern="0" dirty="0">
                <a:solidFill>
                  <a:srgbClr val="006738"/>
                </a:solidFill>
                <a:ea typeface="ＭＳ Ｐゴシック" pitchFamily="-109" charset="-128"/>
              </a:rPr>
              <a:t>Program upravljanja Natura 2000 območij</a:t>
            </a:r>
          </a:p>
          <a:p>
            <a:pPr lvl="1">
              <a:buFontTx/>
              <a:buChar char="-"/>
              <a:defRPr/>
            </a:pPr>
            <a:endParaRPr lang="sl-SI" sz="2400" kern="0" dirty="0">
              <a:solidFill>
                <a:srgbClr val="006738"/>
              </a:solidFill>
              <a:ea typeface="ＭＳ Ｐゴシック" pitchFamily="-109" charset="-128"/>
            </a:endParaRPr>
          </a:p>
          <a:p>
            <a:pPr>
              <a:buFontTx/>
              <a:buChar char="-"/>
              <a:defRPr/>
            </a:pPr>
            <a:r>
              <a:rPr lang="sl-SI" sz="2800" kern="0" dirty="0">
                <a:solidFill>
                  <a:srgbClr val="006738"/>
                </a:solidFill>
                <a:ea typeface="ＭＳ Ｐゴシック" pitchFamily="-109" charset="-128"/>
              </a:rPr>
              <a:t>Pregled LIFE baze projektov</a:t>
            </a:r>
          </a:p>
          <a:p>
            <a:pPr>
              <a:buFontTx/>
              <a:buChar char="-"/>
              <a:defRPr/>
            </a:pPr>
            <a:r>
              <a:rPr lang="sl-SI" sz="2800" kern="0" dirty="0">
                <a:solidFill>
                  <a:srgbClr val="006738"/>
                </a:solidFill>
                <a:ea typeface="ＭＳ Ｐゴシック" pitchFamily="-109" charset="-128"/>
              </a:rPr>
              <a:t>Pregled dobrih praks drugih projektov s tega področja</a:t>
            </a:r>
          </a:p>
          <a:p>
            <a:pPr lvl="2">
              <a:defRPr/>
            </a:pPr>
            <a:endParaRPr lang="sl-SI" kern="0" dirty="0">
              <a:solidFill>
                <a:srgbClr val="006738"/>
              </a:solidFill>
              <a:ea typeface="ＭＳ Ｐゴシック" pitchFamily="-109" charset="-128"/>
            </a:endParaRPr>
          </a:p>
        </p:txBody>
      </p:sp>
      <p:pic>
        <p:nvPicPr>
          <p:cNvPr id="2050" name="Picture 2" descr="reviewing document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22015" y="4437112"/>
            <a:ext cx="2990146" cy="1674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58496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138872" y="1052736"/>
            <a:ext cx="6376744" cy="5152062"/>
          </a:xfrm>
        </p:spPr>
        <p:txBody>
          <a:bodyPr>
            <a:normAutofit fontScale="85000" lnSpcReduction="20000"/>
          </a:bodyPr>
          <a:lstStyle/>
          <a:p>
            <a:pPr marL="57150" indent="0">
              <a:buNone/>
            </a:pPr>
            <a:r>
              <a:rPr lang="sl-SI" dirty="0" err="1">
                <a:solidFill>
                  <a:srgbClr val="006738"/>
                </a:solidFill>
              </a:rPr>
              <a:t>Okoljske</a:t>
            </a:r>
            <a:r>
              <a:rPr lang="sl-SI" dirty="0">
                <a:solidFill>
                  <a:srgbClr val="006738"/>
                </a:solidFill>
              </a:rPr>
              <a:t>:</a:t>
            </a:r>
          </a:p>
          <a:p>
            <a:pPr lvl="1">
              <a:buFont typeface="Arial" panose="020B0604020202020204" pitchFamily="34" charset="0"/>
              <a:buChar char="•"/>
            </a:pPr>
            <a:r>
              <a:rPr lang="sl-SI" dirty="0">
                <a:solidFill>
                  <a:srgbClr val="006738"/>
                </a:solidFill>
              </a:rPr>
              <a:t>Opuščanje rabe / zaraščanje </a:t>
            </a:r>
          </a:p>
          <a:p>
            <a:pPr lvl="1">
              <a:buFont typeface="Arial" panose="020B0604020202020204" pitchFamily="34" charset="0"/>
              <a:buChar char="•"/>
            </a:pPr>
            <a:r>
              <a:rPr lang="sl-SI" dirty="0">
                <a:solidFill>
                  <a:srgbClr val="006738"/>
                </a:solidFill>
              </a:rPr>
              <a:t>Intenzivna raba</a:t>
            </a:r>
          </a:p>
          <a:p>
            <a:pPr lvl="1">
              <a:buFont typeface="Arial" panose="020B0604020202020204" pitchFamily="34" charset="0"/>
              <a:buChar char="•"/>
            </a:pPr>
            <a:r>
              <a:rPr lang="sl-SI" dirty="0" err="1">
                <a:solidFill>
                  <a:srgbClr val="006738"/>
                </a:solidFill>
              </a:rPr>
              <a:t>Eutrofikacija</a:t>
            </a:r>
            <a:endParaRPr lang="sl-SI" dirty="0">
              <a:solidFill>
                <a:srgbClr val="006738"/>
              </a:solidFill>
            </a:endParaRPr>
          </a:p>
          <a:p>
            <a:pPr lvl="1">
              <a:buFont typeface="Arial" panose="020B0604020202020204" pitchFamily="34" charset="0"/>
              <a:buChar char="•"/>
            </a:pPr>
            <a:r>
              <a:rPr lang="sl-SI" dirty="0">
                <a:solidFill>
                  <a:srgbClr val="006738"/>
                </a:solidFill>
              </a:rPr>
              <a:t>Erozija na velikih naklonih</a:t>
            </a:r>
          </a:p>
          <a:p>
            <a:pPr lvl="1">
              <a:buFont typeface="Arial" panose="020B0604020202020204" pitchFamily="34" charset="0"/>
              <a:buChar char="•"/>
            </a:pPr>
            <a:r>
              <a:rPr lang="sl-SI" dirty="0">
                <a:solidFill>
                  <a:srgbClr val="006738"/>
                </a:solidFill>
              </a:rPr>
              <a:t>Propadanja travniških sadovnjakov</a:t>
            </a:r>
          </a:p>
          <a:p>
            <a:pPr marL="57150" indent="0">
              <a:buNone/>
            </a:pPr>
            <a:endParaRPr lang="sl-SI" dirty="0">
              <a:solidFill>
                <a:srgbClr val="006738"/>
              </a:solidFill>
            </a:endParaRPr>
          </a:p>
          <a:p>
            <a:pPr marL="57150" indent="0">
              <a:buNone/>
            </a:pPr>
            <a:r>
              <a:rPr lang="sl-SI" dirty="0">
                <a:solidFill>
                  <a:srgbClr val="006738"/>
                </a:solidFill>
              </a:rPr>
              <a:t>Socialno demografske:</a:t>
            </a:r>
          </a:p>
          <a:p>
            <a:pPr lvl="1">
              <a:buFont typeface="Arial" panose="020B0604020202020204" pitchFamily="34" charset="0"/>
              <a:buChar char="•"/>
            </a:pPr>
            <a:r>
              <a:rPr lang="sl-SI" dirty="0">
                <a:solidFill>
                  <a:srgbClr val="006738"/>
                </a:solidFill>
              </a:rPr>
              <a:t>Lastniška razdrobljenost zemljišča</a:t>
            </a:r>
          </a:p>
          <a:p>
            <a:pPr lvl="1">
              <a:buFont typeface="Arial" panose="020B0604020202020204" pitchFamily="34" charset="0"/>
              <a:buChar char="•"/>
            </a:pPr>
            <a:r>
              <a:rPr lang="sl-SI" dirty="0">
                <a:solidFill>
                  <a:srgbClr val="006738"/>
                </a:solidFill>
              </a:rPr>
              <a:t>Starost prebivalstva</a:t>
            </a:r>
          </a:p>
          <a:p>
            <a:pPr lvl="1">
              <a:buFont typeface="Arial" panose="020B0604020202020204" pitchFamily="34" charset="0"/>
              <a:buChar char="•"/>
            </a:pPr>
            <a:endParaRPr lang="sl-SI" dirty="0">
              <a:solidFill>
                <a:srgbClr val="006738"/>
              </a:solidFill>
            </a:endParaRPr>
          </a:p>
          <a:p>
            <a:pPr marL="57150" indent="0" algn="ctr">
              <a:buNone/>
            </a:pPr>
            <a:r>
              <a:rPr lang="sl-SI" dirty="0">
                <a:solidFill>
                  <a:srgbClr val="006738"/>
                </a:solidFill>
              </a:rPr>
              <a:t>Posledica: Stanje tarčnih HT je U2- (neugodno in se slabša)</a:t>
            </a:r>
          </a:p>
          <a:p>
            <a:pPr lvl="1">
              <a:buFont typeface="Arial" panose="020B0604020202020204" pitchFamily="34" charset="0"/>
              <a:buChar char="•"/>
            </a:pPr>
            <a:endParaRPr lang="sl-SI" dirty="0">
              <a:solidFill>
                <a:srgbClr val="006738"/>
              </a:solidFill>
            </a:endParaRPr>
          </a:p>
          <a:p>
            <a:pPr lvl="1">
              <a:buFont typeface="Arial" panose="020B0604020202020204" pitchFamily="34" charset="0"/>
              <a:buChar char="•"/>
            </a:pPr>
            <a:endParaRPr lang="sl-SI" dirty="0">
              <a:solidFill>
                <a:srgbClr val="006738"/>
              </a:solidFill>
            </a:endParaRPr>
          </a:p>
          <a:p>
            <a:pPr lvl="1">
              <a:buFont typeface="Arial" panose="020B0604020202020204" pitchFamily="34" charset="0"/>
              <a:buChar char="•"/>
            </a:pPr>
            <a:endParaRPr lang="sl-SI" dirty="0">
              <a:solidFill>
                <a:srgbClr val="006738"/>
              </a:solidFill>
            </a:endParaRPr>
          </a:p>
          <a:p>
            <a:pPr marL="457200" lvl="1" indent="0">
              <a:buNone/>
            </a:pPr>
            <a:endParaRPr lang="sl-SI" dirty="0">
              <a:solidFill>
                <a:srgbClr val="006738"/>
              </a:solidFill>
            </a:endParaRPr>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60232" y="928604"/>
            <a:ext cx="2376000" cy="1152128"/>
          </a:xfrm>
          <a:prstGeom prst="rect">
            <a:avLst/>
          </a:prstGeom>
        </p:spPr>
      </p:pic>
      <p:pic>
        <p:nvPicPr>
          <p:cNvPr id="5" name="Slika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60232" y="2136739"/>
            <a:ext cx="2376000" cy="1178643"/>
          </a:xfrm>
          <a:prstGeom prst="rect">
            <a:avLst/>
          </a:prstGeom>
        </p:spPr>
      </p:pic>
      <p:pic>
        <p:nvPicPr>
          <p:cNvPr id="6" name="Slika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60232" y="3371389"/>
            <a:ext cx="2376000" cy="1290769"/>
          </a:xfrm>
          <a:prstGeom prst="rect">
            <a:avLst/>
          </a:prstGeom>
        </p:spPr>
      </p:pic>
      <p:pic>
        <p:nvPicPr>
          <p:cNvPr id="1026" name="Picture 2" descr="IzkuÅ¡eni kosec JoÅ¾e Kozole (foto: BoÅ¡tjan ColariÄ Cole)."/>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660232" y="4718164"/>
            <a:ext cx="2376000" cy="1375132"/>
          </a:xfrm>
          <a:prstGeom prst="rect">
            <a:avLst/>
          </a:prstGeom>
          <a:noFill/>
          <a:extLst>
            <a:ext uri="{909E8E84-426E-40DD-AFC4-6F175D3DCCD1}">
              <a14:hiddenFill xmlns:a14="http://schemas.microsoft.com/office/drawing/2010/main">
                <a:solidFill>
                  <a:srgbClr val="FFFFFF"/>
                </a:solidFill>
              </a14:hiddenFill>
            </a:ext>
          </a:extLst>
        </p:spPr>
      </p:pic>
      <p:sp>
        <p:nvSpPr>
          <p:cNvPr id="9" name="Naslov 1"/>
          <p:cNvSpPr txBox="1">
            <a:spLocks/>
          </p:cNvSpPr>
          <p:nvPr/>
        </p:nvSpPr>
        <p:spPr>
          <a:xfrm>
            <a:off x="1043608" y="188640"/>
            <a:ext cx="7632584" cy="584775"/>
          </a:xfrm>
          <a:prstGeom prst="rect">
            <a:avLst/>
          </a:prstGeom>
          <a:noFill/>
          <a:ln w="28575">
            <a:solidFill>
              <a:srgbClr val="99CC00"/>
            </a:solidFill>
          </a:ln>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altLang="en-US" sz="3200" b="1" kern="0" dirty="0">
                <a:solidFill>
                  <a:srgbClr val="006738"/>
                </a:solidFill>
                <a:ea typeface="ＭＳ Ｐゴシック" pitchFamily="-109" charset="-128"/>
              </a:rPr>
              <a:t>Analiza groženj / vzrokov in posledic</a:t>
            </a:r>
          </a:p>
        </p:txBody>
      </p:sp>
      <p:sp>
        <p:nvSpPr>
          <p:cNvPr id="10" name="Desna puščica 9"/>
          <p:cNvSpPr/>
          <p:nvPr/>
        </p:nvSpPr>
        <p:spPr>
          <a:xfrm rot="5400000">
            <a:off x="3048433" y="4905164"/>
            <a:ext cx="314815" cy="242807"/>
          </a:xfrm>
          <a:prstGeom prst="rightArrow">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rgbClr val="008000"/>
              </a:solidFill>
            </a:endParaRPr>
          </a:p>
        </p:txBody>
      </p:sp>
    </p:spTree>
    <p:extLst>
      <p:ext uri="{BB962C8B-B14F-4D97-AF65-F5344CB8AC3E}">
        <p14:creationId xmlns:p14="http://schemas.microsoft.com/office/powerpoint/2010/main" val="380075528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2763" y="1052736"/>
            <a:ext cx="6669946" cy="5002460"/>
          </a:xfrm>
          <a:prstGeom prst="rect">
            <a:avLst/>
          </a:prstGeom>
          <a:effectLst>
            <a:innerShdw blurRad="63500" dist="50800" dir="8100000">
              <a:prstClr val="black">
                <a:alpha val="50000"/>
              </a:prstClr>
            </a:innerShdw>
          </a:effectLst>
        </p:spPr>
      </p:pic>
      <p:sp>
        <p:nvSpPr>
          <p:cNvPr id="3" name="PoljeZBesedilom 2"/>
          <p:cNvSpPr txBox="1"/>
          <p:nvPr/>
        </p:nvSpPr>
        <p:spPr>
          <a:xfrm>
            <a:off x="1475656" y="5470421"/>
            <a:ext cx="5027787" cy="584775"/>
          </a:xfrm>
          <a:prstGeom prst="rect">
            <a:avLst/>
          </a:prstGeom>
          <a:noFill/>
        </p:spPr>
        <p:txBody>
          <a:bodyPr wrap="none">
            <a:spAutoFit/>
          </a:bodyPr>
          <a:lstStyle/>
          <a:p>
            <a:pPr>
              <a:defRPr/>
            </a:pPr>
            <a:r>
              <a:rPr lang="sl-SI" sz="3200" dirty="0">
                <a:solidFill>
                  <a:srgbClr val="FFC000"/>
                </a:solidFill>
              </a:rPr>
              <a:t>Traviščem vračamo življenje!</a:t>
            </a:r>
          </a:p>
        </p:txBody>
      </p:sp>
      <p:sp>
        <p:nvSpPr>
          <p:cNvPr id="7" name="Naslov 1"/>
          <p:cNvSpPr txBox="1">
            <a:spLocks/>
          </p:cNvSpPr>
          <p:nvPr/>
        </p:nvSpPr>
        <p:spPr>
          <a:xfrm>
            <a:off x="323528" y="260648"/>
            <a:ext cx="8496944" cy="523220"/>
          </a:xfrm>
          <a:prstGeom prst="rect">
            <a:avLst/>
          </a:prstGeom>
          <a:noFill/>
          <a:ln w="28575">
            <a:solidFill>
              <a:srgbClr val="99CC00"/>
            </a:solidFill>
          </a:ln>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altLang="en-US" sz="2800" b="1" kern="0" dirty="0">
                <a:solidFill>
                  <a:srgbClr val="006738"/>
                </a:solidFill>
                <a:ea typeface="ＭＳ Ｐゴシック" pitchFamily="-109" charset="-128"/>
              </a:rPr>
              <a:t>Definiranje okoljskega problema - diskusija</a:t>
            </a:r>
          </a:p>
        </p:txBody>
      </p:sp>
    </p:spTree>
    <p:extLst>
      <p:ext uri="{BB962C8B-B14F-4D97-AF65-F5344CB8AC3E}">
        <p14:creationId xmlns:p14="http://schemas.microsoft.com/office/powerpoint/2010/main" val="132166304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20" name="Pravokotnik 1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nvGrpSpPr>
          <p:cNvPr id="15" name="Skupina 14"/>
          <p:cNvGrpSpPr/>
          <p:nvPr/>
        </p:nvGrpSpPr>
        <p:grpSpPr>
          <a:xfrm>
            <a:off x="297601" y="121987"/>
            <a:ext cx="1594805" cy="878779"/>
            <a:chOff x="107504" y="121987"/>
            <a:chExt cx="1594805" cy="878779"/>
          </a:xfrm>
        </p:grpSpPr>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6" name="PoljeZBesedilom 5"/>
            <p:cNvSpPr txBox="1"/>
            <p:nvPr/>
          </p:nvSpPr>
          <p:spPr>
            <a:xfrm>
              <a:off x="107504" y="754545"/>
              <a:ext cx="1594805" cy="246221"/>
            </a:xfrm>
            <a:prstGeom prst="rect">
              <a:avLst/>
            </a:prstGeom>
            <a:noFill/>
          </p:spPr>
          <p:txBody>
            <a:bodyPr wrap="square" rtlCol="0">
              <a:spAutoFit/>
            </a:bodyPr>
            <a:lstStyle/>
            <a:p>
              <a:r>
                <a:rPr lang="sl-SI" sz="1000" dirty="0">
                  <a:latin typeface="Ubuntu" panose="020B0504030602030204" pitchFamily="34" charset="0"/>
                </a:rPr>
                <a:t>LIFE14 CAP/SI/000012</a:t>
              </a:r>
            </a:p>
          </p:txBody>
        </p:sp>
      </p:grpSp>
      <p:pic>
        <p:nvPicPr>
          <p:cNvPr id="10" name="Slika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335" y="28525"/>
            <a:ext cx="1154799" cy="8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Slik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5409" y="378588"/>
            <a:ext cx="3312368" cy="432771"/>
          </a:xfrm>
          <a:prstGeom prst="rect">
            <a:avLst/>
          </a:prstGeom>
        </p:spPr>
      </p:pic>
      <p:sp>
        <p:nvSpPr>
          <p:cNvPr id="17" name="Pravokotnik 16"/>
          <p:cNvSpPr/>
          <p:nvPr/>
        </p:nvSpPr>
        <p:spPr>
          <a:xfrm>
            <a:off x="859182" y="2523929"/>
            <a:ext cx="7469043" cy="853952"/>
          </a:xfrm>
          <a:prstGeom prst="rect">
            <a:avLst/>
          </a:prstGeom>
        </p:spPr>
        <p:txBody>
          <a:bodyPr wrap="square">
            <a:spAutoFit/>
          </a:bodyPr>
          <a:lstStyle/>
          <a:p>
            <a:pPr algn="ctr">
              <a:lnSpc>
                <a:spcPct val="115000"/>
              </a:lnSpc>
              <a:spcAft>
                <a:spcPts val="0"/>
              </a:spcAft>
            </a:pPr>
            <a:r>
              <a:rPr lang="sl-SI" sz="4800" b="1" dirty="0">
                <a:solidFill>
                  <a:schemeClr val="bg1"/>
                </a:solidFill>
                <a:latin typeface="Ubuntu" panose="020B0504030602030204" pitchFamily="34" charset="0"/>
                <a:ea typeface="Calibri"/>
                <a:cs typeface="Times New Roman"/>
              </a:rPr>
              <a:t>LIFE </a:t>
            </a:r>
            <a:r>
              <a:rPr lang="sl-SI" sz="4800" b="1" dirty="0" err="1">
                <a:solidFill>
                  <a:schemeClr val="bg1"/>
                </a:solidFill>
                <a:latin typeface="Ubuntu" panose="020B0504030602030204" pitchFamily="34" charset="0"/>
                <a:ea typeface="Calibri"/>
                <a:cs typeface="Times New Roman"/>
              </a:rPr>
              <a:t>Quiz</a:t>
            </a:r>
            <a:endParaRPr lang="sl-SI" sz="4800" b="1" dirty="0">
              <a:solidFill>
                <a:schemeClr val="bg1"/>
              </a:solidFill>
              <a:latin typeface="Ubuntu" panose="020B0504030602030204" pitchFamily="34" charset="0"/>
              <a:ea typeface="Calibri"/>
              <a:cs typeface="Times New Roman"/>
            </a:endParaRPr>
          </a:p>
        </p:txBody>
      </p:sp>
      <p:sp>
        <p:nvSpPr>
          <p:cNvPr id="12" name="PoljeZBesedilom 11"/>
          <p:cNvSpPr txBox="1"/>
          <p:nvPr/>
        </p:nvSpPr>
        <p:spPr>
          <a:xfrm>
            <a:off x="2494175" y="6381328"/>
            <a:ext cx="4094049" cy="369332"/>
          </a:xfrm>
          <a:prstGeom prst="rect">
            <a:avLst/>
          </a:prstGeom>
          <a:noFill/>
        </p:spPr>
        <p:txBody>
          <a:bodyPr wrap="square" rtlCol="0">
            <a:spAutoFit/>
          </a:bodyPr>
          <a:lstStyle/>
          <a:p>
            <a:pPr algn="ctr"/>
            <a:r>
              <a:rPr lang="sl-SI" dirty="0">
                <a:solidFill>
                  <a:prstClr val="white"/>
                </a:solidFill>
                <a:latin typeface="Ubuntu" panose="020B0504030602030204" pitchFamily="34" charset="0"/>
              </a:rPr>
              <a:t>Ljubljana, 15. in 16. januar 2019</a:t>
            </a:r>
          </a:p>
        </p:txBody>
      </p:sp>
      <p:sp>
        <p:nvSpPr>
          <p:cNvPr id="13" name="PoljeZBesedilom 12"/>
          <p:cNvSpPr txBox="1"/>
          <p:nvPr/>
        </p:nvSpPr>
        <p:spPr>
          <a:xfrm>
            <a:off x="2195737" y="5661248"/>
            <a:ext cx="4824535" cy="584775"/>
          </a:xfrm>
          <a:prstGeom prst="rect">
            <a:avLst/>
          </a:prstGeom>
          <a:noFill/>
        </p:spPr>
        <p:txBody>
          <a:bodyPr wrap="square" rtlCol="0">
            <a:spAutoFit/>
          </a:bodyPr>
          <a:lstStyle/>
          <a:p>
            <a:pPr algn="ctr"/>
            <a:r>
              <a:rPr lang="sl-SI" sz="3200" b="1" dirty="0">
                <a:solidFill>
                  <a:schemeClr val="bg1"/>
                </a:solidFill>
                <a:latin typeface="Ubuntu" panose="020B0504030602030204" pitchFamily="34" charset="0"/>
              </a:rPr>
              <a:t>Tatjana </a:t>
            </a:r>
            <a:r>
              <a:rPr lang="sl-SI" sz="3200" b="1" dirty="0" err="1">
                <a:solidFill>
                  <a:schemeClr val="bg1"/>
                </a:solidFill>
                <a:latin typeface="Ubuntu" panose="020B0504030602030204" pitchFamily="34" charset="0"/>
              </a:rPr>
              <a:t>Orhini</a:t>
            </a:r>
            <a:r>
              <a:rPr lang="sl-SI" sz="3200" b="1" dirty="0">
                <a:solidFill>
                  <a:schemeClr val="bg1"/>
                </a:solidFill>
                <a:latin typeface="Ubuntu" panose="020B0504030602030204" pitchFamily="34" charset="0"/>
              </a:rPr>
              <a:t> Valjavec</a:t>
            </a:r>
          </a:p>
        </p:txBody>
      </p:sp>
    </p:spTree>
    <p:extLst>
      <p:ext uri="{BB962C8B-B14F-4D97-AF65-F5344CB8AC3E}">
        <p14:creationId xmlns:p14="http://schemas.microsoft.com/office/powerpoint/2010/main" val="5392447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5" name="PoljeZBesedilom 4"/>
          <p:cNvSpPr txBox="1"/>
          <p:nvPr/>
        </p:nvSpPr>
        <p:spPr>
          <a:xfrm>
            <a:off x="271985" y="1137518"/>
            <a:ext cx="8548487" cy="954107"/>
          </a:xfrm>
          <a:prstGeom prst="rect">
            <a:avLst/>
          </a:prstGeom>
          <a:noFill/>
        </p:spPr>
        <p:txBody>
          <a:bodyPr wrap="square" rtlCol="0">
            <a:spAutoFit/>
          </a:bodyPr>
          <a:lstStyle/>
          <a:p>
            <a:pPr algn="ctr"/>
            <a:r>
              <a:rPr lang="sl-SI" sz="3200" dirty="0">
                <a:solidFill>
                  <a:prstClr val="black"/>
                </a:solidFill>
                <a:latin typeface="Ubuntu" panose="020B0504030602030204" pitchFamily="34" charset="0"/>
              </a:rPr>
              <a:t>DELO V SKUPINAH</a:t>
            </a:r>
          </a:p>
          <a:p>
            <a:pPr algn="ctr"/>
            <a:r>
              <a:rPr lang="sl-SI" sz="2400" dirty="0">
                <a:solidFill>
                  <a:prstClr val="black"/>
                </a:solidFill>
                <a:latin typeface="Ubuntu" panose="020B0504030602030204" pitchFamily="34" charset="0"/>
              </a:rPr>
              <a:t>50 MINUT</a:t>
            </a:r>
          </a:p>
        </p:txBody>
      </p:sp>
      <p:pic>
        <p:nvPicPr>
          <p:cNvPr id="2050" name="Picture 2" descr="http://www.mspguide.org/sites/default/files/images/problem_tree_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4376" y="2274858"/>
            <a:ext cx="3627824" cy="3514061"/>
          </a:xfrm>
          <a:prstGeom prst="rect">
            <a:avLst/>
          </a:prstGeom>
          <a:noFill/>
          <a:extLst>
            <a:ext uri="{909E8E84-426E-40DD-AFC4-6F175D3DCCD1}">
              <a14:hiddenFill xmlns:a14="http://schemas.microsoft.com/office/drawing/2010/main">
                <a:solidFill>
                  <a:srgbClr val="FFFFFF"/>
                </a:solidFill>
              </a14:hiddenFill>
            </a:ext>
          </a:extLst>
        </p:spPr>
      </p:pic>
      <p:sp>
        <p:nvSpPr>
          <p:cNvPr id="12" name="Pravokotnik 11"/>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Definiranje (okoljskega) projektnega problema</a:t>
            </a:r>
          </a:p>
        </p:txBody>
      </p:sp>
    </p:spTree>
    <p:extLst>
      <p:ext uri="{BB962C8B-B14F-4D97-AF65-F5344CB8AC3E}">
        <p14:creationId xmlns:p14="http://schemas.microsoft.com/office/powerpoint/2010/main" val="35426690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dirty="0">
                <a:solidFill>
                  <a:prstClr val="white"/>
                </a:solidFill>
              </a:rPr>
              <a:t>			</a:t>
            </a:r>
          </a:p>
        </p:txBody>
      </p:sp>
      <p:sp>
        <p:nvSpPr>
          <p:cNvPr id="12" name="PoljeZBesedilom 11"/>
          <p:cNvSpPr txBox="1"/>
          <p:nvPr/>
        </p:nvSpPr>
        <p:spPr>
          <a:xfrm>
            <a:off x="1900435" y="836712"/>
            <a:ext cx="5405647" cy="707886"/>
          </a:xfrm>
          <a:prstGeom prst="rect">
            <a:avLst/>
          </a:prstGeom>
          <a:noFill/>
        </p:spPr>
        <p:txBody>
          <a:bodyPr wrap="none" rtlCol="0">
            <a:spAutoFit/>
          </a:bodyPr>
          <a:lstStyle/>
          <a:p>
            <a:pPr algn="ctr"/>
            <a:r>
              <a:rPr lang="sl-SI" sz="2000" b="1" dirty="0">
                <a:solidFill>
                  <a:prstClr val="black"/>
                </a:solidFill>
                <a:latin typeface="Ubuntu" panose="020B0504030602030204" pitchFamily="34" charset="0"/>
              </a:rPr>
              <a:t>Program 1. LIFE delavnice za pisanje prijav:</a:t>
            </a:r>
          </a:p>
          <a:p>
            <a:pPr algn="ctr"/>
            <a:r>
              <a:rPr lang="sl-SI" sz="2000" b="1" dirty="0">
                <a:solidFill>
                  <a:prstClr val="black"/>
                </a:solidFill>
                <a:latin typeface="Ubuntu" panose="020B0504030602030204" pitchFamily="34" charset="0"/>
              </a:rPr>
              <a:t>Program delavnice</a:t>
            </a:r>
          </a:p>
        </p:txBody>
      </p:sp>
      <p:graphicFrame>
        <p:nvGraphicFramePr>
          <p:cNvPr id="15" name="Tabela 14"/>
          <p:cNvGraphicFramePr>
            <a:graphicFrameLocks noGrp="1"/>
          </p:cNvGraphicFramePr>
          <p:nvPr>
            <p:extLst>
              <p:ext uri="{D42A27DB-BD31-4B8C-83A1-F6EECF244321}">
                <p14:modId xmlns:p14="http://schemas.microsoft.com/office/powerpoint/2010/main" val="3182783428"/>
              </p:ext>
            </p:extLst>
          </p:nvPr>
        </p:nvGraphicFramePr>
        <p:xfrm>
          <a:off x="539231" y="1700808"/>
          <a:ext cx="8065536" cy="3737908"/>
        </p:xfrm>
        <a:graphic>
          <a:graphicData uri="http://schemas.openxmlformats.org/drawingml/2006/table">
            <a:tbl>
              <a:tblPr>
                <a:tableStyleId>{5C22544A-7EE6-4342-B048-85BDC9FD1C3A}</a:tableStyleId>
              </a:tblPr>
              <a:tblGrid>
                <a:gridCol w="1607139">
                  <a:extLst>
                    <a:ext uri="{9D8B030D-6E8A-4147-A177-3AD203B41FA5}">
                      <a16:colId xmlns:a16="http://schemas.microsoft.com/office/drawing/2014/main" val="20000"/>
                    </a:ext>
                  </a:extLst>
                </a:gridCol>
                <a:gridCol w="4202831">
                  <a:extLst>
                    <a:ext uri="{9D8B030D-6E8A-4147-A177-3AD203B41FA5}">
                      <a16:colId xmlns:a16="http://schemas.microsoft.com/office/drawing/2014/main" val="20001"/>
                    </a:ext>
                  </a:extLst>
                </a:gridCol>
                <a:gridCol w="2255566">
                  <a:extLst>
                    <a:ext uri="{9D8B030D-6E8A-4147-A177-3AD203B41FA5}">
                      <a16:colId xmlns:a16="http://schemas.microsoft.com/office/drawing/2014/main" val="20002"/>
                    </a:ext>
                  </a:extLst>
                </a:gridCol>
              </a:tblGrid>
              <a:tr h="396185">
                <a:tc>
                  <a:txBody>
                    <a:bodyPr/>
                    <a:lstStyle/>
                    <a:p>
                      <a:pPr algn="ctr">
                        <a:lnSpc>
                          <a:spcPct val="115000"/>
                        </a:lnSpc>
                        <a:spcAft>
                          <a:spcPts val="0"/>
                        </a:spcAft>
                      </a:pPr>
                      <a:r>
                        <a:rPr lang="sl-SI" sz="1600" b="1" dirty="0">
                          <a:effectLst/>
                          <a:latin typeface="Ubuntu" panose="020B0504030602030204" pitchFamily="34" charset="0"/>
                        </a:rPr>
                        <a:t>Trajanje</a:t>
                      </a:r>
                      <a:endParaRPr lang="sl-SI" sz="1600" b="1" dirty="0">
                        <a:effectLst/>
                        <a:latin typeface="Ubuntu" panose="020B0504030602030204" pitchFamily="34" charset="0"/>
                        <a:ea typeface="Calibri"/>
                        <a:cs typeface="Times New Roman"/>
                      </a:endParaRPr>
                    </a:p>
                  </a:txBody>
                  <a:tcPr marL="19050" marR="19050" marT="0" marB="0">
                    <a:solidFill>
                      <a:srgbClr val="4696C8"/>
                    </a:solidFill>
                  </a:tcPr>
                </a:tc>
                <a:tc>
                  <a:txBody>
                    <a:bodyPr/>
                    <a:lstStyle/>
                    <a:p>
                      <a:pPr algn="ctr">
                        <a:lnSpc>
                          <a:spcPct val="115000"/>
                        </a:lnSpc>
                        <a:spcAft>
                          <a:spcPts val="0"/>
                        </a:spcAft>
                      </a:pPr>
                      <a:r>
                        <a:rPr lang="sl-SI" sz="1600" b="1" dirty="0">
                          <a:effectLst/>
                          <a:latin typeface="Ubuntu" panose="020B0504030602030204" pitchFamily="34" charset="0"/>
                        </a:rPr>
                        <a:t>Naslov sklopa</a:t>
                      </a:r>
                      <a:endParaRPr lang="sl-SI" sz="1600" b="1" dirty="0">
                        <a:effectLst/>
                        <a:latin typeface="Ubuntu" panose="020B0504030602030204" pitchFamily="34" charset="0"/>
                        <a:ea typeface="Calibri"/>
                        <a:cs typeface="Times New Roman"/>
                      </a:endParaRPr>
                    </a:p>
                  </a:txBody>
                  <a:tcPr marL="19050" marR="19050" marT="0" marB="0">
                    <a:solidFill>
                      <a:srgbClr val="4696C8"/>
                    </a:solidFill>
                  </a:tcPr>
                </a:tc>
                <a:tc>
                  <a:txBody>
                    <a:bodyPr/>
                    <a:lstStyle/>
                    <a:p>
                      <a:pPr algn="ctr">
                        <a:lnSpc>
                          <a:spcPct val="115000"/>
                        </a:lnSpc>
                        <a:spcAft>
                          <a:spcPts val="0"/>
                        </a:spcAft>
                      </a:pPr>
                      <a:r>
                        <a:rPr lang="sl-SI" sz="1600" b="1" dirty="0">
                          <a:effectLst/>
                          <a:latin typeface="Ubuntu" panose="020B0504030602030204" pitchFamily="34" charset="0"/>
                        </a:rPr>
                        <a:t>Nosilec</a:t>
                      </a:r>
                      <a:endParaRPr lang="sl-SI" sz="1600" b="1" dirty="0">
                        <a:effectLst/>
                        <a:latin typeface="Ubuntu" panose="020B0504030602030204" pitchFamily="34" charset="0"/>
                        <a:ea typeface="Calibri"/>
                        <a:cs typeface="Times New Roman"/>
                      </a:endParaRPr>
                    </a:p>
                  </a:txBody>
                  <a:tcPr marL="19050" marR="19050" marT="0" marB="0">
                    <a:solidFill>
                      <a:srgbClr val="4696C8"/>
                    </a:solidFill>
                  </a:tcPr>
                </a:tc>
                <a:extLst>
                  <a:ext uri="{0D108BD9-81ED-4DB2-BD59-A6C34878D82A}">
                    <a16:rowId xmlns:a16="http://schemas.microsoft.com/office/drawing/2014/main" val="10000"/>
                  </a:ext>
                </a:extLst>
              </a:tr>
              <a:tr h="332195">
                <a:tc>
                  <a:txBody>
                    <a:bodyPr/>
                    <a:lstStyle/>
                    <a:p>
                      <a:pPr algn="ctr">
                        <a:lnSpc>
                          <a:spcPct val="115000"/>
                        </a:lnSpc>
                        <a:spcAft>
                          <a:spcPts val="0"/>
                        </a:spcAft>
                      </a:pPr>
                      <a:r>
                        <a:rPr lang="sl-SI" sz="1400" dirty="0">
                          <a:effectLst/>
                          <a:latin typeface="Ubuntu" panose="020B0504030602030204" pitchFamily="34" charset="0"/>
                        </a:rPr>
                        <a:t>08.30 – 09.00</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Registracija udeležencev in pogostitev s kavo</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1"/>
                  </a:ext>
                </a:extLst>
              </a:tr>
              <a:tr h="506598">
                <a:tc>
                  <a:txBody>
                    <a:bodyPr/>
                    <a:lstStyle/>
                    <a:p>
                      <a:pPr algn="ctr">
                        <a:lnSpc>
                          <a:spcPct val="115000"/>
                        </a:lnSpc>
                        <a:spcAft>
                          <a:spcPts val="0"/>
                        </a:spcAft>
                      </a:pPr>
                      <a:r>
                        <a:rPr lang="sl-SI" sz="1400" b="0" dirty="0">
                          <a:effectLst/>
                          <a:latin typeface="Ubuntu" panose="020B0504030602030204" pitchFamily="34" charset="0"/>
                        </a:rPr>
                        <a:t>09.00 – 09.10</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Pozdravni govor v.d. Generalne direktorice Direktorata za okolje</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mag. Tanja Bolte</a:t>
                      </a:r>
                    </a:p>
                    <a:p>
                      <a:pPr algn="ctr">
                        <a:lnSpc>
                          <a:spcPct val="115000"/>
                        </a:lnSpc>
                        <a:spcAft>
                          <a:spcPts val="0"/>
                        </a:spcAft>
                      </a:pPr>
                      <a:r>
                        <a:rPr lang="sl-SI" sz="1400" b="0" dirty="0">
                          <a:effectLst/>
                          <a:latin typeface="Ubuntu" panose="020B0504030602030204" pitchFamily="34" charset="0"/>
                          <a:ea typeface="Calibri"/>
                          <a:cs typeface="Times New Roman"/>
                        </a:rPr>
                        <a:t>Nives Nared</a:t>
                      </a:r>
                    </a:p>
                  </a:txBody>
                  <a:tcPr marL="19050" marR="19050" marT="0" marB="0">
                    <a:solidFill>
                      <a:schemeClr val="bg1">
                        <a:lumMod val="85000"/>
                      </a:schemeClr>
                    </a:solidFill>
                  </a:tcPr>
                </a:tc>
                <a:extLst>
                  <a:ext uri="{0D108BD9-81ED-4DB2-BD59-A6C34878D82A}">
                    <a16:rowId xmlns:a16="http://schemas.microsoft.com/office/drawing/2014/main" val="10002"/>
                  </a:ext>
                </a:extLst>
              </a:tr>
              <a:tr h="277190">
                <a:tc>
                  <a:txBody>
                    <a:bodyPr/>
                    <a:lstStyle/>
                    <a:p>
                      <a:pPr algn="ctr">
                        <a:lnSpc>
                          <a:spcPct val="115000"/>
                        </a:lnSpc>
                        <a:spcAft>
                          <a:spcPts val="0"/>
                        </a:spcAft>
                      </a:pPr>
                      <a:r>
                        <a:rPr lang="sl-SI" sz="1400" b="0" dirty="0">
                          <a:effectLst/>
                          <a:latin typeface="Ubuntu" panose="020B0504030602030204" pitchFamily="34" charset="0"/>
                        </a:rPr>
                        <a:t>09.10 – 09.35</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Prednostne teme</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Janja Samec</a:t>
                      </a:r>
                    </a:p>
                  </a:txBody>
                  <a:tcPr marL="19050" marR="19050" marT="0" marB="0">
                    <a:solidFill>
                      <a:schemeClr val="bg1">
                        <a:lumMod val="85000"/>
                      </a:schemeClr>
                    </a:solidFill>
                  </a:tcPr>
                </a:tc>
                <a:extLst>
                  <a:ext uri="{0D108BD9-81ED-4DB2-BD59-A6C34878D82A}">
                    <a16:rowId xmlns:a16="http://schemas.microsoft.com/office/drawing/2014/main" val="10003"/>
                  </a:ext>
                </a:extLst>
              </a:tr>
              <a:tr h="530848">
                <a:tc>
                  <a:txBody>
                    <a:bodyPr/>
                    <a:lstStyle/>
                    <a:p>
                      <a:pPr algn="ctr">
                        <a:lnSpc>
                          <a:spcPct val="115000"/>
                        </a:lnSpc>
                        <a:spcAft>
                          <a:spcPts val="0"/>
                        </a:spcAft>
                      </a:pPr>
                      <a:r>
                        <a:rPr lang="sl-SI" sz="1400" dirty="0">
                          <a:effectLst/>
                          <a:latin typeface="Ubuntu" panose="020B0504030602030204" pitchFamily="34" charset="0"/>
                        </a:rPr>
                        <a:t>09.35 – 11.15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Definiranje (okoljskega) projektnega problema</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Marjetka Šemrl </a:t>
                      </a:r>
                      <a:r>
                        <a:rPr lang="sl-SI" sz="1400" dirty="0" err="1">
                          <a:effectLst/>
                          <a:latin typeface="Ubuntu" panose="020B0504030602030204" pitchFamily="34" charset="0"/>
                        </a:rPr>
                        <a:t>dos</a:t>
                      </a:r>
                      <a:r>
                        <a:rPr lang="sl-SI" sz="1400" dirty="0">
                          <a:effectLst/>
                          <a:latin typeface="Ubuntu" panose="020B0504030602030204" pitchFamily="34" charset="0"/>
                        </a:rPr>
                        <a:t> </a:t>
                      </a:r>
                      <a:r>
                        <a:rPr lang="sl-SI" sz="1400" dirty="0" err="1">
                          <a:effectLst/>
                          <a:latin typeface="Ubuntu" panose="020B0504030602030204" pitchFamily="34" charset="0"/>
                        </a:rPr>
                        <a:t>Reis</a:t>
                      </a:r>
                      <a:endParaRPr lang="sl-SI" sz="1400" dirty="0">
                        <a:effectLst/>
                        <a:latin typeface="Ubuntu" panose="020B0504030602030204" pitchFamily="34" charset="0"/>
                      </a:endParaRPr>
                    </a:p>
                    <a:p>
                      <a:pPr algn="ctr">
                        <a:lnSpc>
                          <a:spcPct val="115000"/>
                        </a:lnSpc>
                        <a:spcAft>
                          <a:spcPts val="0"/>
                        </a:spcAft>
                      </a:pPr>
                      <a:r>
                        <a:rPr lang="sl-SI" sz="1400" dirty="0">
                          <a:effectLst/>
                          <a:latin typeface="Ubuntu" panose="020B0504030602030204" pitchFamily="34" charset="0"/>
                        </a:rPr>
                        <a:t>dr. Nika Debeljak</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4"/>
                  </a:ext>
                </a:extLst>
              </a:tr>
              <a:tr h="332195">
                <a:tc>
                  <a:txBody>
                    <a:bodyPr/>
                    <a:lstStyle/>
                    <a:p>
                      <a:pPr algn="ctr">
                        <a:lnSpc>
                          <a:spcPct val="115000"/>
                        </a:lnSpc>
                        <a:spcAft>
                          <a:spcPts val="0"/>
                        </a:spcAft>
                      </a:pPr>
                      <a:r>
                        <a:rPr lang="sl-SI" sz="1400" b="1" dirty="0">
                          <a:effectLst/>
                          <a:latin typeface="Ubuntu" panose="020B0504030602030204" pitchFamily="34" charset="0"/>
                        </a:rPr>
                        <a:t>11.15 – 11.35</a:t>
                      </a:r>
                      <a:endParaRPr lang="sl-SI" sz="1400" b="1"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1" dirty="0">
                          <a:effectLst/>
                          <a:latin typeface="Ubuntu" panose="020B0504030602030204" pitchFamily="34" charset="0"/>
                        </a:rPr>
                        <a:t>Odmor</a:t>
                      </a:r>
                      <a:endParaRPr lang="sl-SI" sz="1400" b="1"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1" dirty="0">
                          <a:effectLst/>
                          <a:latin typeface="Ubuntu" panose="020B0504030602030204" pitchFamily="34" charset="0"/>
                        </a:rPr>
                        <a:t> </a:t>
                      </a:r>
                      <a:endParaRPr lang="sl-SI" sz="1400" b="1"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5"/>
                  </a:ext>
                </a:extLst>
              </a:tr>
              <a:tr h="526446">
                <a:tc>
                  <a:txBody>
                    <a:bodyPr/>
                    <a:lstStyle/>
                    <a:p>
                      <a:pPr algn="ctr">
                        <a:lnSpc>
                          <a:spcPct val="115000"/>
                        </a:lnSpc>
                        <a:spcAft>
                          <a:spcPts val="0"/>
                        </a:spcAft>
                      </a:pPr>
                      <a:r>
                        <a:rPr lang="sl-SI" sz="1400" dirty="0">
                          <a:effectLst/>
                          <a:latin typeface="Ubuntu" panose="020B0504030602030204" pitchFamily="34" charset="0"/>
                        </a:rPr>
                        <a:t>11.35 – 13.15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Cilji in pričakovani rezultati projekta</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Danilo Šteblaj</a:t>
                      </a:r>
                    </a:p>
                    <a:p>
                      <a:pPr algn="ctr">
                        <a:lnSpc>
                          <a:spcPct val="115000"/>
                        </a:lnSpc>
                        <a:spcAft>
                          <a:spcPts val="0"/>
                        </a:spcAft>
                      </a:pPr>
                      <a:r>
                        <a:rPr lang="sl-SI" sz="1400" dirty="0">
                          <a:effectLst/>
                          <a:latin typeface="Ubuntu" panose="020B0504030602030204" pitchFamily="34" charset="0"/>
                        </a:rPr>
                        <a:t>dr. Nika Debeljak</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6"/>
                  </a:ext>
                </a:extLst>
              </a:tr>
              <a:tr h="504056">
                <a:tc>
                  <a:txBody>
                    <a:bodyPr/>
                    <a:lstStyle/>
                    <a:p>
                      <a:pPr algn="ctr">
                        <a:lnSpc>
                          <a:spcPct val="115000"/>
                        </a:lnSpc>
                        <a:spcAft>
                          <a:spcPts val="0"/>
                        </a:spcAft>
                      </a:pPr>
                      <a:r>
                        <a:rPr lang="sl-SI" sz="1400" dirty="0">
                          <a:effectLst/>
                          <a:latin typeface="Ubuntu" panose="020B0504030602030204" pitchFamily="34" charset="0"/>
                        </a:rPr>
                        <a:t>13.15 – 14.15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Indikatorji</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Tatjana </a:t>
                      </a:r>
                      <a:r>
                        <a:rPr lang="sl-SI" sz="1400" dirty="0" err="1">
                          <a:effectLst/>
                          <a:latin typeface="Ubuntu" panose="020B0504030602030204" pitchFamily="34" charset="0"/>
                        </a:rPr>
                        <a:t>Orhini</a:t>
                      </a:r>
                      <a:r>
                        <a:rPr lang="sl-SI" sz="1400" dirty="0">
                          <a:effectLst/>
                          <a:latin typeface="Ubuntu" panose="020B0504030602030204" pitchFamily="34" charset="0"/>
                        </a:rPr>
                        <a:t> Valjavec</a:t>
                      </a:r>
                    </a:p>
                    <a:p>
                      <a:pPr algn="ctr">
                        <a:lnSpc>
                          <a:spcPct val="115000"/>
                        </a:lnSpc>
                        <a:spcAft>
                          <a:spcPts val="0"/>
                        </a:spcAft>
                      </a:pPr>
                      <a:r>
                        <a:rPr lang="sl-SI" sz="1400" dirty="0">
                          <a:effectLst/>
                          <a:latin typeface="Ubuntu" panose="020B0504030602030204" pitchFamily="34" charset="0"/>
                        </a:rPr>
                        <a:t>dr. Nika Debeljak</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7"/>
                  </a:ext>
                </a:extLst>
              </a:tr>
              <a:tr h="332195">
                <a:tc>
                  <a:txBody>
                    <a:bodyPr/>
                    <a:lstStyle/>
                    <a:p>
                      <a:pPr algn="ctr">
                        <a:lnSpc>
                          <a:spcPct val="115000"/>
                        </a:lnSpc>
                        <a:spcAft>
                          <a:spcPts val="0"/>
                        </a:spcAft>
                      </a:pPr>
                      <a:r>
                        <a:rPr lang="sl-SI" sz="1400" dirty="0">
                          <a:effectLst/>
                          <a:latin typeface="Ubuntu" panose="020B0504030602030204" pitchFamily="34" charset="0"/>
                        </a:rPr>
                        <a:t>14.15 – 15.15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Zaključek in kosilo</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 </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9139704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   </a:t>
            </a:r>
            <a:r>
              <a:rPr lang="sl-SI" sz="2000" dirty="0">
                <a:solidFill>
                  <a:schemeClr val="tx1"/>
                </a:solidFill>
                <a:latin typeface="Ubuntu" panose="020B0504030602030204" pitchFamily="34" charset="0"/>
              </a:rPr>
              <a:t>Sklop: Odmor</a:t>
            </a:r>
            <a:endParaRPr lang="sl-SI" sz="2000" dirty="0">
              <a:latin typeface="Ubuntu" panose="020B0504030602030204" pitchFamily="34" charset="0"/>
            </a:endParaRPr>
          </a:p>
        </p:txBody>
      </p:sp>
      <p:sp>
        <p:nvSpPr>
          <p:cNvPr id="6" name="AutoShape 2"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7" name="AutoShape 4"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pic>
        <p:nvPicPr>
          <p:cNvPr id="3" name="Slika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684" y="1124744"/>
            <a:ext cx="7258406" cy="4536504"/>
          </a:xfrm>
          <a:prstGeom prst="rect">
            <a:avLst/>
          </a:prstGeom>
        </p:spPr>
      </p:pic>
    </p:spTree>
    <p:extLst>
      <p:ext uri="{BB962C8B-B14F-4D97-AF65-F5344CB8AC3E}">
        <p14:creationId xmlns:p14="http://schemas.microsoft.com/office/powerpoint/2010/main" val="33648388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dirty="0">
                <a:solidFill>
                  <a:prstClr val="white"/>
                </a:solidFill>
              </a:rPr>
              <a:t>			</a:t>
            </a:r>
          </a:p>
        </p:txBody>
      </p:sp>
      <p:sp>
        <p:nvSpPr>
          <p:cNvPr id="12" name="PoljeZBesedilom 11"/>
          <p:cNvSpPr txBox="1"/>
          <p:nvPr/>
        </p:nvSpPr>
        <p:spPr>
          <a:xfrm>
            <a:off x="1900435" y="836712"/>
            <a:ext cx="5405647" cy="707886"/>
          </a:xfrm>
          <a:prstGeom prst="rect">
            <a:avLst/>
          </a:prstGeom>
          <a:noFill/>
        </p:spPr>
        <p:txBody>
          <a:bodyPr wrap="none" rtlCol="0">
            <a:spAutoFit/>
          </a:bodyPr>
          <a:lstStyle/>
          <a:p>
            <a:pPr algn="ctr"/>
            <a:r>
              <a:rPr lang="sl-SI" sz="2000" b="1" dirty="0">
                <a:solidFill>
                  <a:prstClr val="black"/>
                </a:solidFill>
                <a:latin typeface="Ubuntu" panose="020B0504030602030204" pitchFamily="34" charset="0"/>
              </a:rPr>
              <a:t>Program 1. LIFE delavnice za pisanje prijav:</a:t>
            </a:r>
          </a:p>
          <a:p>
            <a:pPr algn="ctr"/>
            <a:r>
              <a:rPr lang="sl-SI" sz="2000" b="1" dirty="0">
                <a:solidFill>
                  <a:prstClr val="black"/>
                </a:solidFill>
                <a:latin typeface="Ubuntu" panose="020B0504030602030204" pitchFamily="34" charset="0"/>
              </a:rPr>
              <a:t>Program delavnice</a:t>
            </a:r>
          </a:p>
        </p:txBody>
      </p:sp>
      <p:graphicFrame>
        <p:nvGraphicFramePr>
          <p:cNvPr id="15" name="Tabela 14"/>
          <p:cNvGraphicFramePr>
            <a:graphicFrameLocks noGrp="1"/>
          </p:cNvGraphicFramePr>
          <p:nvPr>
            <p:extLst>
              <p:ext uri="{D42A27DB-BD31-4B8C-83A1-F6EECF244321}">
                <p14:modId xmlns:p14="http://schemas.microsoft.com/office/powerpoint/2010/main" val="2017495240"/>
              </p:ext>
            </p:extLst>
          </p:nvPr>
        </p:nvGraphicFramePr>
        <p:xfrm>
          <a:off x="539231" y="1700808"/>
          <a:ext cx="8065536" cy="3737908"/>
        </p:xfrm>
        <a:graphic>
          <a:graphicData uri="http://schemas.openxmlformats.org/drawingml/2006/table">
            <a:tbl>
              <a:tblPr>
                <a:tableStyleId>{5C22544A-7EE6-4342-B048-85BDC9FD1C3A}</a:tableStyleId>
              </a:tblPr>
              <a:tblGrid>
                <a:gridCol w="1607139">
                  <a:extLst>
                    <a:ext uri="{9D8B030D-6E8A-4147-A177-3AD203B41FA5}">
                      <a16:colId xmlns:a16="http://schemas.microsoft.com/office/drawing/2014/main" val="20000"/>
                    </a:ext>
                  </a:extLst>
                </a:gridCol>
                <a:gridCol w="4202831">
                  <a:extLst>
                    <a:ext uri="{9D8B030D-6E8A-4147-A177-3AD203B41FA5}">
                      <a16:colId xmlns:a16="http://schemas.microsoft.com/office/drawing/2014/main" val="20001"/>
                    </a:ext>
                  </a:extLst>
                </a:gridCol>
                <a:gridCol w="2255566">
                  <a:extLst>
                    <a:ext uri="{9D8B030D-6E8A-4147-A177-3AD203B41FA5}">
                      <a16:colId xmlns:a16="http://schemas.microsoft.com/office/drawing/2014/main" val="20002"/>
                    </a:ext>
                  </a:extLst>
                </a:gridCol>
              </a:tblGrid>
              <a:tr h="396185">
                <a:tc>
                  <a:txBody>
                    <a:bodyPr/>
                    <a:lstStyle/>
                    <a:p>
                      <a:pPr algn="ctr">
                        <a:lnSpc>
                          <a:spcPct val="115000"/>
                        </a:lnSpc>
                        <a:spcAft>
                          <a:spcPts val="0"/>
                        </a:spcAft>
                      </a:pPr>
                      <a:r>
                        <a:rPr lang="sl-SI" sz="1600" b="1" dirty="0">
                          <a:effectLst/>
                          <a:latin typeface="Ubuntu" panose="020B0504030602030204" pitchFamily="34" charset="0"/>
                        </a:rPr>
                        <a:t>Trajanje</a:t>
                      </a:r>
                      <a:endParaRPr lang="sl-SI" sz="1600" b="1" dirty="0">
                        <a:effectLst/>
                        <a:latin typeface="Ubuntu" panose="020B0504030602030204" pitchFamily="34" charset="0"/>
                        <a:ea typeface="Calibri"/>
                        <a:cs typeface="Times New Roman"/>
                      </a:endParaRPr>
                    </a:p>
                  </a:txBody>
                  <a:tcPr marL="19050" marR="19050" marT="0" marB="0">
                    <a:solidFill>
                      <a:srgbClr val="4696C8"/>
                    </a:solidFill>
                  </a:tcPr>
                </a:tc>
                <a:tc>
                  <a:txBody>
                    <a:bodyPr/>
                    <a:lstStyle/>
                    <a:p>
                      <a:pPr algn="ctr">
                        <a:lnSpc>
                          <a:spcPct val="115000"/>
                        </a:lnSpc>
                        <a:spcAft>
                          <a:spcPts val="0"/>
                        </a:spcAft>
                      </a:pPr>
                      <a:r>
                        <a:rPr lang="sl-SI" sz="1600" b="1" dirty="0">
                          <a:effectLst/>
                          <a:latin typeface="Ubuntu" panose="020B0504030602030204" pitchFamily="34" charset="0"/>
                        </a:rPr>
                        <a:t>Naslov sklopa</a:t>
                      </a:r>
                      <a:endParaRPr lang="sl-SI" sz="1600" b="1" dirty="0">
                        <a:effectLst/>
                        <a:latin typeface="Ubuntu" panose="020B0504030602030204" pitchFamily="34" charset="0"/>
                        <a:ea typeface="Calibri"/>
                        <a:cs typeface="Times New Roman"/>
                      </a:endParaRPr>
                    </a:p>
                  </a:txBody>
                  <a:tcPr marL="19050" marR="19050" marT="0" marB="0">
                    <a:solidFill>
                      <a:srgbClr val="4696C8"/>
                    </a:solidFill>
                  </a:tcPr>
                </a:tc>
                <a:tc>
                  <a:txBody>
                    <a:bodyPr/>
                    <a:lstStyle/>
                    <a:p>
                      <a:pPr algn="ctr">
                        <a:lnSpc>
                          <a:spcPct val="115000"/>
                        </a:lnSpc>
                        <a:spcAft>
                          <a:spcPts val="0"/>
                        </a:spcAft>
                      </a:pPr>
                      <a:r>
                        <a:rPr lang="sl-SI" sz="1600" b="1" dirty="0">
                          <a:effectLst/>
                          <a:latin typeface="Ubuntu" panose="020B0504030602030204" pitchFamily="34" charset="0"/>
                        </a:rPr>
                        <a:t>Nosilec</a:t>
                      </a:r>
                      <a:endParaRPr lang="sl-SI" sz="1600" b="1" dirty="0">
                        <a:effectLst/>
                        <a:latin typeface="Ubuntu" panose="020B0504030602030204" pitchFamily="34" charset="0"/>
                        <a:ea typeface="Calibri"/>
                        <a:cs typeface="Times New Roman"/>
                      </a:endParaRPr>
                    </a:p>
                  </a:txBody>
                  <a:tcPr marL="19050" marR="19050" marT="0" marB="0">
                    <a:solidFill>
                      <a:srgbClr val="4696C8"/>
                    </a:solidFill>
                  </a:tcPr>
                </a:tc>
                <a:extLst>
                  <a:ext uri="{0D108BD9-81ED-4DB2-BD59-A6C34878D82A}">
                    <a16:rowId xmlns:a16="http://schemas.microsoft.com/office/drawing/2014/main" val="10000"/>
                  </a:ext>
                </a:extLst>
              </a:tr>
              <a:tr h="332195">
                <a:tc>
                  <a:txBody>
                    <a:bodyPr/>
                    <a:lstStyle/>
                    <a:p>
                      <a:pPr algn="ctr">
                        <a:lnSpc>
                          <a:spcPct val="115000"/>
                        </a:lnSpc>
                        <a:spcAft>
                          <a:spcPts val="0"/>
                        </a:spcAft>
                      </a:pPr>
                      <a:r>
                        <a:rPr lang="sl-SI" sz="1400" dirty="0">
                          <a:effectLst/>
                          <a:latin typeface="Ubuntu" panose="020B0504030602030204" pitchFamily="34" charset="0"/>
                        </a:rPr>
                        <a:t>08.30 – 09.00</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Registracija udeležencev in pogostitev s kavo</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1"/>
                  </a:ext>
                </a:extLst>
              </a:tr>
              <a:tr h="506598">
                <a:tc>
                  <a:txBody>
                    <a:bodyPr/>
                    <a:lstStyle/>
                    <a:p>
                      <a:pPr algn="ctr">
                        <a:lnSpc>
                          <a:spcPct val="115000"/>
                        </a:lnSpc>
                        <a:spcAft>
                          <a:spcPts val="0"/>
                        </a:spcAft>
                      </a:pPr>
                      <a:r>
                        <a:rPr lang="sl-SI" sz="1400" b="0" dirty="0">
                          <a:effectLst/>
                          <a:latin typeface="Ubuntu" panose="020B0504030602030204" pitchFamily="34" charset="0"/>
                        </a:rPr>
                        <a:t>09.00 – 09.10</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Pozdravni govor v.d. Generalne direktorice Direktorata za okolje</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mag. Tanja Bolte</a:t>
                      </a:r>
                    </a:p>
                    <a:p>
                      <a:pPr algn="ctr">
                        <a:lnSpc>
                          <a:spcPct val="115000"/>
                        </a:lnSpc>
                        <a:spcAft>
                          <a:spcPts val="0"/>
                        </a:spcAft>
                      </a:pPr>
                      <a:r>
                        <a:rPr lang="sl-SI" sz="1400" b="0" dirty="0">
                          <a:effectLst/>
                          <a:latin typeface="Ubuntu" panose="020B0504030602030204" pitchFamily="34" charset="0"/>
                          <a:ea typeface="Calibri"/>
                          <a:cs typeface="Times New Roman"/>
                        </a:rPr>
                        <a:t>Nives Nared</a:t>
                      </a:r>
                    </a:p>
                  </a:txBody>
                  <a:tcPr marL="19050" marR="19050" marT="0" marB="0">
                    <a:solidFill>
                      <a:schemeClr val="bg1">
                        <a:lumMod val="85000"/>
                      </a:schemeClr>
                    </a:solidFill>
                  </a:tcPr>
                </a:tc>
                <a:extLst>
                  <a:ext uri="{0D108BD9-81ED-4DB2-BD59-A6C34878D82A}">
                    <a16:rowId xmlns:a16="http://schemas.microsoft.com/office/drawing/2014/main" val="10002"/>
                  </a:ext>
                </a:extLst>
              </a:tr>
              <a:tr h="277190">
                <a:tc>
                  <a:txBody>
                    <a:bodyPr/>
                    <a:lstStyle/>
                    <a:p>
                      <a:pPr algn="ctr">
                        <a:lnSpc>
                          <a:spcPct val="115000"/>
                        </a:lnSpc>
                        <a:spcAft>
                          <a:spcPts val="0"/>
                        </a:spcAft>
                      </a:pPr>
                      <a:r>
                        <a:rPr lang="sl-SI" sz="1400" b="0" dirty="0">
                          <a:effectLst/>
                          <a:latin typeface="Ubuntu" panose="020B0504030602030204" pitchFamily="34" charset="0"/>
                        </a:rPr>
                        <a:t>09.10 – 09.35</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Prednostne teme</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Janja Samec</a:t>
                      </a:r>
                    </a:p>
                  </a:txBody>
                  <a:tcPr marL="19050" marR="19050" marT="0" marB="0">
                    <a:solidFill>
                      <a:schemeClr val="bg1">
                        <a:lumMod val="85000"/>
                      </a:schemeClr>
                    </a:solidFill>
                  </a:tcPr>
                </a:tc>
                <a:extLst>
                  <a:ext uri="{0D108BD9-81ED-4DB2-BD59-A6C34878D82A}">
                    <a16:rowId xmlns:a16="http://schemas.microsoft.com/office/drawing/2014/main" val="10003"/>
                  </a:ext>
                </a:extLst>
              </a:tr>
              <a:tr h="530848">
                <a:tc>
                  <a:txBody>
                    <a:bodyPr/>
                    <a:lstStyle/>
                    <a:p>
                      <a:pPr algn="ctr">
                        <a:lnSpc>
                          <a:spcPct val="115000"/>
                        </a:lnSpc>
                        <a:spcAft>
                          <a:spcPts val="0"/>
                        </a:spcAft>
                      </a:pPr>
                      <a:r>
                        <a:rPr lang="sl-SI" sz="1400" dirty="0">
                          <a:effectLst/>
                          <a:latin typeface="Ubuntu" panose="020B0504030602030204" pitchFamily="34" charset="0"/>
                        </a:rPr>
                        <a:t>09.35 – 11.15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Definiranje (okoljskega) projektnega problema</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Marjetka Šemrl </a:t>
                      </a:r>
                      <a:r>
                        <a:rPr lang="sl-SI" sz="1400" dirty="0" err="1">
                          <a:effectLst/>
                          <a:latin typeface="Ubuntu" panose="020B0504030602030204" pitchFamily="34" charset="0"/>
                        </a:rPr>
                        <a:t>dos</a:t>
                      </a:r>
                      <a:r>
                        <a:rPr lang="sl-SI" sz="1400" dirty="0">
                          <a:effectLst/>
                          <a:latin typeface="Ubuntu" panose="020B0504030602030204" pitchFamily="34" charset="0"/>
                        </a:rPr>
                        <a:t> </a:t>
                      </a:r>
                      <a:r>
                        <a:rPr lang="sl-SI" sz="1400" dirty="0" err="1">
                          <a:effectLst/>
                          <a:latin typeface="Ubuntu" panose="020B0504030602030204" pitchFamily="34" charset="0"/>
                        </a:rPr>
                        <a:t>Reis</a:t>
                      </a:r>
                      <a:endParaRPr lang="sl-SI" sz="1400" dirty="0">
                        <a:effectLst/>
                        <a:latin typeface="Ubuntu" panose="020B0504030602030204" pitchFamily="34" charset="0"/>
                      </a:endParaRPr>
                    </a:p>
                    <a:p>
                      <a:pPr algn="ctr">
                        <a:lnSpc>
                          <a:spcPct val="115000"/>
                        </a:lnSpc>
                        <a:spcAft>
                          <a:spcPts val="0"/>
                        </a:spcAft>
                      </a:pPr>
                      <a:r>
                        <a:rPr lang="sl-SI" sz="1400" dirty="0">
                          <a:effectLst/>
                          <a:latin typeface="Ubuntu" panose="020B0504030602030204" pitchFamily="34" charset="0"/>
                        </a:rPr>
                        <a:t>dr. Nika Debeljak</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4"/>
                  </a:ext>
                </a:extLst>
              </a:tr>
              <a:tr h="332195">
                <a:tc>
                  <a:txBody>
                    <a:bodyPr/>
                    <a:lstStyle/>
                    <a:p>
                      <a:pPr algn="ctr">
                        <a:lnSpc>
                          <a:spcPct val="115000"/>
                        </a:lnSpc>
                        <a:spcAft>
                          <a:spcPts val="0"/>
                        </a:spcAft>
                      </a:pPr>
                      <a:r>
                        <a:rPr lang="sl-SI" sz="1400" dirty="0">
                          <a:effectLst/>
                          <a:latin typeface="Ubuntu" panose="020B0504030602030204" pitchFamily="34" charset="0"/>
                        </a:rPr>
                        <a:t>11.15 – 11.35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Odmor</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 </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5"/>
                  </a:ext>
                </a:extLst>
              </a:tr>
              <a:tr h="526446">
                <a:tc>
                  <a:txBody>
                    <a:bodyPr/>
                    <a:lstStyle/>
                    <a:p>
                      <a:pPr algn="ctr">
                        <a:lnSpc>
                          <a:spcPct val="115000"/>
                        </a:lnSpc>
                        <a:spcAft>
                          <a:spcPts val="0"/>
                        </a:spcAft>
                      </a:pPr>
                      <a:r>
                        <a:rPr lang="sl-SI" sz="1400" b="1" dirty="0">
                          <a:effectLst/>
                          <a:latin typeface="Ubuntu" panose="020B0504030602030204" pitchFamily="34" charset="0"/>
                        </a:rPr>
                        <a:t>11.35 – 13.15</a:t>
                      </a:r>
                      <a:endParaRPr lang="sl-SI" sz="1400" b="1"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1" dirty="0">
                          <a:effectLst/>
                          <a:latin typeface="Ubuntu" panose="020B0504030602030204" pitchFamily="34" charset="0"/>
                        </a:rPr>
                        <a:t>Cilji in pričakovani rezultati projekta</a:t>
                      </a:r>
                      <a:endParaRPr lang="sl-SI" sz="1400" b="1"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1" dirty="0">
                          <a:effectLst/>
                          <a:latin typeface="Ubuntu" panose="020B0504030602030204" pitchFamily="34" charset="0"/>
                        </a:rPr>
                        <a:t>Danilo Šteblaj</a:t>
                      </a:r>
                    </a:p>
                    <a:p>
                      <a:pPr algn="ctr">
                        <a:lnSpc>
                          <a:spcPct val="115000"/>
                        </a:lnSpc>
                        <a:spcAft>
                          <a:spcPts val="0"/>
                        </a:spcAft>
                      </a:pPr>
                      <a:r>
                        <a:rPr lang="sl-SI" sz="1400" b="1" dirty="0">
                          <a:effectLst/>
                          <a:latin typeface="Ubuntu" panose="020B0504030602030204" pitchFamily="34" charset="0"/>
                        </a:rPr>
                        <a:t>dr. Nika Debeljak</a:t>
                      </a:r>
                      <a:endParaRPr lang="sl-SI" sz="1400" b="1"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6"/>
                  </a:ext>
                </a:extLst>
              </a:tr>
              <a:tr h="504056">
                <a:tc>
                  <a:txBody>
                    <a:bodyPr/>
                    <a:lstStyle/>
                    <a:p>
                      <a:pPr algn="ctr">
                        <a:lnSpc>
                          <a:spcPct val="115000"/>
                        </a:lnSpc>
                        <a:spcAft>
                          <a:spcPts val="0"/>
                        </a:spcAft>
                      </a:pPr>
                      <a:r>
                        <a:rPr lang="sl-SI" sz="1400" dirty="0">
                          <a:effectLst/>
                          <a:latin typeface="Ubuntu" panose="020B0504030602030204" pitchFamily="34" charset="0"/>
                        </a:rPr>
                        <a:t>13.15 – 14.15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Indikatorji</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Tatjana </a:t>
                      </a:r>
                      <a:r>
                        <a:rPr lang="sl-SI" sz="1400" dirty="0" err="1">
                          <a:effectLst/>
                          <a:latin typeface="Ubuntu" panose="020B0504030602030204" pitchFamily="34" charset="0"/>
                        </a:rPr>
                        <a:t>Orhini</a:t>
                      </a:r>
                      <a:r>
                        <a:rPr lang="sl-SI" sz="1400" dirty="0">
                          <a:effectLst/>
                          <a:latin typeface="Ubuntu" panose="020B0504030602030204" pitchFamily="34" charset="0"/>
                        </a:rPr>
                        <a:t> Valjavec</a:t>
                      </a:r>
                    </a:p>
                    <a:p>
                      <a:pPr algn="ctr">
                        <a:lnSpc>
                          <a:spcPct val="115000"/>
                        </a:lnSpc>
                        <a:spcAft>
                          <a:spcPts val="0"/>
                        </a:spcAft>
                      </a:pPr>
                      <a:r>
                        <a:rPr lang="sl-SI" sz="1400" dirty="0">
                          <a:effectLst/>
                          <a:latin typeface="Ubuntu" panose="020B0504030602030204" pitchFamily="34" charset="0"/>
                        </a:rPr>
                        <a:t>dr. Nika Debeljak</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7"/>
                  </a:ext>
                </a:extLst>
              </a:tr>
              <a:tr h="332195">
                <a:tc>
                  <a:txBody>
                    <a:bodyPr/>
                    <a:lstStyle/>
                    <a:p>
                      <a:pPr algn="ctr">
                        <a:lnSpc>
                          <a:spcPct val="115000"/>
                        </a:lnSpc>
                        <a:spcAft>
                          <a:spcPts val="0"/>
                        </a:spcAft>
                      </a:pPr>
                      <a:r>
                        <a:rPr lang="sl-SI" sz="1400" dirty="0">
                          <a:effectLst/>
                          <a:latin typeface="Ubuntu" panose="020B0504030602030204" pitchFamily="34" charset="0"/>
                        </a:rPr>
                        <a:t>14.15 – 15.15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Zaključek in kosilo</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 </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913970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20" name="Pravokotnik 1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grpSp>
        <p:nvGrpSpPr>
          <p:cNvPr id="15" name="Skupina 14"/>
          <p:cNvGrpSpPr/>
          <p:nvPr/>
        </p:nvGrpSpPr>
        <p:grpSpPr>
          <a:xfrm>
            <a:off x="297601" y="121987"/>
            <a:ext cx="1594805" cy="878779"/>
            <a:chOff x="107504" y="121987"/>
            <a:chExt cx="1594805" cy="878779"/>
          </a:xfrm>
        </p:grpSpPr>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6" name="PoljeZBesedilom 5"/>
            <p:cNvSpPr txBox="1"/>
            <p:nvPr/>
          </p:nvSpPr>
          <p:spPr>
            <a:xfrm>
              <a:off x="107504" y="754545"/>
              <a:ext cx="1594805" cy="246221"/>
            </a:xfrm>
            <a:prstGeom prst="rect">
              <a:avLst/>
            </a:prstGeom>
            <a:noFill/>
          </p:spPr>
          <p:txBody>
            <a:bodyPr wrap="square" rtlCol="0">
              <a:spAutoFit/>
            </a:bodyPr>
            <a:lstStyle/>
            <a:p>
              <a:r>
                <a:rPr lang="sl-SI" sz="1000" dirty="0">
                  <a:solidFill>
                    <a:prstClr val="black"/>
                  </a:solidFill>
                  <a:latin typeface="Ubuntu" panose="020B0504030602030204" pitchFamily="34" charset="0"/>
                </a:rPr>
                <a:t>LIFE14 CAP/SI/000012</a:t>
              </a:r>
            </a:p>
          </p:txBody>
        </p:sp>
      </p:grpSp>
      <p:pic>
        <p:nvPicPr>
          <p:cNvPr id="10" name="Slika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335" y="28525"/>
            <a:ext cx="1154799" cy="8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Slik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5409" y="378588"/>
            <a:ext cx="3312368" cy="432771"/>
          </a:xfrm>
          <a:prstGeom prst="rect">
            <a:avLst/>
          </a:prstGeom>
        </p:spPr>
      </p:pic>
      <p:sp>
        <p:nvSpPr>
          <p:cNvPr id="9" name="Pravokotnik 8"/>
          <p:cNvSpPr/>
          <p:nvPr/>
        </p:nvSpPr>
        <p:spPr>
          <a:xfrm>
            <a:off x="991389" y="2137249"/>
            <a:ext cx="7182345" cy="2155847"/>
          </a:xfrm>
          <a:prstGeom prst="rect">
            <a:avLst/>
          </a:prstGeom>
        </p:spPr>
        <p:txBody>
          <a:bodyPr wrap="square">
            <a:spAutoFit/>
          </a:bodyPr>
          <a:lstStyle/>
          <a:p>
            <a:pPr algn="ctr">
              <a:lnSpc>
                <a:spcPct val="150000"/>
              </a:lnSpc>
            </a:pPr>
            <a:r>
              <a:rPr lang="sl-SI" sz="4800" b="1" dirty="0">
                <a:solidFill>
                  <a:prstClr val="white"/>
                </a:solidFill>
                <a:latin typeface="Ubuntu" pitchFamily="34" charset="0"/>
              </a:rPr>
              <a:t>Cilji in pričakovani rezultati</a:t>
            </a:r>
          </a:p>
        </p:txBody>
      </p:sp>
      <p:sp>
        <p:nvSpPr>
          <p:cNvPr id="12" name="PoljeZBesedilom 11"/>
          <p:cNvSpPr txBox="1"/>
          <p:nvPr/>
        </p:nvSpPr>
        <p:spPr>
          <a:xfrm>
            <a:off x="2494175" y="6381328"/>
            <a:ext cx="4094049" cy="369332"/>
          </a:xfrm>
          <a:prstGeom prst="rect">
            <a:avLst/>
          </a:prstGeom>
          <a:noFill/>
        </p:spPr>
        <p:txBody>
          <a:bodyPr wrap="square" rtlCol="0">
            <a:spAutoFit/>
          </a:bodyPr>
          <a:lstStyle/>
          <a:p>
            <a:pPr algn="ctr"/>
            <a:r>
              <a:rPr lang="sl-SI" dirty="0">
                <a:solidFill>
                  <a:prstClr val="white"/>
                </a:solidFill>
                <a:latin typeface="Ubuntu" panose="020B0504030602030204" pitchFamily="34" charset="0"/>
              </a:rPr>
              <a:t>Ljubljana, 15. in 16. januar 2019</a:t>
            </a:r>
          </a:p>
        </p:txBody>
      </p:sp>
      <p:sp>
        <p:nvSpPr>
          <p:cNvPr id="13" name="PoljeZBesedilom 12"/>
          <p:cNvSpPr txBox="1"/>
          <p:nvPr/>
        </p:nvSpPr>
        <p:spPr>
          <a:xfrm>
            <a:off x="2771800" y="5661248"/>
            <a:ext cx="3538799" cy="584775"/>
          </a:xfrm>
          <a:prstGeom prst="rect">
            <a:avLst/>
          </a:prstGeom>
          <a:noFill/>
        </p:spPr>
        <p:txBody>
          <a:bodyPr wrap="square" rtlCol="0">
            <a:spAutoFit/>
          </a:bodyPr>
          <a:lstStyle/>
          <a:p>
            <a:pPr algn="ctr"/>
            <a:r>
              <a:rPr lang="sl-SI" sz="3200" b="1" dirty="0">
                <a:solidFill>
                  <a:schemeClr val="bg1"/>
                </a:solidFill>
                <a:latin typeface="Ubuntu" panose="020B0504030602030204" pitchFamily="34" charset="0"/>
              </a:rPr>
              <a:t>Danilo Šteblaj</a:t>
            </a:r>
          </a:p>
        </p:txBody>
      </p:sp>
    </p:spTree>
    <p:extLst>
      <p:ext uri="{BB962C8B-B14F-4D97-AF65-F5344CB8AC3E}">
        <p14:creationId xmlns:p14="http://schemas.microsoft.com/office/powerpoint/2010/main" val="34525159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anose="020B0504030602030204"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latin typeface="Ubuntu" panose="020B0504030602030204" pitchFamily="34" charset="0"/>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dirty="0">
                <a:solidFill>
                  <a:prstClr val="white"/>
                </a:solidFill>
                <a:latin typeface="Ubuntu" panose="020B0504030602030204" pitchFamily="34" charset="0"/>
              </a:rPr>
              <a:t>   </a:t>
            </a:r>
            <a:r>
              <a:rPr lang="sl-SI" dirty="0">
                <a:solidFill>
                  <a:prstClr val="black"/>
                </a:solidFill>
                <a:latin typeface="Ubuntu" panose="020B0504030602030204" pitchFamily="34" charset="0"/>
              </a:rPr>
              <a:t>Sklop: </a:t>
            </a:r>
            <a:r>
              <a:rPr lang="it-IT" dirty="0" err="1">
                <a:solidFill>
                  <a:prstClr val="black"/>
                </a:solidFill>
                <a:latin typeface="Ubuntu" panose="020B0504030602030204" pitchFamily="34" charset="0"/>
              </a:rPr>
              <a:t>Cilji</a:t>
            </a:r>
            <a:r>
              <a:rPr lang="it-IT" dirty="0">
                <a:solidFill>
                  <a:prstClr val="black"/>
                </a:solidFill>
                <a:latin typeface="Ubuntu" panose="020B0504030602030204" pitchFamily="34" charset="0"/>
              </a:rPr>
              <a:t> in </a:t>
            </a:r>
            <a:r>
              <a:rPr lang="it-IT" dirty="0" err="1">
                <a:solidFill>
                  <a:prstClr val="black"/>
                </a:solidFill>
                <a:latin typeface="Ubuntu" panose="020B0504030602030204" pitchFamily="34" charset="0"/>
              </a:rPr>
              <a:t>pričakovani</a:t>
            </a:r>
            <a:r>
              <a:rPr lang="it-IT" dirty="0">
                <a:solidFill>
                  <a:prstClr val="black"/>
                </a:solidFill>
                <a:latin typeface="Ubuntu" panose="020B0504030602030204" pitchFamily="34" charset="0"/>
              </a:rPr>
              <a:t> </a:t>
            </a:r>
            <a:r>
              <a:rPr lang="it-IT" dirty="0" err="1">
                <a:solidFill>
                  <a:prstClr val="black"/>
                </a:solidFill>
                <a:latin typeface="Ubuntu" panose="020B0504030602030204" pitchFamily="34" charset="0"/>
              </a:rPr>
              <a:t>rezultati</a:t>
            </a:r>
            <a:r>
              <a:rPr lang="it-IT" dirty="0">
                <a:solidFill>
                  <a:prstClr val="black"/>
                </a:solidFill>
                <a:latin typeface="Ubuntu" panose="020B0504030602030204" pitchFamily="34" charset="0"/>
              </a:rPr>
              <a:t> </a:t>
            </a:r>
            <a:r>
              <a:rPr lang="it-IT" dirty="0" err="1">
                <a:solidFill>
                  <a:prstClr val="black"/>
                </a:solidFill>
                <a:latin typeface="Ubuntu" panose="020B0504030602030204" pitchFamily="34" charset="0"/>
              </a:rPr>
              <a:t>projekta</a:t>
            </a:r>
            <a:endParaRPr lang="sl-SI" dirty="0">
              <a:solidFill>
                <a:prstClr val="white"/>
              </a:solidFill>
              <a:latin typeface="Ubuntu" panose="020B0504030602030204" pitchFamily="34" charset="0"/>
            </a:endParaRPr>
          </a:p>
        </p:txBody>
      </p:sp>
      <p:sp>
        <p:nvSpPr>
          <p:cNvPr id="5" name="PoljeZBesedilom 4"/>
          <p:cNvSpPr txBox="1"/>
          <p:nvPr/>
        </p:nvSpPr>
        <p:spPr>
          <a:xfrm>
            <a:off x="325216" y="836712"/>
            <a:ext cx="8548487" cy="2677656"/>
          </a:xfrm>
          <a:prstGeom prst="rect">
            <a:avLst/>
          </a:prstGeom>
          <a:noFill/>
        </p:spPr>
        <p:txBody>
          <a:bodyPr wrap="square" rtlCol="0">
            <a:spAutoFit/>
          </a:bodyPr>
          <a:lstStyle/>
          <a:p>
            <a:r>
              <a:rPr lang="sl-SI" sz="2400" b="1" dirty="0">
                <a:solidFill>
                  <a:prstClr val="black"/>
                </a:solidFill>
                <a:latin typeface="Ubuntu" panose="020B0504030602030204" pitchFamily="34" charset="0"/>
              </a:rPr>
              <a:t>Prenos problema v projektno idejo</a:t>
            </a:r>
          </a:p>
          <a:p>
            <a:endParaRPr lang="sl-SI" sz="2400" b="1" dirty="0">
              <a:solidFill>
                <a:prstClr val="black"/>
              </a:solidFill>
              <a:latin typeface="Ubuntu" panose="020B0504030602030204" pitchFamily="34" charset="0"/>
            </a:endParaRPr>
          </a:p>
          <a:p>
            <a:r>
              <a:rPr lang="sl-SI" sz="2400" dirty="0">
                <a:solidFill>
                  <a:prstClr val="black"/>
                </a:solidFill>
                <a:latin typeface="Ubuntu" panose="020B0504030602030204" pitchFamily="34" charset="0"/>
              </a:rPr>
              <a:t>Osnova je dobro poznavanje problema, kjer so natančno določeni </a:t>
            </a:r>
            <a:r>
              <a:rPr lang="sl-SI" sz="2400" dirty="0">
                <a:solidFill>
                  <a:srgbClr val="FF0000"/>
                </a:solidFill>
                <a:latin typeface="Ubuntu" panose="020B0504030602030204" pitchFamily="34" charset="0"/>
              </a:rPr>
              <a:t>izhodiščno stanje</a:t>
            </a:r>
            <a:r>
              <a:rPr lang="sl-SI" sz="2400" dirty="0">
                <a:solidFill>
                  <a:prstClr val="black"/>
                </a:solidFill>
                <a:latin typeface="Ubuntu" panose="020B0504030602030204" pitchFamily="34" charset="0"/>
              </a:rPr>
              <a:t>, </a:t>
            </a:r>
            <a:r>
              <a:rPr lang="sl-SI" sz="2400" dirty="0">
                <a:solidFill>
                  <a:srgbClr val="FF0000"/>
                </a:solidFill>
                <a:latin typeface="Ubuntu" panose="020B0504030602030204" pitchFamily="34" charset="0"/>
              </a:rPr>
              <a:t>vzroki</a:t>
            </a:r>
            <a:r>
              <a:rPr lang="sl-SI" sz="2400" dirty="0">
                <a:solidFill>
                  <a:prstClr val="black"/>
                </a:solidFill>
                <a:latin typeface="Ubuntu" panose="020B0504030602030204" pitchFamily="34" charset="0"/>
              </a:rPr>
              <a:t> in </a:t>
            </a:r>
            <a:r>
              <a:rPr lang="sl-SI" sz="2400" dirty="0">
                <a:solidFill>
                  <a:srgbClr val="FF0000"/>
                </a:solidFill>
                <a:latin typeface="Ubuntu" panose="020B0504030602030204" pitchFamily="34" charset="0"/>
              </a:rPr>
              <a:t>posledice</a:t>
            </a:r>
            <a:r>
              <a:rPr lang="sl-SI" sz="2400" dirty="0">
                <a:solidFill>
                  <a:prstClr val="black"/>
                </a:solidFill>
                <a:latin typeface="Ubuntu" panose="020B0504030602030204" pitchFamily="34" charset="0"/>
              </a:rPr>
              <a:t> problema. </a:t>
            </a:r>
            <a:endParaRPr lang="sl-SI" sz="2400" b="1" dirty="0">
              <a:solidFill>
                <a:prstClr val="black"/>
              </a:solidFill>
              <a:latin typeface="Ubuntu" panose="020B0504030602030204" pitchFamily="34" charset="0"/>
            </a:endParaRPr>
          </a:p>
          <a:p>
            <a:endParaRPr lang="sl-SI" sz="2400" b="1" dirty="0">
              <a:solidFill>
                <a:prstClr val="black"/>
              </a:solidFill>
              <a:latin typeface="Ubuntu" panose="020B0504030602030204" pitchFamily="34" charset="0"/>
            </a:endParaRPr>
          </a:p>
          <a:p>
            <a:r>
              <a:rPr lang="pl-PL" sz="2400" dirty="0">
                <a:solidFill>
                  <a:prstClr val="black"/>
                </a:solidFill>
                <a:latin typeface="Ubuntu" panose="020B0504030602030204" pitchFamily="34" charset="0"/>
              </a:rPr>
              <a:t>Iz katerih delov problema izhaja vaša projektna ideja? Odvisno od vsebine problema.</a:t>
            </a:r>
          </a:p>
        </p:txBody>
      </p:sp>
      <p:pic>
        <p:nvPicPr>
          <p:cNvPr id="1026" name="Picture 2" descr="C:\Users\danilo.steblaj\Desktop\slike\delujoč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3928" y="3572550"/>
            <a:ext cx="1584176" cy="10541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danilo.steblaj\Desktop\slike\posledica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1423" y="4828983"/>
            <a:ext cx="1440658" cy="107910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danilo.steblaj\Desktop\slike\vzrok.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500" y="3638111"/>
            <a:ext cx="1953768" cy="9768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danilo.steblaj\Desktop\slike\zaprt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0219" y="4880093"/>
            <a:ext cx="1587885" cy="9768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danilo.steblaj\Desktop\slike\vzrok.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315" y="4880093"/>
            <a:ext cx="1953768" cy="9768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danilo.steblaj\Desktop\slike\posledica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1423" y="3535892"/>
            <a:ext cx="1440658" cy="1079103"/>
          </a:xfrm>
          <a:prstGeom prst="rect">
            <a:avLst/>
          </a:prstGeom>
          <a:noFill/>
          <a:extLst>
            <a:ext uri="{909E8E84-426E-40DD-AFC4-6F175D3DCCD1}">
              <a14:hiddenFill xmlns:a14="http://schemas.microsoft.com/office/drawing/2010/main">
                <a:solidFill>
                  <a:srgbClr val="FFFFFF"/>
                </a:solidFill>
              </a14:hiddenFill>
            </a:ext>
          </a:extLst>
        </p:spPr>
      </p:pic>
      <p:sp>
        <p:nvSpPr>
          <p:cNvPr id="7" name="Pomnoži 6"/>
          <p:cNvSpPr/>
          <p:nvPr/>
        </p:nvSpPr>
        <p:spPr>
          <a:xfrm>
            <a:off x="-65314" y="4880093"/>
            <a:ext cx="2765105" cy="100271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
        <p:nvSpPr>
          <p:cNvPr id="8" name="Desna puščica 7"/>
          <p:cNvSpPr/>
          <p:nvPr/>
        </p:nvSpPr>
        <p:spPr>
          <a:xfrm>
            <a:off x="2360268" y="4036520"/>
            <a:ext cx="1563660" cy="2185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
        <p:nvSpPr>
          <p:cNvPr id="23" name="Desna puščica 22"/>
          <p:cNvSpPr/>
          <p:nvPr/>
        </p:nvSpPr>
        <p:spPr>
          <a:xfrm>
            <a:off x="5508104" y="3990357"/>
            <a:ext cx="1339958" cy="2185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
        <p:nvSpPr>
          <p:cNvPr id="24" name="Desna puščica 23"/>
          <p:cNvSpPr/>
          <p:nvPr/>
        </p:nvSpPr>
        <p:spPr>
          <a:xfrm>
            <a:off x="5508104" y="5201307"/>
            <a:ext cx="1313319" cy="2185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Tree>
    <p:extLst>
      <p:ext uri="{BB962C8B-B14F-4D97-AF65-F5344CB8AC3E}">
        <p14:creationId xmlns:p14="http://schemas.microsoft.com/office/powerpoint/2010/main" val="24342259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anose="020B0504030602030204"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latin typeface="Ubuntu" panose="020B0504030602030204" pitchFamily="34" charset="0"/>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dirty="0">
                <a:solidFill>
                  <a:prstClr val="white"/>
                </a:solidFill>
                <a:latin typeface="Ubuntu" panose="020B0504030602030204" pitchFamily="34" charset="0"/>
              </a:rPr>
              <a:t>   </a:t>
            </a:r>
            <a:r>
              <a:rPr lang="sl-SI" dirty="0">
                <a:solidFill>
                  <a:prstClr val="black"/>
                </a:solidFill>
                <a:latin typeface="Ubuntu" panose="020B0504030602030204" pitchFamily="34" charset="0"/>
              </a:rPr>
              <a:t>Sklop: </a:t>
            </a:r>
            <a:r>
              <a:rPr lang="it-IT" dirty="0" err="1">
                <a:solidFill>
                  <a:prstClr val="black"/>
                </a:solidFill>
                <a:latin typeface="Ubuntu" panose="020B0504030602030204" pitchFamily="34" charset="0"/>
              </a:rPr>
              <a:t>Cilji</a:t>
            </a:r>
            <a:r>
              <a:rPr lang="it-IT" dirty="0">
                <a:solidFill>
                  <a:prstClr val="black"/>
                </a:solidFill>
                <a:latin typeface="Ubuntu" panose="020B0504030602030204" pitchFamily="34" charset="0"/>
              </a:rPr>
              <a:t> in </a:t>
            </a:r>
            <a:r>
              <a:rPr lang="it-IT" dirty="0" err="1">
                <a:solidFill>
                  <a:prstClr val="black"/>
                </a:solidFill>
                <a:latin typeface="Ubuntu" panose="020B0504030602030204" pitchFamily="34" charset="0"/>
              </a:rPr>
              <a:t>pričakovani</a:t>
            </a:r>
            <a:r>
              <a:rPr lang="it-IT" dirty="0">
                <a:solidFill>
                  <a:prstClr val="black"/>
                </a:solidFill>
                <a:latin typeface="Ubuntu" panose="020B0504030602030204" pitchFamily="34" charset="0"/>
              </a:rPr>
              <a:t> </a:t>
            </a:r>
            <a:r>
              <a:rPr lang="it-IT" dirty="0" err="1">
                <a:solidFill>
                  <a:prstClr val="black"/>
                </a:solidFill>
                <a:latin typeface="Ubuntu" panose="020B0504030602030204" pitchFamily="34" charset="0"/>
              </a:rPr>
              <a:t>rezultati</a:t>
            </a:r>
            <a:r>
              <a:rPr lang="it-IT" dirty="0">
                <a:solidFill>
                  <a:prstClr val="black"/>
                </a:solidFill>
                <a:latin typeface="Ubuntu" panose="020B0504030602030204" pitchFamily="34" charset="0"/>
              </a:rPr>
              <a:t> </a:t>
            </a:r>
            <a:r>
              <a:rPr lang="it-IT" dirty="0" err="1">
                <a:solidFill>
                  <a:prstClr val="black"/>
                </a:solidFill>
                <a:latin typeface="Ubuntu" panose="020B0504030602030204" pitchFamily="34" charset="0"/>
              </a:rPr>
              <a:t>projekta</a:t>
            </a:r>
            <a:endParaRPr lang="sl-SI" dirty="0">
              <a:solidFill>
                <a:prstClr val="white"/>
              </a:solidFill>
              <a:latin typeface="Ubuntu" panose="020B0504030602030204" pitchFamily="34" charset="0"/>
            </a:endParaRPr>
          </a:p>
        </p:txBody>
      </p:sp>
      <p:sp>
        <p:nvSpPr>
          <p:cNvPr id="5" name="PoljeZBesedilom 4"/>
          <p:cNvSpPr txBox="1"/>
          <p:nvPr/>
        </p:nvSpPr>
        <p:spPr>
          <a:xfrm>
            <a:off x="317643" y="993656"/>
            <a:ext cx="8548487" cy="4154984"/>
          </a:xfrm>
          <a:prstGeom prst="rect">
            <a:avLst/>
          </a:prstGeom>
          <a:noFill/>
        </p:spPr>
        <p:txBody>
          <a:bodyPr wrap="square" rtlCol="0">
            <a:spAutoFit/>
          </a:bodyPr>
          <a:lstStyle/>
          <a:p>
            <a:r>
              <a:rPr lang="sl-SI" sz="2400" b="1" dirty="0">
                <a:solidFill>
                  <a:prstClr val="black"/>
                </a:solidFill>
                <a:latin typeface="Ubuntu" panose="020B0504030602030204" pitchFamily="34" charset="0"/>
              </a:rPr>
              <a:t>Cilji projekta</a:t>
            </a:r>
          </a:p>
          <a:p>
            <a:endParaRPr lang="sl-SI" sz="2400" b="1" dirty="0">
              <a:solidFill>
                <a:prstClr val="black"/>
              </a:solidFill>
              <a:latin typeface="Ubuntu" panose="020B0504030602030204" pitchFamily="34" charset="0"/>
            </a:endParaRPr>
          </a:p>
          <a:p>
            <a:r>
              <a:rPr lang="sl-SI" sz="2400" dirty="0">
                <a:solidFill>
                  <a:prstClr val="black"/>
                </a:solidFill>
                <a:latin typeface="Ubuntu" panose="020B0504030602030204" pitchFamily="34" charset="0"/>
              </a:rPr>
              <a:t>Namenjeni </a:t>
            </a:r>
            <a:r>
              <a:rPr lang="sl-SI" sz="2400" dirty="0">
                <a:solidFill>
                  <a:srgbClr val="6CC04A"/>
                </a:solidFill>
                <a:latin typeface="Ubuntu" panose="020B0504030602030204" pitchFamily="34" charset="0"/>
              </a:rPr>
              <a:t>reševanju problema </a:t>
            </a:r>
            <a:r>
              <a:rPr lang="sl-SI" sz="2400" dirty="0">
                <a:solidFill>
                  <a:prstClr val="black"/>
                </a:solidFill>
                <a:latin typeface="Ubuntu" panose="020B0504030602030204" pitchFamily="34" charset="0"/>
              </a:rPr>
              <a:t>in opisujejo </a:t>
            </a:r>
            <a:r>
              <a:rPr lang="sl-SI" sz="2400" dirty="0">
                <a:solidFill>
                  <a:srgbClr val="4696C8"/>
                </a:solidFill>
                <a:latin typeface="Ubuntu" panose="020B0504030602030204" pitchFamily="34" charset="0"/>
              </a:rPr>
              <a:t>inovativne tehnologije, metode, politike in pristope</a:t>
            </a:r>
            <a:r>
              <a:rPr lang="sl-SI" sz="2400" dirty="0">
                <a:solidFill>
                  <a:prstClr val="black"/>
                </a:solidFill>
                <a:latin typeface="Ubuntu" panose="020B0504030602030204" pitchFamily="34" charset="0"/>
              </a:rPr>
              <a:t>, s katerimi boste reševali nek problem. Vedno jih naštevajte po hierarhiji (od najpomembnejšega do najmanj pomembnega).</a:t>
            </a:r>
          </a:p>
          <a:p>
            <a:endParaRPr lang="sl-SI" sz="2400" b="1" dirty="0">
              <a:solidFill>
                <a:prstClr val="black"/>
              </a:solidFill>
              <a:latin typeface="Ubuntu" panose="020B0504030602030204" pitchFamily="34" charset="0"/>
            </a:endParaRPr>
          </a:p>
          <a:p>
            <a:r>
              <a:rPr lang="sl-SI" sz="2400" dirty="0">
                <a:solidFill>
                  <a:prstClr val="black"/>
                </a:solidFill>
                <a:latin typeface="Ubuntu" panose="020B0504030602030204" pitchFamily="34" charset="0"/>
              </a:rPr>
              <a:t>S cilji prispevate tudi k </a:t>
            </a:r>
            <a:r>
              <a:rPr lang="sl-SI" sz="2400" dirty="0">
                <a:solidFill>
                  <a:srgbClr val="FF0000"/>
                </a:solidFill>
                <a:latin typeface="Ubuntu" panose="020B0504030602030204" pitchFamily="34" charset="0"/>
              </a:rPr>
              <a:t>izvajanju okoljskih politik </a:t>
            </a:r>
            <a:r>
              <a:rPr lang="sl-SI" sz="2400" dirty="0">
                <a:solidFill>
                  <a:prstClr val="black"/>
                </a:solidFill>
                <a:latin typeface="Ubuntu" panose="020B0504030602030204" pitchFamily="34" charset="0"/>
              </a:rPr>
              <a:t>EU. </a:t>
            </a:r>
          </a:p>
          <a:p>
            <a:endParaRPr lang="sl-SI" sz="2400" dirty="0">
              <a:solidFill>
                <a:prstClr val="black"/>
              </a:solidFill>
              <a:latin typeface="Ubuntu" panose="020B0504030602030204" pitchFamily="34" charset="0"/>
            </a:endParaRPr>
          </a:p>
          <a:p>
            <a:r>
              <a:rPr lang="pl-PL" sz="2400" dirty="0">
                <a:solidFill>
                  <a:prstClr val="black"/>
                </a:solidFill>
                <a:latin typeface="Ubuntu" panose="020B0504030602030204" pitchFamily="34" charset="0"/>
              </a:rPr>
              <a:t>Uporabljajte terminologijo, ki jo uporablja LIFE (v objavljenih dokumentih in prijavnici).</a:t>
            </a:r>
          </a:p>
        </p:txBody>
      </p:sp>
    </p:spTree>
    <p:extLst>
      <p:ext uri="{BB962C8B-B14F-4D97-AF65-F5344CB8AC3E}">
        <p14:creationId xmlns:p14="http://schemas.microsoft.com/office/powerpoint/2010/main" val="19358141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dirty="0">
                <a:solidFill>
                  <a:prstClr val="white"/>
                </a:solidFill>
                <a:latin typeface="Ubuntu" panose="020B0504030602030204" pitchFamily="34" charset="0"/>
              </a:rPr>
              <a:t>   </a:t>
            </a:r>
            <a:r>
              <a:rPr lang="sl-SI" dirty="0">
                <a:solidFill>
                  <a:prstClr val="black"/>
                </a:solidFill>
                <a:latin typeface="Ubuntu" panose="020B0504030602030204" pitchFamily="34" charset="0"/>
              </a:rPr>
              <a:t>Sklop: </a:t>
            </a:r>
            <a:r>
              <a:rPr lang="it-IT" dirty="0" err="1">
                <a:solidFill>
                  <a:prstClr val="black"/>
                </a:solidFill>
                <a:latin typeface="Ubuntu" panose="020B0504030602030204" pitchFamily="34" charset="0"/>
              </a:rPr>
              <a:t>Cilji</a:t>
            </a:r>
            <a:r>
              <a:rPr lang="it-IT" dirty="0">
                <a:solidFill>
                  <a:prstClr val="black"/>
                </a:solidFill>
                <a:latin typeface="Ubuntu" panose="020B0504030602030204" pitchFamily="34" charset="0"/>
              </a:rPr>
              <a:t> in </a:t>
            </a:r>
            <a:r>
              <a:rPr lang="it-IT" dirty="0" err="1">
                <a:solidFill>
                  <a:prstClr val="black"/>
                </a:solidFill>
                <a:latin typeface="Ubuntu" panose="020B0504030602030204" pitchFamily="34" charset="0"/>
              </a:rPr>
              <a:t>pričakovani</a:t>
            </a:r>
            <a:r>
              <a:rPr lang="it-IT" dirty="0">
                <a:solidFill>
                  <a:prstClr val="black"/>
                </a:solidFill>
                <a:latin typeface="Ubuntu" panose="020B0504030602030204" pitchFamily="34" charset="0"/>
              </a:rPr>
              <a:t> </a:t>
            </a:r>
            <a:r>
              <a:rPr lang="it-IT" dirty="0" err="1">
                <a:solidFill>
                  <a:prstClr val="black"/>
                </a:solidFill>
                <a:latin typeface="Ubuntu" panose="020B0504030602030204" pitchFamily="34" charset="0"/>
              </a:rPr>
              <a:t>rezultati</a:t>
            </a:r>
            <a:r>
              <a:rPr lang="it-IT" dirty="0">
                <a:solidFill>
                  <a:prstClr val="black"/>
                </a:solidFill>
                <a:latin typeface="Ubuntu" panose="020B0504030602030204" pitchFamily="34" charset="0"/>
              </a:rPr>
              <a:t> </a:t>
            </a:r>
            <a:r>
              <a:rPr lang="it-IT" dirty="0" err="1">
                <a:solidFill>
                  <a:prstClr val="black"/>
                </a:solidFill>
                <a:latin typeface="Ubuntu" panose="020B0504030602030204" pitchFamily="34" charset="0"/>
              </a:rPr>
              <a:t>projekta</a:t>
            </a:r>
            <a:endParaRPr lang="sl-SI" dirty="0">
              <a:solidFill>
                <a:prstClr val="white"/>
              </a:solidFill>
              <a:latin typeface="Ubuntu" panose="020B0504030602030204" pitchFamily="34" charset="0"/>
            </a:endParaRPr>
          </a:p>
        </p:txBody>
      </p:sp>
      <p:sp>
        <p:nvSpPr>
          <p:cNvPr id="5" name="PoljeZBesedilom 4"/>
          <p:cNvSpPr txBox="1"/>
          <p:nvPr/>
        </p:nvSpPr>
        <p:spPr>
          <a:xfrm>
            <a:off x="271985" y="966499"/>
            <a:ext cx="8548487" cy="584775"/>
          </a:xfrm>
          <a:prstGeom prst="rect">
            <a:avLst/>
          </a:prstGeom>
          <a:noFill/>
        </p:spPr>
        <p:txBody>
          <a:bodyPr wrap="square" rtlCol="0">
            <a:spAutoFit/>
          </a:bodyPr>
          <a:lstStyle/>
          <a:p>
            <a:endParaRPr lang="sl-SI" altLang="sl-SI" sz="3200" dirty="0">
              <a:solidFill>
                <a:prstClr val="black"/>
              </a:solidFill>
            </a:endParaRPr>
          </a:p>
        </p:txBody>
      </p:sp>
      <p:sp>
        <p:nvSpPr>
          <p:cNvPr id="3" name="Pravokotnik 2"/>
          <p:cNvSpPr/>
          <p:nvPr/>
        </p:nvSpPr>
        <p:spPr>
          <a:xfrm>
            <a:off x="271985" y="836712"/>
            <a:ext cx="8548487" cy="4893647"/>
          </a:xfrm>
          <a:prstGeom prst="rect">
            <a:avLst/>
          </a:prstGeom>
        </p:spPr>
        <p:txBody>
          <a:bodyPr wrap="square">
            <a:spAutoFit/>
          </a:bodyPr>
          <a:lstStyle/>
          <a:p>
            <a:pPr>
              <a:defRPr/>
            </a:pPr>
            <a:endParaRPr lang="sl-SI" altLang="sl-SI" sz="2400" dirty="0">
              <a:solidFill>
                <a:prstClr val="black"/>
              </a:solidFill>
              <a:latin typeface="Ubuntu" panose="020B0504030602030204" pitchFamily="34" charset="0"/>
            </a:endParaRPr>
          </a:p>
          <a:p>
            <a:pPr>
              <a:defRPr/>
            </a:pPr>
            <a:endParaRPr lang="sl-SI" altLang="sl-SI" sz="2400" dirty="0">
              <a:solidFill>
                <a:prstClr val="black"/>
              </a:solidFill>
              <a:latin typeface="Ubuntu" panose="020B0504030602030204" pitchFamily="34" charset="0"/>
            </a:endParaRPr>
          </a:p>
          <a:p>
            <a:pPr>
              <a:defRPr/>
            </a:pPr>
            <a:r>
              <a:rPr lang="sl-SI" altLang="sl-SI" sz="2200" dirty="0">
                <a:solidFill>
                  <a:prstClr val="black"/>
                </a:solidFill>
                <a:latin typeface="Ubuntu" panose="020B0504030602030204" pitchFamily="34" charset="0"/>
              </a:rPr>
              <a:t>Pri postavljanju ciljev bodi realni glede na zmožnosti (kadrovske, strokovne, časovne, finančne,…)! </a:t>
            </a:r>
          </a:p>
          <a:p>
            <a:pPr>
              <a:defRPr/>
            </a:pPr>
            <a:r>
              <a:rPr lang="sl-SI" altLang="sl-SI" sz="2200" dirty="0">
                <a:solidFill>
                  <a:prstClr val="black"/>
                </a:solidFill>
                <a:latin typeface="Ubuntu" panose="020B0504030602030204" pitchFamily="34" charset="0"/>
              </a:rPr>
              <a:t>Ne „rešujte sveta“, ampak okoljski problem.</a:t>
            </a:r>
          </a:p>
          <a:p>
            <a:pPr>
              <a:defRPr/>
            </a:pPr>
            <a:endParaRPr lang="sl-SI" altLang="sl-SI" sz="2200" dirty="0">
              <a:solidFill>
                <a:prstClr val="black"/>
              </a:solidFill>
              <a:latin typeface="Ubuntu" panose="020B0504030602030204" pitchFamily="34" charset="0"/>
            </a:endParaRPr>
          </a:p>
          <a:p>
            <a:pPr>
              <a:defRPr/>
            </a:pPr>
            <a:r>
              <a:rPr lang="sl-SI" altLang="sl-SI" sz="2200" dirty="0">
                <a:solidFill>
                  <a:prstClr val="black"/>
                </a:solidFill>
                <a:latin typeface="Ubuntu" panose="020B0504030602030204" pitchFamily="34" charset="0"/>
              </a:rPr>
              <a:t>Uporabite pravilo </a:t>
            </a:r>
            <a:r>
              <a:rPr lang="sl-SI" altLang="sl-SI" sz="2200" b="1" dirty="0">
                <a:solidFill>
                  <a:prstClr val="black"/>
                </a:solidFill>
                <a:latin typeface="Ubuntu" panose="020B0504030602030204" pitchFamily="34" charset="0"/>
              </a:rPr>
              <a:t>SMART. </a:t>
            </a:r>
          </a:p>
          <a:p>
            <a:pPr>
              <a:defRPr/>
            </a:pPr>
            <a:endParaRPr lang="sl-SI" sz="2200" dirty="0">
              <a:solidFill>
                <a:prstClr val="black"/>
              </a:solidFill>
              <a:latin typeface="Ubuntu" panose="020B0504030602030204" pitchFamily="34" charset="0"/>
            </a:endParaRPr>
          </a:p>
          <a:p>
            <a:pPr>
              <a:defRPr/>
            </a:pPr>
            <a:endParaRPr lang="sl-SI" sz="2200" dirty="0">
              <a:solidFill>
                <a:prstClr val="black"/>
              </a:solidFill>
              <a:latin typeface="Ubuntu" panose="020B0504030602030204" pitchFamily="34" charset="0"/>
            </a:endParaRPr>
          </a:p>
          <a:p>
            <a:pPr>
              <a:defRPr/>
            </a:pPr>
            <a:r>
              <a:rPr lang="sl-SI" sz="2200" dirty="0">
                <a:solidFill>
                  <a:prstClr val="black"/>
                </a:solidFill>
                <a:latin typeface="Ubuntu" panose="020B0504030602030204" pitchFamily="34" charset="0"/>
              </a:rPr>
              <a:t>(</a:t>
            </a:r>
            <a:r>
              <a:rPr lang="sl-SI" sz="2200" dirty="0" err="1">
                <a:solidFill>
                  <a:prstClr val="black"/>
                </a:solidFill>
                <a:latin typeface="Ubuntu" panose="020B0504030602030204" pitchFamily="34" charset="0"/>
              </a:rPr>
              <a:t>Specific</a:t>
            </a:r>
            <a:r>
              <a:rPr lang="sl-SI" sz="2200" dirty="0">
                <a:solidFill>
                  <a:prstClr val="black"/>
                </a:solidFill>
                <a:latin typeface="Ubuntu" panose="020B0504030602030204" pitchFamily="34" charset="0"/>
              </a:rPr>
              <a:t>, </a:t>
            </a:r>
            <a:r>
              <a:rPr lang="sl-SI" sz="2200" dirty="0" err="1">
                <a:solidFill>
                  <a:prstClr val="black"/>
                </a:solidFill>
                <a:latin typeface="Ubuntu" panose="020B0504030602030204" pitchFamily="34" charset="0"/>
              </a:rPr>
              <a:t>measureble</a:t>
            </a:r>
            <a:r>
              <a:rPr lang="sl-SI" sz="2200" dirty="0">
                <a:solidFill>
                  <a:prstClr val="black"/>
                </a:solidFill>
                <a:latin typeface="Ubuntu" panose="020B0504030602030204" pitchFamily="34" charset="0"/>
              </a:rPr>
              <a:t>, </a:t>
            </a:r>
            <a:r>
              <a:rPr lang="sl-SI" sz="2200" dirty="0" err="1">
                <a:solidFill>
                  <a:prstClr val="black"/>
                </a:solidFill>
                <a:latin typeface="Ubuntu" panose="020B0504030602030204" pitchFamily="34" charset="0"/>
              </a:rPr>
              <a:t>attainable</a:t>
            </a:r>
            <a:r>
              <a:rPr lang="sl-SI" sz="2200" dirty="0">
                <a:solidFill>
                  <a:prstClr val="black"/>
                </a:solidFill>
                <a:latin typeface="Ubuntu" panose="020B0504030602030204" pitchFamily="34" charset="0"/>
              </a:rPr>
              <a:t>, </a:t>
            </a:r>
            <a:r>
              <a:rPr lang="sl-SI" sz="2200" dirty="0" err="1">
                <a:solidFill>
                  <a:prstClr val="black"/>
                </a:solidFill>
                <a:latin typeface="Ubuntu" panose="020B0504030602030204" pitchFamily="34" charset="0"/>
              </a:rPr>
              <a:t>relevant</a:t>
            </a:r>
            <a:r>
              <a:rPr lang="sl-SI" sz="2200" dirty="0">
                <a:solidFill>
                  <a:prstClr val="black"/>
                </a:solidFill>
                <a:latin typeface="Ubuntu" panose="020B0504030602030204" pitchFamily="34" charset="0"/>
              </a:rPr>
              <a:t>, time-</a:t>
            </a:r>
            <a:r>
              <a:rPr lang="sl-SI" sz="2200" dirty="0" err="1">
                <a:solidFill>
                  <a:prstClr val="black"/>
                </a:solidFill>
                <a:latin typeface="Ubuntu" panose="020B0504030602030204" pitchFamily="34" charset="0"/>
              </a:rPr>
              <a:t>bound</a:t>
            </a:r>
            <a:r>
              <a:rPr lang="sl-SI" sz="2200" dirty="0">
                <a:solidFill>
                  <a:prstClr val="black"/>
                </a:solidFill>
                <a:latin typeface="Ubuntu" panose="020B0504030602030204" pitchFamily="34" charset="0"/>
              </a:rPr>
              <a:t>)</a:t>
            </a:r>
          </a:p>
          <a:p>
            <a:pPr>
              <a:defRPr/>
            </a:pPr>
            <a:r>
              <a:rPr lang="sl-SI" sz="2200" dirty="0">
                <a:solidFill>
                  <a:prstClr val="black"/>
                </a:solidFill>
                <a:latin typeface="Ubuntu" panose="020B0504030602030204" pitchFamily="34" charset="0"/>
              </a:rPr>
              <a:t>(specifični, merljivi, dosegljivi, pomembni, časovno opredeljeni)</a:t>
            </a:r>
          </a:p>
          <a:p>
            <a:pPr>
              <a:defRPr/>
            </a:pPr>
            <a:endParaRPr lang="sl-SI" sz="2200" dirty="0">
              <a:solidFill>
                <a:prstClr val="black"/>
              </a:solidFill>
              <a:latin typeface="Ubuntu" panose="020B0504030602030204" pitchFamily="34" charset="0"/>
            </a:endParaRPr>
          </a:p>
          <a:p>
            <a:pPr>
              <a:defRPr/>
            </a:pPr>
            <a:r>
              <a:rPr lang="sl-SI" sz="2200" dirty="0">
                <a:solidFill>
                  <a:prstClr val="black"/>
                </a:solidFill>
                <a:latin typeface="Ubuntu" panose="020B0504030602030204" pitchFamily="34" charset="0"/>
              </a:rPr>
              <a:t>Primer: </a:t>
            </a:r>
            <a:r>
              <a:rPr lang="sl-SI" sz="2200" dirty="0">
                <a:solidFill>
                  <a:srgbClr val="33CC33"/>
                </a:solidFill>
                <a:latin typeface="Ubuntu" panose="020B0504030602030204" pitchFamily="34" charset="0"/>
              </a:rPr>
              <a:t>Uporaba inovativne tehnologije za čiščenje organskih snovi </a:t>
            </a:r>
            <a:r>
              <a:rPr lang="pl-PL" sz="2000" dirty="0">
                <a:solidFill>
                  <a:srgbClr val="33CC33"/>
                </a:solidFill>
                <a:latin typeface="Ubuntu" panose="020B0504030602030204" pitchFamily="34" charset="0"/>
              </a:rPr>
              <a:t>(N, P, Hg)</a:t>
            </a:r>
            <a:r>
              <a:rPr lang="sl-SI" sz="2200" dirty="0">
                <a:solidFill>
                  <a:srgbClr val="33CC33"/>
                </a:solidFill>
                <a:latin typeface="Ubuntu" panose="020B0504030602030204" pitchFamily="34" charset="0"/>
              </a:rPr>
              <a:t> v izcednih voda obratov predelovalne industrije</a:t>
            </a:r>
            <a:endParaRPr lang="sl-SI" altLang="sl-SI" sz="2200" dirty="0">
              <a:solidFill>
                <a:srgbClr val="33CC33"/>
              </a:solidFill>
              <a:latin typeface="Ubuntu" panose="020B0504030602030204" pitchFamily="34" charset="0"/>
            </a:endParaRPr>
          </a:p>
        </p:txBody>
      </p:sp>
      <p:sp>
        <p:nvSpPr>
          <p:cNvPr id="12" name="PoljeZBesedilom 11"/>
          <p:cNvSpPr txBox="1"/>
          <p:nvPr/>
        </p:nvSpPr>
        <p:spPr>
          <a:xfrm>
            <a:off x="271984" y="846854"/>
            <a:ext cx="5884191" cy="671292"/>
          </a:xfrm>
          <a:prstGeom prst="rect">
            <a:avLst/>
          </a:prstGeom>
          <a:ln w="19050">
            <a:solidFill>
              <a:srgbClr val="FF0000"/>
            </a:solidFill>
          </a:ln>
        </p:spPr>
        <p:style>
          <a:lnRef idx="2">
            <a:schemeClr val="dk1"/>
          </a:lnRef>
          <a:fillRef idx="1">
            <a:schemeClr val="lt1"/>
          </a:fillRef>
          <a:effectRef idx="0">
            <a:schemeClr val="dk1"/>
          </a:effectRef>
          <a:fontRef idx="minor">
            <a:schemeClr val="dk1"/>
          </a:fontRef>
        </p:style>
        <p:txBody>
          <a:bodyPr wrap="square" lIns="180000" tIns="180000" rIns="180000" bIns="180000" rtlCol="0" anchor="ctr" anchorCtr="1">
            <a:spAutoFit/>
          </a:bodyPr>
          <a:lstStyle/>
          <a:p>
            <a:pPr>
              <a:spcAft>
                <a:spcPts val="1000"/>
              </a:spcAft>
            </a:pPr>
            <a:r>
              <a:rPr lang="sl-SI" sz="2000" dirty="0">
                <a:solidFill>
                  <a:prstClr val="black"/>
                </a:solidFill>
                <a:latin typeface="Ubuntu" panose="020B0504030602030204" pitchFamily="34" charset="0"/>
              </a:rPr>
              <a:t>Cilje vežite na prednostne projektne teme.</a:t>
            </a:r>
          </a:p>
        </p:txBody>
      </p:sp>
      <p:pic>
        <p:nvPicPr>
          <p:cNvPr id="1026" name="Picture 2" descr="C:\Users\danilo.steblaj\Desktop\Smar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1991" y="2049240"/>
            <a:ext cx="1362506" cy="1716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89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19886" y="-1"/>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dirty="0">
                <a:solidFill>
                  <a:prstClr val="white"/>
                </a:solidFill>
                <a:latin typeface="Ubuntu" panose="020B0504030602030204" pitchFamily="34" charset="0"/>
              </a:rPr>
              <a:t>   </a:t>
            </a:r>
            <a:r>
              <a:rPr lang="sl-SI" dirty="0">
                <a:solidFill>
                  <a:prstClr val="black"/>
                </a:solidFill>
                <a:latin typeface="Ubuntu" panose="020B0504030602030204" pitchFamily="34" charset="0"/>
              </a:rPr>
              <a:t>Sklop: </a:t>
            </a:r>
            <a:r>
              <a:rPr lang="it-IT" dirty="0" err="1">
                <a:solidFill>
                  <a:prstClr val="black"/>
                </a:solidFill>
                <a:latin typeface="Ubuntu" panose="020B0504030602030204" pitchFamily="34" charset="0"/>
              </a:rPr>
              <a:t>Cilji</a:t>
            </a:r>
            <a:r>
              <a:rPr lang="it-IT" dirty="0">
                <a:solidFill>
                  <a:prstClr val="black"/>
                </a:solidFill>
                <a:latin typeface="Ubuntu" panose="020B0504030602030204" pitchFamily="34" charset="0"/>
              </a:rPr>
              <a:t> in </a:t>
            </a:r>
            <a:r>
              <a:rPr lang="it-IT" dirty="0" err="1">
                <a:solidFill>
                  <a:prstClr val="black"/>
                </a:solidFill>
                <a:latin typeface="Ubuntu" panose="020B0504030602030204" pitchFamily="34" charset="0"/>
              </a:rPr>
              <a:t>pričakovani</a:t>
            </a:r>
            <a:r>
              <a:rPr lang="it-IT" dirty="0">
                <a:solidFill>
                  <a:prstClr val="black"/>
                </a:solidFill>
                <a:latin typeface="Ubuntu" panose="020B0504030602030204" pitchFamily="34" charset="0"/>
              </a:rPr>
              <a:t> </a:t>
            </a:r>
            <a:r>
              <a:rPr lang="it-IT" dirty="0" err="1">
                <a:solidFill>
                  <a:prstClr val="black"/>
                </a:solidFill>
                <a:latin typeface="Ubuntu" panose="020B0504030602030204" pitchFamily="34" charset="0"/>
              </a:rPr>
              <a:t>rezultati</a:t>
            </a:r>
            <a:r>
              <a:rPr lang="it-IT" dirty="0">
                <a:solidFill>
                  <a:prstClr val="black"/>
                </a:solidFill>
                <a:latin typeface="Ubuntu" panose="020B0504030602030204" pitchFamily="34" charset="0"/>
              </a:rPr>
              <a:t> </a:t>
            </a:r>
            <a:r>
              <a:rPr lang="it-IT" dirty="0" err="1">
                <a:solidFill>
                  <a:prstClr val="black"/>
                </a:solidFill>
                <a:latin typeface="Ubuntu" panose="020B0504030602030204" pitchFamily="34" charset="0"/>
              </a:rPr>
              <a:t>projekta</a:t>
            </a:r>
            <a:endParaRPr lang="sl-SI" dirty="0">
              <a:solidFill>
                <a:prstClr val="white"/>
              </a:solidFill>
              <a:latin typeface="Ubuntu" panose="020B0504030602030204" pitchFamily="34" charset="0"/>
            </a:endParaRPr>
          </a:p>
        </p:txBody>
      </p:sp>
      <p:sp>
        <p:nvSpPr>
          <p:cNvPr id="5" name="PoljeZBesedilom 4"/>
          <p:cNvSpPr txBox="1"/>
          <p:nvPr/>
        </p:nvSpPr>
        <p:spPr>
          <a:xfrm>
            <a:off x="317643" y="692696"/>
            <a:ext cx="8548487" cy="4524315"/>
          </a:xfrm>
          <a:prstGeom prst="rect">
            <a:avLst/>
          </a:prstGeom>
          <a:noFill/>
        </p:spPr>
        <p:txBody>
          <a:bodyPr wrap="square" rtlCol="0">
            <a:spAutoFit/>
          </a:bodyPr>
          <a:lstStyle/>
          <a:p>
            <a:r>
              <a:rPr lang="sl-SI" sz="2400" b="1" dirty="0">
                <a:solidFill>
                  <a:prstClr val="black"/>
                </a:solidFill>
                <a:latin typeface="Ubuntu" panose="020B0504030602030204" pitchFamily="34" charset="0"/>
              </a:rPr>
              <a:t>Pričakovani rezultati projekta</a:t>
            </a:r>
          </a:p>
          <a:p>
            <a:endParaRPr lang="sl-SI" sz="2400" dirty="0">
              <a:solidFill>
                <a:prstClr val="black"/>
              </a:solidFill>
              <a:latin typeface="Ubuntu" panose="020B0504030602030204" pitchFamily="34" charset="0"/>
            </a:endParaRPr>
          </a:p>
          <a:p>
            <a:pPr marL="342900" indent="-342900">
              <a:buFont typeface="Arial" panose="020B0604020202020204" pitchFamily="34" charset="0"/>
              <a:buChar char="•"/>
            </a:pPr>
            <a:r>
              <a:rPr lang="sl-SI" sz="2400" dirty="0">
                <a:solidFill>
                  <a:srgbClr val="6CC04A"/>
                </a:solidFill>
                <a:latin typeface="Ubuntu" panose="020B0504030602030204" pitchFamily="34" charset="0"/>
              </a:rPr>
              <a:t>Konkretni</a:t>
            </a:r>
            <a:r>
              <a:rPr lang="sl-SI" sz="2400" dirty="0">
                <a:solidFill>
                  <a:prstClr val="black"/>
                </a:solidFill>
                <a:latin typeface="Ubuntu" panose="020B0504030602030204" pitchFamily="34" charset="0"/>
              </a:rPr>
              <a:t>, </a:t>
            </a:r>
            <a:r>
              <a:rPr lang="sl-SI" sz="2400" dirty="0">
                <a:solidFill>
                  <a:srgbClr val="4696C8"/>
                </a:solidFill>
                <a:latin typeface="Ubuntu" panose="020B0504030602030204" pitchFamily="34" charset="0"/>
              </a:rPr>
              <a:t>realistični</a:t>
            </a:r>
            <a:r>
              <a:rPr lang="sl-SI" sz="2400" dirty="0">
                <a:solidFill>
                  <a:prstClr val="black"/>
                </a:solidFill>
                <a:latin typeface="Ubuntu" panose="020B0504030602030204" pitchFamily="34" charset="0"/>
              </a:rPr>
              <a:t> in </a:t>
            </a:r>
            <a:r>
              <a:rPr lang="sl-SI" sz="2400" dirty="0">
                <a:solidFill>
                  <a:srgbClr val="FF0000"/>
                </a:solidFill>
                <a:latin typeface="Ubuntu" panose="020B0504030602030204" pitchFamily="34" charset="0"/>
              </a:rPr>
              <a:t>količinsko opredeljeni </a:t>
            </a:r>
            <a:r>
              <a:rPr lang="sl-SI" sz="2400" dirty="0">
                <a:solidFill>
                  <a:prstClr val="black"/>
                </a:solidFill>
                <a:latin typeface="Ubuntu" panose="020B0504030602030204" pitchFamily="34" charset="0"/>
              </a:rPr>
              <a:t>npr. količina vode, privarčevana v času trajanja projekta.</a:t>
            </a:r>
          </a:p>
          <a:p>
            <a:pPr marL="342900" indent="-342900">
              <a:buFont typeface="Arial" panose="020B0604020202020204" pitchFamily="34" charset="0"/>
              <a:buChar char="•"/>
            </a:pPr>
            <a:r>
              <a:rPr lang="sl-SI" sz="2400" dirty="0">
                <a:solidFill>
                  <a:prstClr val="black"/>
                </a:solidFill>
                <a:latin typeface="Ubuntu" panose="020B0504030602030204" pitchFamily="34" charset="0"/>
              </a:rPr>
              <a:t>Izhajajo iz opredelitve problema in ciljev projekta.</a:t>
            </a:r>
          </a:p>
          <a:p>
            <a:pPr marL="342900" indent="-342900">
              <a:buFont typeface="Arial" panose="020B0604020202020204" pitchFamily="34" charset="0"/>
              <a:buChar char="•"/>
            </a:pPr>
            <a:r>
              <a:rPr lang="pl-PL" sz="2400" dirty="0">
                <a:solidFill>
                  <a:prstClr val="black"/>
                </a:solidFill>
                <a:latin typeface="Ubuntu" panose="020B0504030602030204" pitchFamily="34" charset="0"/>
              </a:rPr>
              <a:t>So skladni z vrednostmi, poročanimi v razpredelnici s </a:t>
            </a:r>
            <a:r>
              <a:rPr lang="pl-PL" sz="2400" dirty="0">
                <a:solidFill>
                  <a:srgbClr val="6CC04A"/>
                </a:solidFill>
                <a:latin typeface="Ubuntu" panose="020B0504030602030204" pitchFamily="34" charset="0"/>
              </a:rPr>
              <a:t>kazalniki uspešnosti</a:t>
            </a:r>
            <a:r>
              <a:rPr lang="pl-PL" sz="2400" dirty="0">
                <a:solidFill>
                  <a:prstClr val="black"/>
                </a:solidFill>
                <a:latin typeface="Ubuntu" panose="020B0504030602030204" pitchFamily="34" charset="0"/>
              </a:rPr>
              <a:t>.</a:t>
            </a:r>
          </a:p>
          <a:p>
            <a:endParaRPr lang="pl-PL" sz="2400" dirty="0">
              <a:solidFill>
                <a:prstClr val="black"/>
              </a:solidFill>
              <a:latin typeface="Ubuntu" panose="020B0504030602030204" pitchFamily="34" charset="0"/>
            </a:endParaRPr>
          </a:p>
          <a:p>
            <a:r>
              <a:rPr lang="pl-PL" sz="2400" dirty="0">
                <a:solidFill>
                  <a:prstClr val="black"/>
                </a:solidFill>
                <a:latin typeface="Ubuntu" panose="020B0504030602030204" pitchFamily="34" charset="0"/>
              </a:rPr>
              <a:t>Primer: </a:t>
            </a:r>
            <a:r>
              <a:rPr lang="pl-PL" sz="2400" dirty="0">
                <a:solidFill>
                  <a:srgbClr val="33CC33"/>
                </a:solidFill>
                <a:latin typeface="Ubuntu" panose="020B0504030602030204" pitchFamily="34" charset="0"/>
              </a:rPr>
              <a:t>Zmanjšanje organskih snovi (N, P, Hg) v izcednih voda prehranske industrije za </a:t>
            </a:r>
            <a:r>
              <a:rPr lang="pl-PL" sz="2400" dirty="0">
                <a:solidFill>
                  <a:srgbClr val="FF0000"/>
                </a:solidFill>
                <a:latin typeface="Ubuntu" panose="020B0504030602030204" pitchFamily="34" charset="0"/>
              </a:rPr>
              <a:t>23% (navedene vrednosti) </a:t>
            </a:r>
            <a:r>
              <a:rPr lang="pl-PL" sz="2400" dirty="0">
                <a:solidFill>
                  <a:srgbClr val="4696C8"/>
                </a:solidFill>
                <a:latin typeface="Ubuntu" panose="020B0504030602030204" pitchFamily="34" charset="0"/>
              </a:rPr>
              <a:t>v teku projekta</a:t>
            </a:r>
            <a:r>
              <a:rPr lang="pl-PL" sz="2400" dirty="0">
                <a:solidFill>
                  <a:srgbClr val="FF0000"/>
                </a:solidFill>
                <a:latin typeface="Ubuntu" panose="020B0504030602030204" pitchFamily="34" charset="0"/>
              </a:rPr>
              <a:t> </a:t>
            </a:r>
          </a:p>
          <a:p>
            <a:endParaRPr lang="pl-PL" sz="2400" dirty="0">
              <a:solidFill>
                <a:prstClr val="black"/>
              </a:solidFill>
              <a:latin typeface="Ubuntu" panose="020B0504030602030204" pitchFamily="34" charset="0"/>
            </a:endParaRPr>
          </a:p>
        </p:txBody>
      </p:sp>
      <p:pic>
        <p:nvPicPr>
          <p:cNvPr id="1027" name="Picture 3" descr="C:\Users\danilo.steblaj\Desktop\slike\normal_Drava 1 prodišče brzice Borl DSC0266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782" y="4843216"/>
            <a:ext cx="2110994" cy="10792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danilo.steblaj\Desktop\slike\happ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9067" y="4843216"/>
            <a:ext cx="1640308" cy="111050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danilo.steblaj\Desktop\slike\c63amg-1653783_128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59833" y="4843216"/>
            <a:ext cx="2515614" cy="1079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0994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dirty="0">
                <a:solidFill>
                  <a:prstClr val="white"/>
                </a:solidFill>
                <a:latin typeface="Ubuntu" panose="020B0504030602030204" pitchFamily="34" charset="0"/>
              </a:rPr>
              <a:t>   </a:t>
            </a:r>
            <a:r>
              <a:rPr lang="sl-SI" dirty="0">
                <a:solidFill>
                  <a:prstClr val="black"/>
                </a:solidFill>
                <a:latin typeface="Ubuntu" panose="020B0504030602030204" pitchFamily="34" charset="0"/>
              </a:rPr>
              <a:t>Sklop: </a:t>
            </a:r>
            <a:r>
              <a:rPr lang="it-IT" dirty="0" err="1">
                <a:solidFill>
                  <a:prstClr val="black"/>
                </a:solidFill>
                <a:latin typeface="Ubuntu" panose="020B0504030602030204" pitchFamily="34" charset="0"/>
              </a:rPr>
              <a:t>Cilji</a:t>
            </a:r>
            <a:r>
              <a:rPr lang="it-IT" dirty="0">
                <a:solidFill>
                  <a:prstClr val="black"/>
                </a:solidFill>
                <a:latin typeface="Ubuntu" panose="020B0504030602030204" pitchFamily="34" charset="0"/>
              </a:rPr>
              <a:t> in </a:t>
            </a:r>
            <a:r>
              <a:rPr lang="it-IT" dirty="0" err="1">
                <a:solidFill>
                  <a:prstClr val="black"/>
                </a:solidFill>
                <a:latin typeface="Ubuntu" panose="020B0504030602030204" pitchFamily="34" charset="0"/>
              </a:rPr>
              <a:t>pričakovani</a:t>
            </a:r>
            <a:r>
              <a:rPr lang="it-IT" dirty="0">
                <a:solidFill>
                  <a:prstClr val="black"/>
                </a:solidFill>
                <a:latin typeface="Ubuntu" panose="020B0504030602030204" pitchFamily="34" charset="0"/>
              </a:rPr>
              <a:t> </a:t>
            </a:r>
            <a:r>
              <a:rPr lang="it-IT" dirty="0" err="1">
                <a:solidFill>
                  <a:prstClr val="black"/>
                </a:solidFill>
                <a:latin typeface="Ubuntu" panose="020B0504030602030204" pitchFamily="34" charset="0"/>
              </a:rPr>
              <a:t>rezultati</a:t>
            </a:r>
            <a:r>
              <a:rPr lang="it-IT" dirty="0">
                <a:solidFill>
                  <a:prstClr val="black"/>
                </a:solidFill>
                <a:latin typeface="Ubuntu" panose="020B0504030602030204" pitchFamily="34" charset="0"/>
              </a:rPr>
              <a:t> </a:t>
            </a:r>
            <a:r>
              <a:rPr lang="it-IT" dirty="0" err="1">
                <a:solidFill>
                  <a:prstClr val="black"/>
                </a:solidFill>
                <a:latin typeface="Ubuntu" panose="020B0504030602030204" pitchFamily="34" charset="0"/>
              </a:rPr>
              <a:t>projekta</a:t>
            </a:r>
            <a:endParaRPr lang="sl-SI" dirty="0">
              <a:solidFill>
                <a:prstClr val="white"/>
              </a:solidFill>
              <a:latin typeface="Ubuntu" panose="020B0504030602030204" pitchFamily="34" charset="0"/>
            </a:endParaRPr>
          </a:p>
        </p:txBody>
      </p:sp>
      <p:sp>
        <p:nvSpPr>
          <p:cNvPr id="5" name="PoljeZBesedilom 4"/>
          <p:cNvSpPr txBox="1"/>
          <p:nvPr/>
        </p:nvSpPr>
        <p:spPr>
          <a:xfrm>
            <a:off x="271985" y="993656"/>
            <a:ext cx="8548487" cy="4801314"/>
          </a:xfrm>
          <a:prstGeom prst="rect">
            <a:avLst/>
          </a:prstGeom>
          <a:noFill/>
        </p:spPr>
        <p:txBody>
          <a:bodyPr wrap="square" rtlCol="0">
            <a:spAutoFit/>
          </a:bodyPr>
          <a:lstStyle/>
          <a:p>
            <a:r>
              <a:rPr lang="sl-SI" sz="2400" b="1" dirty="0">
                <a:solidFill>
                  <a:prstClr val="black"/>
                </a:solidFill>
                <a:latin typeface="Ubuntu" panose="020B0504030602030204" pitchFamily="34" charset="0"/>
              </a:rPr>
              <a:t>REZULTATI in UČINKI </a:t>
            </a:r>
            <a:endParaRPr lang="sl-SI" sz="2400" dirty="0">
              <a:solidFill>
                <a:prstClr val="black"/>
              </a:solidFill>
              <a:latin typeface="Ubuntu" panose="020B0504030602030204" pitchFamily="34" charset="0"/>
            </a:endParaRPr>
          </a:p>
          <a:p>
            <a:endParaRPr lang="sl-SI" sz="2400" b="1" dirty="0">
              <a:solidFill>
                <a:prstClr val="black"/>
              </a:solidFill>
              <a:latin typeface="Ubuntu" panose="020B0504030602030204" pitchFamily="34" charset="0"/>
            </a:endParaRPr>
          </a:p>
          <a:p>
            <a:r>
              <a:rPr lang="sl-SI" sz="2400" b="1" dirty="0">
                <a:solidFill>
                  <a:prstClr val="black"/>
                </a:solidFill>
                <a:latin typeface="Ubuntu" panose="020B0504030602030204" pitchFamily="34" charset="0"/>
              </a:rPr>
              <a:t>Rezultat projekta </a:t>
            </a:r>
            <a:r>
              <a:rPr lang="sl-SI" sz="2400" dirty="0">
                <a:solidFill>
                  <a:prstClr val="black"/>
                </a:solidFill>
                <a:latin typeface="Ubuntu" panose="020B0504030602030204" pitchFamily="34" charset="0"/>
              </a:rPr>
              <a:t>(angl. »</a:t>
            </a:r>
            <a:r>
              <a:rPr lang="sl-SI" sz="2400" dirty="0" err="1">
                <a:solidFill>
                  <a:prstClr val="black"/>
                </a:solidFill>
                <a:latin typeface="Ubuntu" panose="020B0504030602030204" pitchFamily="34" charset="0"/>
              </a:rPr>
              <a:t>output</a:t>
            </a:r>
            <a:r>
              <a:rPr lang="sl-SI" sz="2400" dirty="0">
                <a:solidFill>
                  <a:prstClr val="black"/>
                </a:solidFill>
                <a:latin typeface="Ubuntu" panose="020B0504030602030204" pitchFamily="34" charset="0"/>
              </a:rPr>
              <a:t>«): Rezultat je merljiv, neposredno izhaja iz izvedenih projektnih dejavnosti in prispeva k doseganju učinkov projekta.</a:t>
            </a:r>
          </a:p>
          <a:p>
            <a:endParaRPr lang="sl-SI" sz="2400" b="1" dirty="0">
              <a:solidFill>
                <a:prstClr val="black"/>
              </a:solidFill>
              <a:latin typeface="Ubuntu" panose="020B0504030602030204" pitchFamily="34" charset="0"/>
            </a:endParaRPr>
          </a:p>
          <a:p>
            <a:r>
              <a:rPr lang="sl-SI" sz="2400" b="1" dirty="0">
                <a:solidFill>
                  <a:prstClr val="black"/>
                </a:solidFill>
                <a:latin typeface="Ubuntu" panose="020B0504030602030204" pitchFamily="34" charset="0"/>
              </a:rPr>
              <a:t>Učinek projekta </a:t>
            </a:r>
            <a:r>
              <a:rPr lang="sl-SI" sz="2400" dirty="0">
                <a:solidFill>
                  <a:prstClr val="black"/>
                </a:solidFill>
                <a:latin typeface="Ubuntu" panose="020B0504030602030204" pitchFamily="34" charset="0"/>
              </a:rPr>
              <a:t>(angl. »</a:t>
            </a:r>
            <a:r>
              <a:rPr lang="sl-SI" sz="2400" dirty="0" err="1">
                <a:solidFill>
                  <a:prstClr val="black"/>
                </a:solidFill>
                <a:latin typeface="Ubuntu" panose="020B0504030602030204" pitchFamily="34" charset="0"/>
              </a:rPr>
              <a:t>outcome</a:t>
            </a:r>
            <a:r>
              <a:rPr lang="sl-SI" sz="2400" dirty="0">
                <a:solidFill>
                  <a:prstClr val="black"/>
                </a:solidFill>
                <a:latin typeface="Ubuntu" panose="020B0504030602030204" pitchFamily="34" charset="0"/>
              </a:rPr>
              <a:t>«): verjetni kratkoročni in srednjeročni vpliv projekta. Opisuje pozitivno stanje, ki se pričakuje po zaključku izvajanja projekta. Ko bodo doseženi vsi rezultati projekta, se pričakuje, da bodo zelo verjetno doseženi tudi vsi učinki projekta. </a:t>
            </a:r>
          </a:p>
          <a:p>
            <a:endParaRPr lang="sl-SI" sz="2400" dirty="0">
              <a:solidFill>
                <a:prstClr val="black"/>
              </a:solidFill>
              <a:latin typeface="Ubuntu" panose="020B0504030602030204" pitchFamily="34" charset="0"/>
            </a:endParaRPr>
          </a:p>
          <a:p>
            <a:endParaRPr lang="pl-PL" dirty="0">
              <a:solidFill>
                <a:prstClr val="black"/>
              </a:solidFill>
              <a:latin typeface="Ubuntu" panose="020B0504030602030204" pitchFamily="34" charset="0"/>
            </a:endParaRPr>
          </a:p>
        </p:txBody>
      </p:sp>
    </p:spTree>
    <p:extLst>
      <p:ext uri="{BB962C8B-B14F-4D97-AF65-F5344CB8AC3E}">
        <p14:creationId xmlns:p14="http://schemas.microsoft.com/office/powerpoint/2010/main" val="3345389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Škarnice 20"/>
          <p:cNvSpPr>
            <a:spLocks noChangeArrowheads="1"/>
          </p:cNvSpPr>
          <p:nvPr/>
        </p:nvSpPr>
        <p:spPr bwMode="auto">
          <a:xfrm>
            <a:off x="4499992" y="36129"/>
            <a:ext cx="1750583" cy="674388"/>
          </a:xfrm>
          <a:prstGeom prst="chevron">
            <a:avLst>
              <a:gd name="adj" fmla="val 44083"/>
            </a:avLst>
          </a:prstGeom>
          <a:noFill/>
          <a:ln w="12700">
            <a:noFill/>
            <a:prstDash val="dash"/>
            <a:miter lim="800000"/>
            <a:headEnd/>
            <a:tailEnd/>
          </a:ln>
        </p:spPr>
        <p:txBody>
          <a:bodyPr rot="0" vert="horz" wrap="square" lIns="91440" tIns="45720" rIns="91440" bIns="45720" anchor="ctr" anchorCtr="0" upright="1">
            <a:noAutofit/>
          </a:bodyPr>
          <a:lstStyle/>
          <a:p>
            <a:pPr>
              <a:lnSpc>
                <a:spcPct val="115000"/>
              </a:lnSpc>
              <a:spcAft>
                <a:spcPts val="0"/>
              </a:spcAft>
            </a:pPr>
            <a:r>
              <a:rPr lang="sl-SI" sz="900" b="1" dirty="0">
                <a:solidFill>
                  <a:schemeClr val="bg1"/>
                </a:solidFill>
                <a:latin typeface="Ubuntu" panose="020B0504030602030204" pitchFamily="34" charset="0"/>
                <a:ea typeface="Arial"/>
                <a:cs typeface="Times New Roman"/>
              </a:rPr>
              <a:t>VEČ INFORMACIJ?</a:t>
            </a:r>
          </a:p>
        </p:txBody>
      </p:sp>
      <p:sp>
        <p:nvSpPr>
          <p:cNvPr id="24" name="Škarnice 23"/>
          <p:cNvSpPr>
            <a:spLocks noChangeArrowheads="1"/>
          </p:cNvSpPr>
          <p:nvPr/>
        </p:nvSpPr>
        <p:spPr bwMode="auto">
          <a:xfrm>
            <a:off x="2051720" y="36129"/>
            <a:ext cx="1549661" cy="674388"/>
          </a:xfrm>
          <a:prstGeom prst="chevron">
            <a:avLst>
              <a:gd name="adj" fmla="val 44083"/>
            </a:avLst>
          </a:prstGeom>
          <a:noFill/>
          <a:ln w="12700">
            <a:noFill/>
            <a:prstDash val="dash"/>
            <a:miter lim="800000"/>
            <a:headEnd/>
            <a:tailEnd/>
          </a:ln>
        </p:spPr>
        <p:txBody>
          <a:bodyPr rot="0" vert="horz" wrap="square" lIns="91440" tIns="45720" rIns="91440" bIns="45720" anchor="ctr" anchorCtr="0" upright="1">
            <a:noAutofit/>
          </a:bodyPr>
          <a:lstStyle/>
          <a:p>
            <a:pPr algn="ctr">
              <a:lnSpc>
                <a:spcPct val="115000"/>
              </a:lnSpc>
              <a:spcAft>
                <a:spcPts val="0"/>
              </a:spcAft>
            </a:pPr>
            <a:r>
              <a:rPr lang="sl-SI" sz="900" b="1" dirty="0">
                <a:solidFill>
                  <a:schemeClr val="bg1"/>
                </a:solidFill>
                <a:latin typeface="Ubuntu" panose="020B0504030602030204" pitchFamily="34" charset="0"/>
                <a:ea typeface="Arial"/>
                <a:cs typeface="Times New Roman"/>
              </a:rPr>
              <a:t>KAKO ZAČETI?</a:t>
            </a:r>
          </a:p>
        </p:txBody>
      </p:sp>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179512" y="6165304"/>
            <a:ext cx="1275680" cy="704111"/>
            <a:chOff x="-8103" y="121987"/>
            <a:chExt cx="1594805" cy="940179"/>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8103" y="795038"/>
              <a:ext cx="1594805" cy="267128"/>
            </a:xfrm>
            <a:prstGeom prst="rect">
              <a:avLst/>
            </a:prstGeom>
            <a:noFill/>
          </p:spPr>
          <p:txBody>
            <a:bodyPr wrap="square" rtlCol="0" anchor="ctr">
              <a:spAutoFit/>
            </a:bodyPr>
            <a:lstStyle/>
            <a:p>
              <a:r>
                <a:rPr lang="sl-SI" sz="700" dirty="0">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grada vsebine 2"/>
          <p:cNvSpPr>
            <a:spLocks noGrp="1"/>
          </p:cNvSpPr>
          <p:nvPr>
            <p:ph sz="half" idx="1"/>
          </p:nvPr>
        </p:nvSpPr>
        <p:spPr>
          <a:xfrm>
            <a:off x="400163" y="1050580"/>
            <a:ext cx="5200239" cy="4711254"/>
          </a:xfrm>
        </p:spPr>
        <p:txBody>
          <a:bodyPr>
            <a:noAutofit/>
          </a:bodyPr>
          <a:lstStyle/>
          <a:p>
            <a:pPr marL="514350" lvl="0" indent="-514350">
              <a:buAutoNum type="arabicPeriod"/>
            </a:pPr>
            <a:r>
              <a:rPr lang="sl-SI" b="1" dirty="0"/>
              <a:t>WHAT IS LIFE FOR?</a:t>
            </a:r>
          </a:p>
          <a:p>
            <a:pPr marL="514350" lvl="0" indent="-514350">
              <a:buAutoNum type="arabicPeriod"/>
            </a:pPr>
            <a:endParaRPr lang="sl-SI" b="1" dirty="0"/>
          </a:p>
          <a:p>
            <a:pPr marL="514350" lvl="0" indent="-514350">
              <a:spcBef>
                <a:spcPts val="300"/>
              </a:spcBef>
              <a:spcAft>
                <a:spcPts val="200"/>
              </a:spcAft>
              <a:buFont typeface="+mj-lt"/>
              <a:buAutoNum type="alphaUcPeriod"/>
            </a:pPr>
            <a:r>
              <a:rPr lang="en-US" sz="2000" dirty="0"/>
              <a:t>nature conservation, including the construction of tourism infrastructure</a:t>
            </a:r>
            <a:endParaRPr lang="sl-SI" sz="2000" dirty="0"/>
          </a:p>
          <a:p>
            <a:pPr marL="514350" lvl="0" indent="-514350">
              <a:spcBef>
                <a:spcPts val="300"/>
              </a:spcBef>
              <a:spcAft>
                <a:spcPts val="200"/>
              </a:spcAft>
              <a:buFont typeface="+mj-lt"/>
              <a:buAutoNum type="alphaUcPeriod"/>
            </a:pPr>
            <a:r>
              <a:rPr lang="en-US" sz="2000" dirty="0"/>
              <a:t>nature conservation, environment and resource efficiency and climate action</a:t>
            </a:r>
            <a:endParaRPr lang="sl-SI" sz="2000" dirty="0"/>
          </a:p>
          <a:p>
            <a:pPr marL="514350" lvl="0" indent="-514350">
              <a:spcBef>
                <a:spcPts val="300"/>
              </a:spcBef>
              <a:spcAft>
                <a:spcPts val="200"/>
              </a:spcAft>
              <a:buFont typeface="+mj-lt"/>
              <a:buAutoNum type="alphaUcPeriod"/>
            </a:pPr>
            <a:r>
              <a:rPr lang="en-US" sz="2000" dirty="0"/>
              <a:t>environmental protection and transport infrastructure</a:t>
            </a:r>
            <a:endParaRPr lang="sl-SI" sz="2000" dirty="0"/>
          </a:p>
          <a:p>
            <a:pPr marL="514350" lvl="0" indent="-514350">
              <a:spcBef>
                <a:spcPts val="300"/>
              </a:spcBef>
              <a:spcAft>
                <a:spcPts val="200"/>
              </a:spcAft>
              <a:buFont typeface="+mj-lt"/>
              <a:buAutoNum type="alphaUcPeriod"/>
            </a:pPr>
            <a:r>
              <a:rPr lang="en-US" sz="2000" dirty="0"/>
              <a:t>climate action and action in </a:t>
            </a:r>
            <a:r>
              <a:rPr lang="en-US" sz="2000" dirty="0" err="1"/>
              <a:t>agricultureresource</a:t>
            </a:r>
            <a:r>
              <a:rPr lang="en-US" sz="2000" dirty="0"/>
              <a:t> efficiency and the construction of large infrastructure</a:t>
            </a:r>
            <a:endParaRPr lang="sl-SI" sz="2000" dirty="0"/>
          </a:p>
        </p:txBody>
      </p:sp>
      <p:grpSp>
        <p:nvGrpSpPr>
          <p:cNvPr id="6" name="Skupina 5"/>
          <p:cNvGrpSpPr/>
          <p:nvPr/>
        </p:nvGrpSpPr>
        <p:grpSpPr>
          <a:xfrm>
            <a:off x="5886660" y="1281971"/>
            <a:ext cx="2951820" cy="4294058"/>
            <a:chOff x="6228692" y="1268760"/>
            <a:chExt cx="2951820" cy="4294058"/>
          </a:xfrm>
        </p:grpSpPr>
        <p:pic>
          <p:nvPicPr>
            <p:cNvPr id="4" name="Slika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8692" y="1268760"/>
              <a:ext cx="2882309" cy="4248472"/>
            </a:xfrm>
            <a:prstGeom prst="rect">
              <a:avLst/>
            </a:prstGeom>
          </p:spPr>
        </p:pic>
        <p:sp>
          <p:nvSpPr>
            <p:cNvPr id="5" name="Pravokotnik 4"/>
            <p:cNvSpPr/>
            <p:nvPr/>
          </p:nvSpPr>
          <p:spPr>
            <a:xfrm>
              <a:off x="8463649" y="5301208"/>
              <a:ext cx="716863" cy="261610"/>
            </a:xfrm>
            <a:prstGeom prst="rect">
              <a:avLst/>
            </a:prstGeom>
          </p:spPr>
          <p:txBody>
            <a:bodyPr wrap="none">
              <a:spAutoFit/>
            </a:bodyPr>
            <a:lstStyle/>
            <a:p>
              <a:r>
                <a:rPr lang="sl-SI" sz="1050" b="1" dirty="0" err="1">
                  <a:solidFill>
                    <a:schemeClr val="bg1"/>
                  </a:solidFill>
                </a:rPr>
                <a:t>Pinterest</a:t>
              </a:r>
              <a:endParaRPr lang="sl-SI" sz="1050" dirty="0">
                <a:solidFill>
                  <a:schemeClr val="bg1"/>
                </a:solidFill>
              </a:endParaRPr>
            </a:p>
          </p:txBody>
        </p:sp>
      </p:grpSp>
      <p:sp>
        <p:nvSpPr>
          <p:cNvPr id="30" name="Pravokotnik 29"/>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schemeClr val="tx1"/>
                </a:solidFill>
                <a:latin typeface="Ubuntu" panose="020B0504030602030204" pitchFamily="34" charset="0"/>
              </a:rPr>
              <a:t>Sklop: LIFE kviz </a:t>
            </a:r>
            <a:endParaRPr lang="sl-SI" sz="2000" dirty="0">
              <a:latin typeface="Ubuntu" panose="020B0504030602030204" pitchFamily="34" charset="0"/>
            </a:endParaRPr>
          </a:p>
        </p:txBody>
      </p:sp>
    </p:spTree>
    <p:extLst>
      <p:ext uri="{BB962C8B-B14F-4D97-AF65-F5344CB8AC3E}">
        <p14:creationId xmlns:p14="http://schemas.microsoft.com/office/powerpoint/2010/main" val="35711193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41263" y="6004885"/>
            <a:ext cx="9183772" cy="79890"/>
          </a:xfrm>
          <a:prstGeom prst="rect">
            <a:avLst/>
          </a:prstGeom>
        </p:spPr>
      </p:pic>
      <p:grpSp>
        <p:nvGrpSpPr>
          <p:cNvPr id="25" name="Skupina 24"/>
          <p:cNvGrpSpPr/>
          <p:nvPr/>
        </p:nvGrpSpPr>
        <p:grpSpPr>
          <a:xfrm>
            <a:off x="230721"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anose="020B0504030602030204"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9019"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75181"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Pravokotnik 36"/>
          <p:cNvSpPr/>
          <p:nvPr/>
        </p:nvSpPr>
        <p:spPr>
          <a:xfrm>
            <a:off x="-10550"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dirty="0">
                <a:solidFill>
                  <a:prstClr val="white"/>
                </a:solidFill>
                <a:latin typeface="Ubuntu" panose="020B0504030602030204" pitchFamily="34" charset="0"/>
              </a:rPr>
              <a:t>   </a:t>
            </a:r>
            <a:r>
              <a:rPr lang="sl-SI" dirty="0">
                <a:solidFill>
                  <a:prstClr val="black"/>
                </a:solidFill>
                <a:latin typeface="Ubuntu" panose="020B0504030602030204" pitchFamily="34" charset="0"/>
              </a:rPr>
              <a:t>Sklop: </a:t>
            </a:r>
            <a:r>
              <a:rPr lang="it-IT" dirty="0" err="1">
                <a:solidFill>
                  <a:prstClr val="black"/>
                </a:solidFill>
                <a:latin typeface="Ubuntu" panose="020B0504030602030204" pitchFamily="34" charset="0"/>
              </a:rPr>
              <a:t>Cilji</a:t>
            </a:r>
            <a:r>
              <a:rPr lang="it-IT" dirty="0">
                <a:solidFill>
                  <a:prstClr val="black"/>
                </a:solidFill>
                <a:latin typeface="Ubuntu" panose="020B0504030602030204" pitchFamily="34" charset="0"/>
              </a:rPr>
              <a:t> in </a:t>
            </a:r>
            <a:r>
              <a:rPr lang="it-IT" dirty="0" err="1">
                <a:solidFill>
                  <a:prstClr val="black"/>
                </a:solidFill>
                <a:latin typeface="Ubuntu" panose="020B0504030602030204" pitchFamily="34" charset="0"/>
              </a:rPr>
              <a:t>pričakovani</a:t>
            </a:r>
            <a:r>
              <a:rPr lang="it-IT" dirty="0">
                <a:solidFill>
                  <a:prstClr val="black"/>
                </a:solidFill>
                <a:latin typeface="Ubuntu" panose="020B0504030602030204" pitchFamily="34" charset="0"/>
              </a:rPr>
              <a:t> </a:t>
            </a:r>
            <a:r>
              <a:rPr lang="it-IT" dirty="0" err="1">
                <a:solidFill>
                  <a:prstClr val="black"/>
                </a:solidFill>
                <a:latin typeface="Ubuntu" panose="020B0504030602030204" pitchFamily="34" charset="0"/>
              </a:rPr>
              <a:t>rezultati</a:t>
            </a:r>
            <a:r>
              <a:rPr lang="it-IT" dirty="0">
                <a:solidFill>
                  <a:prstClr val="black"/>
                </a:solidFill>
                <a:latin typeface="Ubuntu" panose="020B0504030602030204" pitchFamily="34" charset="0"/>
              </a:rPr>
              <a:t> </a:t>
            </a:r>
            <a:r>
              <a:rPr lang="it-IT" dirty="0" err="1">
                <a:solidFill>
                  <a:prstClr val="black"/>
                </a:solidFill>
                <a:latin typeface="Ubuntu" panose="020B0504030602030204" pitchFamily="34" charset="0"/>
              </a:rPr>
              <a:t>projekta</a:t>
            </a:r>
            <a:endParaRPr lang="sl-SI" dirty="0">
              <a:solidFill>
                <a:prstClr val="white"/>
              </a:solidFill>
              <a:latin typeface="Ubuntu" panose="020B0504030602030204" pitchFamily="34" charset="0"/>
            </a:endParaRPr>
          </a:p>
        </p:txBody>
      </p:sp>
      <p:sp>
        <p:nvSpPr>
          <p:cNvPr id="5" name="PoljeZBesedilom 4"/>
          <p:cNvSpPr txBox="1"/>
          <p:nvPr/>
        </p:nvSpPr>
        <p:spPr>
          <a:xfrm>
            <a:off x="230721" y="966500"/>
            <a:ext cx="8548487" cy="923330"/>
          </a:xfrm>
          <a:prstGeom prst="rect">
            <a:avLst/>
          </a:prstGeom>
          <a:noFill/>
        </p:spPr>
        <p:txBody>
          <a:bodyPr wrap="square" rtlCol="0">
            <a:spAutoFit/>
          </a:bodyPr>
          <a:lstStyle/>
          <a:p>
            <a:endParaRPr lang="sl-SI" dirty="0">
              <a:solidFill>
                <a:prstClr val="black"/>
              </a:solidFill>
              <a:latin typeface="Ubuntu" panose="020B0504030602030204" pitchFamily="34" charset="0"/>
            </a:endParaRPr>
          </a:p>
          <a:p>
            <a:endParaRPr lang="pl-PL" dirty="0">
              <a:solidFill>
                <a:prstClr val="black"/>
              </a:solidFill>
              <a:latin typeface="Ubuntu" panose="020B0504030602030204" pitchFamily="34" charset="0"/>
            </a:endParaRPr>
          </a:p>
          <a:p>
            <a:endParaRPr lang="pl-PL" dirty="0">
              <a:solidFill>
                <a:prstClr val="black"/>
              </a:solidFill>
              <a:latin typeface="Ubuntu" panose="020B0504030602030204" pitchFamily="34" charset="0"/>
            </a:endParaRPr>
          </a:p>
        </p:txBody>
      </p:sp>
      <p:sp>
        <p:nvSpPr>
          <p:cNvPr id="12" name="Text Box 6"/>
          <p:cNvSpPr txBox="1">
            <a:spLocks noChangeArrowheads="1"/>
          </p:cNvSpPr>
          <p:nvPr/>
        </p:nvSpPr>
        <p:spPr bwMode="auto">
          <a:xfrm>
            <a:off x="361581" y="824291"/>
            <a:ext cx="7213600" cy="369332"/>
          </a:xfrm>
          <a:prstGeom prst="rect">
            <a:avLst/>
          </a:prstGeom>
          <a:solidFill>
            <a:srgbClr val="188CD6"/>
          </a:solidFill>
          <a:ln>
            <a:noFill/>
          </a:ln>
          <a:extLst>
            <a:ext uri="{91240B29-F687-4F45-9708-019B960494DF}">
              <a14:hiddenLine xmlns:a14="http://schemas.microsoft.com/office/drawing/2010/main" w="57150" cmpd="thinThick">
                <a:solidFill>
                  <a:schemeClr val="tx1"/>
                </a:solidFill>
                <a:miter lim="800000"/>
                <a:headEnd/>
                <a:tailEnd/>
              </a14:hiddenLine>
            </a:ext>
          </a:extLst>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buFont typeface="Wingdings" pitchFamily="2" charset="2"/>
              <a:buNone/>
            </a:pPr>
            <a:r>
              <a:rPr lang="sl-SI" altLang="sl-SI" dirty="0">
                <a:solidFill>
                  <a:prstClr val="white"/>
                </a:solidFill>
                <a:latin typeface="Ubuntu" panose="020B0504030602030204" pitchFamily="34" charset="0"/>
              </a:rPr>
              <a:t>Primer slabo pripravljene projektne prijave</a:t>
            </a:r>
            <a:endParaRPr lang="en-GB" altLang="sl-SI" dirty="0">
              <a:solidFill>
                <a:prstClr val="white"/>
              </a:solidFill>
              <a:latin typeface="Ubuntu" panose="020B0504030602030204" pitchFamily="34" charset="0"/>
            </a:endParaRPr>
          </a:p>
        </p:txBody>
      </p:sp>
      <p:sp>
        <p:nvSpPr>
          <p:cNvPr id="14" name="Text Box 66"/>
          <p:cNvSpPr txBox="1">
            <a:spLocks noChangeArrowheads="1"/>
          </p:cNvSpPr>
          <p:nvPr/>
        </p:nvSpPr>
        <p:spPr bwMode="auto">
          <a:xfrm>
            <a:off x="121510" y="2462823"/>
            <a:ext cx="3692525" cy="2565318"/>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tabLst>
                <a:tab pos="762000" algn="l"/>
              </a:tabLst>
              <a:defRPr>
                <a:solidFill>
                  <a:schemeClr val="tx1"/>
                </a:solidFill>
                <a:latin typeface="Arial" pitchFamily="34" charset="0"/>
                <a:ea typeface="MS PGothic" pitchFamily="34" charset="-128"/>
              </a:defRPr>
            </a:lvl1pPr>
            <a:lvl2pPr marL="742950" indent="-285750">
              <a:tabLst>
                <a:tab pos="762000" algn="l"/>
              </a:tabLst>
              <a:defRPr>
                <a:solidFill>
                  <a:schemeClr val="tx1"/>
                </a:solidFill>
                <a:latin typeface="Arial" pitchFamily="34" charset="0"/>
                <a:ea typeface="MS PGothic" pitchFamily="34" charset="-128"/>
              </a:defRPr>
            </a:lvl2pPr>
            <a:lvl3pPr marL="1143000" indent="-228600">
              <a:tabLst>
                <a:tab pos="762000" algn="l"/>
              </a:tabLst>
              <a:defRPr>
                <a:solidFill>
                  <a:schemeClr val="tx1"/>
                </a:solidFill>
                <a:latin typeface="Arial" pitchFamily="34" charset="0"/>
                <a:ea typeface="MS PGothic" pitchFamily="34" charset="-128"/>
              </a:defRPr>
            </a:lvl3pPr>
            <a:lvl4pPr marL="1600200" indent="-228600">
              <a:tabLst>
                <a:tab pos="762000" algn="l"/>
              </a:tabLst>
              <a:defRPr>
                <a:solidFill>
                  <a:schemeClr val="tx1"/>
                </a:solidFill>
                <a:latin typeface="Arial" pitchFamily="34" charset="0"/>
                <a:ea typeface="MS PGothic" pitchFamily="34" charset="-128"/>
              </a:defRPr>
            </a:lvl4pPr>
            <a:lvl5pPr marL="2057400" indent="-228600">
              <a:tabLst>
                <a:tab pos="762000" algn="l"/>
              </a:tabLst>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tabLst>
                <a:tab pos="762000" algn="l"/>
              </a:tabLs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tabLst>
                <a:tab pos="762000" algn="l"/>
              </a:tabLs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tabLst>
                <a:tab pos="762000" algn="l"/>
              </a:tabLs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tabLst>
                <a:tab pos="762000" algn="l"/>
              </a:tabLst>
              <a:defRPr>
                <a:solidFill>
                  <a:schemeClr val="tx1"/>
                </a:solidFill>
                <a:latin typeface="Arial" pitchFamily="34" charset="0"/>
                <a:ea typeface="MS PGothic" pitchFamily="34" charset="-128"/>
              </a:defRPr>
            </a:lvl9pPr>
          </a:lstStyle>
          <a:p>
            <a:pPr>
              <a:lnSpc>
                <a:spcPct val="90000"/>
              </a:lnSpc>
              <a:buFontTx/>
              <a:buChar char="•"/>
            </a:pPr>
            <a:r>
              <a:rPr lang="en-GB" altLang="sl-SI" dirty="0">
                <a:solidFill>
                  <a:prstClr val="black"/>
                </a:solidFill>
                <a:latin typeface="Ubuntu" panose="020B0504030602030204" pitchFamily="34" charset="0"/>
              </a:rPr>
              <a:t> </a:t>
            </a:r>
            <a:r>
              <a:rPr lang="sl-SI" altLang="sl-SI" dirty="0">
                <a:solidFill>
                  <a:prstClr val="black"/>
                </a:solidFill>
                <a:latin typeface="Ubuntu" panose="020B0504030602030204" pitchFamily="34" charset="0"/>
              </a:rPr>
              <a:t>Slabo definirano izhodišče</a:t>
            </a:r>
            <a:r>
              <a:rPr lang="en-GB" altLang="sl-SI" dirty="0">
                <a:solidFill>
                  <a:prstClr val="black"/>
                </a:solidFill>
                <a:latin typeface="Ubuntu" panose="020B0504030602030204" pitchFamily="34" charset="0"/>
              </a:rPr>
              <a:t> </a:t>
            </a:r>
          </a:p>
          <a:p>
            <a:pPr algn="ctr">
              <a:lnSpc>
                <a:spcPct val="90000"/>
              </a:lnSpc>
              <a:spcAft>
                <a:spcPct val="25000"/>
              </a:spcAft>
            </a:pPr>
            <a:r>
              <a:rPr lang="en-GB" altLang="sl-SI" sz="2000" b="1" dirty="0">
                <a:solidFill>
                  <a:srgbClr val="E60200"/>
                </a:solidFill>
                <a:latin typeface="Ubuntu" panose="020B0504030602030204" pitchFamily="34" charset="0"/>
              </a:rPr>
              <a:t>(</a:t>
            </a:r>
            <a:r>
              <a:rPr lang="sl-SI" altLang="sl-SI" sz="2000" b="1" dirty="0">
                <a:solidFill>
                  <a:srgbClr val="E60200"/>
                </a:solidFill>
                <a:latin typeface="Ubuntu" panose="020B0504030602030204" pitchFamily="34" charset="0"/>
              </a:rPr>
              <a:t>slaba analiza potreb</a:t>
            </a:r>
            <a:r>
              <a:rPr lang="en-GB" altLang="sl-SI" sz="2000" b="1" dirty="0">
                <a:solidFill>
                  <a:srgbClr val="E60200"/>
                </a:solidFill>
                <a:latin typeface="Ubuntu" panose="020B0504030602030204" pitchFamily="34" charset="0"/>
              </a:rPr>
              <a:t>)</a:t>
            </a:r>
            <a:r>
              <a:rPr lang="en-GB" altLang="sl-SI" dirty="0">
                <a:solidFill>
                  <a:prstClr val="black"/>
                </a:solidFill>
                <a:latin typeface="Ubuntu" panose="020B0504030602030204" pitchFamily="34" charset="0"/>
              </a:rPr>
              <a:t>.</a:t>
            </a:r>
            <a:endParaRPr lang="sl-SI" altLang="sl-SI" dirty="0">
              <a:solidFill>
                <a:prstClr val="black"/>
              </a:solidFill>
              <a:latin typeface="Ubuntu" panose="020B0504030602030204" pitchFamily="34" charset="0"/>
            </a:endParaRPr>
          </a:p>
          <a:p>
            <a:pPr algn="ctr">
              <a:lnSpc>
                <a:spcPct val="90000"/>
              </a:lnSpc>
              <a:spcAft>
                <a:spcPct val="25000"/>
              </a:spcAft>
            </a:pPr>
            <a:endParaRPr lang="en-GB" altLang="sl-SI" dirty="0">
              <a:solidFill>
                <a:prstClr val="black"/>
              </a:solidFill>
              <a:latin typeface="Ubuntu" panose="020B0504030602030204" pitchFamily="34" charset="0"/>
            </a:endParaRPr>
          </a:p>
          <a:p>
            <a:pPr algn="ctr">
              <a:lnSpc>
                <a:spcPct val="90000"/>
              </a:lnSpc>
              <a:buFontTx/>
              <a:buChar char="•"/>
            </a:pPr>
            <a:r>
              <a:rPr lang="en-GB" altLang="sl-SI" dirty="0">
                <a:solidFill>
                  <a:prstClr val="black"/>
                </a:solidFill>
                <a:latin typeface="Ubuntu" panose="020B0504030602030204" pitchFamily="34" charset="0"/>
              </a:rPr>
              <a:t> </a:t>
            </a:r>
            <a:r>
              <a:rPr lang="sl-SI" altLang="sl-SI" dirty="0">
                <a:solidFill>
                  <a:prstClr val="black"/>
                </a:solidFill>
                <a:latin typeface="Ubuntu" panose="020B0504030602030204" pitchFamily="34" charset="0"/>
              </a:rPr>
              <a:t>Slabo definiran način doseganja ciljev</a:t>
            </a:r>
          </a:p>
          <a:p>
            <a:pPr>
              <a:lnSpc>
                <a:spcPct val="90000"/>
              </a:lnSpc>
            </a:pPr>
            <a:r>
              <a:rPr lang="sl-SI" altLang="sl-SI" b="1" dirty="0">
                <a:solidFill>
                  <a:srgbClr val="E60200"/>
                </a:solidFill>
                <a:latin typeface="Ubuntu" panose="020B0504030602030204" pitchFamily="34" charset="0"/>
              </a:rPr>
              <a:t>	</a:t>
            </a:r>
            <a:r>
              <a:rPr lang="en-GB" altLang="sl-SI" sz="2000" b="1" dirty="0">
                <a:solidFill>
                  <a:srgbClr val="E60200"/>
                </a:solidFill>
                <a:latin typeface="Ubuntu" panose="020B0504030602030204" pitchFamily="34" charset="0"/>
              </a:rPr>
              <a:t>(</a:t>
            </a:r>
            <a:r>
              <a:rPr lang="sl-SI" altLang="sl-SI" sz="2000" b="1" dirty="0">
                <a:solidFill>
                  <a:srgbClr val="E60200"/>
                </a:solidFill>
                <a:latin typeface="Ubuntu" panose="020B0504030602030204" pitchFamily="34" charset="0"/>
              </a:rPr>
              <a:t>opis aktivnosti</a:t>
            </a:r>
            <a:r>
              <a:rPr lang="en-GB" altLang="sl-SI" sz="2000" b="1" dirty="0">
                <a:solidFill>
                  <a:srgbClr val="E60200"/>
                </a:solidFill>
                <a:latin typeface="Ubuntu" panose="020B0504030602030204" pitchFamily="34" charset="0"/>
              </a:rPr>
              <a:t>)</a:t>
            </a:r>
            <a:r>
              <a:rPr lang="en-GB" altLang="sl-SI" dirty="0">
                <a:solidFill>
                  <a:prstClr val="black"/>
                </a:solidFill>
                <a:latin typeface="Ubuntu" panose="020B0504030602030204" pitchFamily="34" charset="0"/>
              </a:rPr>
              <a:t>. </a:t>
            </a:r>
            <a:endParaRPr lang="sl-SI" altLang="sl-SI" dirty="0">
              <a:solidFill>
                <a:prstClr val="black"/>
              </a:solidFill>
              <a:latin typeface="Ubuntu" panose="020B0504030602030204" pitchFamily="34" charset="0"/>
            </a:endParaRPr>
          </a:p>
          <a:p>
            <a:pPr>
              <a:lnSpc>
                <a:spcPct val="90000"/>
              </a:lnSpc>
            </a:pPr>
            <a:endParaRPr lang="en-GB" altLang="sl-SI" dirty="0">
              <a:solidFill>
                <a:prstClr val="black"/>
              </a:solidFill>
              <a:latin typeface="Ubuntu" panose="020B0504030602030204" pitchFamily="34" charset="0"/>
            </a:endParaRPr>
          </a:p>
          <a:p>
            <a:pPr>
              <a:lnSpc>
                <a:spcPct val="90000"/>
              </a:lnSpc>
              <a:buFont typeface="Times" pitchFamily="32" charset="0"/>
              <a:buChar char="•"/>
            </a:pPr>
            <a:r>
              <a:rPr lang="en-GB" altLang="sl-SI" dirty="0">
                <a:solidFill>
                  <a:prstClr val="black"/>
                </a:solidFill>
                <a:latin typeface="Ubuntu" panose="020B0504030602030204" pitchFamily="34" charset="0"/>
              </a:rPr>
              <a:t> </a:t>
            </a:r>
            <a:r>
              <a:rPr lang="sl-SI" altLang="sl-SI" dirty="0">
                <a:solidFill>
                  <a:prstClr val="black"/>
                </a:solidFill>
                <a:latin typeface="Ubuntu" panose="020B0504030602030204" pitchFamily="34" charset="0"/>
              </a:rPr>
              <a:t>Slabo definirani cilji</a:t>
            </a:r>
            <a:endParaRPr lang="en-GB" altLang="sl-SI" dirty="0">
              <a:solidFill>
                <a:prstClr val="black"/>
              </a:solidFill>
              <a:latin typeface="Ubuntu" panose="020B0504030602030204" pitchFamily="34" charset="0"/>
            </a:endParaRPr>
          </a:p>
          <a:p>
            <a:pPr algn="ctr">
              <a:lnSpc>
                <a:spcPct val="90000"/>
              </a:lnSpc>
            </a:pPr>
            <a:r>
              <a:rPr lang="en-GB" altLang="sl-SI" sz="2000" b="1" dirty="0">
                <a:solidFill>
                  <a:srgbClr val="E60200"/>
                </a:solidFill>
                <a:latin typeface="Ubuntu" panose="020B0504030602030204" pitchFamily="34" charset="0"/>
              </a:rPr>
              <a:t>(</a:t>
            </a:r>
            <a:r>
              <a:rPr lang="sl-SI" altLang="sl-SI" sz="2000" b="1" dirty="0">
                <a:solidFill>
                  <a:srgbClr val="E60200"/>
                </a:solidFill>
                <a:latin typeface="Ubuntu" panose="020B0504030602030204" pitchFamily="34" charset="0"/>
              </a:rPr>
              <a:t>slaba analiza vplivov</a:t>
            </a:r>
            <a:r>
              <a:rPr lang="en-GB" altLang="sl-SI" sz="2000" b="1" dirty="0">
                <a:solidFill>
                  <a:srgbClr val="E60200"/>
                </a:solidFill>
                <a:latin typeface="Ubuntu" panose="020B0504030602030204" pitchFamily="34" charset="0"/>
              </a:rPr>
              <a:t>)</a:t>
            </a:r>
            <a:r>
              <a:rPr lang="en-GB" altLang="sl-SI" dirty="0">
                <a:solidFill>
                  <a:prstClr val="black"/>
                </a:solidFill>
                <a:latin typeface="Ubuntu" panose="020B0504030602030204" pitchFamily="34" charset="0"/>
              </a:rPr>
              <a:t>.</a:t>
            </a:r>
          </a:p>
        </p:txBody>
      </p:sp>
      <p:sp>
        <p:nvSpPr>
          <p:cNvPr id="15" name="Text Box 66"/>
          <p:cNvSpPr txBox="1">
            <a:spLocks noChangeArrowheads="1"/>
          </p:cNvSpPr>
          <p:nvPr/>
        </p:nvSpPr>
        <p:spPr bwMode="auto">
          <a:xfrm>
            <a:off x="67828" y="1417045"/>
            <a:ext cx="3692525" cy="92333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nSpc>
                <a:spcPct val="90000"/>
              </a:lnSpc>
            </a:pPr>
            <a:r>
              <a:rPr lang="sl-SI" altLang="sl-SI" sz="2000" dirty="0">
                <a:solidFill>
                  <a:prstClr val="black"/>
                </a:solidFill>
                <a:latin typeface="Ubuntu" panose="020B0504030602030204" pitchFamily="34" charset="0"/>
              </a:rPr>
              <a:t>Na vertikalni osi je </a:t>
            </a:r>
            <a:r>
              <a:rPr lang="sl-SI" altLang="sl-SI" sz="2000" b="1" dirty="0">
                <a:solidFill>
                  <a:prstClr val="black"/>
                </a:solidFill>
                <a:latin typeface="Ubuntu" panose="020B0504030602030204" pitchFamily="34" charset="0"/>
              </a:rPr>
              <a:t>napredek</a:t>
            </a:r>
            <a:r>
              <a:rPr lang="sl-SI" altLang="sl-SI" sz="2000" dirty="0">
                <a:solidFill>
                  <a:prstClr val="black"/>
                </a:solidFill>
                <a:latin typeface="Ubuntu" panose="020B0504030602030204" pitchFamily="34" charset="0"/>
              </a:rPr>
              <a:t>, od katerega je odvisen končni </a:t>
            </a:r>
            <a:r>
              <a:rPr lang="sl-SI" altLang="sl-SI" sz="2000" b="1" dirty="0">
                <a:solidFill>
                  <a:prstClr val="black"/>
                </a:solidFill>
                <a:latin typeface="Ubuntu" panose="020B0504030602030204" pitchFamily="34" charset="0"/>
              </a:rPr>
              <a:t>učinek</a:t>
            </a:r>
            <a:r>
              <a:rPr lang="sl-SI" altLang="sl-SI" sz="2000" dirty="0">
                <a:solidFill>
                  <a:prstClr val="black"/>
                </a:solidFill>
                <a:latin typeface="Ubuntu" panose="020B0504030602030204" pitchFamily="34" charset="0"/>
              </a:rPr>
              <a:t>. </a:t>
            </a:r>
            <a:endParaRPr lang="en-GB" altLang="sl-SI" sz="2000" dirty="0">
              <a:solidFill>
                <a:prstClr val="black"/>
              </a:solidFill>
              <a:latin typeface="Ubuntu" panose="020B0504030602030204" pitchFamily="34" charset="0"/>
            </a:endParaRPr>
          </a:p>
        </p:txBody>
      </p:sp>
      <p:grpSp>
        <p:nvGrpSpPr>
          <p:cNvPr id="16" name="Group 42"/>
          <p:cNvGrpSpPr>
            <a:grpSpLocks/>
          </p:cNvGrpSpPr>
          <p:nvPr/>
        </p:nvGrpSpPr>
        <p:grpSpPr bwMode="auto">
          <a:xfrm>
            <a:off x="3784838" y="1428165"/>
            <a:ext cx="4138613" cy="3660775"/>
            <a:chOff x="2938" y="1618"/>
            <a:chExt cx="2607" cy="2306"/>
          </a:xfrm>
        </p:grpSpPr>
        <p:grpSp>
          <p:nvGrpSpPr>
            <p:cNvPr id="17" name="Group 43"/>
            <p:cNvGrpSpPr>
              <a:grpSpLocks/>
            </p:cNvGrpSpPr>
            <p:nvPr/>
          </p:nvGrpSpPr>
          <p:grpSpPr bwMode="auto">
            <a:xfrm>
              <a:off x="2938" y="1618"/>
              <a:ext cx="2607" cy="2306"/>
              <a:chOff x="2938" y="1618"/>
              <a:chExt cx="2607" cy="2306"/>
            </a:xfrm>
          </p:grpSpPr>
          <p:sp>
            <p:nvSpPr>
              <p:cNvPr id="21" name="Rectangle 60"/>
              <p:cNvSpPr>
                <a:spLocks noChangeArrowheads="1"/>
              </p:cNvSpPr>
              <p:nvPr/>
            </p:nvSpPr>
            <p:spPr bwMode="auto">
              <a:xfrm>
                <a:off x="2939" y="1618"/>
                <a:ext cx="1871" cy="2304"/>
              </a:xfrm>
              <a:prstGeom prst="rect">
                <a:avLst/>
              </a:prstGeom>
              <a:solidFill>
                <a:schemeClr val="bg1"/>
              </a:solidFill>
              <a:ln w="19050">
                <a:solidFill>
                  <a:schemeClr val="tx1"/>
                </a:solidFill>
                <a:miter lim="800000"/>
                <a:headEnd/>
                <a:tailEnd/>
              </a:ln>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GB" altLang="sl-SI">
                  <a:solidFill>
                    <a:prstClr val="black"/>
                  </a:solidFill>
                  <a:latin typeface="Ubuntu" panose="020B0504030602030204" pitchFamily="34" charset="0"/>
                </a:endParaRPr>
              </a:p>
            </p:txBody>
          </p:sp>
          <p:sp>
            <p:nvSpPr>
              <p:cNvPr id="22" name="Rectangle 57"/>
              <p:cNvSpPr>
                <a:spLocks noChangeArrowheads="1"/>
              </p:cNvSpPr>
              <p:nvPr/>
            </p:nvSpPr>
            <p:spPr bwMode="auto">
              <a:xfrm>
                <a:off x="2938" y="1618"/>
                <a:ext cx="1872" cy="1680"/>
              </a:xfrm>
              <a:prstGeom prst="rect">
                <a:avLst/>
              </a:prstGeom>
              <a:solidFill>
                <a:srgbClr val="FFF089"/>
              </a:solidFill>
              <a:ln w="19050">
                <a:solidFill>
                  <a:schemeClr val="tx1"/>
                </a:solidFill>
                <a:miter lim="800000"/>
                <a:headEnd/>
                <a:tailEnd/>
              </a:ln>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GB" altLang="sl-SI" sz="2000">
                  <a:solidFill>
                    <a:prstClr val="black"/>
                  </a:solidFill>
                  <a:latin typeface="Ubuntu" panose="020B0504030602030204" pitchFamily="34" charset="0"/>
                </a:endParaRPr>
              </a:p>
            </p:txBody>
          </p:sp>
          <p:sp>
            <p:nvSpPr>
              <p:cNvPr id="23" name="AutoShape 60"/>
              <p:cNvSpPr>
                <a:spLocks noChangeArrowheads="1"/>
              </p:cNvSpPr>
              <p:nvPr/>
            </p:nvSpPr>
            <p:spPr bwMode="auto">
              <a:xfrm rot="-2189733">
                <a:off x="3444" y="2202"/>
                <a:ext cx="864" cy="144"/>
              </a:xfrm>
              <a:prstGeom prst="rightArrow">
                <a:avLst>
                  <a:gd name="adj1" fmla="val 50000"/>
                  <a:gd name="adj2" fmla="val 1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GB" altLang="sl-SI" sz="2000">
                  <a:solidFill>
                    <a:prstClr val="black"/>
                  </a:solidFill>
                  <a:latin typeface="Ubuntu" panose="020B0504030602030204" pitchFamily="34" charset="0"/>
                </a:endParaRPr>
              </a:p>
            </p:txBody>
          </p:sp>
          <p:sp>
            <p:nvSpPr>
              <p:cNvPr id="24" name="Text Box 62"/>
              <p:cNvSpPr txBox="1">
                <a:spLocks noChangeArrowheads="1"/>
              </p:cNvSpPr>
              <p:nvPr/>
            </p:nvSpPr>
            <p:spPr bwMode="auto">
              <a:xfrm>
                <a:off x="2981" y="3310"/>
                <a:ext cx="68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r>
                  <a:rPr lang="sl-SI" altLang="sl-SI" sz="2000" dirty="0">
                    <a:solidFill>
                      <a:prstClr val="black"/>
                    </a:solidFill>
                    <a:latin typeface="Ubuntu" panose="020B0504030602030204" pitchFamily="34" charset="0"/>
                  </a:rPr>
                  <a:t>začetek</a:t>
                </a:r>
                <a:endParaRPr lang="en-US" altLang="sl-SI" sz="2000" dirty="0">
                  <a:solidFill>
                    <a:prstClr val="black"/>
                  </a:solidFill>
                  <a:latin typeface="Ubuntu" panose="020B0504030602030204" pitchFamily="34" charset="0"/>
                </a:endParaRPr>
              </a:p>
            </p:txBody>
          </p:sp>
          <p:sp>
            <p:nvSpPr>
              <p:cNvPr id="31" name="Text Box 63"/>
              <p:cNvSpPr txBox="1">
                <a:spLocks noChangeArrowheads="1"/>
              </p:cNvSpPr>
              <p:nvPr/>
            </p:nvSpPr>
            <p:spPr bwMode="auto">
              <a:xfrm>
                <a:off x="4146" y="3310"/>
                <a:ext cx="55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r>
                  <a:rPr lang="sl-SI" altLang="sl-SI" sz="2000" dirty="0">
                    <a:solidFill>
                      <a:prstClr val="black"/>
                    </a:solidFill>
                    <a:latin typeface="Ubuntu" panose="020B0504030602030204" pitchFamily="34" charset="0"/>
                  </a:rPr>
                  <a:t>konec</a:t>
                </a:r>
                <a:endParaRPr lang="en-US" altLang="sl-SI" sz="2000" dirty="0">
                  <a:solidFill>
                    <a:prstClr val="black"/>
                  </a:solidFill>
                  <a:latin typeface="Ubuntu" panose="020B0504030602030204" pitchFamily="34" charset="0"/>
                </a:endParaRPr>
              </a:p>
            </p:txBody>
          </p:sp>
          <p:sp>
            <p:nvSpPr>
              <p:cNvPr id="32" name="Line 64"/>
              <p:cNvSpPr>
                <a:spLocks noChangeShapeType="1"/>
              </p:cNvSpPr>
              <p:nvPr/>
            </p:nvSpPr>
            <p:spPr bwMode="auto">
              <a:xfrm>
                <a:off x="3236" y="3634"/>
                <a:ext cx="1324" cy="0"/>
              </a:xfrm>
              <a:prstGeom prst="line">
                <a:avLst/>
              </a:prstGeom>
              <a:noFill/>
              <a:ln w="31750">
                <a:solidFill>
                  <a:schemeClr val="tx1"/>
                </a:solidFill>
                <a:round/>
                <a:headEnd/>
                <a:tailEnd type="triangle" w="med" len="med"/>
              </a:ln>
            </p:spPr>
            <p:txBody>
              <a:bodyPr wrap="none" anchor="ctr"/>
              <a:lstStyle/>
              <a:p>
                <a:pPr algn="ctr">
                  <a:defRPr/>
                </a:pPr>
                <a:endParaRPr lang="sr-Latn-CS" sz="3200" b="1">
                  <a:solidFill>
                    <a:prstClr val="black"/>
                  </a:solidFill>
                  <a:effectLst>
                    <a:outerShdw blurRad="38100" dist="38100" dir="2700000" algn="tl">
                      <a:srgbClr val="000000">
                        <a:alpha val="43137"/>
                      </a:srgbClr>
                    </a:outerShdw>
                  </a:effectLst>
                  <a:latin typeface="Ubuntu" panose="020B0504030602030204" pitchFamily="34" charset="0"/>
                  <a:ea typeface="ＭＳ Ｐゴシック" pitchFamily="16" charset="-128"/>
                </a:endParaRPr>
              </a:p>
            </p:txBody>
          </p:sp>
          <p:sp>
            <p:nvSpPr>
              <p:cNvPr id="33" name="Text Box 65"/>
              <p:cNvSpPr txBox="1">
                <a:spLocks noChangeArrowheads="1"/>
              </p:cNvSpPr>
              <p:nvPr/>
            </p:nvSpPr>
            <p:spPr bwMode="auto">
              <a:xfrm>
                <a:off x="3267" y="3672"/>
                <a:ext cx="120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r>
                  <a:rPr lang="sl-SI" altLang="sl-SI" sz="2000" dirty="0">
                    <a:solidFill>
                      <a:prstClr val="black"/>
                    </a:solidFill>
                    <a:latin typeface="Ubuntu" panose="020B0504030602030204" pitchFamily="34" charset="0"/>
                  </a:rPr>
                  <a:t>Potek projekta</a:t>
                </a:r>
                <a:endParaRPr lang="en-US" altLang="sl-SI" sz="2000" dirty="0">
                  <a:solidFill>
                    <a:prstClr val="black"/>
                  </a:solidFill>
                  <a:latin typeface="Ubuntu" panose="020B0504030602030204" pitchFamily="34" charset="0"/>
                </a:endParaRPr>
              </a:p>
            </p:txBody>
          </p:sp>
          <p:grpSp>
            <p:nvGrpSpPr>
              <p:cNvPr id="34" name="Group 15"/>
              <p:cNvGrpSpPr>
                <a:grpSpLocks/>
              </p:cNvGrpSpPr>
              <p:nvPr/>
            </p:nvGrpSpPr>
            <p:grpSpPr bwMode="auto">
              <a:xfrm>
                <a:off x="3227" y="2530"/>
                <a:ext cx="192" cy="768"/>
                <a:chOff x="3591" y="1920"/>
                <a:chExt cx="192" cy="720"/>
              </a:xfrm>
            </p:grpSpPr>
            <p:sp>
              <p:nvSpPr>
                <p:cNvPr id="49" name="Rectangle 16"/>
                <p:cNvSpPr>
                  <a:spLocks noChangeArrowheads="1"/>
                </p:cNvSpPr>
                <p:nvPr/>
              </p:nvSpPr>
              <p:spPr bwMode="auto">
                <a:xfrm>
                  <a:off x="3591" y="1920"/>
                  <a:ext cx="192" cy="288"/>
                </a:xfrm>
                <a:prstGeom prst="rect">
                  <a:avLst/>
                </a:prstGeom>
                <a:gradFill rotWithShape="0">
                  <a:gsLst>
                    <a:gs pos="0">
                      <a:srgbClr val="0033CC">
                        <a:gamma/>
                        <a:tint val="0"/>
                        <a:invGamma/>
                        <a:alpha val="0"/>
                      </a:srgbClr>
                    </a:gs>
                    <a:gs pos="100000">
                      <a:srgbClr val="0033CC"/>
                    </a:gs>
                  </a:gsLst>
                  <a:lin ang="5400000" scaled="1"/>
                </a:gradFill>
                <a:ln w="9525">
                  <a:noFill/>
                  <a:miter lim="800000"/>
                  <a:headEnd/>
                  <a:tailEnd/>
                </a:ln>
                <a:effectLst/>
              </p:spPr>
              <p:txBody>
                <a:bodyPr wrap="none" anchor="ctr"/>
                <a:lstStyle/>
                <a:p>
                  <a:pPr algn="ctr">
                    <a:defRPr/>
                  </a:pPr>
                  <a:endParaRPr lang="sr-Latn-CS" sz="3200" b="1">
                    <a:solidFill>
                      <a:prstClr val="black"/>
                    </a:solidFill>
                    <a:effectLst>
                      <a:outerShdw blurRad="38100" dist="38100" dir="2700000" algn="tl">
                        <a:srgbClr val="000000">
                          <a:alpha val="43137"/>
                        </a:srgbClr>
                      </a:outerShdw>
                    </a:effectLst>
                    <a:latin typeface="Ubuntu" panose="020B0504030602030204" pitchFamily="34" charset="0"/>
                    <a:ea typeface="ＭＳ Ｐゴシック" pitchFamily="16" charset="-128"/>
                  </a:endParaRPr>
                </a:p>
              </p:txBody>
            </p:sp>
            <p:sp>
              <p:nvSpPr>
                <p:cNvPr id="50" name="Rectangle 58"/>
                <p:cNvSpPr>
                  <a:spLocks noChangeArrowheads="1"/>
                </p:cNvSpPr>
                <p:nvPr/>
              </p:nvSpPr>
              <p:spPr bwMode="auto">
                <a:xfrm>
                  <a:off x="3591" y="2208"/>
                  <a:ext cx="192" cy="432"/>
                </a:xfrm>
                <a:prstGeom prst="rect">
                  <a:avLst/>
                </a:prstGeom>
                <a:solidFill>
                  <a:srgbClr val="0033CC"/>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GB" altLang="sl-SI" sz="2000">
                    <a:solidFill>
                      <a:prstClr val="black"/>
                    </a:solidFill>
                    <a:latin typeface="Ubuntu" panose="020B0504030602030204" pitchFamily="34" charset="0"/>
                  </a:endParaRPr>
                </a:p>
              </p:txBody>
            </p:sp>
          </p:grpSp>
          <p:sp>
            <p:nvSpPr>
              <p:cNvPr id="35" name="Rectangle 20"/>
              <p:cNvSpPr>
                <a:spLocks noChangeArrowheads="1"/>
              </p:cNvSpPr>
              <p:nvPr/>
            </p:nvSpPr>
            <p:spPr bwMode="auto">
              <a:xfrm rot="-2206065">
                <a:off x="3564" y="2402"/>
                <a:ext cx="48" cy="152"/>
              </a:xfrm>
              <a:prstGeom prst="rect">
                <a:avLst/>
              </a:prstGeom>
              <a:solidFill>
                <a:srgbClr val="FFF089"/>
              </a:solidFill>
              <a:ln w="9525">
                <a:noFill/>
                <a:miter lim="800000"/>
                <a:headEnd/>
                <a:tailEnd/>
              </a:ln>
              <a:effectLst/>
            </p:spPr>
            <p:txBody>
              <a:bodyPr wrap="none" anchor="ctr"/>
              <a:lstStyle/>
              <a:p>
                <a:pPr algn="ctr">
                  <a:defRPr/>
                </a:pPr>
                <a:endParaRPr lang="sr-Latn-CS" sz="3200" b="1">
                  <a:solidFill>
                    <a:prstClr val="black"/>
                  </a:solidFill>
                  <a:effectLst>
                    <a:outerShdw blurRad="38100" dist="38100" dir="2700000" algn="tl">
                      <a:srgbClr val="000000">
                        <a:alpha val="43137"/>
                      </a:srgbClr>
                    </a:outerShdw>
                  </a:effectLst>
                  <a:latin typeface="Ubuntu" panose="020B0504030602030204" pitchFamily="34" charset="0"/>
                  <a:ea typeface="ＭＳ Ｐゴシック" pitchFamily="16" charset="-128"/>
                </a:endParaRPr>
              </a:p>
            </p:txBody>
          </p:sp>
          <p:sp>
            <p:nvSpPr>
              <p:cNvPr id="36" name="Rectangle 21"/>
              <p:cNvSpPr>
                <a:spLocks noChangeArrowheads="1"/>
              </p:cNvSpPr>
              <p:nvPr/>
            </p:nvSpPr>
            <p:spPr bwMode="auto">
              <a:xfrm rot="-2206065">
                <a:off x="3660" y="2338"/>
                <a:ext cx="48" cy="152"/>
              </a:xfrm>
              <a:prstGeom prst="rect">
                <a:avLst/>
              </a:prstGeom>
              <a:solidFill>
                <a:srgbClr val="FFF089"/>
              </a:solidFill>
              <a:ln w="9525">
                <a:noFill/>
                <a:miter lim="800000"/>
                <a:headEnd/>
                <a:tailEnd/>
              </a:ln>
              <a:effectLst/>
            </p:spPr>
            <p:txBody>
              <a:bodyPr wrap="none" anchor="ctr"/>
              <a:lstStyle/>
              <a:p>
                <a:pPr algn="ctr">
                  <a:defRPr/>
                </a:pPr>
                <a:endParaRPr lang="sr-Latn-CS" sz="3200" b="1">
                  <a:solidFill>
                    <a:prstClr val="black"/>
                  </a:solidFill>
                  <a:effectLst>
                    <a:outerShdw blurRad="38100" dist="38100" dir="2700000" algn="tl">
                      <a:srgbClr val="000000">
                        <a:alpha val="43137"/>
                      </a:srgbClr>
                    </a:outerShdw>
                  </a:effectLst>
                  <a:latin typeface="Ubuntu" panose="020B0504030602030204" pitchFamily="34" charset="0"/>
                  <a:ea typeface="ＭＳ Ｐゴシック" pitchFamily="16" charset="-128"/>
                </a:endParaRPr>
              </a:p>
            </p:txBody>
          </p:sp>
          <p:sp>
            <p:nvSpPr>
              <p:cNvPr id="38" name="Rectangle 22"/>
              <p:cNvSpPr>
                <a:spLocks noChangeArrowheads="1"/>
              </p:cNvSpPr>
              <p:nvPr/>
            </p:nvSpPr>
            <p:spPr bwMode="auto">
              <a:xfrm rot="-2206065">
                <a:off x="3756" y="2269"/>
                <a:ext cx="48" cy="152"/>
              </a:xfrm>
              <a:prstGeom prst="rect">
                <a:avLst/>
              </a:prstGeom>
              <a:solidFill>
                <a:srgbClr val="FFF089"/>
              </a:solidFill>
              <a:ln w="9525">
                <a:noFill/>
                <a:miter lim="800000"/>
                <a:headEnd/>
                <a:tailEnd/>
              </a:ln>
              <a:effectLst/>
            </p:spPr>
            <p:txBody>
              <a:bodyPr wrap="none" anchor="ctr"/>
              <a:lstStyle/>
              <a:p>
                <a:pPr algn="ctr">
                  <a:defRPr/>
                </a:pPr>
                <a:endParaRPr lang="sr-Latn-CS" sz="3200" b="1">
                  <a:solidFill>
                    <a:prstClr val="black"/>
                  </a:solidFill>
                  <a:effectLst>
                    <a:outerShdw blurRad="38100" dist="38100" dir="2700000" algn="tl">
                      <a:srgbClr val="000000">
                        <a:alpha val="43137"/>
                      </a:srgbClr>
                    </a:outerShdw>
                  </a:effectLst>
                  <a:latin typeface="Ubuntu" panose="020B0504030602030204" pitchFamily="34" charset="0"/>
                  <a:ea typeface="ＭＳ Ｐゴシック" pitchFamily="16" charset="-128"/>
                </a:endParaRPr>
              </a:p>
            </p:txBody>
          </p:sp>
          <p:sp>
            <p:nvSpPr>
              <p:cNvPr id="39" name="Rectangle 23"/>
              <p:cNvSpPr>
                <a:spLocks noChangeArrowheads="1"/>
              </p:cNvSpPr>
              <p:nvPr/>
            </p:nvSpPr>
            <p:spPr bwMode="auto">
              <a:xfrm rot="-2206065">
                <a:off x="3852" y="2194"/>
                <a:ext cx="48" cy="152"/>
              </a:xfrm>
              <a:prstGeom prst="rect">
                <a:avLst/>
              </a:prstGeom>
              <a:solidFill>
                <a:srgbClr val="FFF089"/>
              </a:solidFill>
              <a:ln w="9525">
                <a:noFill/>
                <a:miter lim="800000"/>
                <a:headEnd/>
                <a:tailEnd/>
              </a:ln>
              <a:effectLst/>
            </p:spPr>
            <p:txBody>
              <a:bodyPr wrap="none" anchor="ctr"/>
              <a:lstStyle/>
              <a:p>
                <a:pPr algn="ctr">
                  <a:defRPr/>
                </a:pPr>
                <a:endParaRPr lang="sr-Latn-CS" sz="3200" b="1">
                  <a:solidFill>
                    <a:prstClr val="black"/>
                  </a:solidFill>
                  <a:effectLst>
                    <a:outerShdw blurRad="38100" dist="38100" dir="2700000" algn="tl">
                      <a:srgbClr val="000000">
                        <a:alpha val="43137"/>
                      </a:srgbClr>
                    </a:outerShdw>
                  </a:effectLst>
                  <a:latin typeface="Ubuntu" panose="020B0504030602030204" pitchFamily="34" charset="0"/>
                  <a:ea typeface="ＭＳ Ｐゴシック" pitchFamily="16" charset="-128"/>
                </a:endParaRPr>
              </a:p>
            </p:txBody>
          </p:sp>
          <p:sp>
            <p:nvSpPr>
              <p:cNvPr id="40" name="Rectangle 24"/>
              <p:cNvSpPr>
                <a:spLocks noChangeArrowheads="1"/>
              </p:cNvSpPr>
              <p:nvPr/>
            </p:nvSpPr>
            <p:spPr bwMode="auto">
              <a:xfrm rot="-2206065">
                <a:off x="3948" y="2128"/>
                <a:ext cx="48" cy="152"/>
              </a:xfrm>
              <a:prstGeom prst="rect">
                <a:avLst/>
              </a:prstGeom>
              <a:solidFill>
                <a:srgbClr val="FFF089"/>
              </a:solidFill>
              <a:ln w="9525">
                <a:noFill/>
                <a:miter lim="800000"/>
                <a:headEnd/>
                <a:tailEnd/>
              </a:ln>
              <a:effectLst/>
            </p:spPr>
            <p:txBody>
              <a:bodyPr wrap="none" anchor="ctr"/>
              <a:lstStyle/>
              <a:p>
                <a:pPr algn="ctr">
                  <a:defRPr/>
                </a:pPr>
                <a:endParaRPr lang="sr-Latn-CS" sz="3200" b="1">
                  <a:solidFill>
                    <a:prstClr val="black"/>
                  </a:solidFill>
                  <a:effectLst>
                    <a:outerShdw blurRad="38100" dist="38100" dir="2700000" algn="tl">
                      <a:srgbClr val="000000">
                        <a:alpha val="43137"/>
                      </a:srgbClr>
                    </a:outerShdw>
                  </a:effectLst>
                  <a:latin typeface="Ubuntu" panose="020B0504030602030204" pitchFamily="34" charset="0"/>
                  <a:ea typeface="ＭＳ Ｐゴシック" pitchFamily="16" charset="-128"/>
                </a:endParaRPr>
              </a:p>
            </p:txBody>
          </p:sp>
          <p:sp>
            <p:nvSpPr>
              <p:cNvPr id="41" name="AutoShape 46"/>
              <p:cNvSpPr>
                <a:spLocks/>
              </p:cNvSpPr>
              <p:nvPr/>
            </p:nvSpPr>
            <p:spPr bwMode="auto">
              <a:xfrm flipH="1">
                <a:off x="4588" y="2007"/>
                <a:ext cx="48" cy="672"/>
              </a:xfrm>
              <a:prstGeom prst="leftBracket">
                <a:avLst>
                  <a:gd name="adj" fmla="val 116667"/>
                </a:avLst>
              </a:prstGeom>
              <a:noFill/>
              <a:ln w="57150">
                <a:solidFill>
                  <a:srgbClr val="BB0B00"/>
                </a:solidFill>
                <a:miter lim="800000"/>
                <a:headEnd/>
                <a:tailEnd/>
              </a:ln>
              <a:effectLst/>
            </p:spPr>
            <p:txBody>
              <a:bodyPr wrap="none" anchor="ctr"/>
              <a:lstStyle/>
              <a:p>
                <a:pPr algn="ctr">
                  <a:defRPr/>
                </a:pPr>
                <a:endParaRPr lang="sr-Latn-CS" sz="3200" b="1">
                  <a:solidFill>
                    <a:prstClr val="black"/>
                  </a:solidFill>
                  <a:effectLst>
                    <a:outerShdw blurRad="38100" dist="38100" dir="2700000" algn="tl">
                      <a:srgbClr val="000000">
                        <a:alpha val="43137"/>
                      </a:srgbClr>
                    </a:outerShdw>
                  </a:effectLst>
                  <a:latin typeface="Ubuntu" panose="020B0504030602030204" pitchFamily="34" charset="0"/>
                  <a:ea typeface="ＭＳ Ｐゴシック" pitchFamily="16" charset="-128"/>
                </a:endParaRPr>
              </a:p>
            </p:txBody>
          </p:sp>
          <p:sp>
            <p:nvSpPr>
              <p:cNvPr id="42" name="Rectangle 116"/>
              <p:cNvSpPr>
                <a:spLocks noChangeArrowheads="1"/>
              </p:cNvSpPr>
              <p:nvPr/>
            </p:nvSpPr>
            <p:spPr bwMode="auto">
              <a:xfrm rot="-5400000">
                <a:off x="4612" y="2061"/>
                <a:ext cx="48" cy="96"/>
              </a:xfrm>
              <a:prstGeom prst="rect">
                <a:avLst/>
              </a:prstGeom>
              <a:solidFill>
                <a:srgbClr val="FFF08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algn="ctr">
                  <a:defRPr/>
                </a:pPr>
                <a:endParaRPr lang="sr-Latn-CS" sz="3200" b="1">
                  <a:solidFill>
                    <a:prstClr val="black"/>
                  </a:solidFill>
                  <a:effectLst>
                    <a:outerShdw blurRad="38100" dist="38100" dir="2700000" algn="tl">
                      <a:srgbClr val="000000">
                        <a:alpha val="43137"/>
                      </a:srgbClr>
                    </a:outerShdw>
                  </a:effectLst>
                  <a:latin typeface="Ubuntu" panose="020B0504030602030204" pitchFamily="34" charset="0"/>
                  <a:ea typeface="ＭＳ Ｐゴシック" pitchFamily="16" charset="-128"/>
                </a:endParaRPr>
              </a:p>
            </p:txBody>
          </p:sp>
          <p:sp>
            <p:nvSpPr>
              <p:cNvPr id="43" name="Rectangle 117"/>
              <p:cNvSpPr>
                <a:spLocks noChangeArrowheads="1"/>
              </p:cNvSpPr>
              <p:nvPr/>
            </p:nvSpPr>
            <p:spPr bwMode="auto">
              <a:xfrm rot="-5400000">
                <a:off x="4612" y="2157"/>
                <a:ext cx="48" cy="96"/>
              </a:xfrm>
              <a:prstGeom prst="rect">
                <a:avLst/>
              </a:prstGeom>
              <a:solidFill>
                <a:srgbClr val="FFF08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algn="ctr">
                  <a:defRPr/>
                </a:pPr>
                <a:endParaRPr lang="sr-Latn-CS" sz="3200" b="1">
                  <a:solidFill>
                    <a:prstClr val="black"/>
                  </a:solidFill>
                  <a:effectLst>
                    <a:outerShdw blurRad="38100" dist="38100" dir="2700000" algn="tl">
                      <a:srgbClr val="000000">
                        <a:alpha val="43137"/>
                      </a:srgbClr>
                    </a:outerShdw>
                  </a:effectLst>
                  <a:latin typeface="Ubuntu" panose="020B0504030602030204" pitchFamily="34" charset="0"/>
                  <a:ea typeface="ＭＳ Ｐゴシック" pitchFamily="16" charset="-128"/>
                </a:endParaRPr>
              </a:p>
            </p:txBody>
          </p:sp>
          <p:sp>
            <p:nvSpPr>
              <p:cNvPr id="44" name="Rectangle 118"/>
              <p:cNvSpPr>
                <a:spLocks noChangeArrowheads="1"/>
              </p:cNvSpPr>
              <p:nvPr/>
            </p:nvSpPr>
            <p:spPr bwMode="auto">
              <a:xfrm rot="-5400000">
                <a:off x="4612" y="2253"/>
                <a:ext cx="48" cy="96"/>
              </a:xfrm>
              <a:prstGeom prst="rect">
                <a:avLst/>
              </a:prstGeom>
              <a:solidFill>
                <a:srgbClr val="FFF08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algn="ctr">
                  <a:defRPr/>
                </a:pPr>
                <a:endParaRPr lang="sr-Latn-CS" sz="3200" b="1">
                  <a:solidFill>
                    <a:prstClr val="black"/>
                  </a:solidFill>
                  <a:effectLst>
                    <a:outerShdw blurRad="38100" dist="38100" dir="2700000" algn="tl">
                      <a:srgbClr val="000000">
                        <a:alpha val="43137"/>
                      </a:srgbClr>
                    </a:outerShdw>
                  </a:effectLst>
                  <a:latin typeface="Ubuntu" panose="020B0504030602030204" pitchFamily="34" charset="0"/>
                  <a:ea typeface="ＭＳ Ｐゴシック" pitchFamily="16" charset="-128"/>
                </a:endParaRPr>
              </a:p>
            </p:txBody>
          </p:sp>
          <p:sp>
            <p:nvSpPr>
              <p:cNvPr id="45" name="Rectangle 119"/>
              <p:cNvSpPr>
                <a:spLocks noChangeArrowheads="1"/>
              </p:cNvSpPr>
              <p:nvPr/>
            </p:nvSpPr>
            <p:spPr bwMode="auto">
              <a:xfrm rot="-5400000">
                <a:off x="4612" y="2349"/>
                <a:ext cx="48" cy="96"/>
              </a:xfrm>
              <a:prstGeom prst="rect">
                <a:avLst/>
              </a:prstGeom>
              <a:solidFill>
                <a:srgbClr val="FFF08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algn="ctr">
                  <a:defRPr/>
                </a:pPr>
                <a:endParaRPr lang="sr-Latn-CS" sz="3200" b="1">
                  <a:solidFill>
                    <a:prstClr val="black"/>
                  </a:solidFill>
                  <a:effectLst>
                    <a:outerShdw blurRad="38100" dist="38100" dir="2700000" algn="tl">
                      <a:srgbClr val="000000">
                        <a:alpha val="43137"/>
                      </a:srgbClr>
                    </a:outerShdw>
                  </a:effectLst>
                  <a:latin typeface="Ubuntu" panose="020B0504030602030204" pitchFamily="34" charset="0"/>
                  <a:ea typeface="ＭＳ Ｐゴシック" pitchFamily="16" charset="-128"/>
                </a:endParaRPr>
              </a:p>
            </p:txBody>
          </p:sp>
          <p:sp>
            <p:nvSpPr>
              <p:cNvPr id="46" name="Rectangle 120"/>
              <p:cNvSpPr>
                <a:spLocks noChangeArrowheads="1"/>
              </p:cNvSpPr>
              <p:nvPr/>
            </p:nvSpPr>
            <p:spPr bwMode="auto">
              <a:xfrm rot="-5400000">
                <a:off x="4612" y="2445"/>
                <a:ext cx="48" cy="96"/>
              </a:xfrm>
              <a:prstGeom prst="rect">
                <a:avLst/>
              </a:prstGeom>
              <a:solidFill>
                <a:srgbClr val="FFF08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algn="ctr">
                  <a:defRPr/>
                </a:pPr>
                <a:endParaRPr lang="sr-Latn-CS" sz="3200" b="1">
                  <a:solidFill>
                    <a:prstClr val="black"/>
                  </a:solidFill>
                  <a:effectLst>
                    <a:outerShdw blurRad="38100" dist="38100" dir="2700000" algn="tl">
                      <a:srgbClr val="000000">
                        <a:alpha val="43137"/>
                      </a:srgbClr>
                    </a:outerShdw>
                  </a:effectLst>
                  <a:latin typeface="Ubuntu" panose="020B0504030602030204" pitchFamily="34" charset="0"/>
                  <a:ea typeface="ＭＳ Ｐゴシック" pitchFamily="16" charset="-128"/>
                </a:endParaRPr>
              </a:p>
            </p:txBody>
          </p:sp>
          <p:sp>
            <p:nvSpPr>
              <p:cNvPr id="47" name="Rectangle 121"/>
              <p:cNvSpPr>
                <a:spLocks noChangeArrowheads="1"/>
              </p:cNvSpPr>
              <p:nvPr/>
            </p:nvSpPr>
            <p:spPr bwMode="auto">
              <a:xfrm rot="-5400000">
                <a:off x="4612" y="2541"/>
                <a:ext cx="48" cy="96"/>
              </a:xfrm>
              <a:prstGeom prst="rect">
                <a:avLst/>
              </a:prstGeom>
              <a:solidFill>
                <a:srgbClr val="FFF08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algn="ctr">
                  <a:defRPr/>
                </a:pPr>
                <a:endParaRPr lang="sr-Latn-CS" sz="3200" b="1">
                  <a:solidFill>
                    <a:prstClr val="black"/>
                  </a:solidFill>
                  <a:effectLst>
                    <a:outerShdw blurRad="38100" dist="38100" dir="2700000" algn="tl">
                      <a:srgbClr val="000000">
                        <a:alpha val="43137"/>
                      </a:srgbClr>
                    </a:outerShdw>
                  </a:effectLst>
                  <a:latin typeface="Ubuntu" panose="020B0504030602030204" pitchFamily="34" charset="0"/>
                  <a:ea typeface="ＭＳ Ｐゴシック" pitchFamily="16" charset="-128"/>
                </a:endParaRPr>
              </a:p>
            </p:txBody>
          </p:sp>
          <p:sp>
            <p:nvSpPr>
              <p:cNvPr id="48" name="Text Box 67"/>
              <p:cNvSpPr txBox="1">
                <a:spLocks noChangeArrowheads="1"/>
              </p:cNvSpPr>
              <p:nvPr/>
            </p:nvSpPr>
            <p:spPr bwMode="auto">
              <a:xfrm>
                <a:off x="4680" y="2211"/>
                <a:ext cx="865" cy="252"/>
              </a:xfrm>
              <a:prstGeom prst="rect">
                <a:avLst/>
              </a:prstGeom>
              <a:solidFill>
                <a:schemeClr val="bg1"/>
              </a:solidFill>
              <a:ln w="19050">
                <a:solidFill>
                  <a:schemeClr val="tx1"/>
                </a:solidFill>
                <a:miter lim="800000"/>
                <a:headEnd/>
                <a:tailEnd/>
              </a:ln>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sl-SI" altLang="sl-SI" sz="2000" dirty="0">
                    <a:solidFill>
                      <a:prstClr val="black"/>
                    </a:solidFill>
                    <a:latin typeface="Ubuntu" panose="020B0504030602030204" pitchFamily="34" charset="0"/>
                  </a:rPr>
                  <a:t>napredek</a:t>
                </a:r>
                <a:endParaRPr lang="en-GB" altLang="sl-SI" sz="2000" dirty="0">
                  <a:solidFill>
                    <a:prstClr val="black"/>
                  </a:solidFill>
                  <a:latin typeface="Ubuntu" panose="020B0504030602030204" pitchFamily="34" charset="0"/>
                </a:endParaRPr>
              </a:p>
            </p:txBody>
          </p:sp>
        </p:grpSp>
        <p:grpSp>
          <p:nvGrpSpPr>
            <p:cNvPr id="18" name="Group 67"/>
            <p:cNvGrpSpPr>
              <a:grpSpLocks/>
            </p:cNvGrpSpPr>
            <p:nvPr/>
          </p:nvGrpSpPr>
          <p:grpSpPr bwMode="auto">
            <a:xfrm>
              <a:off x="4338" y="1887"/>
              <a:ext cx="198" cy="1413"/>
              <a:chOff x="3571" y="1217"/>
              <a:chExt cx="231" cy="1817"/>
            </a:xfrm>
          </p:grpSpPr>
          <p:sp>
            <p:nvSpPr>
              <p:cNvPr id="19" name="Rectangle 58"/>
              <p:cNvSpPr>
                <a:spLocks noChangeArrowheads="1"/>
              </p:cNvSpPr>
              <p:nvPr/>
            </p:nvSpPr>
            <p:spPr bwMode="auto">
              <a:xfrm>
                <a:off x="3571" y="2304"/>
                <a:ext cx="231" cy="730"/>
              </a:xfrm>
              <a:prstGeom prst="rect">
                <a:avLst/>
              </a:prstGeom>
              <a:solidFill>
                <a:srgbClr val="0033CC"/>
              </a:solidFill>
              <a:ln>
                <a:noFill/>
              </a:ln>
              <a:extLst>
                <a:ext uri="{91240B29-F687-4F45-9708-019B960494DF}">
                  <a14:hiddenLine xmlns:a14="http://schemas.microsoft.com/office/drawing/2010/main" w="19050">
                    <a:solidFill>
                      <a:schemeClr val="tx1"/>
                    </a:solidFill>
                    <a:miter lim="800000"/>
                    <a:headEnd/>
                    <a:tailEnd/>
                  </a14:hiddenLine>
                </a:ext>
              </a:extLst>
            </p:spPr>
            <p:txBody>
              <a:bodyPr wrap="none" anchor="ctr"/>
              <a:lstStyle>
                <a:lvl1pPr>
                  <a:defRPr>
                    <a:solidFill>
                      <a:schemeClr val="tx1"/>
                    </a:solidFill>
                    <a:latin typeface="Arial" pitchFamily="34" charset="0"/>
                    <a:ea typeface="MS PGothic" pitchFamily="34" charset="-128"/>
                  </a:defRPr>
                </a:lvl1pPr>
                <a:lvl2pPr marL="37931725" indent="-37474525">
                  <a:defRPr>
                    <a:solidFill>
                      <a:schemeClr val="tx1"/>
                    </a:solidFill>
                    <a:latin typeface="Arial" pitchFamily="34" charset="0"/>
                    <a:ea typeface="MS PGothic" pitchFamily="34" charset="-128"/>
                  </a:defRPr>
                </a:lvl2pPr>
                <a:lvl3pPr>
                  <a:defRPr>
                    <a:solidFill>
                      <a:schemeClr val="tx1"/>
                    </a:solidFill>
                    <a:latin typeface="Arial" pitchFamily="34" charset="0"/>
                    <a:ea typeface="MS PGothic" pitchFamily="34" charset="-128"/>
                  </a:defRPr>
                </a:lvl3pPr>
                <a:lvl4pPr>
                  <a:defRPr>
                    <a:solidFill>
                      <a:schemeClr val="tx1"/>
                    </a:solidFill>
                    <a:latin typeface="Arial" pitchFamily="34" charset="0"/>
                    <a:ea typeface="MS PGothic" pitchFamily="34" charset="-128"/>
                  </a:defRPr>
                </a:lvl4pPr>
                <a:lvl5pPr>
                  <a:defRPr>
                    <a:solidFill>
                      <a:schemeClr val="tx1"/>
                    </a:solidFill>
                    <a:latin typeface="Arial" pitchFamily="34" charset="0"/>
                    <a:ea typeface="MS PGothic" pitchFamily="34" charset="-128"/>
                  </a:defRPr>
                </a:lvl5pPr>
                <a:lvl6pPr marL="457200" eaLnBrk="0" fontAlgn="base" hangingPunct="0">
                  <a:spcBef>
                    <a:spcPct val="0"/>
                  </a:spcBef>
                  <a:spcAft>
                    <a:spcPct val="0"/>
                  </a:spcAft>
                  <a:defRPr>
                    <a:solidFill>
                      <a:schemeClr val="tx1"/>
                    </a:solidFill>
                    <a:latin typeface="Arial" pitchFamily="34" charset="0"/>
                    <a:ea typeface="MS PGothic" pitchFamily="34" charset="-128"/>
                  </a:defRPr>
                </a:lvl6pPr>
                <a:lvl7pPr marL="914400" eaLnBrk="0" fontAlgn="base" hangingPunct="0">
                  <a:spcBef>
                    <a:spcPct val="0"/>
                  </a:spcBef>
                  <a:spcAft>
                    <a:spcPct val="0"/>
                  </a:spcAft>
                  <a:defRPr>
                    <a:solidFill>
                      <a:schemeClr val="tx1"/>
                    </a:solidFill>
                    <a:latin typeface="Arial" pitchFamily="34" charset="0"/>
                    <a:ea typeface="MS PGothic" pitchFamily="34" charset="-128"/>
                  </a:defRPr>
                </a:lvl7pPr>
                <a:lvl8pPr marL="1371600" eaLnBrk="0" fontAlgn="base" hangingPunct="0">
                  <a:spcBef>
                    <a:spcPct val="0"/>
                  </a:spcBef>
                  <a:spcAft>
                    <a:spcPct val="0"/>
                  </a:spcAft>
                  <a:defRPr>
                    <a:solidFill>
                      <a:schemeClr val="tx1"/>
                    </a:solidFill>
                    <a:latin typeface="Arial" pitchFamily="34" charset="0"/>
                    <a:ea typeface="MS PGothic" pitchFamily="34" charset="-128"/>
                  </a:defRPr>
                </a:lvl8pPr>
                <a:lvl9pPr marL="18288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GB" altLang="sl-SI" sz="2000">
                  <a:solidFill>
                    <a:prstClr val="black"/>
                  </a:solidFill>
                  <a:latin typeface="Ubuntu" panose="020B0504030602030204" pitchFamily="34" charset="0"/>
                </a:endParaRPr>
              </a:p>
            </p:txBody>
          </p:sp>
          <p:sp>
            <p:nvSpPr>
              <p:cNvPr id="20" name="Rectangle 69"/>
              <p:cNvSpPr>
                <a:spLocks noChangeArrowheads="1"/>
              </p:cNvSpPr>
              <p:nvPr/>
            </p:nvSpPr>
            <p:spPr bwMode="auto">
              <a:xfrm>
                <a:off x="3571" y="1217"/>
                <a:ext cx="230" cy="1087"/>
              </a:xfrm>
              <a:prstGeom prst="rect">
                <a:avLst/>
              </a:prstGeom>
              <a:gradFill rotWithShape="0">
                <a:gsLst>
                  <a:gs pos="0">
                    <a:srgbClr val="0033CC">
                      <a:gamma/>
                      <a:tint val="0"/>
                      <a:invGamma/>
                      <a:alpha val="0"/>
                    </a:srgbClr>
                  </a:gs>
                  <a:gs pos="100000">
                    <a:srgbClr val="0033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solidFill>
                    <a:prstClr val="black"/>
                  </a:solidFill>
                  <a:latin typeface="Ubuntu" panose="020B0504030602030204" pitchFamily="34" charset="0"/>
                </a:endParaRPr>
              </a:p>
            </p:txBody>
          </p:sp>
        </p:grpSp>
      </p:grpSp>
      <p:sp>
        <p:nvSpPr>
          <p:cNvPr id="3" name="PoljeZBesedilom 2"/>
          <p:cNvSpPr txBox="1"/>
          <p:nvPr/>
        </p:nvSpPr>
        <p:spPr>
          <a:xfrm>
            <a:off x="6007338" y="5557882"/>
            <a:ext cx="2529860" cy="307777"/>
          </a:xfrm>
          <a:prstGeom prst="rect">
            <a:avLst/>
          </a:prstGeom>
          <a:noFill/>
        </p:spPr>
        <p:txBody>
          <a:bodyPr wrap="none" rtlCol="0">
            <a:spAutoFit/>
          </a:bodyPr>
          <a:lstStyle/>
          <a:p>
            <a:r>
              <a:rPr lang="sl-SI" sz="1400" dirty="0">
                <a:solidFill>
                  <a:prstClr val="black"/>
                </a:solidFill>
                <a:latin typeface="Ubuntu" panose="020B0504030602030204" pitchFamily="34" charset="0"/>
              </a:rPr>
              <a:t>Povzeto po dr. </a:t>
            </a:r>
            <a:r>
              <a:rPr lang="sl-SI" sz="1400" dirty="0" err="1">
                <a:solidFill>
                  <a:prstClr val="black"/>
                </a:solidFill>
                <a:latin typeface="Ubuntu" panose="020B0504030602030204" pitchFamily="34" charset="0"/>
              </a:rPr>
              <a:t>Steve</a:t>
            </a:r>
            <a:r>
              <a:rPr lang="sl-SI" sz="1400" dirty="0">
                <a:solidFill>
                  <a:prstClr val="black"/>
                </a:solidFill>
                <a:latin typeface="Ubuntu" panose="020B0504030602030204" pitchFamily="34" charset="0"/>
              </a:rPr>
              <a:t> </a:t>
            </a:r>
            <a:r>
              <a:rPr lang="sl-SI" sz="1400" dirty="0" err="1">
                <a:solidFill>
                  <a:prstClr val="black"/>
                </a:solidFill>
                <a:latin typeface="Ubuntu" panose="020B0504030602030204" pitchFamily="34" charset="0"/>
              </a:rPr>
              <a:t>Quarrie</a:t>
            </a:r>
            <a:endParaRPr lang="sl-SI" sz="1400" dirty="0">
              <a:solidFill>
                <a:prstClr val="black"/>
              </a:solidFill>
              <a:latin typeface="Ubuntu" panose="020B0504030602030204" pitchFamily="34" charset="0"/>
            </a:endParaRPr>
          </a:p>
        </p:txBody>
      </p:sp>
    </p:spTree>
    <p:extLst>
      <p:ext uri="{BB962C8B-B14F-4D97-AF65-F5344CB8AC3E}">
        <p14:creationId xmlns:p14="http://schemas.microsoft.com/office/powerpoint/2010/main" val="411200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1000"/>
                                        <p:tgtEl>
                                          <p:spTgt spid="15"/>
                                        </p:tgtEl>
                                      </p:cBhvr>
                                    </p:animEffect>
                                  </p:childTnLst>
                                </p:cTn>
                              </p:par>
                            </p:childTnLst>
                          </p:cTn>
                        </p:par>
                        <p:par>
                          <p:cTn id="12" fill="hold">
                            <p:stCondLst>
                              <p:cond delay="2000"/>
                            </p:stCondLst>
                            <p:childTnLst>
                              <p:par>
                                <p:cTn id="13" presetID="9" presetClass="entr" presetSubtype="0" fill="hold" grpId="0" nodeType="afterEffect">
                                  <p:stCondLst>
                                    <p:cond delay="200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1000"/>
                                        <p:tgtEl>
                                          <p:spTgt spid="14"/>
                                        </p:tgtEl>
                                      </p:cBhvr>
                                    </p:animEffect>
                                  </p:childTnLst>
                                </p:cTn>
                              </p:par>
                            </p:childTnLst>
                          </p:cTn>
                        </p:par>
                        <p:par>
                          <p:cTn id="16" fill="hold">
                            <p:stCondLst>
                              <p:cond delay="5000"/>
                            </p:stCondLst>
                            <p:childTnLst>
                              <p:par>
                                <p:cTn id="17" presetID="9"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dirty="0">
                <a:solidFill>
                  <a:prstClr val="white"/>
                </a:solidFill>
                <a:latin typeface="Ubuntu" panose="020B0504030602030204" pitchFamily="34" charset="0"/>
              </a:rPr>
              <a:t>   </a:t>
            </a:r>
            <a:r>
              <a:rPr lang="sl-SI" dirty="0">
                <a:solidFill>
                  <a:prstClr val="black"/>
                </a:solidFill>
                <a:latin typeface="Ubuntu" panose="020B0504030602030204" pitchFamily="34" charset="0"/>
              </a:rPr>
              <a:t>Sklop: </a:t>
            </a:r>
            <a:r>
              <a:rPr lang="it-IT" dirty="0" err="1">
                <a:solidFill>
                  <a:prstClr val="black"/>
                </a:solidFill>
                <a:latin typeface="Ubuntu" panose="020B0504030602030204" pitchFamily="34" charset="0"/>
              </a:rPr>
              <a:t>Cilji</a:t>
            </a:r>
            <a:r>
              <a:rPr lang="it-IT" dirty="0">
                <a:solidFill>
                  <a:prstClr val="black"/>
                </a:solidFill>
                <a:latin typeface="Ubuntu" panose="020B0504030602030204" pitchFamily="34" charset="0"/>
              </a:rPr>
              <a:t> in </a:t>
            </a:r>
            <a:r>
              <a:rPr lang="it-IT" dirty="0" err="1">
                <a:solidFill>
                  <a:prstClr val="black"/>
                </a:solidFill>
                <a:latin typeface="Ubuntu" panose="020B0504030602030204" pitchFamily="34" charset="0"/>
              </a:rPr>
              <a:t>pričakovani</a:t>
            </a:r>
            <a:r>
              <a:rPr lang="it-IT" dirty="0">
                <a:solidFill>
                  <a:prstClr val="black"/>
                </a:solidFill>
                <a:latin typeface="Ubuntu" panose="020B0504030602030204" pitchFamily="34" charset="0"/>
              </a:rPr>
              <a:t> </a:t>
            </a:r>
            <a:r>
              <a:rPr lang="it-IT" dirty="0" err="1">
                <a:solidFill>
                  <a:prstClr val="black"/>
                </a:solidFill>
                <a:latin typeface="Ubuntu" panose="020B0504030602030204" pitchFamily="34" charset="0"/>
              </a:rPr>
              <a:t>rezultati</a:t>
            </a:r>
            <a:r>
              <a:rPr lang="it-IT" dirty="0">
                <a:solidFill>
                  <a:prstClr val="black"/>
                </a:solidFill>
                <a:latin typeface="Ubuntu" panose="020B0504030602030204" pitchFamily="34" charset="0"/>
              </a:rPr>
              <a:t> </a:t>
            </a:r>
            <a:r>
              <a:rPr lang="it-IT" dirty="0" err="1">
                <a:solidFill>
                  <a:prstClr val="black"/>
                </a:solidFill>
                <a:latin typeface="Ubuntu" panose="020B0504030602030204" pitchFamily="34" charset="0"/>
              </a:rPr>
              <a:t>projekta</a:t>
            </a:r>
            <a:endParaRPr lang="sl-SI" dirty="0">
              <a:solidFill>
                <a:prstClr val="white"/>
              </a:solidFill>
              <a:latin typeface="Ubuntu" panose="020B0504030602030204" pitchFamily="34" charset="0"/>
            </a:endParaRPr>
          </a:p>
        </p:txBody>
      </p:sp>
      <p:sp>
        <p:nvSpPr>
          <p:cNvPr id="101" name="Text Box 7"/>
          <p:cNvSpPr txBox="1">
            <a:spLocks noChangeArrowheads="1"/>
          </p:cNvSpPr>
          <p:nvPr/>
        </p:nvSpPr>
        <p:spPr bwMode="auto">
          <a:xfrm>
            <a:off x="284877" y="911183"/>
            <a:ext cx="8267513" cy="5093702"/>
          </a:xfrm>
          <a:prstGeom prst="rect">
            <a:avLst/>
          </a:prstGeom>
          <a:solidFill>
            <a:schemeClr val="bg1"/>
          </a:solidFill>
          <a:ln>
            <a:noFill/>
          </a:ln>
          <a:extLst>
            <a:ext uri="{91240B29-F687-4F45-9708-019B960494DF}">
              <a14:hiddenLine xmlns:a14="http://schemas.microsoft.com/office/drawing/2010/main" w="19050">
                <a:solidFill>
                  <a:schemeClr val="tx1"/>
                </a:solidFill>
                <a:miter lim="800000"/>
                <a:headEnd/>
                <a:tailEnd/>
              </a14:hiddenLine>
            </a:ext>
          </a:extLst>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sl-SI" altLang="sl-SI" sz="2600" dirty="0">
                <a:solidFill>
                  <a:prstClr val="black"/>
                </a:solidFill>
                <a:latin typeface="Ubuntu" panose="020B0504030602030204" pitchFamily="34" charset="0"/>
              </a:rPr>
              <a:t>Na kaj morate paziti pri določanju ciljev in rezultatov?</a:t>
            </a:r>
          </a:p>
          <a:p>
            <a:endParaRPr lang="sl-SI" altLang="sl-SI" sz="2600" dirty="0">
              <a:solidFill>
                <a:prstClr val="black"/>
              </a:solidFill>
              <a:latin typeface="Ubuntu" panose="020B0504030602030204" pitchFamily="34" charset="0"/>
            </a:endParaRPr>
          </a:p>
          <a:p>
            <a:pPr marL="457200" indent="-457200">
              <a:lnSpc>
                <a:spcPct val="150000"/>
              </a:lnSpc>
              <a:buFont typeface="Arial" panose="020B0604020202020204" pitchFamily="34" charset="0"/>
              <a:buChar char="•"/>
            </a:pPr>
            <a:r>
              <a:rPr lang="sl-SI" altLang="sl-SI" sz="2600" b="1" dirty="0">
                <a:solidFill>
                  <a:prstClr val="black"/>
                </a:solidFill>
                <a:latin typeface="Ubuntu" panose="020B0504030602030204" pitchFamily="34" charset="0"/>
              </a:rPr>
              <a:t>Izhajajte iz problema in njegove razčlenitve.</a:t>
            </a:r>
          </a:p>
          <a:p>
            <a:pPr marL="457200" indent="-457200">
              <a:lnSpc>
                <a:spcPct val="150000"/>
              </a:lnSpc>
              <a:buFont typeface="Arial" panose="020B0604020202020204" pitchFamily="34" charset="0"/>
              <a:buChar char="•"/>
            </a:pPr>
            <a:r>
              <a:rPr lang="sl-SI" altLang="sl-SI" sz="2600" b="1" dirty="0">
                <a:solidFill>
                  <a:prstClr val="black"/>
                </a:solidFill>
                <a:latin typeface="Ubuntu" panose="020B0504030602030204" pitchFamily="34" charset="0"/>
              </a:rPr>
              <a:t>Ne enačite ciljev in rezultatov. </a:t>
            </a:r>
          </a:p>
          <a:p>
            <a:pPr marL="457200" indent="-457200">
              <a:lnSpc>
                <a:spcPct val="150000"/>
              </a:lnSpc>
              <a:buFont typeface="Arial" panose="020B0604020202020204" pitchFamily="34" charset="0"/>
              <a:buChar char="•"/>
            </a:pPr>
            <a:r>
              <a:rPr lang="sl-SI" altLang="sl-SI" sz="2600" b="1" dirty="0">
                <a:solidFill>
                  <a:prstClr val="black"/>
                </a:solidFill>
                <a:latin typeface="Ubuntu" panose="020B0504030602030204" pitchFamily="34" charset="0"/>
              </a:rPr>
              <a:t>Vidna mora biti povezava med problemom, cilji in pričakovanimi rezultati.</a:t>
            </a:r>
          </a:p>
          <a:p>
            <a:pPr marL="457200" indent="-457200">
              <a:lnSpc>
                <a:spcPct val="150000"/>
              </a:lnSpc>
              <a:buFont typeface="Arial" panose="020B0604020202020204" pitchFamily="34" charset="0"/>
              <a:buChar char="•"/>
            </a:pPr>
            <a:r>
              <a:rPr lang="sl-SI" altLang="sl-SI" sz="2600" b="1" dirty="0">
                <a:solidFill>
                  <a:prstClr val="black"/>
                </a:solidFill>
                <a:latin typeface="Ubuntu" panose="020B0504030602030204" pitchFamily="34" charset="0"/>
              </a:rPr>
              <a:t>Vedno preberite razpisno dokumentacijo in uporabljajte enako terminologijo skozi celotno prijavnico!</a:t>
            </a:r>
          </a:p>
        </p:txBody>
      </p:sp>
    </p:spTree>
    <p:extLst>
      <p:ext uri="{BB962C8B-B14F-4D97-AF65-F5344CB8AC3E}">
        <p14:creationId xmlns:p14="http://schemas.microsoft.com/office/powerpoint/2010/main" val="157338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01"/>
                                        </p:tgtEl>
                                        <p:attrNameLst>
                                          <p:attrName>style.visibility</p:attrName>
                                        </p:attrNameLst>
                                      </p:cBhvr>
                                      <p:to>
                                        <p:strVal val="visible"/>
                                      </p:to>
                                    </p:set>
                                    <p:animEffect transition="in" filter="dissolve">
                                      <p:cBhvr>
                                        <p:cTn id="7" dur="10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101">
                                            <p:txEl>
                                              <p:pRg st="2" end="2"/>
                                            </p:txEl>
                                          </p:spTgt>
                                        </p:tgtEl>
                                        <p:attrNameLst>
                                          <p:attrName>style.visibility</p:attrName>
                                        </p:attrNameLst>
                                      </p:cBhvr>
                                      <p:to>
                                        <p:strVal val="visible"/>
                                      </p:to>
                                    </p:set>
                                    <p:anim calcmode="lin" valueType="num">
                                      <p:cBhvr additive="base">
                                        <p:cTn id="12" dur="500" fill="hold"/>
                                        <p:tgtEl>
                                          <p:spTgt spid="101">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1">
                                            <p:txEl>
                                              <p:pRg st="3" end="3"/>
                                            </p:txEl>
                                          </p:spTgt>
                                        </p:tgtEl>
                                        <p:attrNameLst>
                                          <p:attrName>style.visibility</p:attrName>
                                        </p:attrNameLst>
                                      </p:cBhvr>
                                      <p:to>
                                        <p:strVal val="visible"/>
                                      </p:to>
                                    </p:set>
                                    <p:anim calcmode="lin" valueType="num">
                                      <p:cBhvr additive="base">
                                        <p:cTn id="18" dur="500" fill="hold"/>
                                        <p:tgtEl>
                                          <p:spTgt spid="101">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101">
                                            <p:txEl>
                                              <p:pRg st="4" end="4"/>
                                            </p:txEl>
                                          </p:spTgt>
                                        </p:tgtEl>
                                        <p:attrNameLst>
                                          <p:attrName>style.visibility</p:attrName>
                                        </p:attrNameLst>
                                      </p:cBhvr>
                                      <p:to>
                                        <p:strVal val="visible"/>
                                      </p:to>
                                    </p:set>
                                    <p:anim calcmode="lin" valueType="num">
                                      <p:cBhvr additive="base">
                                        <p:cTn id="24" dur="500" fill="hold"/>
                                        <p:tgtEl>
                                          <p:spTgt spid="101">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nodeType="clickEffect">
                                  <p:stCondLst>
                                    <p:cond delay="0"/>
                                  </p:stCondLst>
                                  <p:childTnLst>
                                    <p:set>
                                      <p:cBhvr>
                                        <p:cTn id="29" dur="1" fill="hold">
                                          <p:stCondLst>
                                            <p:cond delay="0"/>
                                          </p:stCondLst>
                                        </p:cTn>
                                        <p:tgtEl>
                                          <p:spTgt spid="101">
                                            <p:txEl>
                                              <p:pRg st="5" end="5"/>
                                            </p:txEl>
                                          </p:spTgt>
                                        </p:tgtEl>
                                        <p:attrNameLst>
                                          <p:attrName>style.visibility</p:attrName>
                                        </p:attrNameLst>
                                      </p:cBhvr>
                                      <p:to>
                                        <p:strVal val="visible"/>
                                      </p:to>
                                    </p:set>
                                    <p:anim calcmode="lin" valueType="num">
                                      <p:cBhvr additive="base">
                                        <p:cTn id="30" dur="500" fill="hold"/>
                                        <p:tgtEl>
                                          <p:spTgt spid="101">
                                            <p:txEl>
                                              <p:pRg st="5" end="5"/>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0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20" name="Pravokotnik 1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grpSp>
        <p:nvGrpSpPr>
          <p:cNvPr id="15" name="Skupina 14"/>
          <p:cNvGrpSpPr/>
          <p:nvPr/>
        </p:nvGrpSpPr>
        <p:grpSpPr>
          <a:xfrm>
            <a:off x="297601" y="121987"/>
            <a:ext cx="1594805" cy="878779"/>
            <a:chOff x="107504" y="121987"/>
            <a:chExt cx="1594805" cy="878779"/>
          </a:xfrm>
        </p:grpSpPr>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6" name="PoljeZBesedilom 5"/>
            <p:cNvSpPr txBox="1"/>
            <p:nvPr/>
          </p:nvSpPr>
          <p:spPr>
            <a:xfrm>
              <a:off x="107504" y="754545"/>
              <a:ext cx="1594805" cy="246221"/>
            </a:xfrm>
            <a:prstGeom prst="rect">
              <a:avLst/>
            </a:prstGeom>
            <a:noFill/>
          </p:spPr>
          <p:txBody>
            <a:bodyPr wrap="square" rtlCol="0">
              <a:spAutoFit/>
            </a:bodyPr>
            <a:lstStyle/>
            <a:p>
              <a:r>
                <a:rPr lang="sl-SI" sz="1000" dirty="0">
                  <a:solidFill>
                    <a:prstClr val="black"/>
                  </a:solidFill>
                  <a:latin typeface="Ubuntu" panose="020B0504030602030204" pitchFamily="34" charset="0"/>
                </a:rPr>
                <a:t>LIFE14 CAP/SI/000012</a:t>
              </a:r>
            </a:p>
          </p:txBody>
        </p:sp>
      </p:grpSp>
      <p:pic>
        <p:nvPicPr>
          <p:cNvPr id="10" name="Slika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335" y="28525"/>
            <a:ext cx="1154799" cy="8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Slik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5409" y="378588"/>
            <a:ext cx="3312368" cy="432771"/>
          </a:xfrm>
          <a:prstGeom prst="rect">
            <a:avLst/>
          </a:prstGeom>
        </p:spPr>
      </p:pic>
      <p:sp>
        <p:nvSpPr>
          <p:cNvPr id="9" name="Pravokotnik 8"/>
          <p:cNvSpPr/>
          <p:nvPr/>
        </p:nvSpPr>
        <p:spPr>
          <a:xfrm>
            <a:off x="991389" y="2137249"/>
            <a:ext cx="7182345" cy="1047851"/>
          </a:xfrm>
          <a:prstGeom prst="rect">
            <a:avLst/>
          </a:prstGeom>
        </p:spPr>
        <p:txBody>
          <a:bodyPr wrap="square">
            <a:spAutoFit/>
          </a:bodyPr>
          <a:lstStyle/>
          <a:p>
            <a:pPr algn="ctr">
              <a:lnSpc>
                <a:spcPct val="150000"/>
              </a:lnSpc>
            </a:pPr>
            <a:r>
              <a:rPr lang="sl-SI" sz="4800" b="1" dirty="0">
                <a:solidFill>
                  <a:prstClr val="white"/>
                </a:solidFill>
                <a:latin typeface="Ubuntu" pitchFamily="34" charset="0"/>
              </a:rPr>
              <a:t>Izkušnje iz prakse</a:t>
            </a:r>
          </a:p>
        </p:txBody>
      </p:sp>
      <p:sp>
        <p:nvSpPr>
          <p:cNvPr id="12" name="PoljeZBesedilom 11"/>
          <p:cNvSpPr txBox="1"/>
          <p:nvPr/>
        </p:nvSpPr>
        <p:spPr>
          <a:xfrm>
            <a:off x="2494175" y="6381328"/>
            <a:ext cx="4094049" cy="369332"/>
          </a:xfrm>
          <a:prstGeom prst="rect">
            <a:avLst/>
          </a:prstGeom>
          <a:noFill/>
        </p:spPr>
        <p:txBody>
          <a:bodyPr wrap="square" rtlCol="0">
            <a:spAutoFit/>
          </a:bodyPr>
          <a:lstStyle/>
          <a:p>
            <a:pPr algn="ctr"/>
            <a:r>
              <a:rPr lang="sl-SI" dirty="0">
                <a:solidFill>
                  <a:prstClr val="white"/>
                </a:solidFill>
                <a:latin typeface="Ubuntu" panose="020B0504030602030204" pitchFamily="34" charset="0"/>
              </a:rPr>
              <a:t>Ljubljana, 15. in 16. januar 2019</a:t>
            </a:r>
          </a:p>
        </p:txBody>
      </p:sp>
      <p:sp>
        <p:nvSpPr>
          <p:cNvPr id="13" name="PoljeZBesedilom 12"/>
          <p:cNvSpPr txBox="1"/>
          <p:nvPr/>
        </p:nvSpPr>
        <p:spPr>
          <a:xfrm>
            <a:off x="1964465" y="5661247"/>
            <a:ext cx="5236191" cy="584775"/>
          </a:xfrm>
          <a:prstGeom prst="rect">
            <a:avLst/>
          </a:prstGeom>
          <a:noFill/>
        </p:spPr>
        <p:txBody>
          <a:bodyPr wrap="square" rtlCol="0">
            <a:spAutoFit/>
          </a:bodyPr>
          <a:lstStyle/>
          <a:p>
            <a:pPr algn="ctr"/>
            <a:r>
              <a:rPr lang="sl-SI" sz="3200" b="1" dirty="0">
                <a:solidFill>
                  <a:prstClr val="white"/>
                </a:solidFill>
                <a:latin typeface="Ubuntu" panose="020B0504030602030204" pitchFamily="34" charset="0"/>
              </a:rPr>
              <a:t>dr. Nika Debeljak</a:t>
            </a:r>
          </a:p>
        </p:txBody>
      </p:sp>
    </p:spTree>
    <p:extLst>
      <p:ext uri="{BB962C8B-B14F-4D97-AF65-F5344CB8AC3E}">
        <p14:creationId xmlns:p14="http://schemas.microsoft.com/office/powerpoint/2010/main" val="11624491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35913"/>
            <a:ext cx="8229600" cy="584775"/>
          </a:xfrm>
          <a:noFill/>
          <a:ln w="28575">
            <a:solidFill>
              <a:srgbClr val="99CC00"/>
            </a:solidFill>
          </a:ln>
        </p:spPr>
        <p:txBody>
          <a:bodyPr wrap="square" rtlCol="0">
            <a:spAutoFit/>
          </a:bodyPr>
          <a:lstStyle/>
          <a:p>
            <a:r>
              <a:rPr lang="sl-SI" altLang="en-US" sz="3200" b="1" kern="0" dirty="0">
                <a:solidFill>
                  <a:srgbClr val="006738"/>
                </a:solidFill>
                <a:latin typeface="Calibri" panose="020F0502020204030204" pitchFamily="34" charset="0"/>
                <a:ea typeface="ＭＳ Ｐゴシック" pitchFamily="-109" charset="-128"/>
                <a:cs typeface="+mn-cs"/>
              </a:rPr>
              <a:t>Cilj projekta</a:t>
            </a:r>
          </a:p>
        </p:txBody>
      </p:sp>
      <p:sp>
        <p:nvSpPr>
          <p:cNvPr id="3" name="Označba mesta vsebine 2"/>
          <p:cNvSpPr>
            <a:spLocks noGrp="1"/>
          </p:cNvSpPr>
          <p:nvPr>
            <p:ph idx="1"/>
          </p:nvPr>
        </p:nvSpPr>
        <p:spPr>
          <a:xfrm>
            <a:off x="226316" y="2840002"/>
            <a:ext cx="4816564" cy="2914785"/>
          </a:xfrm>
        </p:spPr>
        <p:txBody>
          <a:bodyPr>
            <a:normAutofit fontScale="92500" lnSpcReduction="10000"/>
          </a:bodyPr>
          <a:lstStyle/>
          <a:p>
            <a:pPr>
              <a:defRPr/>
            </a:pPr>
            <a:r>
              <a:rPr lang="sl-SI" sz="1800" dirty="0">
                <a:solidFill>
                  <a:srgbClr val="006738"/>
                </a:solidFill>
              </a:rPr>
              <a:t>HT6210*: Polnaravna suha travišča in grmiščne faze na karbonatnih tleh (* pomembna rastišča kukavičevk)</a:t>
            </a:r>
          </a:p>
          <a:p>
            <a:pPr marL="400050" lvl="1" indent="0">
              <a:buNone/>
              <a:defRPr/>
            </a:pPr>
            <a:r>
              <a:rPr lang="sl-SI" sz="1800" dirty="0">
                <a:solidFill>
                  <a:srgbClr val="006738"/>
                </a:solidFill>
              </a:rPr>
              <a:t>Stanje v Sloveniji: Neugodno – slabo (U2)</a:t>
            </a:r>
          </a:p>
          <a:p>
            <a:pPr marL="400050" lvl="1" indent="0">
              <a:buNone/>
              <a:defRPr/>
            </a:pPr>
            <a:endParaRPr lang="sl-SI" sz="1800" dirty="0">
              <a:solidFill>
                <a:srgbClr val="006738"/>
              </a:solidFill>
            </a:endParaRPr>
          </a:p>
          <a:p>
            <a:pPr marL="57150" indent="0">
              <a:buNone/>
              <a:defRPr/>
            </a:pPr>
            <a:endParaRPr lang="sl-SI" sz="1800" dirty="0">
              <a:solidFill>
                <a:srgbClr val="006738"/>
              </a:solidFill>
            </a:endParaRPr>
          </a:p>
          <a:p>
            <a:pPr>
              <a:defRPr/>
            </a:pPr>
            <a:r>
              <a:rPr lang="sl-SI" sz="1800" dirty="0">
                <a:solidFill>
                  <a:srgbClr val="006738"/>
                </a:solidFill>
              </a:rPr>
              <a:t>HT6230*: Vrstno bogata travišča s prevladujočim navadnim volkom (</a:t>
            </a:r>
            <a:r>
              <a:rPr lang="sl-SI" sz="1800" i="1" dirty="0">
                <a:solidFill>
                  <a:srgbClr val="006738"/>
                </a:solidFill>
              </a:rPr>
              <a:t>Nardus stricta</a:t>
            </a:r>
            <a:r>
              <a:rPr lang="sl-SI" sz="1800" dirty="0">
                <a:solidFill>
                  <a:srgbClr val="006738"/>
                </a:solidFill>
              </a:rPr>
              <a:t>) na silikatnih tleh</a:t>
            </a:r>
          </a:p>
          <a:p>
            <a:pPr marL="400050" lvl="1" indent="0">
              <a:buNone/>
              <a:defRPr/>
            </a:pPr>
            <a:r>
              <a:rPr lang="sl-SI" sz="1800" dirty="0">
                <a:solidFill>
                  <a:srgbClr val="006738"/>
                </a:solidFill>
              </a:rPr>
              <a:t>Stanje v Sloveniji: Neugodno - nezadostno (U1)</a:t>
            </a:r>
          </a:p>
          <a:p>
            <a:pPr lvl="1">
              <a:buFont typeface="Arial" panose="020B0604020202020204" pitchFamily="34" charset="0"/>
              <a:buChar char="•"/>
              <a:defRPr/>
            </a:pPr>
            <a:endParaRPr lang="sl-SI" sz="1800" kern="0" dirty="0">
              <a:solidFill>
                <a:srgbClr val="006738"/>
              </a:solidFill>
            </a:endParaRPr>
          </a:p>
        </p:txBody>
      </p:sp>
      <p:pic>
        <p:nvPicPr>
          <p:cNvPr id="4" name="Picture 8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92080" y="1759988"/>
            <a:ext cx="3464841" cy="216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ravokotnik 4"/>
          <p:cNvSpPr/>
          <p:nvPr/>
        </p:nvSpPr>
        <p:spPr>
          <a:xfrm>
            <a:off x="226316" y="735275"/>
            <a:ext cx="8712056" cy="1384995"/>
          </a:xfrm>
          <a:prstGeom prst="rect">
            <a:avLst/>
          </a:prstGeom>
        </p:spPr>
        <p:txBody>
          <a:bodyPr wrap="square">
            <a:spAutoFit/>
          </a:bodyPr>
          <a:lstStyle/>
          <a:p>
            <a:pPr>
              <a:defRPr/>
            </a:pPr>
            <a:r>
              <a:rPr lang="sl-SI" sz="2800" kern="0" dirty="0">
                <a:solidFill>
                  <a:srgbClr val="006738"/>
                </a:solidFill>
              </a:rPr>
              <a:t>Izboljšanje stanja ter dolgoročnega upravljanja 2 prioritetnih habitatnih tipov suhih travišč na 6 Natura 2000 območjih v vzhodni Sloveniji </a:t>
            </a:r>
          </a:p>
        </p:txBody>
      </p:sp>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92080" y="4033570"/>
            <a:ext cx="3501464" cy="209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478799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188640"/>
            <a:ext cx="8229600" cy="584775"/>
          </a:xfrm>
          <a:noFill/>
          <a:ln w="28575">
            <a:solidFill>
              <a:srgbClr val="99CC00"/>
            </a:solidFill>
          </a:ln>
        </p:spPr>
        <p:txBody>
          <a:bodyPr wrap="square" rtlCol="0">
            <a:spAutoFit/>
          </a:bodyPr>
          <a:lstStyle/>
          <a:p>
            <a:r>
              <a:rPr lang="sl-SI" sz="3200" b="1" kern="0" dirty="0">
                <a:solidFill>
                  <a:srgbClr val="006738"/>
                </a:solidFill>
                <a:latin typeface="Calibri" panose="020F0502020204030204" pitchFamily="34" charset="0"/>
                <a:ea typeface="ＭＳ Ｐゴシック" pitchFamily="-109" charset="-128"/>
                <a:cs typeface="+mn-cs"/>
              </a:rPr>
              <a:t>Pregled dokumentov in preteklih praks</a:t>
            </a:r>
          </a:p>
        </p:txBody>
      </p:sp>
      <p:sp>
        <p:nvSpPr>
          <p:cNvPr id="3" name="Označba mesta vsebine 2"/>
          <p:cNvSpPr>
            <a:spLocks noGrp="1"/>
          </p:cNvSpPr>
          <p:nvPr>
            <p:ph idx="1"/>
          </p:nvPr>
        </p:nvSpPr>
        <p:spPr>
          <a:xfrm>
            <a:off x="1028292" y="1124744"/>
            <a:ext cx="7288124" cy="3384376"/>
          </a:xfrm>
        </p:spPr>
        <p:txBody>
          <a:bodyPr>
            <a:normAutofit fontScale="85000" lnSpcReduction="10000"/>
          </a:bodyPr>
          <a:lstStyle/>
          <a:p>
            <a:pPr>
              <a:buFontTx/>
              <a:buChar char="-"/>
              <a:defRPr/>
            </a:pPr>
            <a:r>
              <a:rPr lang="sl-SI" sz="2800" kern="0" dirty="0">
                <a:solidFill>
                  <a:srgbClr val="006738"/>
                </a:solidFill>
                <a:ea typeface="ＭＳ Ｐゴシック" pitchFamily="-109" charset="-128"/>
              </a:rPr>
              <a:t>Pregled evropskih dokumentov: </a:t>
            </a:r>
          </a:p>
          <a:p>
            <a:pPr lvl="1">
              <a:buFontTx/>
              <a:buChar char="-"/>
              <a:defRPr/>
            </a:pPr>
            <a:r>
              <a:rPr lang="sl-SI" sz="2400" kern="0" dirty="0">
                <a:solidFill>
                  <a:srgbClr val="006738"/>
                </a:solidFill>
                <a:ea typeface="ＭＳ Ｐゴシック" pitchFamily="-109" charset="-128"/>
              </a:rPr>
              <a:t>Strategija ohranjanja biotske raznovrstnosti </a:t>
            </a:r>
          </a:p>
          <a:p>
            <a:pPr lvl="1">
              <a:buFontTx/>
              <a:buChar char="-"/>
              <a:defRPr/>
            </a:pPr>
            <a:r>
              <a:rPr lang="sl-SI" sz="2400" kern="0" dirty="0">
                <a:solidFill>
                  <a:srgbClr val="006738"/>
                </a:solidFill>
                <a:ea typeface="ＭＳ Ｐゴシック" pitchFamily="-109" charset="-128"/>
              </a:rPr>
              <a:t>EU smernice za upravljanje habitatnih tipov</a:t>
            </a:r>
          </a:p>
          <a:p>
            <a:pPr>
              <a:buFontTx/>
              <a:buChar char="-"/>
              <a:defRPr/>
            </a:pPr>
            <a:r>
              <a:rPr lang="sl-SI" sz="2800" kern="0" dirty="0">
                <a:solidFill>
                  <a:srgbClr val="006738"/>
                </a:solidFill>
                <a:ea typeface="ＭＳ Ｐゴシック" pitchFamily="-109" charset="-128"/>
              </a:rPr>
              <a:t>Pregled Slovenskih dokumentov</a:t>
            </a:r>
          </a:p>
          <a:p>
            <a:pPr lvl="1">
              <a:buFontTx/>
              <a:buChar char="-"/>
              <a:defRPr/>
            </a:pPr>
            <a:r>
              <a:rPr lang="sl-SI" sz="2400" kern="0" dirty="0">
                <a:solidFill>
                  <a:srgbClr val="006738"/>
                </a:solidFill>
                <a:ea typeface="ＭＳ Ｐゴシック" pitchFamily="-109" charset="-128"/>
              </a:rPr>
              <a:t>Strategija ohranjanja biotske raznovrstnosti </a:t>
            </a:r>
          </a:p>
          <a:p>
            <a:pPr lvl="1">
              <a:buFontTx/>
              <a:buChar char="-"/>
              <a:defRPr/>
            </a:pPr>
            <a:r>
              <a:rPr lang="sl-SI" sz="2400" kern="0" dirty="0">
                <a:solidFill>
                  <a:srgbClr val="006738"/>
                </a:solidFill>
                <a:ea typeface="ＭＳ Ｐゴシック" pitchFamily="-109" charset="-128"/>
              </a:rPr>
              <a:t>Program upravljanja Natura 2000 območij</a:t>
            </a:r>
          </a:p>
          <a:p>
            <a:pPr lvl="1">
              <a:buFontTx/>
              <a:buChar char="-"/>
              <a:defRPr/>
            </a:pPr>
            <a:endParaRPr lang="sl-SI" sz="2400" kern="0" dirty="0">
              <a:solidFill>
                <a:srgbClr val="006738"/>
              </a:solidFill>
              <a:ea typeface="ＭＳ Ｐゴシック" pitchFamily="-109" charset="-128"/>
            </a:endParaRPr>
          </a:p>
          <a:p>
            <a:pPr>
              <a:buFontTx/>
              <a:buChar char="-"/>
              <a:defRPr/>
            </a:pPr>
            <a:r>
              <a:rPr lang="sl-SI" sz="2800" kern="0" dirty="0">
                <a:solidFill>
                  <a:srgbClr val="006738"/>
                </a:solidFill>
                <a:ea typeface="ＭＳ Ｐゴシック" pitchFamily="-109" charset="-128"/>
              </a:rPr>
              <a:t>Pregled LIFE baze projektov</a:t>
            </a:r>
          </a:p>
          <a:p>
            <a:pPr>
              <a:buFontTx/>
              <a:buChar char="-"/>
              <a:defRPr/>
            </a:pPr>
            <a:r>
              <a:rPr lang="sl-SI" sz="2800" kern="0" dirty="0">
                <a:solidFill>
                  <a:srgbClr val="006738"/>
                </a:solidFill>
                <a:ea typeface="ＭＳ Ｐゴシック" pitchFamily="-109" charset="-128"/>
              </a:rPr>
              <a:t>Pregled dobrih praks drugih projektov s tega področja</a:t>
            </a:r>
          </a:p>
          <a:p>
            <a:pPr lvl="2">
              <a:defRPr/>
            </a:pPr>
            <a:endParaRPr lang="sl-SI" kern="0" dirty="0">
              <a:solidFill>
                <a:srgbClr val="006738"/>
              </a:solidFill>
              <a:ea typeface="ＭＳ Ｐゴシック" pitchFamily="-109" charset="-128"/>
            </a:endParaRPr>
          </a:p>
        </p:txBody>
      </p:sp>
      <p:pic>
        <p:nvPicPr>
          <p:cNvPr id="2050" name="Picture 2" descr="reviewing document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22015" y="4437112"/>
            <a:ext cx="2990146" cy="1674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71902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138872" y="1052736"/>
            <a:ext cx="6376744" cy="5152062"/>
          </a:xfrm>
        </p:spPr>
        <p:txBody>
          <a:bodyPr>
            <a:normAutofit fontScale="85000" lnSpcReduction="20000"/>
          </a:bodyPr>
          <a:lstStyle/>
          <a:p>
            <a:pPr marL="57150" indent="0">
              <a:buNone/>
            </a:pPr>
            <a:r>
              <a:rPr lang="sl-SI" dirty="0" err="1">
                <a:solidFill>
                  <a:srgbClr val="006738"/>
                </a:solidFill>
              </a:rPr>
              <a:t>Okoljske</a:t>
            </a:r>
            <a:r>
              <a:rPr lang="sl-SI" dirty="0">
                <a:solidFill>
                  <a:srgbClr val="006738"/>
                </a:solidFill>
              </a:rPr>
              <a:t>:</a:t>
            </a:r>
          </a:p>
          <a:p>
            <a:pPr lvl="1">
              <a:buFont typeface="Arial" panose="020B0604020202020204" pitchFamily="34" charset="0"/>
              <a:buChar char="•"/>
            </a:pPr>
            <a:r>
              <a:rPr lang="sl-SI" dirty="0">
                <a:solidFill>
                  <a:srgbClr val="006738"/>
                </a:solidFill>
              </a:rPr>
              <a:t>Opuščanje rabe / zaraščanje </a:t>
            </a:r>
          </a:p>
          <a:p>
            <a:pPr lvl="1">
              <a:buFont typeface="Arial" panose="020B0604020202020204" pitchFamily="34" charset="0"/>
              <a:buChar char="•"/>
            </a:pPr>
            <a:r>
              <a:rPr lang="sl-SI" dirty="0">
                <a:solidFill>
                  <a:srgbClr val="006738"/>
                </a:solidFill>
              </a:rPr>
              <a:t>Intenzivna raba</a:t>
            </a:r>
          </a:p>
          <a:p>
            <a:pPr lvl="1">
              <a:buFont typeface="Arial" panose="020B0604020202020204" pitchFamily="34" charset="0"/>
              <a:buChar char="•"/>
            </a:pPr>
            <a:r>
              <a:rPr lang="sl-SI" dirty="0" err="1">
                <a:solidFill>
                  <a:srgbClr val="006738"/>
                </a:solidFill>
              </a:rPr>
              <a:t>Eutrofikacija</a:t>
            </a:r>
            <a:endParaRPr lang="sl-SI" dirty="0">
              <a:solidFill>
                <a:srgbClr val="006738"/>
              </a:solidFill>
            </a:endParaRPr>
          </a:p>
          <a:p>
            <a:pPr lvl="1">
              <a:buFont typeface="Arial" panose="020B0604020202020204" pitchFamily="34" charset="0"/>
              <a:buChar char="•"/>
            </a:pPr>
            <a:r>
              <a:rPr lang="sl-SI" dirty="0">
                <a:solidFill>
                  <a:srgbClr val="006738"/>
                </a:solidFill>
              </a:rPr>
              <a:t>Erozija na velikih naklonih</a:t>
            </a:r>
          </a:p>
          <a:p>
            <a:pPr lvl="1">
              <a:buFont typeface="Arial" panose="020B0604020202020204" pitchFamily="34" charset="0"/>
              <a:buChar char="•"/>
            </a:pPr>
            <a:r>
              <a:rPr lang="sl-SI" dirty="0">
                <a:solidFill>
                  <a:srgbClr val="006738"/>
                </a:solidFill>
              </a:rPr>
              <a:t>Propadanja travniških sadovnjakov</a:t>
            </a:r>
          </a:p>
          <a:p>
            <a:pPr marL="57150" indent="0">
              <a:buNone/>
            </a:pPr>
            <a:endParaRPr lang="sl-SI" dirty="0">
              <a:solidFill>
                <a:srgbClr val="006738"/>
              </a:solidFill>
            </a:endParaRPr>
          </a:p>
          <a:p>
            <a:pPr marL="57150" indent="0">
              <a:buNone/>
            </a:pPr>
            <a:r>
              <a:rPr lang="sl-SI" dirty="0">
                <a:solidFill>
                  <a:srgbClr val="006738"/>
                </a:solidFill>
              </a:rPr>
              <a:t>Socialno demografske:</a:t>
            </a:r>
          </a:p>
          <a:p>
            <a:pPr lvl="1">
              <a:buFont typeface="Arial" panose="020B0604020202020204" pitchFamily="34" charset="0"/>
              <a:buChar char="•"/>
            </a:pPr>
            <a:r>
              <a:rPr lang="sl-SI" dirty="0">
                <a:solidFill>
                  <a:srgbClr val="006738"/>
                </a:solidFill>
              </a:rPr>
              <a:t>Lastniška razdrobljenost zemljišča</a:t>
            </a:r>
          </a:p>
          <a:p>
            <a:pPr lvl="1">
              <a:buFont typeface="Arial" panose="020B0604020202020204" pitchFamily="34" charset="0"/>
              <a:buChar char="•"/>
            </a:pPr>
            <a:r>
              <a:rPr lang="sl-SI" dirty="0">
                <a:solidFill>
                  <a:srgbClr val="006738"/>
                </a:solidFill>
              </a:rPr>
              <a:t>Starost prebivalstva</a:t>
            </a:r>
          </a:p>
          <a:p>
            <a:pPr lvl="1">
              <a:buFont typeface="Arial" panose="020B0604020202020204" pitchFamily="34" charset="0"/>
              <a:buChar char="•"/>
            </a:pPr>
            <a:endParaRPr lang="sl-SI" dirty="0">
              <a:solidFill>
                <a:srgbClr val="006738"/>
              </a:solidFill>
            </a:endParaRPr>
          </a:p>
          <a:p>
            <a:pPr marL="57150" indent="0" algn="ctr">
              <a:buNone/>
            </a:pPr>
            <a:r>
              <a:rPr lang="sl-SI" dirty="0">
                <a:solidFill>
                  <a:srgbClr val="006738"/>
                </a:solidFill>
              </a:rPr>
              <a:t>Posledica: Stanje tarčnih HT je U2- (neugodno in se slabša)</a:t>
            </a:r>
          </a:p>
          <a:p>
            <a:pPr lvl="1">
              <a:buFont typeface="Arial" panose="020B0604020202020204" pitchFamily="34" charset="0"/>
              <a:buChar char="•"/>
            </a:pPr>
            <a:endParaRPr lang="sl-SI" dirty="0">
              <a:solidFill>
                <a:srgbClr val="006738"/>
              </a:solidFill>
            </a:endParaRPr>
          </a:p>
          <a:p>
            <a:pPr lvl="1">
              <a:buFont typeface="Arial" panose="020B0604020202020204" pitchFamily="34" charset="0"/>
              <a:buChar char="•"/>
            </a:pPr>
            <a:endParaRPr lang="sl-SI" dirty="0">
              <a:solidFill>
                <a:srgbClr val="006738"/>
              </a:solidFill>
            </a:endParaRPr>
          </a:p>
          <a:p>
            <a:pPr lvl="1">
              <a:buFont typeface="Arial" panose="020B0604020202020204" pitchFamily="34" charset="0"/>
              <a:buChar char="•"/>
            </a:pPr>
            <a:endParaRPr lang="sl-SI" dirty="0">
              <a:solidFill>
                <a:srgbClr val="006738"/>
              </a:solidFill>
            </a:endParaRPr>
          </a:p>
          <a:p>
            <a:pPr marL="457200" lvl="1" indent="0">
              <a:buNone/>
            </a:pPr>
            <a:endParaRPr lang="sl-SI" dirty="0">
              <a:solidFill>
                <a:srgbClr val="006738"/>
              </a:solidFill>
            </a:endParaRPr>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60232" y="928604"/>
            <a:ext cx="2376000" cy="1152128"/>
          </a:xfrm>
          <a:prstGeom prst="rect">
            <a:avLst/>
          </a:prstGeom>
        </p:spPr>
      </p:pic>
      <p:pic>
        <p:nvPicPr>
          <p:cNvPr id="5" name="Slika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60232" y="2136739"/>
            <a:ext cx="2376000" cy="1178643"/>
          </a:xfrm>
          <a:prstGeom prst="rect">
            <a:avLst/>
          </a:prstGeom>
        </p:spPr>
      </p:pic>
      <p:pic>
        <p:nvPicPr>
          <p:cNvPr id="6" name="Slika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60232" y="3371389"/>
            <a:ext cx="2376000" cy="1290769"/>
          </a:xfrm>
          <a:prstGeom prst="rect">
            <a:avLst/>
          </a:prstGeom>
        </p:spPr>
      </p:pic>
      <p:pic>
        <p:nvPicPr>
          <p:cNvPr id="1026" name="Picture 2" descr="IzkuÅ¡eni kosec JoÅ¾e Kozole (foto: BoÅ¡tjan ColariÄ Cole)."/>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660232" y="4718164"/>
            <a:ext cx="2376000" cy="1375132"/>
          </a:xfrm>
          <a:prstGeom prst="rect">
            <a:avLst/>
          </a:prstGeom>
          <a:noFill/>
          <a:extLst>
            <a:ext uri="{909E8E84-426E-40DD-AFC4-6F175D3DCCD1}">
              <a14:hiddenFill xmlns:a14="http://schemas.microsoft.com/office/drawing/2010/main">
                <a:solidFill>
                  <a:srgbClr val="FFFFFF"/>
                </a:solidFill>
              </a14:hiddenFill>
            </a:ext>
          </a:extLst>
        </p:spPr>
      </p:pic>
      <p:sp>
        <p:nvSpPr>
          <p:cNvPr id="9" name="Naslov 1"/>
          <p:cNvSpPr txBox="1">
            <a:spLocks/>
          </p:cNvSpPr>
          <p:nvPr/>
        </p:nvSpPr>
        <p:spPr>
          <a:xfrm>
            <a:off x="1043608" y="188640"/>
            <a:ext cx="7632584" cy="584775"/>
          </a:xfrm>
          <a:prstGeom prst="rect">
            <a:avLst/>
          </a:prstGeom>
          <a:noFill/>
          <a:ln w="28575">
            <a:solidFill>
              <a:srgbClr val="99CC00"/>
            </a:solidFill>
          </a:ln>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altLang="en-US" sz="3200" b="1" kern="0" dirty="0">
                <a:solidFill>
                  <a:srgbClr val="006738"/>
                </a:solidFill>
                <a:ea typeface="ＭＳ Ｐゴシック" pitchFamily="-109" charset="-128"/>
              </a:rPr>
              <a:t>Analiza groženj / vzrokov in posledic</a:t>
            </a:r>
          </a:p>
        </p:txBody>
      </p:sp>
      <p:sp>
        <p:nvSpPr>
          <p:cNvPr id="10" name="Desna puščica 9"/>
          <p:cNvSpPr/>
          <p:nvPr/>
        </p:nvSpPr>
        <p:spPr>
          <a:xfrm rot="5400000">
            <a:off x="3048433" y="4905164"/>
            <a:ext cx="314815" cy="242807"/>
          </a:xfrm>
          <a:prstGeom prst="rightArrow">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rgbClr val="008000"/>
              </a:solidFill>
            </a:endParaRPr>
          </a:p>
        </p:txBody>
      </p:sp>
    </p:spTree>
    <p:extLst>
      <p:ext uri="{BB962C8B-B14F-4D97-AF65-F5344CB8AC3E}">
        <p14:creationId xmlns:p14="http://schemas.microsoft.com/office/powerpoint/2010/main" val="804389829"/>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2763" y="1052736"/>
            <a:ext cx="6669946" cy="5002460"/>
          </a:xfrm>
          <a:prstGeom prst="rect">
            <a:avLst/>
          </a:prstGeom>
          <a:effectLst>
            <a:innerShdw blurRad="63500" dist="50800" dir="8100000">
              <a:prstClr val="black">
                <a:alpha val="50000"/>
              </a:prstClr>
            </a:innerShdw>
          </a:effectLst>
        </p:spPr>
      </p:pic>
      <p:sp>
        <p:nvSpPr>
          <p:cNvPr id="3" name="PoljeZBesedilom 2"/>
          <p:cNvSpPr txBox="1"/>
          <p:nvPr/>
        </p:nvSpPr>
        <p:spPr>
          <a:xfrm>
            <a:off x="1475656" y="5470421"/>
            <a:ext cx="5027787" cy="584775"/>
          </a:xfrm>
          <a:prstGeom prst="rect">
            <a:avLst/>
          </a:prstGeom>
          <a:noFill/>
        </p:spPr>
        <p:txBody>
          <a:bodyPr wrap="none">
            <a:spAutoFit/>
          </a:bodyPr>
          <a:lstStyle/>
          <a:p>
            <a:pPr>
              <a:defRPr/>
            </a:pPr>
            <a:r>
              <a:rPr lang="sl-SI" sz="3200" dirty="0">
                <a:solidFill>
                  <a:srgbClr val="FFC000"/>
                </a:solidFill>
              </a:rPr>
              <a:t>Traviščem vračamo življenje!</a:t>
            </a:r>
          </a:p>
        </p:txBody>
      </p:sp>
      <p:sp>
        <p:nvSpPr>
          <p:cNvPr id="7" name="Naslov 1"/>
          <p:cNvSpPr txBox="1">
            <a:spLocks/>
          </p:cNvSpPr>
          <p:nvPr/>
        </p:nvSpPr>
        <p:spPr>
          <a:xfrm>
            <a:off x="323528" y="260648"/>
            <a:ext cx="8496944" cy="523220"/>
          </a:xfrm>
          <a:prstGeom prst="rect">
            <a:avLst/>
          </a:prstGeom>
          <a:noFill/>
          <a:ln w="28575">
            <a:solidFill>
              <a:srgbClr val="99CC00"/>
            </a:solidFill>
          </a:ln>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altLang="en-US" sz="2800" b="1" kern="0" dirty="0">
                <a:solidFill>
                  <a:srgbClr val="006738"/>
                </a:solidFill>
                <a:ea typeface="ＭＳ Ｐゴシック" pitchFamily="-109" charset="-128"/>
              </a:rPr>
              <a:t>Definiranje okoljskega problema - diskusija</a:t>
            </a:r>
          </a:p>
        </p:txBody>
      </p:sp>
    </p:spTree>
    <p:extLst>
      <p:ext uri="{BB962C8B-B14F-4D97-AF65-F5344CB8AC3E}">
        <p14:creationId xmlns:p14="http://schemas.microsoft.com/office/powerpoint/2010/main" val="240435765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lika 1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10329" y="1916832"/>
            <a:ext cx="8167436" cy="3484331"/>
          </a:xfrm>
          <a:prstGeom prst="rect">
            <a:avLst/>
          </a:prstGeom>
          <a:ln>
            <a:solidFill>
              <a:schemeClr val="bg1"/>
            </a:solidFill>
          </a:ln>
        </p:spPr>
      </p:pic>
      <p:sp>
        <p:nvSpPr>
          <p:cNvPr id="4" name="Naslov 1"/>
          <p:cNvSpPr>
            <a:spLocks noGrp="1"/>
          </p:cNvSpPr>
          <p:nvPr>
            <p:ph type="title"/>
          </p:nvPr>
        </p:nvSpPr>
        <p:spPr>
          <a:xfrm>
            <a:off x="467544" y="263750"/>
            <a:ext cx="8229600" cy="584775"/>
          </a:xfrm>
          <a:noFill/>
          <a:ln w="28575">
            <a:solidFill>
              <a:srgbClr val="99CC00"/>
            </a:solidFill>
          </a:ln>
        </p:spPr>
        <p:txBody>
          <a:bodyPr wrap="square" rtlCol="0">
            <a:spAutoFit/>
          </a:bodyPr>
          <a:lstStyle/>
          <a:p>
            <a:r>
              <a:rPr lang="sl-SI" altLang="en-US" sz="3200" b="1" kern="0" dirty="0">
                <a:solidFill>
                  <a:srgbClr val="006738"/>
                </a:solidFill>
                <a:latin typeface="Calibri" panose="020F0502020204030204" pitchFamily="34" charset="0"/>
                <a:ea typeface="ＭＳ Ｐゴシック" pitchFamily="-109" charset="-128"/>
                <a:cs typeface="+mn-cs"/>
              </a:rPr>
              <a:t>Definiranje cilja in aktivnosti</a:t>
            </a:r>
          </a:p>
        </p:txBody>
      </p:sp>
      <p:sp>
        <p:nvSpPr>
          <p:cNvPr id="17" name="Elipsa 16"/>
          <p:cNvSpPr/>
          <p:nvPr/>
        </p:nvSpPr>
        <p:spPr>
          <a:xfrm>
            <a:off x="2536397" y="3730403"/>
            <a:ext cx="1368152" cy="10027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sl-SI" sz="1400" b="1" kern="0" dirty="0">
                <a:solidFill>
                  <a:prstClr val="black"/>
                </a:solidFill>
                <a:latin typeface="Arial" panose="020B0604020202020204" pitchFamily="34" charset="0"/>
                <a:ea typeface="ＭＳ Ｐゴシック" pitchFamily="-109" charset="-128"/>
                <a:cs typeface="Arial" panose="020B0604020202020204" pitchFamily="34" charset="0"/>
              </a:rPr>
              <a:t>Grožnje / vzroki </a:t>
            </a:r>
          </a:p>
        </p:txBody>
      </p:sp>
      <p:sp>
        <p:nvSpPr>
          <p:cNvPr id="18" name="Elipsa 17"/>
          <p:cNvSpPr/>
          <p:nvPr/>
        </p:nvSpPr>
        <p:spPr>
          <a:xfrm>
            <a:off x="1024229" y="2506268"/>
            <a:ext cx="1368152" cy="10027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sl-SI" sz="1400" b="1" kern="0" dirty="0">
                <a:solidFill>
                  <a:prstClr val="black"/>
                </a:solidFill>
                <a:latin typeface="Arial" panose="020B0604020202020204" pitchFamily="34" charset="0"/>
                <a:ea typeface="ＭＳ Ｐゴシック" pitchFamily="-109" charset="-128"/>
                <a:cs typeface="Arial" panose="020B0604020202020204" pitchFamily="34" charset="0"/>
              </a:rPr>
              <a:t>Cilj projekta</a:t>
            </a:r>
          </a:p>
        </p:txBody>
      </p:sp>
      <p:sp>
        <p:nvSpPr>
          <p:cNvPr id="20" name="PoljeZBesedilom 19"/>
          <p:cNvSpPr txBox="1"/>
          <p:nvPr/>
        </p:nvSpPr>
        <p:spPr>
          <a:xfrm>
            <a:off x="2849230" y="1082736"/>
            <a:ext cx="3528392" cy="369332"/>
          </a:xfrm>
          <a:prstGeom prst="rect">
            <a:avLst/>
          </a:prstGeom>
          <a:noFill/>
        </p:spPr>
        <p:txBody>
          <a:bodyPr wrap="square" rtlCol="0">
            <a:spAutoFit/>
          </a:bodyPr>
          <a:lstStyle/>
          <a:p>
            <a:pPr algn="ctr"/>
            <a:r>
              <a:rPr lang="sl-SI" b="1" dirty="0">
                <a:solidFill>
                  <a:prstClr val="black"/>
                </a:solidFill>
              </a:rPr>
              <a:t>Oblikovanje projektnega predloga</a:t>
            </a:r>
          </a:p>
        </p:txBody>
      </p:sp>
    </p:spTree>
    <p:extLst>
      <p:ext uri="{BB962C8B-B14F-4D97-AF65-F5344CB8AC3E}">
        <p14:creationId xmlns:p14="http://schemas.microsoft.com/office/powerpoint/2010/main" val="364790666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33273"/>
            <a:ext cx="8229600" cy="584775"/>
          </a:xfrm>
          <a:noFill/>
          <a:ln w="28575">
            <a:solidFill>
              <a:srgbClr val="99CC00"/>
            </a:solidFill>
          </a:ln>
        </p:spPr>
        <p:txBody>
          <a:bodyPr wrap="square" rtlCol="0">
            <a:spAutoFit/>
          </a:bodyPr>
          <a:lstStyle/>
          <a:p>
            <a:r>
              <a:rPr lang="sl-SI" sz="3200" b="1" kern="0" dirty="0">
                <a:solidFill>
                  <a:srgbClr val="006738"/>
                </a:solidFill>
                <a:latin typeface="Calibri" panose="020F0502020204030204" pitchFamily="34" charset="0"/>
                <a:ea typeface="ＭＳ Ｐゴシック" pitchFamily="-109" charset="-128"/>
                <a:cs typeface="+mn-cs"/>
              </a:rPr>
              <a:t>Definiranje rezultatov aktivnosti</a:t>
            </a:r>
          </a:p>
        </p:txBody>
      </p:sp>
      <p:sp>
        <p:nvSpPr>
          <p:cNvPr id="3" name="Označba mesta vsebine 2"/>
          <p:cNvSpPr>
            <a:spLocks noGrp="1"/>
          </p:cNvSpPr>
          <p:nvPr>
            <p:ph idx="1"/>
          </p:nvPr>
        </p:nvSpPr>
        <p:spPr>
          <a:xfrm>
            <a:off x="107504" y="692696"/>
            <a:ext cx="9036496" cy="5400600"/>
          </a:xfrm>
        </p:spPr>
        <p:txBody>
          <a:bodyPr>
            <a:noAutofit/>
          </a:bodyPr>
          <a:lstStyle/>
          <a:p>
            <a:pPr marL="685800">
              <a:spcBef>
                <a:spcPts val="0"/>
              </a:spcBef>
              <a:defRPr/>
            </a:pPr>
            <a:r>
              <a:rPr lang="sl-SI" sz="2200" b="1" kern="0" dirty="0">
                <a:solidFill>
                  <a:srgbClr val="006738"/>
                </a:solidFill>
              </a:rPr>
              <a:t>Nakup</a:t>
            </a:r>
            <a:r>
              <a:rPr lang="sl-SI" sz="2200" kern="0" dirty="0">
                <a:solidFill>
                  <a:srgbClr val="006738"/>
                </a:solidFill>
              </a:rPr>
              <a:t> (18ha) / </a:t>
            </a:r>
            <a:r>
              <a:rPr lang="sl-SI" sz="2200" b="1" kern="0" dirty="0">
                <a:solidFill>
                  <a:srgbClr val="006738"/>
                </a:solidFill>
              </a:rPr>
              <a:t>zakup </a:t>
            </a:r>
            <a:r>
              <a:rPr lang="sl-SI" sz="2200" kern="0" dirty="0">
                <a:solidFill>
                  <a:srgbClr val="006738"/>
                </a:solidFill>
              </a:rPr>
              <a:t>zemljišč (15ha za 20 let)</a:t>
            </a:r>
          </a:p>
          <a:p>
            <a:pPr marL="685800">
              <a:spcBef>
                <a:spcPts val="0"/>
              </a:spcBef>
              <a:defRPr/>
            </a:pPr>
            <a:r>
              <a:rPr lang="sl-SI" sz="2200" b="1" kern="0" dirty="0">
                <a:solidFill>
                  <a:srgbClr val="006738"/>
                </a:solidFill>
              </a:rPr>
              <a:t>Odstranjevanja zarasti</a:t>
            </a:r>
            <a:r>
              <a:rPr lang="sl-SI" sz="2200" kern="0" dirty="0">
                <a:solidFill>
                  <a:srgbClr val="006738"/>
                </a:solidFill>
              </a:rPr>
              <a:t>: (133ha)</a:t>
            </a:r>
          </a:p>
          <a:p>
            <a:pPr marL="685800">
              <a:spcBef>
                <a:spcPts val="0"/>
              </a:spcBef>
              <a:defRPr/>
            </a:pPr>
            <a:r>
              <a:rPr lang="sl-SI" sz="2200" b="1" kern="0" dirty="0">
                <a:solidFill>
                  <a:srgbClr val="006738"/>
                </a:solidFill>
              </a:rPr>
              <a:t>Vzpostavitev dolgoročnega upravljanja območij </a:t>
            </a:r>
            <a:r>
              <a:rPr lang="sl-SI" sz="2200" kern="0" dirty="0">
                <a:solidFill>
                  <a:srgbClr val="006738"/>
                </a:solidFill>
              </a:rPr>
              <a:t>(517ha do leta 2025)</a:t>
            </a:r>
          </a:p>
          <a:p>
            <a:pPr marL="1485900" lvl="2" indent="-342900">
              <a:spcBef>
                <a:spcPts val="0"/>
              </a:spcBef>
              <a:defRPr/>
            </a:pPr>
            <a:r>
              <a:rPr lang="sl-SI" sz="2200" kern="0" dirty="0">
                <a:solidFill>
                  <a:srgbClr val="006738"/>
                </a:solidFill>
              </a:rPr>
              <a:t>priprava smernic za trajnostno upravljanje kmetij</a:t>
            </a:r>
          </a:p>
          <a:p>
            <a:pPr marL="1485900" lvl="2" indent="-342900">
              <a:spcBef>
                <a:spcPts val="0"/>
              </a:spcBef>
              <a:defRPr/>
            </a:pPr>
            <a:r>
              <a:rPr lang="sl-SI" sz="2200" kern="0" dirty="0">
                <a:solidFill>
                  <a:srgbClr val="006738"/>
                </a:solidFill>
              </a:rPr>
              <a:t>obisk 400 kmetij</a:t>
            </a:r>
          </a:p>
          <a:p>
            <a:pPr marL="1485900" lvl="2" indent="-342900">
              <a:spcBef>
                <a:spcPts val="0"/>
              </a:spcBef>
              <a:defRPr/>
            </a:pPr>
            <a:r>
              <a:rPr lang="sl-SI" sz="2200" kern="0" dirty="0">
                <a:solidFill>
                  <a:srgbClr val="006738"/>
                </a:solidFill>
              </a:rPr>
              <a:t>vzpostavitev trajnostnega upravljanja (517ha)</a:t>
            </a:r>
          </a:p>
          <a:p>
            <a:pPr marL="1485900" lvl="2" indent="-342900">
              <a:spcBef>
                <a:spcPts val="0"/>
              </a:spcBef>
              <a:defRPr/>
            </a:pPr>
            <a:r>
              <a:rPr lang="sl-SI" sz="2200" kern="0" dirty="0">
                <a:solidFill>
                  <a:srgbClr val="006738"/>
                </a:solidFill>
              </a:rPr>
              <a:t>vzpostavitev paše: (96km ograj)</a:t>
            </a:r>
          </a:p>
          <a:p>
            <a:pPr marL="1485900" lvl="2" indent="-342900">
              <a:spcBef>
                <a:spcPts val="0"/>
              </a:spcBef>
              <a:defRPr/>
            </a:pPr>
            <a:r>
              <a:rPr lang="sl-SI" sz="2200" kern="0" dirty="0">
                <a:solidFill>
                  <a:srgbClr val="006738"/>
                </a:solidFill>
              </a:rPr>
              <a:t>vzpostavitev košnje: (4 kosilnice + mulčer)</a:t>
            </a:r>
          </a:p>
          <a:p>
            <a:pPr marL="1485900" lvl="2" indent="-342900">
              <a:spcBef>
                <a:spcPts val="0"/>
              </a:spcBef>
              <a:defRPr/>
            </a:pPr>
            <a:r>
              <a:rPr lang="sl-SI" sz="2200" kern="0" dirty="0">
                <a:solidFill>
                  <a:srgbClr val="006738"/>
                </a:solidFill>
              </a:rPr>
              <a:t>revitalizacija tradicionalnih sadovnjakov (45,5ha)</a:t>
            </a:r>
          </a:p>
          <a:p>
            <a:pPr marL="1485900" lvl="2" indent="-342900">
              <a:spcBef>
                <a:spcPts val="0"/>
              </a:spcBef>
              <a:defRPr/>
            </a:pPr>
            <a:r>
              <a:rPr lang="sl-SI" sz="2200" kern="0" dirty="0">
                <a:solidFill>
                  <a:srgbClr val="006738"/>
                </a:solidFill>
              </a:rPr>
              <a:t>vzpostavljen portal (ponudba /povpraševanje)</a:t>
            </a:r>
          </a:p>
          <a:p>
            <a:pPr marL="1485900" lvl="2" indent="-342900">
              <a:spcBef>
                <a:spcPts val="0"/>
              </a:spcBef>
              <a:defRPr/>
            </a:pPr>
            <a:r>
              <a:rPr lang="sl-SI" sz="2200" kern="0" dirty="0">
                <a:solidFill>
                  <a:srgbClr val="006738"/>
                </a:solidFill>
              </a:rPr>
              <a:t>pripravljenih 49 načrtov kmetij</a:t>
            </a:r>
          </a:p>
          <a:p>
            <a:pPr marL="1485900" lvl="2" indent="-342900">
              <a:spcBef>
                <a:spcPts val="0"/>
              </a:spcBef>
              <a:defRPr/>
            </a:pPr>
            <a:r>
              <a:rPr lang="sl-SI" sz="2200" kern="0" dirty="0">
                <a:solidFill>
                  <a:srgbClr val="006738"/>
                </a:solidFill>
              </a:rPr>
              <a:t>prijava dopolnilnih dejavnosti</a:t>
            </a:r>
          </a:p>
          <a:p>
            <a:pPr marL="1485900" lvl="2" indent="-342900">
              <a:spcBef>
                <a:spcPts val="0"/>
              </a:spcBef>
              <a:defRPr/>
            </a:pPr>
            <a:r>
              <a:rPr lang="sl-SI" sz="2200" kern="0" dirty="0">
                <a:solidFill>
                  <a:srgbClr val="006738"/>
                </a:solidFill>
              </a:rPr>
              <a:t>priprava za blagovno znamko produktov območja</a:t>
            </a:r>
          </a:p>
          <a:p>
            <a:pPr marL="742950" lvl="2" indent="-342900">
              <a:spcBef>
                <a:spcPts val="0"/>
              </a:spcBef>
              <a:spcAft>
                <a:spcPts val="1200"/>
              </a:spcAft>
              <a:defRPr/>
            </a:pPr>
            <a:r>
              <a:rPr lang="sl-SI" sz="2200" b="1" kern="0" dirty="0">
                <a:solidFill>
                  <a:srgbClr val="006738"/>
                </a:solidFill>
              </a:rPr>
              <a:t>Povečanje ozaveščenosti o pomenu ohranjanja travišč </a:t>
            </a:r>
            <a:r>
              <a:rPr lang="sl-SI" sz="2200" kern="0" dirty="0">
                <a:solidFill>
                  <a:srgbClr val="006738"/>
                </a:solidFill>
              </a:rPr>
              <a:t>(ankete na začetku in na koncu projekta)</a:t>
            </a:r>
          </a:p>
        </p:txBody>
      </p:sp>
    </p:spTree>
    <p:extLst>
      <p:ext uri="{BB962C8B-B14F-4D97-AF65-F5344CB8AC3E}">
        <p14:creationId xmlns:p14="http://schemas.microsoft.com/office/powerpoint/2010/main" val="229929037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263750"/>
            <a:ext cx="8229600" cy="584775"/>
          </a:xfrm>
          <a:noFill/>
          <a:ln w="28575">
            <a:solidFill>
              <a:srgbClr val="99CC00"/>
            </a:solidFill>
          </a:ln>
        </p:spPr>
        <p:txBody>
          <a:bodyPr wrap="square" rtlCol="0">
            <a:spAutoFit/>
          </a:bodyPr>
          <a:lstStyle/>
          <a:p>
            <a:r>
              <a:rPr lang="sl-SI" altLang="en-US" sz="3200" b="1" kern="0" dirty="0">
                <a:solidFill>
                  <a:srgbClr val="006738"/>
                </a:solidFill>
                <a:latin typeface="Calibri" panose="020F0502020204030204" pitchFamily="34" charset="0"/>
                <a:ea typeface="ＭＳ Ｐゴシック" pitchFamily="-109" charset="-128"/>
                <a:cs typeface="+mn-cs"/>
              </a:rPr>
              <a:t>Definiranje cilja in aktivnosti</a:t>
            </a:r>
          </a:p>
        </p:txBody>
      </p:sp>
      <p:sp>
        <p:nvSpPr>
          <p:cNvPr id="5" name="Pravokotnik 4"/>
          <p:cNvSpPr/>
          <p:nvPr/>
        </p:nvSpPr>
        <p:spPr>
          <a:xfrm>
            <a:off x="467544" y="1095795"/>
            <a:ext cx="8229600" cy="1200329"/>
          </a:xfrm>
          <a:prstGeom prst="rect">
            <a:avLst/>
          </a:prstGeom>
          <a:solidFill>
            <a:srgbClr val="CCFF99"/>
          </a:solidFill>
        </p:spPr>
        <p:txBody>
          <a:bodyPr wrap="square">
            <a:spAutoFit/>
          </a:bodyPr>
          <a:lstStyle/>
          <a:p>
            <a:pPr algn="ctr">
              <a:defRPr/>
            </a:pPr>
            <a:r>
              <a:rPr lang="sl-SI" sz="2400" kern="0" dirty="0">
                <a:solidFill>
                  <a:prstClr val="black"/>
                </a:solidFill>
              </a:rPr>
              <a:t>Izboljšanje stanje ohranjenosti ter trajnostno dolgoročno upravljanje 2 prioritetnih tipov suhih travišč v 6 Natura 2000 območjih</a:t>
            </a:r>
          </a:p>
        </p:txBody>
      </p:sp>
      <p:sp>
        <p:nvSpPr>
          <p:cNvPr id="4" name="Pravokotnik 3"/>
          <p:cNvSpPr/>
          <p:nvPr/>
        </p:nvSpPr>
        <p:spPr>
          <a:xfrm>
            <a:off x="541493" y="2522374"/>
            <a:ext cx="3378343" cy="3539430"/>
          </a:xfrm>
          <a:prstGeom prst="rect">
            <a:avLst/>
          </a:prstGeom>
        </p:spPr>
        <p:txBody>
          <a:bodyPr wrap="square">
            <a:spAutoFit/>
          </a:bodyPr>
          <a:lstStyle/>
          <a:p>
            <a:pPr marL="57150"/>
            <a:r>
              <a:rPr lang="sl-SI" sz="1600" b="1" dirty="0">
                <a:solidFill>
                  <a:srgbClr val="006738"/>
                </a:solidFill>
              </a:rPr>
              <a:t>Grožnje</a:t>
            </a:r>
          </a:p>
          <a:p>
            <a:pPr marL="57150"/>
            <a:r>
              <a:rPr lang="sl-SI" sz="1600" u="sng" dirty="0" err="1">
                <a:solidFill>
                  <a:srgbClr val="006738"/>
                </a:solidFill>
              </a:rPr>
              <a:t>Okoljske</a:t>
            </a:r>
            <a:endParaRPr lang="sl-SI" sz="1600" u="sng" dirty="0">
              <a:solidFill>
                <a:srgbClr val="006738"/>
              </a:solidFill>
            </a:endParaRPr>
          </a:p>
          <a:p>
            <a:pPr marL="92075" indent="-92075">
              <a:buFont typeface="Arial" panose="020B0604020202020204" pitchFamily="34" charset="0"/>
              <a:buChar char="•"/>
            </a:pPr>
            <a:r>
              <a:rPr lang="sl-SI" sz="1600" dirty="0">
                <a:solidFill>
                  <a:srgbClr val="006738"/>
                </a:solidFill>
              </a:rPr>
              <a:t>Opuščanje rabe / zaraščanje </a:t>
            </a:r>
          </a:p>
          <a:p>
            <a:pPr marL="92075" indent="-92075">
              <a:buFont typeface="Arial" panose="020B0604020202020204" pitchFamily="34" charset="0"/>
              <a:buChar char="•"/>
            </a:pPr>
            <a:r>
              <a:rPr lang="sl-SI" sz="1600" dirty="0">
                <a:solidFill>
                  <a:srgbClr val="006738"/>
                </a:solidFill>
              </a:rPr>
              <a:t>Intenzivna raba</a:t>
            </a:r>
          </a:p>
          <a:p>
            <a:pPr marL="92075" indent="-92075">
              <a:buFont typeface="Arial" panose="020B0604020202020204" pitchFamily="34" charset="0"/>
              <a:buChar char="•"/>
            </a:pPr>
            <a:r>
              <a:rPr lang="sl-SI" sz="1600" dirty="0" err="1">
                <a:solidFill>
                  <a:srgbClr val="006738"/>
                </a:solidFill>
              </a:rPr>
              <a:t>Eutrofikacija</a:t>
            </a:r>
            <a:endParaRPr lang="sl-SI" sz="1600" dirty="0">
              <a:solidFill>
                <a:srgbClr val="006738"/>
              </a:solidFill>
            </a:endParaRPr>
          </a:p>
          <a:p>
            <a:pPr marL="92075" indent="-92075">
              <a:buFont typeface="Arial" panose="020B0604020202020204" pitchFamily="34" charset="0"/>
              <a:buChar char="•"/>
            </a:pPr>
            <a:r>
              <a:rPr lang="sl-SI" sz="1600" dirty="0">
                <a:solidFill>
                  <a:srgbClr val="006738"/>
                </a:solidFill>
              </a:rPr>
              <a:t>Erozija na velikih naklonih</a:t>
            </a:r>
          </a:p>
          <a:p>
            <a:pPr marL="92075" indent="-92075">
              <a:buFont typeface="Arial" panose="020B0604020202020204" pitchFamily="34" charset="0"/>
              <a:buChar char="•"/>
            </a:pPr>
            <a:r>
              <a:rPr lang="sl-SI" sz="1600" dirty="0">
                <a:solidFill>
                  <a:srgbClr val="006738"/>
                </a:solidFill>
              </a:rPr>
              <a:t>Propadanja travniških sadovnjakov</a:t>
            </a:r>
          </a:p>
          <a:p>
            <a:pPr marL="57150"/>
            <a:endParaRPr lang="sl-SI" sz="1600" dirty="0">
              <a:solidFill>
                <a:srgbClr val="006738"/>
              </a:solidFill>
            </a:endParaRPr>
          </a:p>
          <a:p>
            <a:pPr marL="57150"/>
            <a:endParaRPr lang="sl-SI" sz="1600" dirty="0">
              <a:solidFill>
                <a:srgbClr val="006738"/>
              </a:solidFill>
            </a:endParaRPr>
          </a:p>
          <a:p>
            <a:pPr marL="57150"/>
            <a:r>
              <a:rPr lang="sl-SI" sz="1600" u="sng" dirty="0">
                <a:solidFill>
                  <a:srgbClr val="006738"/>
                </a:solidFill>
              </a:rPr>
              <a:t>Socialno demografske</a:t>
            </a:r>
          </a:p>
          <a:p>
            <a:pPr marL="92075" indent="-92075">
              <a:buFont typeface="Arial" panose="020B0604020202020204" pitchFamily="34" charset="0"/>
              <a:buChar char="•"/>
            </a:pPr>
            <a:r>
              <a:rPr lang="sl-SI" sz="1600" dirty="0">
                <a:solidFill>
                  <a:srgbClr val="006738"/>
                </a:solidFill>
              </a:rPr>
              <a:t> Lastniška razdrobljenost</a:t>
            </a:r>
          </a:p>
          <a:p>
            <a:pPr marL="92075" indent="-92075"/>
            <a:r>
              <a:rPr lang="sl-SI" sz="1600" dirty="0">
                <a:solidFill>
                  <a:srgbClr val="006738"/>
                </a:solidFill>
              </a:rPr>
              <a:t> zemljišča</a:t>
            </a:r>
          </a:p>
          <a:p>
            <a:pPr marL="92075" indent="-92075">
              <a:buFont typeface="Arial" panose="020B0604020202020204" pitchFamily="34" charset="0"/>
              <a:buChar char="•"/>
            </a:pPr>
            <a:r>
              <a:rPr lang="sl-SI" sz="1600" dirty="0">
                <a:solidFill>
                  <a:srgbClr val="006738"/>
                </a:solidFill>
              </a:rPr>
              <a:t> Visok starost prebivalstva</a:t>
            </a:r>
          </a:p>
          <a:p>
            <a:pPr marL="92075" indent="-92075">
              <a:buFont typeface="Arial" panose="020B0604020202020204" pitchFamily="34" charset="0"/>
              <a:buChar char="•"/>
            </a:pPr>
            <a:r>
              <a:rPr lang="sl-SI" sz="1600" dirty="0">
                <a:solidFill>
                  <a:srgbClr val="006738"/>
                </a:solidFill>
              </a:rPr>
              <a:t> Nizka ozaveščenost o pomenu travišč</a:t>
            </a:r>
          </a:p>
        </p:txBody>
      </p:sp>
      <p:sp>
        <p:nvSpPr>
          <p:cNvPr id="17" name="Pravokotnik 16"/>
          <p:cNvSpPr/>
          <p:nvPr/>
        </p:nvSpPr>
        <p:spPr>
          <a:xfrm>
            <a:off x="5106730" y="2522374"/>
            <a:ext cx="3857758" cy="3293209"/>
          </a:xfrm>
          <a:prstGeom prst="rect">
            <a:avLst/>
          </a:prstGeom>
        </p:spPr>
        <p:txBody>
          <a:bodyPr wrap="square">
            <a:spAutoFit/>
          </a:bodyPr>
          <a:lstStyle/>
          <a:p>
            <a:pPr marL="57150"/>
            <a:r>
              <a:rPr lang="sl-SI" sz="1600" b="1" dirty="0">
                <a:solidFill>
                  <a:srgbClr val="006738"/>
                </a:solidFill>
              </a:rPr>
              <a:t>Aktivnosti</a:t>
            </a:r>
          </a:p>
          <a:p>
            <a:pPr marL="182563" indent="-182563">
              <a:buFont typeface="Arial" panose="020B0604020202020204" pitchFamily="34" charset="0"/>
              <a:buChar char="•"/>
            </a:pPr>
            <a:r>
              <a:rPr lang="sl-SI" sz="1600" dirty="0">
                <a:solidFill>
                  <a:srgbClr val="006738"/>
                </a:solidFill>
              </a:rPr>
              <a:t>Odstranjevanje zarasti</a:t>
            </a:r>
          </a:p>
          <a:p>
            <a:pPr marL="182563" indent="-182563">
              <a:buFont typeface="Arial" panose="020B0604020202020204" pitchFamily="34" charset="0"/>
              <a:buChar char="•"/>
            </a:pPr>
            <a:r>
              <a:rPr lang="sl-SI" sz="1600" dirty="0">
                <a:solidFill>
                  <a:srgbClr val="006738"/>
                </a:solidFill>
              </a:rPr>
              <a:t>Vzpostavitev ekstenzivne paše</a:t>
            </a:r>
          </a:p>
          <a:p>
            <a:pPr marL="182563" indent="-182563">
              <a:buFont typeface="Arial" panose="020B0604020202020204" pitchFamily="34" charset="0"/>
              <a:buChar char="•"/>
            </a:pPr>
            <a:r>
              <a:rPr lang="sl-SI" sz="1600" dirty="0">
                <a:solidFill>
                  <a:srgbClr val="006738"/>
                </a:solidFill>
              </a:rPr>
              <a:t>Vzpostavitev ekstenzivne košnje</a:t>
            </a:r>
          </a:p>
          <a:p>
            <a:pPr marL="182563" indent="-182563">
              <a:buFont typeface="Arial" panose="020B0604020202020204" pitchFamily="34" charset="0"/>
              <a:buChar char="•"/>
            </a:pPr>
            <a:r>
              <a:rPr lang="sl-SI" sz="1600" dirty="0">
                <a:solidFill>
                  <a:srgbClr val="006738"/>
                </a:solidFill>
              </a:rPr>
              <a:t>Revitalizacija tradicionalnih sadovnjakov </a:t>
            </a:r>
          </a:p>
          <a:p>
            <a:pPr marL="182563" indent="-182563">
              <a:buFont typeface="Arial" panose="020B0604020202020204" pitchFamily="34" charset="0"/>
              <a:buChar char="•"/>
            </a:pPr>
            <a:r>
              <a:rPr lang="sl-SI" sz="1600" dirty="0">
                <a:solidFill>
                  <a:srgbClr val="006738"/>
                </a:solidFill>
              </a:rPr>
              <a:t>Odkup zemljišč </a:t>
            </a:r>
          </a:p>
          <a:p>
            <a:pPr marL="182563" indent="-182563">
              <a:buFont typeface="Arial" panose="020B0604020202020204" pitchFamily="34" charset="0"/>
              <a:buChar char="•"/>
            </a:pPr>
            <a:r>
              <a:rPr lang="sl-SI" sz="1600" dirty="0">
                <a:solidFill>
                  <a:srgbClr val="006738"/>
                </a:solidFill>
              </a:rPr>
              <a:t>Povezovanje lastnikov, kmetov in najemnikov – skupna raba opreme, portal</a:t>
            </a:r>
          </a:p>
          <a:p>
            <a:pPr marL="182563" indent="-182563">
              <a:buFont typeface="Arial" panose="020B0604020202020204" pitchFamily="34" charset="0"/>
              <a:buChar char="•"/>
            </a:pPr>
            <a:r>
              <a:rPr lang="sl-SI" sz="1600" dirty="0">
                <a:solidFill>
                  <a:srgbClr val="006738"/>
                </a:solidFill>
              </a:rPr>
              <a:t>Priprava predloga KOPOP</a:t>
            </a:r>
          </a:p>
          <a:p>
            <a:pPr marL="182563" indent="-182563">
              <a:buFont typeface="Arial" panose="020B0604020202020204" pitchFamily="34" charset="0"/>
              <a:buChar char="•"/>
            </a:pPr>
            <a:r>
              <a:rPr lang="sl-SI" sz="1600" dirty="0">
                <a:solidFill>
                  <a:srgbClr val="006738"/>
                </a:solidFill>
              </a:rPr>
              <a:t>Povečanje donosnosti kmetij – blagovna znamka</a:t>
            </a:r>
          </a:p>
          <a:p>
            <a:pPr marL="182563" indent="-182563">
              <a:buFont typeface="Arial" panose="020B0604020202020204" pitchFamily="34" charset="0"/>
              <a:buChar char="•"/>
            </a:pPr>
            <a:r>
              <a:rPr lang="sl-SI" sz="1600" dirty="0">
                <a:solidFill>
                  <a:srgbClr val="006738"/>
                </a:solidFill>
              </a:rPr>
              <a:t>Povečanje ozaveščenosti o pomenu ohranjanja travišč deležnikov</a:t>
            </a:r>
          </a:p>
        </p:txBody>
      </p:sp>
      <p:cxnSp>
        <p:nvCxnSpPr>
          <p:cNvPr id="10" name="Raven puščični povezovalnik 9"/>
          <p:cNvCxnSpPr/>
          <p:nvPr/>
        </p:nvCxnSpPr>
        <p:spPr>
          <a:xfrm flipV="1">
            <a:off x="3287921" y="2935975"/>
            <a:ext cx="1811276" cy="276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Raven puščični povezovalnik 20"/>
          <p:cNvCxnSpPr/>
          <p:nvPr/>
        </p:nvCxnSpPr>
        <p:spPr>
          <a:xfrm>
            <a:off x="3285146" y="3398592"/>
            <a:ext cx="1814051" cy="79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Raven puščični povezovalnik 21"/>
          <p:cNvCxnSpPr/>
          <p:nvPr/>
        </p:nvCxnSpPr>
        <p:spPr>
          <a:xfrm flipV="1">
            <a:off x="3291032" y="3672949"/>
            <a:ext cx="1808165" cy="2260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Raven puščični povezovalnik 25"/>
          <p:cNvCxnSpPr/>
          <p:nvPr/>
        </p:nvCxnSpPr>
        <p:spPr>
          <a:xfrm flipV="1">
            <a:off x="3284034" y="3184634"/>
            <a:ext cx="1864030" cy="1987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Raven puščični povezovalnik 26"/>
          <p:cNvCxnSpPr/>
          <p:nvPr/>
        </p:nvCxnSpPr>
        <p:spPr>
          <a:xfrm flipV="1">
            <a:off x="3283021" y="3177514"/>
            <a:ext cx="1816176" cy="4846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Raven puščični povezovalnik 33"/>
          <p:cNvCxnSpPr/>
          <p:nvPr/>
        </p:nvCxnSpPr>
        <p:spPr>
          <a:xfrm flipV="1">
            <a:off x="3635896" y="3672949"/>
            <a:ext cx="1470834" cy="4761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Raven puščični povezovalnik 34"/>
          <p:cNvCxnSpPr/>
          <p:nvPr/>
        </p:nvCxnSpPr>
        <p:spPr>
          <a:xfrm flipV="1">
            <a:off x="3226335" y="4885936"/>
            <a:ext cx="1921729" cy="7314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Raven puščični povezovalnik 44"/>
          <p:cNvCxnSpPr/>
          <p:nvPr/>
        </p:nvCxnSpPr>
        <p:spPr>
          <a:xfrm flipV="1">
            <a:off x="3226335" y="4662527"/>
            <a:ext cx="1951750" cy="9592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Raven puščični povezovalnik 48"/>
          <p:cNvCxnSpPr/>
          <p:nvPr/>
        </p:nvCxnSpPr>
        <p:spPr>
          <a:xfrm flipV="1">
            <a:off x="3203848" y="3919982"/>
            <a:ext cx="1966704" cy="12311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Raven puščični povezovalnik 59"/>
          <p:cNvCxnSpPr/>
          <p:nvPr/>
        </p:nvCxnSpPr>
        <p:spPr>
          <a:xfrm flipV="1">
            <a:off x="3283021" y="3415157"/>
            <a:ext cx="1816176" cy="2577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2" name="Raven puščični povezovalnik 71"/>
          <p:cNvCxnSpPr>
            <a:endCxn id="17" idx="1"/>
          </p:cNvCxnSpPr>
          <p:nvPr/>
        </p:nvCxnSpPr>
        <p:spPr>
          <a:xfrm flipV="1">
            <a:off x="3203847" y="4168979"/>
            <a:ext cx="1902883" cy="10192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Raven puščični povezovalnik 73"/>
          <p:cNvCxnSpPr/>
          <p:nvPr/>
        </p:nvCxnSpPr>
        <p:spPr>
          <a:xfrm flipV="1">
            <a:off x="3275488" y="3206803"/>
            <a:ext cx="1823709" cy="167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Raven puščični povezovalnik 76"/>
          <p:cNvCxnSpPr/>
          <p:nvPr/>
        </p:nvCxnSpPr>
        <p:spPr>
          <a:xfrm flipV="1">
            <a:off x="3919836" y="5398161"/>
            <a:ext cx="1228228" cy="4667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Raven puščični povezovalnik 22"/>
          <p:cNvCxnSpPr/>
          <p:nvPr/>
        </p:nvCxnSpPr>
        <p:spPr>
          <a:xfrm>
            <a:off x="3203847" y="3223595"/>
            <a:ext cx="1959283" cy="13976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Raven puščični povezovalnik 23"/>
          <p:cNvCxnSpPr/>
          <p:nvPr/>
        </p:nvCxnSpPr>
        <p:spPr>
          <a:xfrm>
            <a:off x="3197803" y="3206807"/>
            <a:ext cx="1972749" cy="16875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492399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Škarnice 23"/>
          <p:cNvSpPr>
            <a:spLocks noChangeArrowheads="1"/>
          </p:cNvSpPr>
          <p:nvPr/>
        </p:nvSpPr>
        <p:spPr bwMode="auto">
          <a:xfrm>
            <a:off x="2051720" y="36129"/>
            <a:ext cx="1549661" cy="674388"/>
          </a:xfrm>
          <a:prstGeom prst="chevron">
            <a:avLst>
              <a:gd name="adj" fmla="val 44083"/>
            </a:avLst>
          </a:prstGeom>
          <a:noFill/>
          <a:ln w="12700">
            <a:noFill/>
            <a:prstDash val="dash"/>
            <a:miter lim="800000"/>
            <a:headEnd/>
            <a:tailEnd/>
          </a:ln>
        </p:spPr>
        <p:txBody>
          <a:bodyPr rot="0" vert="horz" wrap="square" lIns="91440" tIns="45720" rIns="91440" bIns="45720" anchor="ctr" anchorCtr="0" upright="1">
            <a:noAutofit/>
          </a:bodyPr>
          <a:lstStyle/>
          <a:p>
            <a:pPr algn="ctr">
              <a:lnSpc>
                <a:spcPct val="115000"/>
              </a:lnSpc>
              <a:spcAft>
                <a:spcPts val="0"/>
              </a:spcAft>
            </a:pPr>
            <a:r>
              <a:rPr lang="sl-SI" sz="900" b="1" dirty="0">
                <a:solidFill>
                  <a:schemeClr val="bg1"/>
                </a:solidFill>
                <a:latin typeface="Ubuntu" panose="020B0504030602030204" pitchFamily="34" charset="0"/>
                <a:ea typeface="Arial"/>
                <a:cs typeface="Times New Roman"/>
              </a:rPr>
              <a:t>KAKO ZAČETI?</a:t>
            </a:r>
          </a:p>
        </p:txBody>
      </p:sp>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179512" y="6165304"/>
            <a:ext cx="1275680" cy="704111"/>
            <a:chOff x="-8103" y="121987"/>
            <a:chExt cx="1594805" cy="940179"/>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8103" y="795038"/>
              <a:ext cx="1594805" cy="267128"/>
            </a:xfrm>
            <a:prstGeom prst="rect">
              <a:avLst/>
            </a:prstGeom>
            <a:noFill/>
          </p:spPr>
          <p:txBody>
            <a:bodyPr wrap="square" rtlCol="0" anchor="ctr">
              <a:spAutoFit/>
            </a:bodyPr>
            <a:lstStyle/>
            <a:p>
              <a:r>
                <a:rPr lang="sl-SI" sz="700" dirty="0">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Škarnice 32"/>
          <p:cNvSpPr>
            <a:spLocks noChangeArrowheads="1"/>
          </p:cNvSpPr>
          <p:nvPr/>
        </p:nvSpPr>
        <p:spPr bwMode="auto">
          <a:xfrm>
            <a:off x="7069889" y="36129"/>
            <a:ext cx="1750583" cy="674388"/>
          </a:xfrm>
          <a:prstGeom prst="chevron">
            <a:avLst>
              <a:gd name="adj" fmla="val 44083"/>
            </a:avLst>
          </a:prstGeom>
          <a:noFill/>
          <a:ln w="12700">
            <a:noFill/>
            <a:prstDash val="dash"/>
            <a:miter lim="800000"/>
            <a:headEnd/>
            <a:tailEnd/>
          </a:ln>
        </p:spPr>
        <p:txBody>
          <a:bodyPr rot="0" vert="horz" wrap="square" lIns="91440" tIns="45720" rIns="91440" bIns="45720" anchor="ctr" anchorCtr="0" upright="1">
            <a:noAutofit/>
          </a:bodyPr>
          <a:lstStyle/>
          <a:p>
            <a:pPr>
              <a:lnSpc>
                <a:spcPct val="115000"/>
              </a:lnSpc>
              <a:spcAft>
                <a:spcPts val="0"/>
              </a:spcAft>
            </a:pPr>
            <a:r>
              <a:rPr lang="sl-SI" sz="900" b="1" dirty="0">
                <a:solidFill>
                  <a:schemeClr val="bg1"/>
                </a:solidFill>
                <a:latin typeface="Ubuntu" panose="020B0504030602030204" pitchFamily="34" charset="0"/>
                <a:ea typeface="Arial"/>
                <a:cs typeface="Times New Roman"/>
              </a:rPr>
              <a:t>PORTAL</a:t>
            </a:r>
          </a:p>
        </p:txBody>
      </p:sp>
      <p:sp>
        <p:nvSpPr>
          <p:cNvPr id="3" name="Ograda vsebine 2"/>
          <p:cNvSpPr>
            <a:spLocks noGrp="1"/>
          </p:cNvSpPr>
          <p:nvPr>
            <p:ph sz="half" idx="1"/>
          </p:nvPr>
        </p:nvSpPr>
        <p:spPr>
          <a:xfrm>
            <a:off x="309356" y="1096205"/>
            <a:ext cx="5702804" cy="4709059"/>
          </a:xfrm>
        </p:spPr>
        <p:txBody>
          <a:bodyPr>
            <a:normAutofit/>
          </a:bodyPr>
          <a:lstStyle/>
          <a:p>
            <a:pPr marL="514350" lvl="0" indent="-514350">
              <a:buAutoNum type="arabicPeriod" startAt="2"/>
            </a:pPr>
            <a:r>
              <a:rPr lang="sl-SI" b="1" dirty="0"/>
              <a:t>WHO CAN APPLY?</a:t>
            </a:r>
          </a:p>
          <a:p>
            <a:pPr marL="0" lvl="0" indent="0">
              <a:buNone/>
            </a:pPr>
            <a:endParaRPr lang="sl-SI" sz="2000" b="1" dirty="0"/>
          </a:p>
          <a:p>
            <a:pPr marL="514350" lvl="0" indent="-514350">
              <a:buFont typeface="+mj-lt"/>
              <a:buAutoNum type="alphaUcPeriod"/>
            </a:pPr>
            <a:r>
              <a:rPr lang="en-US" sz="2400" dirty="0"/>
              <a:t>all legal persons other than public</a:t>
            </a:r>
            <a:endParaRPr lang="sl-SI" sz="2400" dirty="0"/>
          </a:p>
          <a:p>
            <a:pPr marL="514350" lvl="0" indent="-514350">
              <a:buFont typeface="+mj-lt"/>
              <a:buAutoNum type="alphaUcPeriod"/>
            </a:pPr>
            <a:r>
              <a:rPr lang="en-US" sz="2400" dirty="0"/>
              <a:t>all legal persons other than NGOs </a:t>
            </a:r>
            <a:endParaRPr lang="sl-SI" sz="2400" dirty="0"/>
          </a:p>
          <a:p>
            <a:pPr marL="514350" lvl="0" indent="-514350">
              <a:buFont typeface="+mj-lt"/>
              <a:buAutoNum type="alphaUcPeriod"/>
            </a:pPr>
            <a:r>
              <a:rPr lang="en-US" sz="2400" dirty="0"/>
              <a:t>all legal persons other than for-profit private</a:t>
            </a:r>
            <a:endParaRPr lang="sl-SI" sz="2400" dirty="0"/>
          </a:p>
          <a:p>
            <a:pPr marL="514350" lvl="0" indent="-514350">
              <a:buFont typeface="+mj-lt"/>
              <a:buAutoNum type="alphaUcPeriod"/>
            </a:pPr>
            <a:r>
              <a:rPr lang="en-US" sz="2400" dirty="0"/>
              <a:t>all legal and natural persons (including </a:t>
            </a:r>
            <a:r>
              <a:rPr lang="en-US" sz="2400" dirty="0" err="1"/>
              <a:t>s.p.</a:t>
            </a:r>
            <a:r>
              <a:rPr lang="en-US" sz="2400" dirty="0"/>
              <a:t>)</a:t>
            </a:r>
            <a:endParaRPr lang="sl-SI" sz="2400" dirty="0"/>
          </a:p>
          <a:p>
            <a:pPr marL="514350" lvl="0" indent="-514350">
              <a:buFont typeface="+mj-lt"/>
              <a:buAutoNum type="alphaUcPeriod"/>
            </a:pPr>
            <a:r>
              <a:rPr lang="en-US" sz="2400" dirty="0"/>
              <a:t>all legal persons registered in the EU</a:t>
            </a:r>
            <a:endParaRPr lang="sl-SI" sz="2400" dirty="0"/>
          </a:p>
        </p:txBody>
      </p:sp>
      <p:pic>
        <p:nvPicPr>
          <p:cNvPr id="3074" name="Picture 2" descr="G:\projekti\LIFE capacity building projekt\A 6 TRAINING WORKSHOPS FOR POTENTIAL APPLICANTS\Delavnica za zavarovana območja\Slike\businesswoman-1901130_1920.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695" r="11043"/>
          <a:stretch/>
        </p:blipFill>
        <p:spPr bwMode="auto">
          <a:xfrm>
            <a:off x="6020674" y="876539"/>
            <a:ext cx="2911827" cy="1678285"/>
          </a:xfrm>
          <a:prstGeom prst="rect">
            <a:avLst/>
          </a:prstGeom>
          <a:noFill/>
          <a:extLst>
            <a:ext uri="{909E8E84-426E-40DD-AFC4-6F175D3DCCD1}">
              <a14:hiddenFill xmlns:a14="http://schemas.microsoft.com/office/drawing/2010/main">
                <a:solidFill>
                  <a:srgbClr val="FFFFFF"/>
                </a:solidFill>
              </a14:hiddenFill>
            </a:ext>
          </a:extLst>
        </p:spPr>
      </p:pic>
      <p:sp>
        <p:nvSpPr>
          <p:cNvPr id="20" name="Pravokotnik 19"/>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schemeClr val="tx1"/>
                </a:solidFill>
                <a:latin typeface="Ubuntu" panose="020B0504030602030204" pitchFamily="34" charset="0"/>
              </a:rPr>
              <a:t>Sklop: LIFE kviz </a:t>
            </a:r>
            <a:endParaRPr lang="sl-SI" sz="2000" dirty="0">
              <a:latin typeface="Ubuntu" panose="020B0504030602030204" pitchFamily="34" charset="0"/>
            </a:endParaRPr>
          </a:p>
        </p:txBody>
      </p:sp>
    </p:spTree>
    <p:extLst>
      <p:ext uri="{BB962C8B-B14F-4D97-AF65-F5344CB8AC3E}">
        <p14:creationId xmlns:p14="http://schemas.microsoft.com/office/powerpoint/2010/main" val="8117929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490667" y="1628800"/>
            <a:ext cx="7704856" cy="4392488"/>
          </a:xfrm>
        </p:spPr>
        <p:txBody>
          <a:bodyPr>
            <a:normAutofit/>
          </a:bodyPr>
          <a:lstStyle/>
          <a:p>
            <a:pPr marL="0" indent="0" algn="ctr">
              <a:buNone/>
              <a:defRPr/>
            </a:pPr>
            <a:r>
              <a:rPr lang="sl-SI" sz="2800" kern="0" dirty="0">
                <a:solidFill>
                  <a:srgbClr val="006738"/>
                </a:solidFill>
                <a:ea typeface="ＭＳ Ｐゴシック" pitchFamily="-109" charset="-128"/>
              </a:rPr>
              <a:t>Usklajenost in logična nadgradnja: </a:t>
            </a:r>
          </a:p>
          <a:p>
            <a:pPr marL="0" indent="0" algn="ctr">
              <a:lnSpc>
                <a:spcPct val="150000"/>
              </a:lnSpc>
              <a:buNone/>
              <a:defRPr/>
            </a:pPr>
            <a:r>
              <a:rPr lang="sl-SI" sz="2800" kern="0" dirty="0">
                <a:solidFill>
                  <a:srgbClr val="006738"/>
                </a:solidFill>
                <a:ea typeface="ＭＳ Ｐゴシック" pitchFamily="-109" charset="-128"/>
              </a:rPr>
              <a:t>cilja</a:t>
            </a:r>
          </a:p>
          <a:p>
            <a:pPr marL="0" indent="0" algn="ctr">
              <a:lnSpc>
                <a:spcPct val="150000"/>
              </a:lnSpc>
              <a:buNone/>
              <a:defRPr/>
            </a:pPr>
            <a:r>
              <a:rPr lang="sl-SI" sz="2800" kern="0" dirty="0">
                <a:solidFill>
                  <a:srgbClr val="006738"/>
                </a:solidFill>
                <a:ea typeface="ＭＳ Ｐゴシック" pitchFamily="-109" charset="-128"/>
              </a:rPr>
              <a:t> groženj </a:t>
            </a:r>
          </a:p>
          <a:p>
            <a:pPr marL="0" indent="0" algn="ctr">
              <a:lnSpc>
                <a:spcPct val="150000"/>
              </a:lnSpc>
              <a:buNone/>
              <a:defRPr/>
            </a:pPr>
            <a:r>
              <a:rPr lang="sl-SI" sz="2800" kern="0" dirty="0">
                <a:solidFill>
                  <a:srgbClr val="006738"/>
                </a:solidFill>
                <a:ea typeface="ＭＳ Ｐゴシック" pitchFamily="-109" charset="-128"/>
              </a:rPr>
              <a:t>rezultatov</a:t>
            </a:r>
          </a:p>
          <a:p>
            <a:pPr marL="0" indent="0" algn="ctr">
              <a:lnSpc>
                <a:spcPct val="150000"/>
              </a:lnSpc>
              <a:buNone/>
              <a:defRPr/>
            </a:pPr>
            <a:r>
              <a:rPr lang="sl-SI" sz="2800" kern="0" dirty="0">
                <a:solidFill>
                  <a:srgbClr val="006738"/>
                </a:solidFill>
                <a:ea typeface="ＭＳ Ｐゴシック" pitchFamily="-109" charset="-128"/>
              </a:rPr>
              <a:t>aktivnosti</a:t>
            </a:r>
          </a:p>
          <a:p>
            <a:pPr marL="0" indent="0" algn="ctr">
              <a:lnSpc>
                <a:spcPct val="150000"/>
              </a:lnSpc>
              <a:buNone/>
              <a:defRPr/>
            </a:pPr>
            <a:r>
              <a:rPr lang="sl-SI" sz="2800" kern="0" dirty="0">
                <a:solidFill>
                  <a:srgbClr val="006738"/>
                </a:solidFill>
                <a:ea typeface="ＭＳ Ｐゴシック" pitchFamily="-109" charset="-128"/>
              </a:rPr>
              <a:t>trajnost projekta</a:t>
            </a:r>
            <a:endParaRPr lang="sl-SI" kern="0" dirty="0">
              <a:solidFill>
                <a:srgbClr val="006738"/>
              </a:solidFill>
              <a:ea typeface="ＭＳ Ｐゴシック" pitchFamily="-109" charset="-128"/>
            </a:endParaRPr>
          </a:p>
        </p:txBody>
      </p:sp>
      <p:sp>
        <p:nvSpPr>
          <p:cNvPr id="4" name="Naslov 1"/>
          <p:cNvSpPr>
            <a:spLocks noGrp="1"/>
          </p:cNvSpPr>
          <p:nvPr>
            <p:ph type="title"/>
          </p:nvPr>
        </p:nvSpPr>
        <p:spPr>
          <a:xfrm>
            <a:off x="467544" y="263750"/>
            <a:ext cx="8229600" cy="584775"/>
          </a:xfrm>
          <a:noFill/>
          <a:ln w="28575">
            <a:solidFill>
              <a:srgbClr val="99CC00"/>
            </a:solidFill>
          </a:ln>
        </p:spPr>
        <p:txBody>
          <a:bodyPr wrap="square" rtlCol="0">
            <a:spAutoFit/>
          </a:bodyPr>
          <a:lstStyle/>
          <a:p>
            <a:r>
              <a:rPr lang="sl-SI" altLang="en-US" sz="3200" b="1" kern="0" dirty="0">
                <a:solidFill>
                  <a:srgbClr val="006738"/>
                </a:solidFill>
                <a:latin typeface="Calibri" panose="020F0502020204030204" pitchFamily="34" charset="0"/>
                <a:ea typeface="ＭＳ Ｐゴシック" pitchFamily="-109" charset="-128"/>
                <a:cs typeface="+mn-cs"/>
              </a:rPr>
              <a:t>Definiranje cilja in aktivnosti</a:t>
            </a:r>
          </a:p>
        </p:txBody>
      </p:sp>
      <p:sp>
        <p:nvSpPr>
          <p:cNvPr id="6" name="Desna puščica 5"/>
          <p:cNvSpPr/>
          <p:nvPr/>
        </p:nvSpPr>
        <p:spPr>
          <a:xfrm rot="5400000">
            <a:off x="4188750" y="2813870"/>
            <a:ext cx="288032" cy="222150"/>
          </a:xfrm>
          <a:prstGeom prst="rightArrow">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rgbClr val="008000"/>
              </a:solidFill>
            </a:endParaRPr>
          </a:p>
        </p:txBody>
      </p:sp>
      <p:sp>
        <p:nvSpPr>
          <p:cNvPr id="10" name="Desna puščica 9"/>
          <p:cNvSpPr/>
          <p:nvPr/>
        </p:nvSpPr>
        <p:spPr>
          <a:xfrm rot="5400000">
            <a:off x="4188750" y="4254031"/>
            <a:ext cx="288032" cy="222150"/>
          </a:xfrm>
          <a:prstGeom prst="rightArrow">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rgbClr val="008000"/>
              </a:solidFill>
            </a:endParaRPr>
          </a:p>
        </p:txBody>
      </p:sp>
      <p:sp>
        <p:nvSpPr>
          <p:cNvPr id="11" name="Desna puščica 10"/>
          <p:cNvSpPr/>
          <p:nvPr/>
        </p:nvSpPr>
        <p:spPr>
          <a:xfrm rot="5400000">
            <a:off x="4188750" y="3594145"/>
            <a:ext cx="288032" cy="222150"/>
          </a:xfrm>
          <a:prstGeom prst="rightArrow">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rgbClr val="008000"/>
              </a:solidFill>
            </a:endParaRPr>
          </a:p>
        </p:txBody>
      </p:sp>
      <p:sp>
        <p:nvSpPr>
          <p:cNvPr id="12" name="Desna puščica 11"/>
          <p:cNvSpPr/>
          <p:nvPr/>
        </p:nvSpPr>
        <p:spPr>
          <a:xfrm rot="5400000">
            <a:off x="4188750" y="4974109"/>
            <a:ext cx="288032" cy="222150"/>
          </a:xfrm>
          <a:prstGeom prst="right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rgbClr val="008000"/>
              </a:solidFill>
            </a:endParaRPr>
          </a:p>
        </p:txBody>
      </p:sp>
    </p:spTree>
    <p:extLst>
      <p:ext uri="{BB962C8B-B14F-4D97-AF65-F5344CB8AC3E}">
        <p14:creationId xmlns:p14="http://schemas.microsoft.com/office/powerpoint/2010/main" val="152515528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1451" y="908720"/>
            <a:ext cx="7541786" cy="5174035"/>
          </a:xfrm>
          <a:prstGeom prst="rect">
            <a:avLst/>
          </a:prstGeom>
        </p:spPr>
      </p:pic>
      <p:sp>
        <p:nvSpPr>
          <p:cNvPr id="3" name="PoljeZBesedilom 2"/>
          <p:cNvSpPr txBox="1"/>
          <p:nvPr/>
        </p:nvSpPr>
        <p:spPr>
          <a:xfrm>
            <a:off x="780200" y="903040"/>
            <a:ext cx="4335418" cy="523220"/>
          </a:xfrm>
          <a:prstGeom prst="rect">
            <a:avLst/>
          </a:prstGeom>
          <a:noFill/>
        </p:spPr>
        <p:txBody>
          <a:bodyPr wrap="none">
            <a:spAutoFit/>
          </a:bodyPr>
          <a:lstStyle/>
          <a:p>
            <a:pPr>
              <a:defRPr/>
            </a:pPr>
            <a:r>
              <a:rPr lang="sl-SI" sz="2800" dirty="0">
                <a:solidFill>
                  <a:srgbClr val="F79646">
                    <a:lumMod val="75000"/>
                  </a:srgbClr>
                </a:solidFill>
              </a:rPr>
              <a:t>Traviščem vračamo življenje!</a:t>
            </a:r>
          </a:p>
        </p:txBody>
      </p:sp>
      <p:pic>
        <p:nvPicPr>
          <p:cNvPr id="2" name="Slika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50635" y="3589506"/>
            <a:ext cx="2193365" cy="2478388"/>
          </a:xfrm>
          <a:prstGeom prst="rect">
            <a:avLst/>
          </a:prstGeom>
        </p:spPr>
      </p:pic>
      <p:sp>
        <p:nvSpPr>
          <p:cNvPr id="5" name="Naslov 1"/>
          <p:cNvSpPr>
            <a:spLocks noGrp="1"/>
          </p:cNvSpPr>
          <p:nvPr>
            <p:ph type="title"/>
          </p:nvPr>
        </p:nvSpPr>
        <p:spPr>
          <a:xfrm>
            <a:off x="467544" y="228693"/>
            <a:ext cx="8229600" cy="523220"/>
          </a:xfrm>
          <a:noFill/>
          <a:ln w="28575">
            <a:solidFill>
              <a:srgbClr val="99CC00"/>
            </a:solidFill>
          </a:ln>
        </p:spPr>
        <p:txBody>
          <a:bodyPr wrap="square" rtlCol="0">
            <a:spAutoFit/>
          </a:bodyPr>
          <a:lstStyle/>
          <a:p>
            <a:r>
              <a:rPr lang="sl-SI" altLang="en-US" sz="2800" b="1" kern="0" dirty="0">
                <a:solidFill>
                  <a:srgbClr val="006738"/>
                </a:solidFill>
                <a:latin typeface="Calibri" panose="020F0502020204030204" pitchFamily="34" charset="0"/>
                <a:ea typeface="ＭＳ Ｐゴシック" pitchFamily="-109" charset="-128"/>
                <a:cs typeface="+mn-cs"/>
              </a:rPr>
              <a:t>Definiranje cilja in aktivnosti - diskusija</a:t>
            </a:r>
          </a:p>
        </p:txBody>
      </p:sp>
    </p:spTree>
    <p:extLst>
      <p:ext uri="{BB962C8B-B14F-4D97-AF65-F5344CB8AC3E}">
        <p14:creationId xmlns:p14="http://schemas.microsoft.com/office/powerpoint/2010/main" val="252361149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5" name="PoljeZBesedilom 4"/>
          <p:cNvSpPr txBox="1"/>
          <p:nvPr/>
        </p:nvSpPr>
        <p:spPr>
          <a:xfrm>
            <a:off x="271985" y="1137518"/>
            <a:ext cx="8548487" cy="954107"/>
          </a:xfrm>
          <a:prstGeom prst="rect">
            <a:avLst/>
          </a:prstGeom>
          <a:noFill/>
        </p:spPr>
        <p:txBody>
          <a:bodyPr wrap="square" rtlCol="0">
            <a:spAutoFit/>
          </a:bodyPr>
          <a:lstStyle/>
          <a:p>
            <a:pPr algn="ctr"/>
            <a:r>
              <a:rPr lang="sl-SI" sz="3200" dirty="0">
                <a:solidFill>
                  <a:prstClr val="black"/>
                </a:solidFill>
                <a:latin typeface="Ubuntu" panose="020B0504030602030204" pitchFamily="34" charset="0"/>
              </a:rPr>
              <a:t>DELO V SKUPINAH</a:t>
            </a:r>
          </a:p>
          <a:p>
            <a:pPr algn="ctr"/>
            <a:r>
              <a:rPr lang="sl-SI" sz="2400" dirty="0">
                <a:solidFill>
                  <a:prstClr val="black"/>
                </a:solidFill>
                <a:latin typeface="Ubuntu" panose="020B0504030602030204" pitchFamily="34" charset="0"/>
              </a:rPr>
              <a:t>50 MINUT</a:t>
            </a:r>
          </a:p>
        </p:txBody>
      </p:sp>
      <p:pic>
        <p:nvPicPr>
          <p:cNvPr id="2050" name="Picture 2" descr="http://www.mspguide.org/sites/default/files/images/problem_tree_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4376" y="2274858"/>
            <a:ext cx="3627824" cy="3514061"/>
          </a:xfrm>
          <a:prstGeom prst="rect">
            <a:avLst/>
          </a:prstGeom>
          <a:noFill/>
          <a:extLst>
            <a:ext uri="{909E8E84-426E-40DD-AFC4-6F175D3DCCD1}">
              <a14:hiddenFill xmlns:a14="http://schemas.microsoft.com/office/drawing/2010/main">
                <a:solidFill>
                  <a:srgbClr val="FFFFFF"/>
                </a:solidFill>
              </a14:hiddenFill>
            </a:ext>
          </a:extLst>
        </p:spPr>
      </p:pic>
      <p:sp>
        <p:nvSpPr>
          <p:cNvPr id="12" name="Pravokotnik 11"/>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a:t>
            </a:r>
            <a:r>
              <a:rPr lang="it-IT" sz="2000" dirty="0" err="1">
                <a:solidFill>
                  <a:prstClr val="black"/>
                </a:solidFill>
                <a:latin typeface="Ubuntu" panose="020B0504030602030204" pitchFamily="34" charset="0"/>
              </a:rPr>
              <a:t>Cilji</a:t>
            </a:r>
            <a:r>
              <a:rPr lang="it-IT" sz="2000" dirty="0">
                <a:solidFill>
                  <a:prstClr val="black"/>
                </a:solidFill>
                <a:latin typeface="Ubuntu" panose="020B0504030602030204" pitchFamily="34" charset="0"/>
              </a:rPr>
              <a:t> in </a:t>
            </a:r>
            <a:r>
              <a:rPr lang="it-IT" sz="2000" dirty="0" err="1">
                <a:solidFill>
                  <a:prstClr val="black"/>
                </a:solidFill>
                <a:latin typeface="Ubuntu" panose="020B0504030602030204" pitchFamily="34" charset="0"/>
              </a:rPr>
              <a:t>pričakovani</a:t>
            </a:r>
            <a:r>
              <a:rPr lang="it-IT" sz="2000" dirty="0">
                <a:solidFill>
                  <a:prstClr val="black"/>
                </a:solidFill>
                <a:latin typeface="Ubuntu" panose="020B0504030602030204" pitchFamily="34" charset="0"/>
              </a:rPr>
              <a:t> </a:t>
            </a:r>
            <a:r>
              <a:rPr lang="it-IT" sz="2000" dirty="0" err="1">
                <a:solidFill>
                  <a:prstClr val="black"/>
                </a:solidFill>
                <a:latin typeface="Ubuntu" panose="020B0504030602030204" pitchFamily="34" charset="0"/>
              </a:rPr>
              <a:t>rezultati</a:t>
            </a:r>
            <a:r>
              <a:rPr lang="it-IT" sz="2000" dirty="0">
                <a:solidFill>
                  <a:prstClr val="black"/>
                </a:solidFill>
                <a:latin typeface="Ubuntu" panose="020B0504030602030204" pitchFamily="34" charset="0"/>
              </a:rPr>
              <a:t> </a:t>
            </a:r>
            <a:r>
              <a:rPr lang="it-IT" sz="2000" dirty="0" err="1">
                <a:solidFill>
                  <a:prstClr val="black"/>
                </a:solidFill>
                <a:latin typeface="Ubuntu" panose="020B0504030602030204" pitchFamily="34" charset="0"/>
              </a:rPr>
              <a:t>projekta</a:t>
            </a:r>
            <a:endParaRPr lang="sl-SI" sz="2000" dirty="0">
              <a:solidFill>
                <a:prstClr val="white"/>
              </a:solidFill>
              <a:latin typeface="Ubuntu" panose="020B0504030602030204" pitchFamily="34" charset="0"/>
            </a:endParaRPr>
          </a:p>
        </p:txBody>
      </p:sp>
    </p:spTree>
    <p:extLst>
      <p:ext uri="{BB962C8B-B14F-4D97-AF65-F5344CB8AC3E}">
        <p14:creationId xmlns:p14="http://schemas.microsoft.com/office/powerpoint/2010/main" val="11074823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dirty="0">
                <a:solidFill>
                  <a:prstClr val="white"/>
                </a:solidFill>
              </a:rPr>
              <a:t>			</a:t>
            </a:r>
          </a:p>
        </p:txBody>
      </p:sp>
      <p:sp>
        <p:nvSpPr>
          <p:cNvPr id="12" name="PoljeZBesedilom 11"/>
          <p:cNvSpPr txBox="1"/>
          <p:nvPr/>
        </p:nvSpPr>
        <p:spPr>
          <a:xfrm>
            <a:off x="1900435" y="836712"/>
            <a:ext cx="5405647" cy="707886"/>
          </a:xfrm>
          <a:prstGeom prst="rect">
            <a:avLst/>
          </a:prstGeom>
          <a:noFill/>
        </p:spPr>
        <p:txBody>
          <a:bodyPr wrap="none" rtlCol="0">
            <a:spAutoFit/>
          </a:bodyPr>
          <a:lstStyle/>
          <a:p>
            <a:pPr algn="ctr"/>
            <a:r>
              <a:rPr lang="sl-SI" sz="2000" b="1" dirty="0">
                <a:solidFill>
                  <a:prstClr val="black"/>
                </a:solidFill>
                <a:latin typeface="Ubuntu" panose="020B0504030602030204" pitchFamily="34" charset="0"/>
              </a:rPr>
              <a:t>Program 1. LIFE delavnice za pisanje prijav:</a:t>
            </a:r>
          </a:p>
          <a:p>
            <a:pPr algn="ctr"/>
            <a:r>
              <a:rPr lang="sl-SI" sz="2000" b="1" dirty="0">
                <a:solidFill>
                  <a:prstClr val="black"/>
                </a:solidFill>
                <a:latin typeface="Ubuntu" panose="020B0504030602030204" pitchFamily="34" charset="0"/>
              </a:rPr>
              <a:t>Program delavnice</a:t>
            </a:r>
          </a:p>
        </p:txBody>
      </p:sp>
      <p:graphicFrame>
        <p:nvGraphicFramePr>
          <p:cNvPr id="15" name="Tabela 14"/>
          <p:cNvGraphicFramePr>
            <a:graphicFrameLocks noGrp="1"/>
          </p:cNvGraphicFramePr>
          <p:nvPr>
            <p:extLst>
              <p:ext uri="{D42A27DB-BD31-4B8C-83A1-F6EECF244321}">
                <p14:modId xmlns:p14="http://schemas.microsoft.com/office/powerpoint/2010/main" val="1784437219"/>
              </p:ext>
            </p:extLst>
          </p:nvPr>
        </p:nvGraphicFramePr>
        <p:xfrm>
          <a:off x="539231" y="1700808"/>
          <a:ext cx="8065536" cy="3737908"/>
        </p:xfrm>
        <a:graphic>
          <a:graphicData uri="http://schemas.openxmlformats.org/drawingml/2006/table">
            <a:tbl>
              <a:tblPr>
                <a:tableStyleId>{5C22544A-7EE6-4342-B048-85BDC9FD1C3A}</a:tableStyleId>
              </a:tblPr>
              <a:tblGrid>
                <a:gridCol w="1607139">
                  <a:extLst>
                    <a:ext uri="{9D8B030D-6E8A-4147-A177-3AD203B41FA5}">
                      <a16:colId xmlns:a16="http://schemas.microsoft.com/office/drawing/2014/main" val="20000"/>
                    </a:ext>
                  </a:extLst>
                </a:gridCol>
                <a:gridCol w="4202831">
                  <a:extLst>
                    <a:ext uri="{9D8B030D-6E8A-4147-A177-3AD203B41FA5}">
                      <a16:colId xmlns:a16="http://schemas.microsoft.com/office/drawing/2014/main" val="20001"/>
                    </a:ext>
                  </a:extLst>
                </a:gridCol>
                <a:gridCol w="2255566">
                  <a:extLst>
                    <a:ext uri="{9D8B030D-6E8A-4147-A177-3AD203B41FA5}">
                      <a16:colId xmlns:a16="http://schemas.microsoft.com/office/drawing/2014/main" val="20002"/>
                    </a:ext>
                  </a:extLst>
                </a:gridCol>
              </a:tblGrid>
              <a:tr h="396185">
                <a:tc>
                  <a:txBody>
                    <a:bodyPr/>
                    <a:lstStyle/>
                    <a:p>
                      <a:pPr algn="ctr">
                        <a:lnSpc>
                          <a:spcPct val="115000"/>
                        </a:lnSpc>
                        <a:spcAft>
                          <a:spcPts val="0"/>
                        </a:spcAft>
                      </a:pPr>
                      <a:r>
                        <a:rPr lang="sl-SI" sz="1600" b="1" dirty="0">
                          <a:effectLst/>
                          <a:latin typeface="Ubuntu" panose="020B0504030602030204" pitchFamily="34" charset="0"/>
                        </a:rPr>
                        <a:t>Trajanje</a:t>
                      </a:r>
                      <a:endParaRPr lang="sl-SI" sz="1600" b="1" dirty="0">
                        <a:effectLst/>
                        <a:latin typeface="Ubuntu" panose="020B0504030602030204" pitchFamily="34" charset="0"/>
                        <a:ea typeface="Calibri"/>
                        <a:cs typeface="Times New Roman"/>
                      </a:endParaRPr>
                    </a:p>
                  </a:txBody>
                  <a:tcPr marL="19050" marR="19050" marT="0" marB="0">
                    <a:solidFill>
                      <a:srgbClr val="4696C8"/>
                    </a:solidFill>
                  </a:tcPr>
                </a:tc>
                <a:tc>
                  <a:txBody>
                    <a:bodyPr/>
                    <a:lstStyle/>
                    <a:p>
                      <a:pPr algn="ctr">
                        <a:lnSpc>
                          <a:spcPct val="115000"/>
                        </a:lnSpc>
                        <a:spcAft>
                          <a:spcPts val="0"/>
                        </a:spcAft>
                      </a:pPr>
                      <a:r>
                        <a:rPr lang="sl-SI" sz="1600" b="1" dirty="0">
                          <a:effectLst/>
                          <a:latin typeface="Ubuntu" panose="020B0504030602030204" pitchFamily="34" charset="0"/>
                        </a:rPr>
                        <a:t>Naslov sklopa</a:t>
                      </a:r>
                      <a:endParaRPr lang="sl-SI" sz="1600" b="1" dirty="0">
                        <a:effectLst/>
                        <a:latin typeface="Ubuntu" panose="020B0504030602030204" pitchFamily="34" charset="0"/>
                        <a:ea typeface="Calibri"/>
                        <a:cs typeface="Times New Roman"/>
                      </a:endParaRPr>
                    </a:p>
                  </a:txBody>
                  <a:tcPr marL="19050" marR="19050" marT="0" marB="0">
                    <a:solidFill>
                      <a:srgbClr val="4696C8"/>
                    </a:solidFill>
                  </a:tcPr>
                </a:tc>
                <a:tc>
                  <a:txBody>
                    <a:bodyPr/>
                    <a:lstStyle/>
                    <a:p>
                      <a:pPr algn="ctr">
                        <a:lnSpc>
                          <a:spcPct val="115000"/>
                        </a:lnSpc>
                        <a:spcAft>
                          <a:spcPts val="0"/>
                        </a:spcAft>
                      </a:pPr>
                      <a:r>
                        <a:rPr lang="sl-SI" sz="1600" b="1" dirty="0">
                          <a:effectLst/>
                          <a:latin typeface="Ubuntu" panose="020B0504030602030204" pitchFamily="34" charset="0"/>
                        </a:rPr>
                        <a:t>Nosilec</a:t>
                      </a:r>
                      <a:endParaRPr lang="sl-SI" sz="1600" b="1" dirty="0">
                        <a:effectLst/>
                        <a:latin typeface="Ubuntu" panose="020B0504030602030204" pitchFamily="34" charset="0"/>
                        <a:ea typeface="Calibri"/>
                        <a:cs typeface="Times New Roman"/>
                      </a:endParaRPr>
                    </a:p>
                  </a:txBody>
                  <a:tcPr marL="19050" marR="19050" marT="0" marB="0">
                    <a:solidFill>
                      <a:srgbClr val="4696C8"/>
                    </a:solidFill>
                  </a:tcPr>
                </a:tc>
                <a:extLst>
                  <a:ext uri="{0D108BD9-81ED-4DB2-BD59-A6C34878D82A}">
                    <a16:rowId xmlns:a16="http://schemas.microsoft.com/office/drawing/2014/main" val="10000"/>
                  </a:ext>
                </a:extLst>
              </a:tr>
              <a:tr h="332195">
                <a:tc>
                  <a:txBody>
                    <a:bodyPr/>
                    <a:lstStyle/>
                    <a:p>
                      <a:pPr algn="ctr">
                        <a:lnSpc>
                          <a:spcPct val="115000"/>
                        </a:lnSpc>
                        <a:spcAft>
                          <a:spcPts val="0"/>
                        </a:spcAft>
                      </a:pPr>
                      <a:r>
                        <a:rPr lang="sl-SI" sz="1400" dirty="0">
                          <a:effectLst/>
                          <a:latin typeface="Ubuntu" panose="020B0504030602030204" pitchFamily="34" charset="0"/>
                        </a:rPr>
                        <a:t>08.30 – 09.00</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Registracija udeležencev in pogostitev s kavo</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1"/>
                  </a:ext>
                </a:extLst>
              </a:tr>
              <a:tr h="506598">
                <a:tc>
                  <a:txBody>
                    <a:bodyPr/>
                    <a:lstStyle/>
                    <a:p>
                      <a:pPr algn="ctr">
                        <a:lnSpc>
                          <a:spcPct val="115000"/>
                        </a:lnSpc>
                        <a:spcAft>
                          <a:spcPts val="0"/>
                        </a:spcAft>
                      </a:pPr>
                      <a:r>
                        <a:rPr lang="sl-SI" sz="1400" b="0" dirty="0">
                          <a:effectLst/>
                          <a:latin typeface="Ubuntu" panose="020B0504030602030204" pitchFamily="34" charset="0"/>
                        </a:rPr>
                        <a:t>09.00 – 09.10</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Pozdravni govor v.d. Generalne direktorice Direktorata za okolje</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mag. Tanja Bolte</a:t>
                      </a:r>
                    </a:p>
                    <a:p>
                      <a:pPr algn="ctr">
                        <a:lnSpc>
                          <a:spcPct val="115000"/>
                        </a:lnSpc>
                        <a:spcAft>
                          <a:spcPts val="0"/>
                        </a:spcAft>
                      </a:pPr>
                      <a:r>
                        <a:rPr lang="sl-SI" sz="1400" b="0" dirty="0">
                          <a:effectLst/>
                          <a:latin typeface="Ubuntu" panose="020B0504030602030204" pitchFamily="34" charset="0"/>
                          <a:ea typeface="Calibri"/>
                          <a:cs typeface="Times New Roman"/>
                        </a:rPr>
                        <a:t>Nives Nared</a:t>
                      </a:r>
                    </a:p>
                  </a:txBody>
                  <a:tcPr marL="19050" marR="19050" marT="0" marB="0">
                    <a:solidFill>
                      <a:schemeClr val="bg1">
                        <a:lumMod val="85000"/>
                      </a:schemeClr>
                    </a:solidFill>
                  </a:tcPr>
                </a:tc>
                <a:extLst>
                  <a:ext uri="{0D108BD9-81ED-4DB2-BD59-A6C34878D82A}">
                    <a16:rowId xmlns:a16="http://schemas.microsoft.com/office/drawing/2014/main" val="10002"/>
                  </a:ext>
                </a:extLst>
              </a:tr>
              <a:tr h="277190">
                <a:tc>
                  <a:txBody>
                    <a:bodyPr/>
                    <a:lstStyle/>
                    <a:p>
                      <a:pPr algn="ctr">
                        <a:lnSpc>
                          <a:spcPct val="115000"/>
                        </a:lnSpc>
                        <a:spcAft>
                          <a:spcPts val="0"/>
                        </a:spcAft>
                      </a:pPr>
                      <a:r>
                        <a:rPr lang="sl-SI" sz="1400" b="0" dirty="0">
                          <a:effectLst/>
                          <a:latin typeface="Ubuntu" panose="020B0504030602030204" pitchFamily="34" charset="0"/>
                        </a:rPr>
                        <a:t>09.10 – 09.35</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Prednostne teme</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Janja Samec</a:t>
                      </a:r>
                    </a:p>
                  </a:txBody>
                  <a:tcPr marL="19050" marR="19050" marT="0" marB="0">
                    <a:solidFill>
                      <a:schemeClr val="bg1">
                        <a:lumMod val="85000"/>
                      </a:schemeClr>
                    </a:solidFill>
                  </a:tcPr>
                </a:tc>
                <a:extLst>
                  <a:ext uri="{0D108BD9-81ED-4DB2-BD59-A6C34878D82A}">
                    <a16:rowId xmlns:a16="http://schemas.microsoft.com/office/drawing/2014/main" val="10003"/>
                  </a:ext>
                </a:extLst>
              </a:tr>
              <a:tr h="530848">
                <a:tc>
                  <a:txBody>
                    <a:bodyPr/>
                    <a:lstStyle/>
                    <a:p>
                      <a:pPr algn="ctr">
                        <a:lnSpc>
                          <a:spcPct val="115000"/>
                        </a:lnSpc>
                        <a:spcAft>
                          <a:spcPts val="0"/>
                        </a:spcAft>
                      </a:pPr>
                      <a:r>
                        <a:rPr lang="sl-SI" sz="1400" dirty="0">
                          <a:effectLst/>
                          <a:latin typeface="Ubuntu" panose="020B0504030602030204" pitchFamily="34" charset="0"/>
                        </a:rPr>
                        <a:t>09.35 – 11.15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Definiranje (okoljskega) projektnega problema</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Marjetka Šemrl </a:t>
                      </a:r>
                      <a:r>
                        <a:rPr lang="sl-SI" sz="1400" dirty="0" err="1">
                          <a:effectLst/>
                          <a:latin typeface="Ubuntu" panose="020B0504030602030204" pitchFamily="34" charset="0"/>
                        </a:rPr>
                        <a:t>dos</a:t>
                      </a:r>
                      <a:r>
                        <a:rPr lang="sl-SI" sz="1400" dirty="0">
                          <a:effectLst/>
                          <a:latin typeface="Ubuntu" panose="020B0504030602030204" pitchFamily="34" charset="0"/>
                        </a:rPr>
                        <a:t> </a:t>
                      </a:r>
                      <a:r>
                        <a:rPr lang="sl-SI" sz="1400" dirty="0" err="1">
                          <a:effectLst/>
                          <a:latin typeface="Ubuntu" panose="020B0504030602030204" pitchFamily="34" charset="0"/>
                        </a:rPr>
                        <a:t>Reis</a:t>
                      </a:r>
                      <a:endParaRPr lang="sl-SI" sz="1400" dirty="0">
                        <a:effectLst/>
                        <a:latin typeface="Ubuntu" panose="020B0504030602030204" pitchFamily="34" charset="0"/>
                      </a:endParaRPr>
                    </a:p>
                    <a:p>
                      <a:pPr algn="ctr">
                        <a:lnSpc>
                          <a:spcPct val="115000"/>
                        </a:lnSpc>
                        <a:spcAft>
                          <a:spcPts val="0"/>
                        </a:spcAft>
                      </a:pPr>
                      <a:r>
                        <a:rPr lang="sl-SI" sz="1400" dirty="0">
                          <a:effectLst/>
                          <a:latin typeface="Ubuntu" panose="020B0504030602030204" pitchFamily="34" charset="0"/>
                        </a:rPr>
                        <a:t>dr. Nika Debeljak</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4"/>
                  </a:ext>
                </a:extLst>
              </a:tr>
              <a:tr h="332195">
                <a:tc>
                  <a:txBody>
                    <a:bodyPr/>
                    <a:lstStyle/>
                    <a:p>
                      <a:pPr algn="ctr">
                        <a:lnSpc>
                          <a:spcPct val="115000"/>
                        </a:lnSpc>
                        <a:spcAft>
                          <a:spcPts val="0"/>
                        </a:spcAft>
                      </a:pPr>
                      <a:r>
                        <a:rPr lang="sl-SI" sz="1400" dirty="0">
                          <a:effectLst/>
                          <a:latin typeface="Ubuntu" panose="020B0504030602030204" pitchFamily="34" charset="0"/>
                        </a:rPr>
                        <a:t>11.15 – 11.35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Odmor</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 </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5"/>
                  </a:ext>
                </a:extLst>
              </a:tr>
              <a:tr h="526446">
                <a:tc>
                  <a:txBody>
                    <a:bodyPr/>
                    <a:lstStyle/>
                    <a:p>
                      <a:pPr algn="ctr">
                        <a:lnSpc>
                          <a:spcPct val="115000"/>
                        </a:lnSpc>
                        <a:spcAft>
                          <a:spcPts val="0"/>
                        </a:spcAft>
                      </a:pPr>
                      <a:r>
                        <a:rPr lang="sl-SI" sz="1400" b="0" dirty="0">
                          <a:effectLst/>
                          <a:latin typeface="Ubuntu" panose="020B0504030602030204" pitchFamily="34" charset="0"/>
                        </a:rPr>
                        <a:t>11.35 – 13.15</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Cilji in pričakovani rezultati projekta</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Danilo Šteblaj</a:t>
                      </a:r>
                    </a:p>
                    <a:p>
                      <a:pPr algn="ctr">
                        <a:lnSpc>
                          <a:spcPct val="115000"/>
                        </a:lnSpc>
                        <a:spcAft>
                          <a:spcPts val="0"/>
                        </a:spcAft>
                      </a:pPr>
                      <a:r>
                        <a:rPr lang="sl-SI" sz="1400" b="0" dirty="0">
                          <a:effectLst/>
                          <a:latin typeface="Ubuntu" panose="020B0504030602030204" pitchFamily="34" charset="0"/>
                        </a:rPr>
                        <a:t>dr. Nika Debeljak</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6"/>
                  </a:ext>
                </a:extLst>
              </a:tr>
              <a:tr h="504056">
                <a:tc>
                  <a:txBody>
                    <a:bodyPr/>
                    <a:lstStyle/>
                    <a:p>
                      <a:pPr algn="ctr">
                        <a:lnSpc>
                          <a:spcPct val="115000"/>
                        </a:lnSpc>
                        <a:spcAft>
                          <a:spcPts val="0"/>
                        </a:spcAft>
                      </a:pPr>
                      <a:r>
                        <a:rPr lang="sl-SI" sz="1400" b="1" dirty="0">
                          <a:effectLst/>
                          <a:latin typeface="Ubuntu" panose="020B0504030602030204" pitchFamily="34" charset="0"/>
                        </a:rPr>
                        <a:t>13.15 – 14.15</a:t>
                      </a:r>
                      <a:endParaRPr lang="sl-SI" sz="1400" b="1"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1" dirty="0">
                          <a:effectLst/>
                          <a:latin typeface="Ubuntu" panose="020B0504030602030204" pitchFamily="34" charset="0"/>
                        </a:rPr>
                        <a:t>Indikatorji</a:t>
                      </a:r>
                      <a:endParaRPr lang="sl-SI" sz="1400" b="1"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1" dirty="0">
                          <a:effectLst/>
                          <a:latin typeface="Ubuntu" panose="020B0504030602030204" pitchFamily="34" charset="0"/>
                        </a:rPr>
                        <a:t>Tatjana </a:t>
                      </a:r>
                      <a:r>
                        <a:rPr lang="sl-SI" sz="1400" b="1" dirty="0" err="1">
                          <a:effectLst/>
                          <a:latin typeface="Ubuntu" panose="020B0504030602030204" pitchFamily="34" charset="0"/>
                        </a:rPr>
                        <a:t>Orhini</a:t>
                      </a:r>
                      <a:r>
                        <a:rPr lang="sl-SI" sz="1400" b="1" dirty="0">
                          <a:effectLst/>
                          <a:latin typeface="Ubuntu" panose="020B0504030602030204" pitchFamily="34" charset="0"/>
                        </a:rPr>
                        <a:t> Valjavec</a:t>
                      </a:r>
                    </a:p>
                    <a:p>
                      <a:pPr algn="ctr">
                        <a:lnSpc>
                          <a:spcPct val="115000"/>
                        </a:lnSpc>
                        <a:spcAft>
                          <a:spcPts val="0"/>
                        </a:spcAft>
                      </a:pPr>
                      <a:r>
                        <a:rPr lang="sl-SI" sz="1400" b="1" dirty="0">
                          <a:effectLst/>
                          <a:latin typeface="Ubuntu" panose="020B0504030602030204" pitchFamily="34" charset="0"/>
                        </a:rPr>
                        <a:t>dr. Nika Debeljak</a:t>
                      </a:r>
                      <a:endParaRPr lang="sl-SI" sz="1400" b="1"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7"/>
                  </a:ext>
                </a:extLst>
              </a:tr>
              <a:tr h="332195">
                <a:tc>
                  <a:txBody>
                    <a:bodyPr/>
                    <a:lstStyle/>
                    <a:p>
                      <a:pPr algn="ctr">
                        <a:lnSpc>
                          <a:spcPct val="115000"/>
                        </a:lnSpc>
                        <a:spcAft>
                          <a:spcPts val="0"/>
                        </a:spcAft>
                      </a:pPr>
                      <a:r>
                        <a:rPr lang="sl-SI" sz="1400" dirty="0">
                          <a:effectLst/>
                          <a:latin typeface="Ubuntu" panose="020B0504030602030204" pitchFamily="34" charset="0"/>
                        </a:rPr>
                        <a:t>14.15 – 15.15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Zaključek in kosilo</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 </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7935301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20" name="Pravokotnik 1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nvGrpSpPr>
          <p:cNvPr id="15" name="Skupina 14"/>
          <p:cNvGrpSpPr/>
          <p:nvPr/>
        </p:nvGrpSpPr>
        <p:grpSpPr>
          <a:xfrm>
            <a:off x="297601" y="121987"/>
            <a:ext cx="1594805" cy="878779"/>
            <a:chOff x="107504" y="121987"/>
            <a:chExt cx="1594805" cy="878779"/>
          </a:xfrm>
        </p:grpSpPr>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6" name="PoljeZBesedilom 5"/>
            <p:cNvSpPr txBox="1"/>
            <p:nvPr/>
          </p:nvSpPr>
          <p:spPr>
            <a:xfrm>
              <a:off x="107504" y="754545"/>
              <a:ext cx="1594805" cy="246221"/>
            </a:xfrm>
            <a:prstGeom prst="rect">
              <a:avLst/>
            </a:prstGeom>
            <a:noFill/>
          </p:spPr>
          <p:txBody>
            <a:bodyPr wrap="square" rtlCol="0">
              <a:spAutoFit/>
            </a:bodyPr>
            <a:lstStyle/>
            <a:p>
              <a:r>
                <a:rPr lang="sl-SI" sz="1000" dirty="0">
                  <a:latin typeface="Ubuntu" panose="020B0504030602030204" pitchFamily="34" charset="0"/>
                </a:rPr>
                <a:t>LIFE14 CAP/SI/000012</a:t>
              </a:r>
            </a:p>
          </p:txBody>
        </p:sp>
      </p:grpSp>
      <p:pic>
        <p:nvPicPr>
          <p:cNvPr id="10" name="Slika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335" y="28525"/>
            <a:ext cx="1154799" cy="8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Slik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5409" y="378588"/>
            <a:ext cx="3312368" cy="432771"/>
          </a:xfrm>
          <a:prstGeom prst="rect">
            <a:avLst/>
          </a:prstGeom>
        </p:spPr>
      </p:pic>
      <p:sp>
        <p:nvSpPr>
          <p:cNvPr id="12" name="Pravokotnik 11"/>
          <p:cNvSpPr/>
          <p:nvPr/>
        </p:nvSpPr>
        <p:spPr>
          <a:xfrm>
            <a:off x="827584" y="2564904"/>
            <a:ext cx="7469043" cy="853952"/>
          </a:xfrm>
          <a:prstGeom prst="rect">
            <a:avLst/>
          </a:prstGeom>
        </p:spPr>
        <p:txBody>
          <a:bodyPr wrap="square">
            <a:spAutoFit/>
          </a:bodyPr>
          <a:lstStyle/>
          <a:p>
            <a:pPr algn="ctr">
              <a:lnSpc>
                <a:spcPct val="115000"/>
              </a:lnSpc>
              <a:spcAft>
                <a:spcPts val="0"/>
              </a:spcAft>
            </a:pPr>
            <a:r>
              <a:rPr lang="sl-SI" sz="4800" b="1" dirty="0">
                <a:solidFill>
                  <a:schemeClr val="bg1"/>
                </a:solidFill>
                <a:latin typeface="Ubuntu" panose="020B0504030602030204" pitchFamily="34" charset="0"/>
                <a:ea typeface="Calibri"/>
                <a:cs typeface="Times New Roman"/>
              </a:rPr>
              <a:t>Indikatorji</a:t>
            </a:r>
          </a:p>
        </p:txBody>
      </p:sp>
      <p:sp>
        <p:nvSpPr>
          <p:cNvPr id="13" name="PoljeZBesedilom 12"/>
          <p:cNvSpPr txBox="1"/>
          <p:nvPr/>
        </p:nvSpPr>
        <p:spPr>
          <a:xfrm>
            <a:off x="2494175" y="6381328"/>
            <a:ext cx="4094049" cy="369332"/>
          </a:xfrm>
          <a:prstGeom prst="rect">
            <a:avLst/>
          </a:prstGeom>
          <a:noFill/>
        </p:spPr>
        <p:txBody>
          <a:bodyPr wrap="square" rtlCol="0">
            <a:spAutoFit/>
          </a:bodyPr>
          <a:lstStyle/>
          <a:p>
            <a:pPr algn="ctr"/>
            <a:r>
              <a:rPr lang="sl-SI" dirty="0">
                <a:solidFill>
                  <a:prstClr val="white"/>
                </a:solidFill>
                <a:latin typeface="Ubuntu" panose="020B0504030602030204" pitchFamily="34" charset="0"/>
              </a:rPr>
              <a:t>Ljubljana, 15. in 16. januar 2019</a:t>
            </a:r>
          </a:p>
        </p:txBody>
      </p:sp>
      <p:sp>
        <p:nvSpPr>
          <p:cNvPr id="14" name="PoljeZBesedilom 13"/>
          <p:cNvSpPr txBox="1"/>
          <p:nvPr/>
        </p:nvSpPr>
        <p:spPr>
          <a:xfrm>
            <a:off x="2411760" y="5629265"/>
            <a:ext cx="4824535" cy="584775"/>
          </a:xfrm>
          <a:prstGeom prst="rect">
            <a:avLst/>
          </a:prstGeom>
          <a:noFill/>
        </p:spPr>
        <p:txBody>
          <a:bodyPr wrap="square" rtlCol="0">
            <a:spAutoFit/>
          </a:bodyPr>
          <a:lstStyle/>
          <a:p>
            <a:pPr algn="ctr"/>
            <a:r>
              <a:rPr lang="sl-SI" sz="3200" b="1" dirty="0">
                <a:solidFill>
                  <a:schemeClr val="bg1"/>
                </a:solidFill>
                <a:latin typeface="Ubuntu" panose="020B0504030602030204" pitchFamily="34" charset="0"/>
              </a:rPr>
              <a:t>Tatjana </a:t>
            </a:r>
            <a:r>
              <a:rPr lang="sl-SI" sz="3200" b="1" dirty="0" err="1">
                <a:solidFill>
                  <a:schemeClr val="bg1"/>
                </a:solidFill>
                <a:latin typeface="Ubuntu" panose="020B0504030602030204" pitchFamily="34" charset="0"/>
              </a:rPr>
              <a:t>Orhini</a:t>
            </a:r>
            <a:r>
              <a:rPr lang="sl-SI" sz="3200" b="1" dirty="0">
                <a:solidFill>
                  <a:schemeClr val="bg1"/>
                </a:solidFill>
                <a:latin typeface="Ubuntu" panose="020B0504030602030204" pitchFamily="34" charset="0"/>
              </a:rPr>
              <a:t> Valjavec</a:t>
            </a:r>
          </a:p>
        </p:txBody>
      </p:sp>
    </p:spTree>
    <p:extLst>
      <p:ext uri="{BB962C8B-B14F-4D97-AF65-F5344CB8AC3E}">
        <p14:creationId xmlns:p14="http://schemas.microsoft.com/office/powerpoint/2010/main" val="34814443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3999"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white"/>
                </a:solidFill>
                <a:latin typeface="Ubuntu" panose="020B0504030602030204" pitchFamily="34" charset="0"/>
              </a:rPr>
              <a:t> </a:t>
            </a:r>
            <a:r>
              <a:rPr lang="sl-SI" sz="2000" dirty="0">
                <a:solidFill>
                  <a:prstClr val="black"/>
                </a:solidFill>
                <a:latin typeface="Ubuntu" panose="020B0504030602030204" pitchFamily="34" charset="0"/>
              </a:rPr>
              <a:t>Sklop: Indikatorji </a:t>
            </a:r>
            <a:endParaRPr lang="sl-SI" sz="2000" dirty="0">
              <a:solidFill>
                <a:prstClr val="white"/>
              </a:solidFill>
              <a:latin typeface="Ubuntu" panose="020B0504030602030204" pitchFamily="34" charset="0"/>
            </a:endParaRPr>
          </a:p>
        </p:txBody>
      </p:sp>
      <p:sp>
        <p:nvSpPr>
          <p:cNvPr id="15" name="Pravokotnik 14"/>
          <p:cNvSpPr/>
          <p:nvPr/>
        </p:nvSpPr>
        <p:spPr>
          <a:xfrm>
            <a:off x="107504" y="938044"/>
            <a:ext cx="7469043" cy="570092"/>
          </a:xfrm>
          <a:prstGeom prst="rect">
            <a:avLst/>
          </a:prstGeom>
        </p:spPr>
        <p:txBody>
          <a:bodyPr wrap="square">
            <a:spAutoFit/>
          </a:bodyPr>
          <a:lstStyle/>
          <a:p>
            <a:pPr>
              <a:lnSpc>
                <a:spcPct val="150000"/>
              </a:lnSpc>
            </a:pPr>
            <a:r>
              <a:rPr lang="sl-SI" sz="2400" b="1" dirty="0">
                <a:solidFill>
                  <a:prstClr val="black"/>
                </a:solidFill>
                <a:latin typeface="Ubuntu" pitchFamily="34" charset="0"/>
              </a:rPr>
              <a:t>Kaj želite doseči s projektom?</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985" y="1628800"/>
            <a:ext cx="3953618" cy="3960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2025" y="1745172"/>
            <a:ext cx="5028862" cy="3727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10251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3999"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white"/>
                </a:solidFill>
                <a:latin typeface="Ubuntu" panose="020B0504030602030204" pitchFamily="34" charset="0"/>
              </a:rPr>
              <a:t> </a:t>
            </a:r>
            <a:r>
              <a:rPr lang="sl-SI" sz="2000" dirty="0">
                <a:solidFill>
                  <a:prstClr val="black"/>
                </a:solidFill>
                <a:latin typeface="Ubuntu" panose="020B0504030602030204" pitchFamily="34" charset="0"/>
              </a:rPr>
              <a:t>Sklop: Indikatorji </a:t>
            </a:r>
            <a:endParaRPr lang="sl-SI" sz="2000" dirty="0">
              <a:solidFill>
                <a:prstClr val="white"/>
              </a:solidFill>
              <a:latin typeface="Ubuntu" panose="020B0504030602030204" pitchFamily="34" charset="0"/>
            </a:endParaRPr>
          </a:p>
        </p:txBody>
      </p:sp>
      <p:sp>
        <p:nvSpPr>
          <p:cNvPr id="15" name="Pravokotnik 14"/>
          <p:cNvSpPr/>
          <p:nvPr/>
        </p:nvSpPr>
        <p:spPr>
          <a:xfrm>
            <a:off x="107504" y="938044"/>
            <a:ext cx="7469043" cy="570092"/>
          </a:xfrm>
          <a:prstGeom prst="rect">
            <a:avLst/>
          </a:prstGeom>
        </p:spPr>
        <p:txBody>
          <a:bodyPr wrap="square">
            <a:spAutoFit/>
          </a:bodyPr>
          <a:lstStyle/>
          <a:p>
            <a:pPr>
              <a:lnSpc>
                <a:spcPct val="150000"/>
              </a:lnSpc>
            </a:pPr>
            <a:r>
              <a:rPr lang="sl-SI" sz="2400" b="1" dirty="0">
                <a:solidFill>
                  <a:prstClr val="black"/>
                </a:solidFill>
                <a:latin typeface="Ubuntu" pitchFamily="34" charset="0"/>
              </a:rPr>
              <a:t>Kaj boste dosegli s projektom?</a:t>
            </a: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9775" y="1508136"/>
            <a:ext cx="5064224" cy="4328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15917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3999"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white"/>
                </a:solidFill>
                <a:latin typeface="Ubuntu" panose="020B0504030602030204" pitchFamily="34" charset="0"/>
              </a:rPr>
              <a:t> </a:t>
            </a:r>
            <a:r>
              <a:rPr lang="sl-SI" sz="2000" dirty="0">
                <a:solidFill>
                  <a:prstClr val="black"/>
                </a:solidFill>
                <a:latin typeface="Ubuntu" panose="020B0504030602030204" pitchFamily="34" charset="0"/>
              </a:rPr>
              <a:t>Sklop: Indikatorji</a:t>
            </a:r>
            <a:endParaRPr lang="sl-SI" sz="2000" dirty="0">
              <a:solidFill>
                <a:prstClr val="white"/>
              </a:solidFill>
              <a:latin typeface="Ubuntu" panose="020B0504030602030204" pitchFamily="34" charset="0"/>
            </a:endParaRPr>
          </a:p>
        </p:txBody>
      </p:sp>
      <p:sp>
        <p:nvSpPr>
          <p:cNvPr id="15" name="Pravokotnik 14"/>
          <p:cNvSpPr/>
          <p:nvPr/>
        </p:nvSpPr>
        <p:spPr>
          <a:xfrm>
            <a:off x="107504" y="938044"/>
            <a:ext cx="7469043" cy="570092"/>
          </a:xfrm>
          <a:prstGeom prst="rect">
            <a:avLst/>
          </a:prstGeom>
        </p:spPr>
        <p:txBody>
          <a:bodyPr wrap="square">
            <a:spAutoFit/>
          </a:bodyPr>
          <a:lstStyle/>
          <a:p>
            <a:pPr>
              <a:lnSpc>
                <a:spcPct val="150000"/>
              </a:lnSpc>
            </a:pPr>
            <a:r>
              <a:rPr lang="sl-SI" sz="2400" b="1" dirty="0">
                <a:solidFill>
                  <a:prstClr val="black"/>
                </a:solidFill>
                <a:latin typeface="Ubuntu" pitchFamily="34" charset="0"/>
              </a:rPr>
              <a:t>Kakšne UČINKE boste dosegli s projektom?</a:t>
            </a:r>
          </a:p>
        </p:txBody>
      </p:sp>
      <p:pic>
        <p:nvPicPr>
          <p:cNvPr id="13"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20684"/>
          <a:stretch/>
        </p:blipFill>
        <p:spPr bwMode="auto">
          <a:xfrm>
            <a:off x="4084589" y="1798477"/>
            <a:ext cx="5059410" cy="4206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oljeZBesedilom 3"/>
          <p:cNvSpPr txBox="1"/>
          <p:nvPr/>
        </p:nvSpPr>
        <p:spPr>
          <a:xfrm>
            <a:off x="271985" y="2204864"/>
            <a:ext cx="3096344" cy="1846659"/>
          </a:xfrm>
          <a:prstGeom prst="rect">
            <a:avLst/>
          </a:prstGeom>
          <a:noFill/>
        </p:spPr>
        <p:txBody>
          <a:bodyPr wrap="square" rtlCol="0">
            <a:spAutoFit/>
          </a:bodyPr>
          <a:lstStyle/>
          <a:p>
            <a:r>
              <a:rPr lang="sl-SI" altLang="sl-SI" sz="2400" b="1" dirty="0">
                <a:solidFill>
                  <a:prstClr val="black"/>
                </a:solidFill>
                <a:latin typeface="Ubuntu" pitchFamily="34" charset="0"/>
              </a:rPr>
              <a:t>Obvezna priloga projektni vlogi vseh podprogramov - priponka Excel.</a:t>
            </a:r>
          </a:p>
          <a:p>
            <a:endParaRPr lang="sl-SI" dirty="0">
              <a:solidFill>
                <a:prstClr val="black"/>
              </a:solidFill>
            </a:endParaRPr>
          </a:p>
        </p:txBody>
      </p:sp>
      <p:sp>
        <p:nvSpPr>
          <p:cNvPr id="5" name="Petkotnik 4"/>
          <p:cNvSpPr/>
          <p:nvPr/>
        </p:nvSpPr>
        <p:spPr>
          <a:xfrm>
            <a:off x="271985" y="1988840"/>
            <a:ext cx="3435919" cy="2062683"/>
          </a:xfrm>
          <a:prstGeom prst="homePlate">
            <a:avLst>
              <a:gd name="adj" fmla="val 43754"/>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
        <p:nvSpPr>
          <p:cNvPr id="17" name="PoljeZBesedilom 16"/>
          <p:cNvSpPr txBox="1"/>
          <p:nvPr/>
        </p:nvSpPr>
        <p:spPr>
          <a:xfrm>
            <a:off x="271985" y="4437112"/>
            <a:ext cx="3812604" cy="1323439"/>
          </a:xfrm>
          <a:prstGeom prst="rect">
            <a:avLst/>
          </a:prstGeom>
          <a:noFill/>
        </p:spPr>
        <p:txBody>
          <a:bodyPr wrap="square" rtlCol="0">
            <a:spAutoFit/>
          </a:bodyPr>
          <a:lstStyle/>
          <a:p>
            <a:r>
              <a:rPr lang="sl-SI" altLang="sl-SI" sz="2000" dirty="0">
                <a:solidFill>
                  <a:prstClr val="black"/>
                </a:solidFill>
                <a:latin typeface="Ubuntu" pitchFamily="34" charset="0"/>
              </a:rPr>
              <a:t>Pričakovana sprememba podana v:</a:t>
            </a:r>
          </a:p>
          <a:p>
            <a:pPr marL="342900" indent="-342900">
              <a:buFontTx/>
              <a:buChar char="-"/>
            </a:pPr>
            <a:r>
              <a:rPr lang="sl-SI" altLang="sl-SI" sz="2000" b="1" dirty="0">
                <a:solidFill>
                  <a:prstClr val="black"/>
                </a:solidFill>
                <a:latin typeface="Ubuntu" pitchFamily="34" charset="0"/>
              </a:rPr>
              <a:t>absolutnih vrednostih in</a:t>
            </a:r>
          </a:p>
          <a:p>
            <a:pPr marL="342900" indent="-342900">
              <a:buFontTx/>
              <a:buChar char="-"/>
            </a:pPr>
            <a:r>
              <a:rPr lang="sl-SI" altLang="sl-SI" sz="2000" b="1" dirty="0">
                <a:solidFill>
                  <a:prstClr val="black"/>
                </a:solidFill>
                <a:latin typeface="Ubuntu" pitchFamily="34" charset="0"/>
              </a:rPr>
              <a:t>v deležih.</a:t>
            </a:r>
          </a:p>
        </p:txBody>
      </p:sp>
    </p:spTree>
    <p:extLst>
      <p:ext uri="{BB962C8B-B14F-4D97-AF65-F5344CB8AC3E}">
        <p14:creationId xmlns:p14="http://schemas.microsoft.com/office/powerpoint/2010/main" val="38935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3999"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white"/>
                </a:solidFill>
                <a:latin typeface="Ubuntu" panose="020B0504030602030204" pitchFamily="34" charset="0"/>
              </a:rPr>
              <a:t> </a:t>
            </a:r>
            <a:r>
              <a:rPr lang="sl-SI" sz="2000" dirty="0">
                <a:solidFill>
                  <a:prstClr val="black"/>
                </a:solidFill>
                <a:latin typeface="Ubuntu" panose="020B0504030602030204" pitchFamily="34" charset="0"/>
              </a:rPr>
              <a:t>Sklop: Indikatorji</a:t>
            </a:r>
            <a:endParaRPr lang="sl-SI" sz="2000" dirty="0">
              <a:solidFill>
                <a:prstClr val="white"/>
              </a:solidFill>
              <a:latin typeface="Ubuntu" panose="020B0504030602030204" pitchFamily="34" charset="0"/>
            </a:endParaRPr>
          </a:p>
        </p:txBody>
      </p:sp>
      <p:graphicFrame>
        <p:nvGraphicFramePr>
          <p:cNvPr id="12" name="Diagram 11"/>
          <p:cNvGraphicFramePr/>
          <p:nvPr>
            <p:extLst>
              <p:ext uri="{D42A27DB-BD31-4B8C-83A1-F6EECF244321}">
                <p14:modId xmlns:p14="http://schemas.microsoft.com/office/powerpoint/2010/main" val="3465224278"/>
              </p:ext>
            </p:extLst>
          </p:nvPr>
        </p:nvGraphicFramePr>
        <p:xfrm>
          <a:off x="107504" y="764704"/>
          <a:ext cx="8892478" cy="35283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PoljeZBesedilom 13"/>
          <p:cNvSpPr txBox="1"/>
          <p:nvPr/>
        </p:nvSpPr>
        <p:spPr>
          <a:xfrm>
            <a:off x="107504" y="908720"/>
            <a:ext cx="8928992" cy="400110"/>
          </a:xfrm>
          <a:prstGeom prst="rect">
            <a:avLst/>
          </a:prstGeom>
          <a:solidFill>
            <a:srgbClr val="6CC04A">
              <a:alpha val="50000"/>
            </a:srgb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sl-SI" sz="2000" dirty="0">
                <a:solidFill>
                  <a:prstClr val="black"/>
                </a:solidFill>
              </a:rPr>
              <a:t>Medsebojna skladnost = koherentnost projekta</a:t>
            </a:r>
          </a:p>
        </p:txBody>
      </p:sp>
      <p:sp>
        <p:nvSpPr>
          <p:cNvPr id="3" name="Pravokotnik 2"/>
          <p:cNvSpPr/>
          <p:nvPr/>
        </p:nvSpPr>
        <p:spPr>
          <a:xfrm>
            <a:off x="107504" y="3836074"/>
            <a:ext cx="8928992" cy="1446550"/>
          </a:xfrm>
          <a:prstGeom prst="rect">
            <a:avLst/>
          </a:prstGeom>
        </p:spPr>
        <p:txBody>
          <a:bodyPr wrap="square">
            <a:spAutoFit/>
          </a:bodyPr>
          <a:lstStyle/>
          <a:p>
            <a:r>
              <a:rPr lang="sl-SI" u="sng" dirty="0">
                <a:solidFill>
                  <a:prstClr val="black"/>
                </a:solidFill>
                <a:latin typeface="Ubuntu" pitchFamily="34" charset="0"/>
              </a:rPr>
              <a:t>Kazalniki vplivajo na tehnično skladnost in kakovost!</a:t>
            </a:r>
          </a:p>
          <a:p>
            <a:endParaRPr lang="sl-SI" sz="1600" dirty="0">
              <a:solidFill>
                <a:prstClr val="black"/>
              </a:solidFill>
              <a:latin typeface="Ubuntu" pitchFamily="34" charset="0"/>
            </a:endParaRPr>
          </a:p>
          <a:p>
            <a:endParaRPr lang="sl-SI" dirty="0">
              <a:solidFill>
                <a:prstClr val="black"/>
              </a:solidFill>
              <a:latin typeface="Ubuntu" pitchFamily="34" charset="0"/>
            </a:endParaRPr>
          </a:p>
          <a:p>
            <a:r>
              <a:rPr lang="sl-SI" u="sng" dirty="0">
                <a:solidFill>
                  <a:prstClr val="black"/>
                </a:solidFill>
                <a:latin typeface="Ubuntu" pitchFamily="34" charset="0"/>
              </a:rPr>
              <a:t>Izkušnje iz preteklih razpisov</a:t>
            </a:r>
            <a:r>
              <a:rPr lang="sl-SI" dirty="0">
                <a:solidFill>
                  <a:prstClr val="black"/>
                </a:solidFill>
                <a:latin typeface="Ubuntu" pitchFamily="34" charset="0"/>
              </a:rPr>
              <a:t>: premalo specifični/relevantni kazalniki za merjenje rezultatov oziroma pričakovanih rezultatov.</a:t>
            </a:r>
          </a:p>
        </p:txBody>
      </p:sp>
    </p:spTree>
    <p:extLst>
      <p:ext uri="{BB962C8B-B14F-4D97-AF65-F5344CB8AC3E}">
        <p14:creationId xmlns:p14="http://schemas.microsoft.com/office/powerpoint/2010/main" val="138426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3999"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white"/>
                </a:solidFill>
                <a:latin typeface="Ubuntu" panose="020B0504030602030204" pitchFamily="34" charset="0"/>
              </a:rPr>
              <a:t> </a:t>
            </a:r>
            <a:r>
              <a:rPr lang="sl-SI" sz="2000" dirty="0">
                <a:solidFill>
                  <a:prstClr val="black"/>
                </a:solidFill>
                <a:latin typeface="Ubuntu" panose="020B0504030602030204" pitchFamily="34" charset="0"/>
              </a:rPr>
              <a:t>Sklop: Indikatorji</a:t>
            </a:r>
            <a:endParaRPr lang="sl-SI" sz="2000" dirty="0">
              <a:solidFill>
                <a:prstClr val="white"/>
              </a:solidFill>
              <a:latin typeface="Ubuntu" panose="020B0504030602030204" pitchFamily="34" charset="0"/>
            </a:endParaRPr>
          </a:p>
        </p:txBody>
      </p:sp>
      <p:sp>
        <p:nvSpPr>
          <p:cNvPr id="10" name="Pravokotnik 9"/>
          <p:cNvSpPr/>
          <p:nvPr/>
        </p:nvSpPr>
        <p:spPr>
          <a:xfrm>
            <a:off x="539552" y="864582"/>
            <a:ext cx="8012997" cy="2031325"/>
          </a:xfrm>
          <a:prstGeom prst="rect">
            <a:avLst/>
          </a:prstGeom>
        </p:spPr>
        <p:txBody>
          <a:bodyPr wrap="square">
            <a:spAutoFit/>
          </a:bodyPr>
          <a:lstStyle/>
          <a:p>
            <a:r>
              <a:rPr lang="sl-SI" dirty="0">
                <a:solidFill>
                  <a:prstClr val="black"/>
                </a:solidFill>
                <a:latin typeface="Ubuntu" pitchFamily="34" charset="0"/>
              </a:rPr>
              <a:t>Osnova je jasno definirano osnovno stanje.</a:t>
            </a:r>
          </a:p>
          <a:p>
            <a:endParaRPr lang="sl-SI" dirty="0">
              <a:solidFill>
                <a:prstClr val="black"/>
              </a:solidFill>
              <a:latin typeface="Ubuntu" pitchFamily="34" charset="0"/>
            </a:endParaRPr>
          </a:p>
          <a:p>
            <a:endParaRPr lang="sl-SI" dirty="0">
              <a:solidFill>
                <a:prstClr val="black"/>
              </a:solidFill>
              <a:latin typeface="Ubuntu" pitchFamily="34" charset="0"/>
            </a:endParaRPr>
          </a:p>
          <a:p>
            <a:r>
              <a:rPr lang="sl-SI" i="1" dirty="0">
                <a:solidFill>
                  <a:srgbClr val="C00000"/>
                </a:solidFill>
                <a:latin typeface="Ubuntu" pitchFamily="34" charset="0"/>
              </a:rPr>
              <a:t>Kakšne kazalnike izberemo?</a:t>
            </a:r>
          </a:p>
          <a:p>
            <a:endParaRPr lang="sl-SI" dirty="0">
              <a:solidFill>
                <a:prstClr val="black"/>
              </a:solidFill>
              <a:latin typeface="Ubuntu" pitchFamily="34" charset="0"/>
            </a:endParaRPr>
          </a:p>
          <a:p>
            <a:endParaRPr lang="sl-SI" dirty="0">
              <a:solidFill>
                <a:prstClr val="black"/>
              </a:solidFill>
              <a:latin typeface="Ubuntu" pitchFamily="34" charset="0"/>
            </a:endParaRPr>
          </a:p>
          <a:p>
            <a:r>
              <a:rPr lang="sl-SI" dirty="0">
                <a:solidFill>
                  <a:prstClr val="black"/>
                </a:solidFill>
                <a:latin typeface="Ubuntu" pitchFamily="34" charset="0"/>
              </a:rPr>
              <a:t>Merimo pričakovano spremembo.</a:t>
            </a:r>
          </a:p>
        </p:txBody>
      </p:sp>
      <p:grpSp>
        <p:nvGrpSpPr>
          <p:cNvPr id="7" name="Skupina 6"/>
          <p:cNvGrpSpPr/>
          <p:nvPr/>
        </p:nvGrpSpPr>
        <p:grpSpPr>
          <a:xfrm>
            <a:off x="792867" y="2959205"/>
            <a:ext cx="3384376" cy="2992395"/>
            <a:chOff x="971600" y="3861048"/>
            <a:chExt cx="2304256" cy="2128299"/>
          </a:xfrm>
        </p:grpSpPr>
        <p:sp>
          <p:nvSpPr>
            <p:cNvPr id="13" name="Rectangle 57"/>
            <p:cNvSpPr>
              <a:spLocks noChangeArrowheads="1"/>
            </p:cNvSpPr>
            <p:nvPr/>
          </p:nvSpPr>
          <p:spPr bwMode="auto">
            <a:xfrm>
              <a:off x="971600" y="3861048"/>
              <a:ext cx="2304256" cy="2125896"/>
            </a:xfrm>
            <a:prstGeom prst="rect">
              <a:avLst/>
            </a:prstGeom>
            <a:solidFill>
              <a:srgbClr val="FFF089"/>
            </a:solidFill>
            <a:ln w="19050">
              <a:solidFill>
                <a:schemeClr val="tx1"/>
              </a:solidFill>
              <a:miter lim="800000"/>
              <a:headEnd/>
              <a:tailEnd/>
            </a:ln>
          </p:spPr>
          <p:txBody>
            <a:bodyPr wrap="none" anchor="ctr"/>
            <a:lstStyle>
              <a:lvl1pPr>
                <a:defRPr>
                  <a:solidFill>
                    <a:schemeClr val="tx1"/>
                  </a:solidFill>
                  <a:latin typeface="Arial" charset="0"/>
                  <a:ea typeface="ＭＳ Ｐゴシック" pitchFamily="32" charset="-128"/>
                </a:defRPr>
              </a:lvl1pPr>
              <a:lvl2pPr marL="37931725" indent="-37474525">
                <a:defRPr>
                  <a:solidFill>
                    <a:schemeClr val="tx1"/>
                  </a:solidFill>
                  <a:latin typeface="Arial" charset="0"/>
                  <a:ea typeface="ＭＳ Ｐゴシック" pitchFamily="32" charset="-128"/>
                </a:defRPr>
              </a:lvl2pPr>
              <a:lvl3pPr>
                <a:defRPr>
                  <a:solidFill>
                    <a:schemeClr val="tx1"/>
                  </a:solidFill>
                  <a:latin typeface="Arial" charset="0"/>
                  <a:ea typeface="ＭＳ Ｐゴシック" pitchFamily="32" charset="-128"/>
                </a:defRPr>
              </a:lvl3pPr>
              <a:lvl4pPr>
                <a:defRPr>
                  <a:solidFill>
                    <a:schemeClr val="tx1"/>
                  </a:solidFill>
                  <a:latin typeface="Arial" charset="0"/>
                  <a:ea typeface="ＭＳ Ｐゴシック" pitchFamily="32" charset="-128"/>
                </a:defRPr>
              </a:lvl4pPr>
              <a:lvl5pPr>
                <a:defRPr>
                  <a:solidFill>
                    <a:schemeClr val="tx1"/>
                  </a:solidFill>
                  <a:latin typeface="Arial" charset="0"/>
                  <a:ea typeface="ＭＳ Ｐゴシック" pitchFamily="32" charset="-128"/>
                </a:defRPr>
              </a:lvl5pPr>
              <a:lvl6pPr marL="457200" eaLnBrk="0" fontAlgn="base" hangingPunct="0">
                <a:spcBef>
                  <a:spcPct val="0"/>
                </a:spcBef>
                <a:spcAft>
                  <a:spcPct val="0"/>
                </a:spcAft>
                <a:defRPr>
                  <a:solidFill>
                    <a:schemeClr val="tx1"/>
                  </a:solidFill>
                  <a:latin typeface="Arial" charset="0"/>
                  <a:ea typeface="ＭＳ Ｐゴシック" pitchFamily="32" charset="-128"/>
                </a:defRPr>
              </a:lvl6pPr>
              <a:lvl7pPr marL="914400" eaLnBrk="0" fontAlgn="base" hangingPunct="0">
                <a:spcBef>
                  <a:spcPct val="0"/>
                </a:spcBef>
                <a:spcAft>
                  <a:spcPct val="0"/>
                </a:spcAft>
                <a:defRPr>
                  <a:solidFill>
                    <a:schemeClr val="tx1"/>
                  </a:solidFill>
                  <a:latin typeface="Arial" charset="0"/>
                  <a:ea typeface="ＭＳ Ｐゴシック" pitchFamily="32" charset="-128"/>
                </a:defRPr>
              </a:lvl7pPr>
              <a:lvl8pPr marL="1371600" eaLnBrk="0" fontAlgn="base" hangingPunct="0">
                <a:spcBef>
                  <a:spcPct val="0"/>
                </a:spcBef>
                <a:spcAft>
                  <a:spcPct val="0"/>
                </a:spcAft>
                <a:defRPr>
                  <a:solidFill>
                    <a:schemeClr val="tx1"/>
                  </a:solidFill>
                  <a:latin typeface="Arial" charset="0"/>
                  <a:ea typeface="ＭＳ Ｐゴシック" pitchFamily="32" charset="-128"/>
                </a:defRPr>
              </a:lvl8pPr>
              <a:lvl9pPr marL="1828800" eaLnBrk="0" fontAlgn="base" hangingPunct="0">
                <a:spcBef>
                  <a:spcPct val="0"/>
                </a:spcBef>
                <a:spcAft>
                  <a:spcPct val="0"/>
                </a:spcAft>
                <a:defRPr>
                  <a:solidFill>
                    <a:schemeClr val="tx1"/>
                  </a:solidFill>
                  <a:latin typeface="Arial" charset="0"/>
                  <a:ea typeface="ＭＳ Ｐゴシック" pitchFamily="32" charset="-128"/>
                </a:defRPr>
              </a:lvl9pPr>
            </a:lstStyle>
            <a:p>
              <a:endParaRPr lang="en-GB" altLang="sl-SI" sz="2000">
                <a:solidFill>
                  <a:prstClr val="black"/>
                </a:solidFill>
              </a:endParaRPr>
            </a:p>
          </p:txBody>
        </p:sp>
        <p:grpSp>
          <p:nvGrpSpPr>
            <p:cNvPr id="17" name="Group 19"/>
            <p:cNvGrpSpPr>
              <a:grpSpLocks/>
            </p:cNvGrpSpPr>
            <p:nvPr/>
          </p:nvGrpSpPr>
          <p:grpSpPr bwMode="auto">
            <a:xfrm>
              <a:off x="2559879" y="4054888"/>
              <a:ext cx="327322" cy="1924598"/>
              <a:chOff x="3571" y="1217"/>
              <a:chExt cx="231" cy="1817"/>
            </a:xfrm>
          </p:grpSpPr>
          <p:sp>
            <p:nvSpPr>
              <p:cNvPr id="18" name="Rectangle 58"/>
              <p:cNvSpPr>
                <a:spLocks noChangeArrowheads="1"/>
              </p:cNvSpPr>
              <p:nvPr/>
            </p:nvSpPr>
            <p:spPr bwMode="auto">
              <a:xfrm>
                <a:off x="3571" y="2304"/>
                <a:ext cx="231" cy="730"/>
              </a:xfrm>
              <a:prstGeom prst="rect">
                <a:avLst/>
              </a:prstGeom>
              <a:solidFill>
                <a:srgbClr val="0033CC"/>
              </a:solidFill>
              <a:ln>
                <a:noFill/>
              </a:ln>
              <a:extLst>
                <a:ext uri="{91240B29-F687-4F45-9708-019B960494DF}">
                  <a14:hiddenLine xmlns:a14="http://schemas.microsoft.com/office/drawing/2010/main" w="19050">
                    <a:solidFill>
                      <a:schemeClr val="tx1"/>
                    </a:solidFill>
                    <a:miter lim="800000"/>
                    <a:headEnd/>
                    <a:tailEnd/>
                  </a14:hiddenLine>
                </a:ext>
              </a:extLst>
            </p:spPr>
            <p:txBody>
              <a:bodyPr wrap="none" anchor="ctr"/>
              <a:lstStyle>
                <a:lvl1pPr>
                  <a:defRPr>
                    <a:solidFill>
                      <a:schemeClr val="tx1"/>
                    </a:solidFill>
                    <a:latin typeface="Arial" charset="0"/>
                    <a:ea typeface="ＭＳ Ｐゴシック" pitchFamily="32" charset="-128"/>
                  </a:defRPr>
                </a:lvl1pPr>
                <a:lvl2pPr marL="37931725" indent="-37474525">
                  <a:defRPr>
                    <a:solidFill>
                      <a:schemeClr val="tx1"/>
                    </a:solidFill>
                    <a:latin typeface="Arial" charset="0"/>
                    <a:ea typeface="ＭＳ Ｐゴシック" pitchFamily="32" charset="-128"/>
                  </a:defRPr>
                </a:lvl2pPr>
                <a:lvl3pPr>
                  <a:defRPr>
                    <a:solidFill>
                      <a:schemeClr val="tx1"/>
                    </a:solidFill>
                    <a:latin typeface="Arial" charset="0"/>
                    <a:ea typeface="ＭＳ Ｐゴシック" pitchFamily="32" charset="-128"/>
                  </a:defRPr>
                </a:lvl3pPr>
                <a:lvl4pPr>
                  <a:defRPr>
                    <a:solidFill>
                      <a:schemeClr val="tx1"/>
                    </a:solidFill>
                    <a:latin typeface="Arial" charset="0"/>
                    <a:ea typeface="ＭＳ Ｐゴシック" pitchFamily="32" charset="-128"/>
                  </a:defRPr>
                </a:lvl4pPr>
                <a:lvl5pPr>
                  <a:defRPr>
                    <a:solidFill>
                      <a:schemeClr val="tx1"/>
                    </a:solidFill>
                    <a:latin typeface="Arial" charset="0"/>
                    <a:ea typeface="ＭＳ Ｐゴシック" pitchFamily="32" charset="-128"/>
                  </a:defRPr>
                </a:lvl5pPr>
                <a:lvl6pPr marL="457200" eaLnBrk="0" fontAlgn="base" hangingPunct="0">
                  <a:spcBef>
                    <a:spcPct val="0"/>
                  </a:spcBef>
                  <a:spcAft>
                    <a:spcPct val="0"/>
                  </a:spcAft>
                  <a:defRPr>
                    <a:solidFill>
                      <a:schemeClr val="tx1"/>
                    </a:solidFill>
                    <a:latin typeface="Arial" charset="0"/>
                    <a:ea typeface="ＭＳ Ｐゴシック" pitchFamily="32" charset="-128"/>
                  </a:defRPr>
                </a:lvl6pPr>
                <a:lvl7pPr marL="914400" eaLnBrk="0" fontAlgn="base" hangingPunct="0">
                  <a:spcBef>
                    <a:spcPct val="0"/>
                  </a:spcBef>
                  <a:spcAft>
                    <a:spcPct val="0"/>
                  </a:spcAft>
                  <a:defRPr>
                    <a:solidFill>
                      <a:schemeClr val="tx1"/>
                    </a:solidFill>
                    <a:latin typeface="Arial" charset="0"/>
                    <a:ea typeface="ＭＳ Ｐゴシック" pitchFamily="32" charset="-128"/>
                  </a:defRPr>
                </a:lvl7pPr>
                <a:lvl8pPr marL="1371600" eaLnBrk="0" fontAlgn="base" hangingPunct="0">
                  <a:spcBef>
                    <a:spcPct val="0"/>
                  </a:spcBef>
                  <a:spcAft>
                    <a:spcPct val="0"/>
                  </a:spcAft>
                  <a:defRPr>
                    <a:solidFill>
                      <a:schemeClr val="tx1"/>
                    </a:solidFill>
                    <a:latin typeface="Arial" charset="0"/>
                    <a:ea typeface="ＭＳ Ｐゴシック" pitchFamily="32" charset="-128"/>
                  </a:defRPr>
                </a:lvl8pPr>
                <a:lvl9pPr marL="1828800" eaLnBrk="0" fontAlgn="base" hangingPunct="0">
                  <a:spcBef>
                    <a:spcPct val="0"/>
                  </a:spcBef>
                  <a:spcAft>
                    <a:spcPct val="0"/>
                  </a:spcAft>
                  <a:defRPr>
                    <a:solidFill>
                      <a:schemeClr val="tx1"/>
                    </a:solidFill>
                    <a:latin typeface="Arial" charset="0"/>
                    <a:ea typeface="ＭＳ Ｐゴシック" pitchFamily="32" charset="-128"/>
                  </a:defRPr>
                </a:lvl9pPr>
              </a:lstStyle>
              <a:p>
                <a:endParaRPr lang="en-GB" altLang="sl-SI" sz="2000">
                  <a:solidFill>
                    <a:prstClr val="black"/>
                  </a:solidFill>
                </a:endParaRPr>
              </a:p>
            </p:txBody>
          </p:sp>
          <p:sp>
            <p:nvSpPr>
              <p:cNvPr id="19" name="Rectangle 21"/>
              <p:cNvSpPr>
                <a:spLocks noChangeArrowheads="1"/>
              </p:cNvSpPr>
              <p:nvPr/>
            </p:nvSpPr>
            <p:spPr bwMode="auto">
              <a:xfrm>
                <a:off x="3571" y="1217"/>
                <a:ext cx="230" cy="1087"/>
              </a:xfrm>
              <a:prstGeom prst="rect">
                <a:avLst/>
              </a:prstGeom>
              <a:gradFill rotWithShape="0">
                <a:gsLst>
                  <a:gs pos="0">
                    <a:srgbClr val="0033CC">
                      <a:gamma/>
                      <a:tint val="0"/>
                      <a:invGamma/>
                      <a:alpha val="0"/>
                    </a:srgbClr>
                  </a:gs>
                  <a:gs pos="100000">
                    <a:srgbClr val="0033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solidFill>
                    <a:prstClr val="black"/>
                  </a:solidFill>
                </a:endParaRPr>
              </a:p>
            </p:txBody>
          </p:sp>
        </p:grpSp>
        <p:grpSp>
          <p:nvGrpSpPr>
            <p:cNvPr id="23" name="Group 19"/>
            <p:cNvGrpSpPr>
              <a:grpSpLocks/>
            </p:cNvGrpSpPr>
            <p:nvPr/>
          </p:nvGrpSpPr>
          <p:grpSpPr bwMode="auto">
            <a:xfrm>
              <a:off x="1476988" y="4545634"/>
              <a:ext cx="327322" cy="1443713"/>
              <a:chOff x="3571" y="1217"/>
              <a:chExt cx="231" cy="1363"/>
            </a:xfrm>
          </p:grpSpPr>
          <p:sp>
            <p:nvSpPr>
              <p:cNvPr id="24" name="Rectangle 58"/>
              <p:cNvSpPr>
                <a:spLocks noChangeArrowheads="1"/>
              </p:cNvSpPr>
              <p:nvPr/>
            </p:nvSpPr>
            <p:spPr bwMode="auto">
              <a:xfrm>
                <a:off x="3571" y="2304"/>
                <a:ext cx="231" cy="276"/>
              </a:xfrm>
              <a:prstGeom prst="rect">
                <a:avLst/>
              </a:prstGeom>
              <a:solidFill>
                <a:srgbClr val="0033CC"/>
              </a:solidFill>
              <a:ln>
                <a:noFill/>
              </a:ln>
              <a:extLst>
                <a:ext uri="{91240B29-F687-4F45-9708-019B960494DF}">
                  <a14:hiddenLine xmlns:a14="http://schemas.microsoft.com/office/drawing/2010/main" w="19050">
                    <a:solidFill>
                      <a:schemeClr val="tx1"/>
                    </a:solidFill>
                    <a:miter lim="800000"/>
                    <a:headEnd/>
                    <a:tailEnd/>
                  </a14:hiddenLine>
                </a:ext>
              </a:extLst>
            </p:spPr>
            <p:txBody>
              <a:bodyPr wrap="none" anchor="ctr"/>
              <a:lstStyle>
                <a:lvl1pPr>
                  <a:defRPr>
                    <a:solidFill>
                      <a:schemeClr val="tx1"/>
                    </a:solidFill>
                    <a:latin typeface="Arial" charset="0"/>
                    <a:ea typeface="ＭＳ Ｐゴシック" pitchFamily="32" charset="-128"/>
                  </a:defRPr>
                </a:lvl1pPr>
                <a:lvl2pPr marL="37931725" indent="-37474525">
                  <a:defRPr>
                    <a:solidFill>
                      <a:schemeClr val="tx1"/>
                    </a:solidFill>
                    <a:latin typeface="Arial" charset="0"/>
                    <a:ea typeface="ＭＳ Ｐゴシック" pitchFamily="32" charset="-128"/>
                  </a:defRPr>
                </a:lvl2pPr>
                <a:lvl3pPr>
                  <a:defRPr>
                    <a:solidFill>
                      <a:schemeClr val="tx1"/>
                    </a:solidFill>
                    <a:latin typeface="Arial" charset="0"/>
                    <a:ea typeface="ＭＳ Ｐゴシック" pitchFamily="32" charset="-128"/>
                  </a:defRPr>
                </a:lvl3pPr>
                <a:lvl4pPr>
                  <a:defRPr>
                    <a:solidFill>
                      <a:schemeClr val="tx1"/>
                    </a:solidFill>
                    <a:latin typeface="Arial" charset="0"/>
                    <a:ea typeface="ＭＳ Ｐゴシック" pitchFamily="32" charset="-128"/>
                  </a:defRPr>
                </a:lvl4pPr>
                <a:lvl5pPr>
                  <a:defRPr>
                    <a:solidFill>
                      <a:schemeClr val="tx1"/>
                    </a:solidFill>
                    <a:latin typeface="Arial" charset="0"/>
                    <a:ea typeface="ＭＳ Ｐゴシック" pitchFamily="32" charset="-128"/>
                  </a:defRPr>
                </a:lvl5pPr>
                <a:lvl6pPr marL="457200" eaLnBrk="0" fontAlgn="base" hangingPunct="0">
                  <a:spcBef>
                    <a:spcPct val="0"/>
                  </a:spcBef>
                  <a:spcAft>
                    <a:spcPct val="0"/>
                  </a:spcAft>
                  <a:defRPr>
                    <a:solidFill>
                      <a:schemeClr val="tx1"/>
                    </a:solidFill>
                    <a:latin typeface="Arial" charset="0"/>
                    <a:ea typeface="ＭＳ Ｐゴシック" pitchFamily="32" charset="-128"/>
                  </a:defRPr>
                </a:lvl6pPr>
                <a:lvl7pPr marL="914400" eaLnBrk="0" fontAlgn="base" hangingPunct="0">
                  <a:spcBef>
                    <a:spcPct val="0"/>
                  </a:spcBef>
                  <a:spcAft>
                    <a:spcPct val="0"/>
                  </a:spcAft>
                  <a:defRPr>
                    <a:solidFill>
                      <a:schemeClr val="tx1"/>
                    </a:solidFill>
                    <a:latin typeface="Arial" charset="0"/>
                    <a:ea typeface="ＭＳ Ｐゴシック" pitchFamily="32" charset="-128"/>
                  </a:defRPr>
                </a:lvl7pPr>
                <a:lvl8pPr marL="1371600" eaLnBrk="0" fontAlgn="base" hangingPunct="0">
                  <a:spcBef>
                    <a:spcPct val="0"/>
                  </a:spcBef>
                  <a:spcAft>
                    <a:spcPct val="0"/>
                  </a:spcAft>
                  <a:defRPr>
                    <a:solidFill>
                      <a:schemeClr val="tx1"/>
                    </a:solidFill>
                    <a:latin typeface="Arial" charset="0"/>
                    <a:ea typeface="ＭＳ Ｐゴシック" pitchFamily="32" charset="-128"/>
                  </a:defRPr>
                </a:lvl8pPr>
                <a:lvl9pPr marL="1828800" eaLnBrk="0" fontAlgn="base" hangingPunct="0">
                  <a:spcBef>
                    <a:spcPct val="0"/>
                  </a:spcBef>
                  <a:spcAft>
                    <a:spcPct val="0"/>
                  </a:spcAft>
                  <a:defRPr>
                    <a:solidFill>
                      <a:schemeClr val="tx1"/>
                    </a:solidFill>
                    <a:latin typeface="Arial" charset="0"/>
                    <a:ea typeface="ＭＳ Ｐゴシック" pitchFamily="32" charset="-128"/>
                  </a:defRPr>
                </a:lvl9pPr>
              </a:lstStyle>
              <a:p>
                <a:endParaRPr lang="en-GB" altLang="sl-SI" sz="2000">
                  <a:solidFill>
                    <a:prstClr val="black"/>
                  </a:solidFill>
                </a:endParaRPr>
              </a:p>
            </p:txBody>
          </p:sp>
          <p:sp>
            <p:nvSpPr>
              <p:cNvPr id="31" name="Rectangle 21"/>
              <p:cNvSpPr>
                <a:spLocks noChangeArrowheads="1"/>
              </p:cNvSpPr>
              <p:nvPr/>
            </p:nvSpPr>
            <p:spPr bwMode="auto">
              <a:xfrm>
                <a:off x="3571" y="1217"/>
                <a:ext cx="231" cy="1087"/>
              </a:xfrm>
              <a:prstGeom prst="rect">
                <a:avLst/>
              </a:prstGeom>
              <a:gradFill rotWithShape="0">
                <a:gsLst>
                  <a:gs pos="0">
                    <a:srgbClr val="0033CC">
                      <a:gamma/>
                      <a:tint val="0"/>
                      <a:invGamma/>
                      <a:alpha val="0"/>
                    </a:srgbClr>
                  </a:gs>
                  <a:gs pos="100000">
                    <a:srgbClr val="0033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solidFill>
                    <a:prstClr val="black"/>
                  </a:solidFill>
                </a:endParaRPr>
              </a:p>
            </p:txBody>
          </p:sp>
        </p:grpSp>
      </p:grpSp>
      <p:grpSp>
        <p:nvGrpSpPr>
          <p:cNvPr id="6" name="Skupina 5"/>
          <p:cNvGrpSpPr/>
          <p:nvPr/>
        </p:nvGrpSpPr>
        <p:grpSpPr>
          <a:xfrm>
            <a:off x="792867" y="2959205"/>
            <a:ext cx="3384376" cy="2989016"/>
            <a:chOff x="971600" y="3870910"/>
            <a:chExt cx="2304256" cy="2118437"/>
          </a:xfrm>
        </p:grpSpPr>
        <p:sp>
          <p:nvSpPr>
            <p:cNvPr id="32" name="Rectangle 57"/>
            <p:cNvSpPr>
              <a:spLocks noChangeArrowheads="1"/>
            </p:cNvSpPr>
            <p:nvPr/>
          </p:nvSpPr>
          <p:spPr bwMode="auto">
            <a:xfrm>
              <a:off x="971600" y="3870910"/>
              <a:ext cx="2304256" cy="2118437"/>
            </a:xfrm>
            <a:prstGeom prst="rect">
              <a:avLst/>
            </a:prstGeom>
            <a:solidFill>
              <a:srgbClr val="FFF089"/>
            </a:solidFill>
            <a:ln w="19050">
              <a:solidFill>
                <a:schemeClr val="tx1"/>
              </a:solidFill>
              <a:miter lim="800000"/>
              <a:headEnd/>
              <a:tailEnd/>
            </a:ln>
          </p:spPr>
          <p:txBody>
            <a:bodyPr wrap="none" anchor="ctr"/>
            <a:lstStyle>
              <a:lvl1pPr>
                <a:defRPr>
                  <a:solidFill>
                    <a:schemeClr val="tx1"/>
                  </a:solidFill>
                  <a:latin typeface="Arial" charset="0"/>
                  <a:ea typeface="ＭＳ Ｐゴシック" pitchFamily="32" charset="-128"/>
                </a:defRPr>
              </a:lvl1pPr>
              <a:lvl2pPr marL="742950" indent="-285750">
                <a:defRPr>
                  <a:solidFill>
                    <a:schemeClr val="tx1"/>
                  </a:solidFill>
                  <a:latin typeface="Arial" charset="0"/>
                  <a:ea typeface="ＭＳ Ｐゴシック" pitchFamily="32" charset="-128"/>
                </a:defRPr>
              </a:lvl2pPr>
              <a:lvl3pPr marL="1143000" indent="-228600">
                <a:defRPr>
                  <a:solidFill>
                    <a:schemeClr val="tx1"/>
                  </a:solidFill>
                  <a:latin typeface="Arial" charset="0"/>
                  <a:ea typeface="ＭＳ Ｐゴシック" pitchFamily="32" charset="-128"/>
                </a:defRPr>
              </a:lvl3pPr>
              <a:lvl4pPr marL="1600200" indent="-228600">
                <a:defRPr>
                  <a:solidFill>
                    <a:schemeClr val="tx1"/>
                  </a:solidFill>
                  <a:latin typeface="Arial" charset="0"/>
                  <a:ea typeface="ＭＳ Ｐゴシック" pitchFamily="32" charset="-128"/>
                </a:defRPr>
              </a:lvl4pPr>
              <a:lvl5pPr marL="2057400" indent="-228600">
                <a:defRPr>
                  <a:solidFill>
                    <a:schemeClr val="tx1"/>
                  </a:solidFill>
                  <a:latin typeface="Arial" charset="0"/>
                  <a:ea typeface="ＭＳ Ｐゴシック" pitchFamily="32"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2"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2"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2"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2" charset="-128"/>
                </a:defRPr>
              </a:lvl9pPr>
            </a:lstStyle>
            <a:p>
              <a:endParaRPr lang="en-GB" altLang="sl-SI" sz="2000">
                <a:solidFill>
                  <a:prstClr val="black"/>
                </a:solidFill>
              </a:endParaRPr>
            </a:p>
          </p:txBody>
        </p:sp>
        <p:grpSp>
          <p:nvGrpSpPr>
            <p:cNvPr id="33" name="Group 11"/>
            <p:cNvGrpSpPr>
              <a:grpSpLocks/>
            </p:cNvGrpSpPr>
            <p:nvPr/>
          </p:nvGrpSpPr>
          <p:grpSpPr bwMode="auto">
            <a:xfrm>
              <a:off x="2564093" y="4102539"/>
              <a:ext cx="327322" cy="1876947"/>
              <a:chOff x="4016" y="1493"/>
              <a:chExt cx="231" cy="1912"/>
            </a:xfrm>
          </p:grpSpPr>
          <p:sp>
            <p:nvSpPr>
              <p:cNvPr id="34" name="Rectangle 58"/>
              <p:cNvSpPr>
                <a:spLocks noChangeArrowheads="1"/>
              </p:cNvSpPr>
              <p:nvPr/>
            </p:nvSpPr>
            <p:spPr bwMode="auto">
              <a:xfrm>
                <a:off x="4016" y="2048"/>
                <a:ext cx="231" cy="1357"/>
              </a:xfrm>
              <a:prstGeom prst="rect">
                <a:avLst/>
              </a:prstGeom>
              <a:solidFill>
                <a:srgbClr val="0033CC"/>
              </a:solidFill>
              <a:ln>
                <a:noFill/>
              </a:ln>
              <a:extLst>
                <a:ext uri="{91240B29-F687-4F45-9708-019B960494DF}">
                  <a14:hiddenLine xmlns:a14="http://schemas.microsoft.com/office/drawing/2010/main" w="19050">
                    <a:solidFill>
                      <a:schemeClr val="tx1"/>
                    </a:solidFill>
                    <a:miter lim="800000"/>
                    <a:headEnd/>
                    <a:tailEnd/>
                  </a14:hiddenLine>
                </a:ext>
              </a:extLst>
            </p:spPr>
            <p:txBody>
              <a:bodyPr wrap="none" anchor="ctr"/>
              <a:lstStyle>
                <a:lvl1pPr>
                  <a:defRPr>
                    <a:solidFill>
                      <a:schemeClr val="tx1"/>
                    </a:solidFill>
                    <a:latin typeface="Arial" charset="0"/>
                    <a:ea typeface="ＭＳ Ｐゴシック" pitchFamily="32" charset="-128"/>
                  </a:defRPr>
                </a:lvl1pPr>
                <a:lvl2pPr marL="742950" indent="-285750">
                  <a:defRPr>
                    <a:solidFill>
                      <a:schemeClr val="tx1"/>
                    </a:solidFill>
                    <a:latin typeface="Arial" charset="0"/>
                    <a:ea typeface="ＭＳ Ｐゴシック" pitchFamily="32" charset="-128"/>
                  </a:defRPr>
                </a:lvl2pPr>
                <a:lvl3pPr marL="1143000" indent="-228600">
                  <a:defRPr>
                    <a:solidFill>
                      <a:schemeClr val="tx1"/>
                    </a:solidFill>
                    <a:latin typeface="Arial" charset="0"/>
                    <a:ea typeface="ＭＳ Ｐゴシック" pitchFamily="32" charset="-128"/>
                  </a:defRPr>
                </a:lvl3pPr>
                <a:lvl4pPr marL="1600200" indent="-228600">
                  <a:defRPr>
                    <a:solidFill>
                      <a:schemeClr val="tx1"/>
                    </a:solidFill>
                    <a:latin typeface="Arial" charset="0"/>
                    <a:ea typeface="ＭＳ Ｐゴシック" pitchFamily="32" charset="-128"/>
                  </a:defRPr>
                </a:lvl4pPr>
                <a:lvl5pPr marL="2057400" indent="-228600">
                  <a:defRPr>
                    <a:solidFill>
                      <a:schemeClr val="tx1"/>
                    </a:solidFill>
                    <a:latin typeface="Arial" charset="0"/>
                    <a:ea typeface="ＭＳ Ｐゴシック" pitchFamily="32"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2"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2"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2"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2" charset="-128"/>
                  </a:defRPr>
                </a:lvl9pPr>
              </a:lstStyle>
              <a:p>
                <a:endParaRPr lang="en-GB" altLang="sl-SI" sz="2000">
                  <a:solidFill>
                    <a:prstClr val="black"/>
                  </a:solidFill>
                </a:endParaRPr>
              </a:p>
            </p:txBody>
          </p:sp>
          <p:sp>
            <p:nvSpPr>
              <p:cNvPr id="35" name="Rectangle 13"/>
              <p:cNvSpPr>
                <a:spLocks noChangeArrowheads="1"/>
              </p:cNvSpPr>
              <p:nvPr/>
            </p:nvSpPr>
            <p:spPr bwMode="auto">
              <a:xfrm>
                <a:off x="4018" y="1493"/>
                <a:ext cx="227" cy="555"/>
              </a:xfrm>
              <a:prstGeom prst="rect">
                <a:avLst/>
              </a:prstGeom>
              <a:gradFill rotWithShape="0">
                <a:gsLst>
                  <a:gs pos="0">
                    <a:srgbClr val="0033CC">
                      <a:gamma/>
                      <a:tint val="0"/>
                      <a:invGamma/>
                      <a:alpha val="0"/>
                    </a:srgbClr>
                  </a:gs>
                  <a:gs pos="100000">
                    <a:srgbClr val="0033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prstClr val="black"/>
                  </a:solidFill>
                  <a:ea typeface="ＭＳ Ｐゴシック" charset="0"/>
                  <a:cs typeface="ＭＳ Ｐゴシック" charset="0"/>
                </a:endParaRPr>
              </a:p>
            </p:txBody>
          </p:sp>
          <p:sp>
            <p:nvSpPr>
              <p:cNvPr id="36" name="Rectangle 59"/>
              <p:cNvSpPr>
                <a:spLocks noChangeArrowheads="1"/>
              </p:cNvSpPr>
              <p:nvPr/>
            </p:nvSpPr>
            <p:spPr bwMode="auto">
              <a:xfrm>
                <a:off x="4016" y="1678"/>
                <a:ext cx="226" cy="1727"/>
              </a:xfrm>
              <a:prstGeom prst="rect">
                <a:avLst/>
              </a:prstGeom>
              <a:solidFill>
                <a:srgbClr val="0033CC"/>
              </a:solidFill>
              <a:ln w="19050">
                <a:solidFill>
                  <a:schemeClr val="tx1"/>
                </a:solidFill>
                <a:miter lim="800000"/>
                <a:headEnd/>
                <a:tailEnd/>
              </a:ln>
            </p:spPr>
            <p:txBody>
              <a:bodyPr wrap="none" anchor="ctr"/>
              <a:lstStyle>
                <a:lvl1pPr>
                  <a:defRPr>
                    <a:solidFill>
                      <a:schemeClr val="tx1"/>
                    </a:solidFill>
                    <a:latin typeface="Arial" charset="0"/>
                    <a:ea typeface="ＭＳ Ｐゴシック" pitchFamily="32" charset="-128"/>
                  </a:defRPr>
                </a:lvl1pPr>
                <a:lvl2pPr marL="742950" indent="-285750">
                  <a:defRPr>
                    <a:solidFill>
                      <a:schemeClr val="tx1"/>
                    </a:solidFill>
                    <a:latin typeface="Arial" charset="0"/>
                    <a:ea typeface="ＭＳ Ｐゴシック" pitchFamily="32" charset="-128"/>
                  </a:defRPr>
                </a:lvl2pPr>
                <a:lvl3pPr marL="1143000" indent="-228600">
                  <a:defRPr>
                    <a:solidFill>
                      <a:schemeClr val="tx1"/>
                    </a:solidFill>
                    <a:latin typeface="Arial" charset="0"/>
                    <a:ea typeface="ＭＳ Ｐゴシック" pitchFamily="32" charset="-128"/>
                  </a:defRPr>
                </a:lvl3pPr>
                <a:lvl4pPr marL="1600200" indent="-228600">
                  <a:defRPr>
                    <a:solidFill>
                      <a:schemeClr val="tx1"/>
                    </a:solidFill>
                    <a:latin typeface="Arial" charset="0"/>
                    <a:ea typeface="ＭＳ Ｐゴシック" pitchFamily="32" charset="-128"/>
                  </a:defRPr>
                </a:lvl4pPr>
                <a:lvl5pPr marL="2057400" indent="-228600">
                  <a:defRPr>
                    <a:solidFill>
                      <a:schemeClr val="tx1"/>
                    </a:solidFill>
                    <a:latin typeface="Arial" charset="0"/>
                    <a:ea typeface="ＭＳ Ｐゴシック" pitchFamily="32"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2"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2"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2"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2" charset="-128"/>
                  </a:defRPr>
                </a:lvl9pPr>
              </a:lstStyle>
              <a:p>
                <a:endParaRPr lang="en-GB" altLang="sl-SI" sz="2000">
                  <a:solidFill>
                    <a:prstClr val="black"/>
                  </a:solidFill>
                </a:endParaRPr>
              </a:p>
            </p:txBody>
          </p:sp>
        </p:grpSp>
        <p:grpSp>
          <p:nvGrpSpPr>
            <p:cNvPr id="38" name="Group 15"/>
            <p:cNvGrpSpPr>
              <a:grpSpLocks/>
            </p:cNvGrpSpPr>
            <p:nvPr/>
          </p:nvGrpSpPr>
          <p:grpSpPr bwMode="auto">
            <a:xfrm>
              <a:off x="1802395" y="4288987"/>
              <a:ext cx="761698" cy="850192"/>
              <a:chOff x="2940" y="1653"/>
              <a:chExt cx="1044" cy="909"/>
            </a:xfrm>
          </p:grpSpPr>
          <p:grpSp>
            <p:nvGrpSpPr>
              <p:cNvPr id="39" name="Group 16"/>
              <p:cNvGrpSpPr>
                <a:grpSpLocks/>
              </p:cNvGrpSpPr>
              <p:nvPr/>
            </p:nvGrpSpPr>
            <p:grpSpPr bwMode="auto">
              <a:xfrm>
                <a:off x="2940" y="2315"/>
                <a:ext cx="227" cy="247"/>
                <a:chOff x="3744" y="2024"/>
                <a:chExt cx="192" cy="192"/>
              </a:xfrm>
            </p:grpSpPr>
            <p:sp>
              <p:nvSpPr>
                <p:cNvPr id="50" name="Line 17"/>
                <p:cNvSpPr>
                  <a:spLocks noChangeShapeType="1"/>
                </p:cNvSpPr>
                <p:nvPr/>
              </p:nvSpPr>
              <p:spPr bwMode="auto">
                <a:xfrm>
                  <a:off x="3744" y="2208"/>
                  <a:ext cx="192" cy="0"/>
                </a:xfrm>
                <a:prstGeom prst="line">
                  <a:avLst/>
                </a:prstGeom>
                <a:noFill/>
                <a:ln w="57150">
                  <a:solidFill>
                    <a:srgbClr val="E602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solidFill>
                      <a:prstClr val="black"/>
                    </a:solidFill>
                  </a:endParaRPr>
                </a:p>
              </p:txBody>
            </p:sp>
            <p:sp>
              <p:nvSpPr>
                <p:cNvPr id="51" name="Line 18"/>
                <p:cNvSpPr>
                  <a:spLocks noChangeShapeType="1"/>
                </p:cNvSpPr>
                <p:nvPr/>
              </p:nvSpPr>
              <p:spPr bwMode="auto">
                <a:xfrm rot="-5400000">
                  <a:off x="3832" y="2120"/>
                  <a:ext cx="192" cy="0"/>
                </a:xfrm>
                <a:prstGeom prst="line">
                  <a:avLst/>
                </a:prstGeom>
                <a:noFill/>
                <a:ln w="57150">
                  <a:solidFill>
                    <a:srgbClr val="E602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solidFill>
                      <a:prstClr val="black"/>
                    </a:solidFill>
                  </a:endParaRPr>
                </a:p>
              </p:txBody>
            </p:sp>
          </p:grpSp>
          <p:grpSp>
            <p:nvGrpSpPr>
              <p:cNvPr id="40" name="Group 19"/>
              <p:cNvGrpSpPr>
                <a:grpSpLocks/>
              </p:cNvGrpSpPr>
              <p:nvPr/>
            </p:nvGrpSpPr>
            <p:grpSpPr bwMode="auto">
              <a:xfrm>
                <a:off x="3143" y="2095"/>
                <a:ext cx="227" cy="246"/>
                <a:chOff x="3744" y="2024"/>
                <a:chExt cx="192" cy="192"/>
              </a:xfrm>
            </p:grpSpPr>
            <p:sp>
              <p:nvSpPr>
                <p:cNvPr id="48" name="Line 20"/>
                <p:cNvSpPr>
                  <a:spLocks noChangeShapeType="1"/>
                </p:cNvSpPr>
                <p:nvPr/>
              </p:nvSpPr>
              <p:spPr bwMode="auto">
                <a:xfrm>
                  <a:off x="3744" y="2208"/>
                  <a:ext cx="192" cy="0"/>
                </a:xfrm>
                <a:prstGeom prst="line">
                  <a:avLst/>
                </a:prstGeom>
                <a:noFill/>
                <a:ln w="57150">
                  <a:solidFill>
                    <a:srgbClr val="E602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solidFill>
                      <a:prstClr val="black"/>
                    </a:solidFill>
                  </a:endParaRPr>
                </a:p>
              </p:txBody>
            </p:sp>
            <p:sp>
              <p:nvSpPr>
                <p:cNvPr id="49" name="Line 21"/>
                <p:cNvSpPr>
                  <a:spLocks noChangeShapeType="1"/>
                </p:cNvSpPr>
                <p:nvPr/>
              </p:nvSpPr>
              <p:spPr bwMode="auto">
                <a:xfrm rot="-5400000">
                  <a:off x="3832" y="2120"/>
                  <a:ext cx="192" cy="0"/>
                </a:xfrm>
                <a:prstGeom prst="line">
                  <a:avLst/>
                </a:prstGeom>
                <a:noFill/>
                <a:ln w="57150">
                  <a:solidFill>
                    <a:srgbClr val="E602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solidFill>
                      <a:prstClr val="black"/>
                    </a:solidFill>
                  </a:endParaRPr>
                </a:p>
              </p:txBody>
            </p:sp>
          </p:grpSp>
          <p:grpSp>
            <p:nvGrpSpPr>
              <p:cNvPr id="41" name="Group 22"/>
              <p:cNvGrpSpPr>
                <a:grpSpLocks/>
              </p:cNvGrpSpPr>
              <p:nvPr/>
            </p:nvGrpSpPr>
            <p:grpSpPr bwMode="auto">
              <a:xfrm>
                <a:off x="3346" y="1874"/>
                <a:ext cx="227" cy="246"/>
                <a:chOff x="3744" y="2024"/>
                <a:chExt cx="192" cy="192"/>
              </a:xfrm>
            </p:grpSpPr>
            <p:sp>
              <p:nvSpPr>
                <p:cNvPr id="46" name="Line 23"/>
                <p:cNvSpPr>
                  <a:spLocks noChangeShapeType="1"/>
                </p:cNvSpPr>
                <p:nvPr/>
              </p:nvSpPr>
              <p:spPr bwMode="auto">
                <a:xfrm>
                  <a:off x="3744" y="2208"/>
                  <a:ext cx="192" cy="0"/>
                </a:xfrm>
                <a:prstGeom prst="line">
                  <a:avLst/>
                </a:prstGeom>
                <a:noFill/>
                <a:ln w="57150">
                  <a:solidFill>
                    <a:srgbClr val="E602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solidFill>
                      <a:prstClr val="black"/>
                    </a:solidFill>
                  </a:endParaRPr>
                </a:p>
              </p:txBody>
            </p:sp>
            <p:sp>
              <p:nvSpPr>
                <p:cNvPr id="47" name="Line 24"/>
                <p:cNvSpPr>
                  <a:spLocks noChangeShapeType="1"/>
                </p:cNvSpPr>
                <p:nvPr/>
              </p:nvSpPr>
              <p:spPr bwMode="auto">
                <a:xfrm rot="-5400000">
                  <a:off x="3832" y="2120"/>
                  <a:ext cx="192" cy="0"/>
                </a:xfrm>
                <a:prstGeom prst="line">
                  <a:avLst/>
                </a:prstGeom>
                <a:noFill/>
                <a:ln w="57150">
                  <a:solidFill>
                    <a:srgbClr val="E602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solidFill>
                      <a:prstClr val="black"/>
                    </a:solidFill>
                  </a:endParaRPr>
                </a:p>
              </p:txBody>
            </p:sp>
          </p:grpSp>
          <p:grpSp>
            <p:nvGrpSpPr>
              <p:cNvPr id="42" name="Group 25"/>
              <p:cNvGrpSpPr>
                <a:grpSpLocks/>
              </p:cNvGrpSpPr>
              <p:nvPr/>
            </p:nvGrpSpPr>
            <p:grpSpPr bwMode="auto">
              <a:xfrm>
                <a:off x="3554" y="1653"/>
                <a:ext cx="227" cy="247"/>
                <a:chOff x="3744" y="2024"/>
                <a:chExt cx="192" cy="192"/>
              </a:xfrm>
            </p:grpSpPr>
            <p:sp>
              <p:nvSpPr>
                <p:cNvPr id="44" name="Line 26"/>
                <p:cNvSpPr>
                  <a:spLocks noChangeShapeType="1"/>
                </p:cNvSpPr>
                <p:nvPr/>
              </p:nvSpPr>
              <p:spPr bwMode="auto">
                <a:xfrm>
                  <a:off x="3744" y="2208"/>
                  <a:ext cx="192" cy="0"/>
                </a:xfrm>
                <a:prstGeom prst="line">
                  <a:avLst/>
                </a:prstGeom>
                <a:noFill/>
                <a:ln w="57150">
                  <a:solidFill>
                    <a:srgbClr val="E602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solidFill>
                      <a:prstClr val="black"/>
                    </a:solidFill>
                  </a:endParaRPr>
                </a:p>
              </p:txBody>
            </p:sp>
            <p:sp>
              <p:nvSpPr>
                <p:cNvPr id="45" name="Line 27"/>
                <p:cNvSpPr>
                  <a:spLocks noChangeShapeType="1"/>
                </p:cNvSpPr>
                <p:nvPr/>
              </p:nvSpPr>
              <p:spPr bwMode="auto">
                <a:xfrm rot="-5400000">
                  <a:off x="3832" y="2120"/>
                  <a:ext cx="192" cy="0"/>
                </a:xfrm>
                <a:prstGeom prst="line">
                  <a:avLst/>
                </a:prstGeom>
                <a:noFill/>
                <a:ln w="57150">
                  <a:solidFill>
                    <a:srgbClr val="E602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solidFill>
                      <a:prstClr val="black"/>
                    </a:solidFill>
                  </a:endParaRPr>
                </a:p>
              </p:txBody>
            </p:sp>
          </p:grpSp>
          <p:sp>
            <p:nvSpPr>
              <p:cNvPr id="43" name="Line 28"/>
              <p:cNvSpPr>
                <a:spLocks noChangeShapeType="1"/>
              </p:cNvSpPr>
              <p:nvPr/>
            </p:nvSpPr>
            <p:spPr bwMode="auto">
              <a:xfrm>
                <a:off x="3757" y="1668"/>
                <a:ext cx="227" cy="0"/>
              </a:xfrm>
              <a:prstGeom prst="line">
                <a:avLst/>
              </a:prstGeom>
              <a:noFill/>
              <a:ln w="57150">
                <a:solidFill>
                  <a:srgbClr val="E602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solidFill>
                    <a:prstClr val="black"/>
                  </a:solidFill>
                </a:endParaRPr>
              </a:p>
            </p:txBody>
          </p:sp>
        </p:grpSp>
        <p:grpSp>
          <p:nvGrpSpPr>
            <p:cNvPr id="52" name="Group 29"/>
            <p:cNvGrpSpPr>
              <a:grpSpLocks/>
            </p:cNvGrpSpPr>
            <p:nvPr/>
          </p:nvGrpSpPr>
          <p:grpSpPr bwMode="auto">
            <a:xfrm>
              <a:off x="971600" y="4092723"/>
              <a:ext cx="830794" cy="1886763"/>
              <a:chOff x="2358" y="1483"/>
              <a:chExt cx="577" cy="1922"/>
            </a:xfrm>
          </p:grpSpPr>
          <p:grpSp>
            <p:nvGrpSpPr>
              <p:cNvPr id="53" name="Group 30"/>
              <p:cNvGrpSpPr>
                <a:grpSpLocks/>
              </p:cNvGrpSpPr>
              <p:nvPr/>
            </p:nvGrpSpPr>
            <p:grpSpPr bwMode="auto">
              <a:xfrm>
                <a:off x="2703" y="2418"/>
                <a:ext cx="232" cy="987"/>
                <a:chOff x="2703" y="2418"/>
                <a:chExt cx="232" cy="987"/>
              </a:xfrm>
            </p:grpSpPr>
            <p:sp>
              <p:nvSpPr>
                <p:cNvPr id="64" name="Rectangle 31"/>
                <p:cNvSpPr>
                  <a:spLocks noChangeArrowheads="1"/>
                </p:cNvSpPr>
                <p:nvPr/>
              </p:nvSpPr>
              <p:spPr bwMode="auto">
                <a:xfrm>
                  <a:off x="2703" y="2418"/>
                  <a:ext cx="226" cy="395"/>
                </a:xfrm>
                <a:prstGeom prst="rect">
                  <a:avLst/>
                </a:prstGeom>
                <a:gradFill rotWithShape="0">
                  <a:gsLst>
                    <a:gs pos="0">
                      <a:srgbClr val="0033CC">
                        <a:gamma/>
                        <a:tint val="0"/>
                        <a:invGamma/>
                        <a:alpha val="0"/>
                      </a:srgbClr>
                    </a:gs>
                    <a:gs pos="100000">
                      <a:srgbClr val="0033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prstClr val="black"/>
                    </a:solidFill>
                    <a:ea typeface="ＭＳ Ｐゴシック" charset="0"/>
                    <a:cs typeface="ＭＳ Ｐゴシック" charset="0"/>
                  </a:endParaRPr>
                </a:p>
              </p:txBody>
            </p:sp>
            <p:sp>
              <p:nvSpPr>
                <p:cNvPr id="65" name="Rectangle 58"/>
                <p:cNvSpPr>
                  <a:spLocks noChangeArrowheads="1"/>
                </p:cNvSpPr>
                <p:nvPr/>
              </p:nvSpPr>
              <p:spPr bwMode="auto">
                <a:xfrm>
                  <a:off x="2703" y="2813"/>
                  <a:ext cx="226" cy="592"/>
                </a:xfrm>
                <a:prstGeom prst="rect">
                  <a:avLst/>
                </a:prstGeom>
                <a:solidFill>
                  <a:srgbClr val="0033CC"/>
                </a:solidFill>
                <a:ln>
                  <a:noFill/>
                </a:ln>
                <a:extLst>
                  <a:ext uri="{91240B29-F687-4F45-9708-019B960494DF}">
                    <a14:hiddenLine xmlns:a14="http://schemas.microsoft.com/office/drawing/2010/main" w="19050">
                      <a:solidFill>
                        <a:schemeClr val="tx1"/>
                      </a:solidFill>
                      <a:miter lim="800000"/>
                      <a:headEnd/>
                      <a:tailEnd/>
                    </a14:hiddenLine>
                  </a:ext>
                </a:extLst>
              </p:spPr>
              <p:txBody>
                <a:bodyPr wrap="none" anchor="ctr"/>
                <a:lstStyle>
                  <a:lvl1pPr>
                    <a:defRPr>
                      <a:solidFill>
                        <a:schemeClr val="tx1"/>
                      </a:solidFill>
                      <a:latin typeface="Arial" charset="0"/>
                      <a:ea typeface="ＭＳ Ｐゴシック" pitchFamily="32" charset="-128"/>
                    </a:defRPr>
                  </a:lvl1pPr>
                  <a:lvl2pPr marL="742950" indent="-285750">
                    <a:defRPr>
                      <a:solidFill>
                        <a:schemeClr val="tx1"/>
                      </a:solidFill>
                      <a:latin typeface="Arial" charset="0"/>
                      <a:ea typeface="ＭＳ Ｐゴシック" pitchFamily="32" charset="-128"/>
                    </a:defRPr>
                  </a:lvl2pPr>
                  <a:lvl3pPr marL="1143000" indent="-228600">
                    <a:defRPr>
                      <a:solidFill>
                        <a:schemeClr val="tx1"/>
                      </a:solidFill>
                      <a:latin typeface="Arial" charset="0"/>
                      <a:ea typeface="ＭＳ Ｐゴシック" pitchFamily="32" charset="-128"/>
                    </a:defRPr>
                  </a:lvl3pPr>
                  <a:lvl4pPr marL="1600200" indent="-228600">
                    <a:defRPr>
                      <a:solidFill>
                        <a:schemeClr val="tx1"/>
                      </a:solidFill>
                      <a:latin typeface="Arial" charset="0"/>
                      <a:ea typeface="ＭＳ Ｐゴシック" pitchFamily="32" charset="-128"/>
                    </a:defRPr>
                  </a:lvl4pPr>
                  <a:lvl5pPr marL="2057400" indent="-228600">
                    <a:defRPr>
                      <a:solidFill>
                        <a:schemeClr val="tx1"/>
                      </a:solidFill>
                      <a:latin typeface="Arial" charset="0"/>
                      <a:ea typeface="ＭＳ Ｐゴシック" pitchFamily="32"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2"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2"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2"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2" charset="-128"/>
                    </a:defRPr>
                  </a:lvl9pPr>
                </a:lstStyle>
                <a:p>
                  <a:endParaRPr lang="en-GB" altLang="sl-SI" sz="2000">
                    <a:solidFill>
                      <a:prstClr val="black"/>
                    </a:solidFill>
                  </a:endParaRPr>
                </a:p>
              </p:txBody>
            </p:sp>
            <p:sp>
              <p:nvSpPr>
                <p:cNvPr id="66" name="Rectangle 58"/>
                <p:cNvSpPr>
                  <a:spLocks noChangeArrowheads="1"/>
                </p:cNvSpPr>
                <p:nvPr/>
              </p:nvSpPr>
              <p:spPr bwMode="auto">
                <a:xfrm>
                  <a:off x="2709" y="2542"/>
                  <a:ext cx="226" cy="863"/>
                </a:xfrm>
                <a:prstGeom prst="rect">
                  <a:avLst/>
                </a:prstGeom>
                <a:solidFill>
                  <a:srgbClr val="0033CC"/>
                </a:solidFill>
                <a:ln w="19050">
                  <a:solidFill>
                    <a:schemeClr val="tx1"/>
                  </a:solidFill>
                  <a:miter lim="800000"/>
                  <a:headEnd/>
                  <a:tailEnd/>
                </a:ln>
              </p:spPr>
              <p:txBody>
                <a:bodyPr wrap="none" anchor="ctr"/>
                <a:lstStyle>
                  <a:lvl1pPr>
                    <a:defRPr>
                      <a:solidFill>
                        <a:schemeClr val="tx1"/>
                      </a:solidFill>
                      <a:latin typeface="Arial" charset="0"/>
                      <a:ea typeface="ＭＳ Ｐゴシック" pitchFamily="32" charset="-128"/>
                    </a:defRPr>
                  </a:lvl1pPr>
                  <a:lvl2pPr marL="742950" indent="-285750">
                    <a:defRPr>
                      <a:solidFill>
                        <a:schemeClr val="tx1"/>
                      </a:solidFill>
                      <a:latin typeface="Arial" charset="0"/>
                      <a:ea typeface="ＭＳ Ｐゴシック" pitchFamily="32" charset="-128"/>
                    </a:defRPr>
                  </a:lvl2pPr>
                  <a:lvl3pPr marL="1143000" indent="-228600">
                    <a:defRPr>
                      <a:solidFill>
                        <a:schemeClr val="tx1"/>
                      </a:solidFill>
                      <a:latin typeface="Arial" charset="0"/>
                      <a:ea typeface="ＭＳ Ｐゴシック" pitchFamily="32" charset="-128"/>
                    </a:defRPr>
                  </a:lvl3pPr>
                  <a:lvl4pPr marL="1600200" indent="-228600">
                    <a:defRPr>
                      <a:solidFill>
                        <a:schemeClr val="tx1"/>
                      </a:solidFill>
                      <a:latin typeface="Arial" charset="0"/>
                      <a:ea typeface="ＭＳ Ｐゴシック" pitchFamily="32" charset="-128"/>
                    </a:defRPr>
                  </a:lvl4pPr>
                  <a:lvl5pPr marL="2057400" indent="-228600">
                    <a:defRPr>
                      <a:solidFill>
                        <a:schemeClr val="tx1"/>
                      </a:solidFill>
                      <a:latin typeface="Arial" charset="0"/>
                      <a:ea typeface="ＭＳ Ｐゴシック" pitchFamily="32"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2"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2"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2"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2" charset="-128"/>
                    </a:defRPr>
                  </a:lvl9pPr>
                </a:lstStyle>
                <a:p>
                  <a:endParaRPr lang="en-GB" altLang="sl-SI" sz="2000">
                    <a:solidFill>
                      <a:prstClr val="black"/>
                    </a:solidFill>
                  </a:endParaRPr>
                </a:p>
              </p:txBody>
            </p:sp>
          </p:grpSp>
          <p:grpSp>
            <p:nvGrpSpPr>
              <p:cNvPr id="54" name="Group 34"/>
              <p:cNvGrpSpPr>
                <a:grpSpLocks/>
              </p:cNvGrpSpPr>
              <p:nvPr/>
            </p:nvGrpSpPr>
            <p:grpSpPr bwMode="auto">
              <a:xfrm>
                <a:off x="2358" y="1483"/>
                <a:ext cx="78" cy="1706"/>
                <a:chOff x="2358" y="1483"/>
                <a:chExt cx="78" cy="1706"/>
              </a:xfrm>
            </p:grpSpPr>
            <p:sp>
              <p:nvSpPr>
                <p:cNvPr id="55" name="Line 35"/>
                <p:cNvSpPr>
                  <a:spLocks noChangeShapeType="1"/>
                </p:cNvSpPr>
                <p:nvPr/>
              </p:nvSpPr>
              <p:spPr bwMode="auto">
                <a:xfrm>
                  <a:off x="2358" y="3189"/>
                  <a:ext cx="7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prstClr val="black"/>
                    </a:solidFill>
                    <a:ea typeface="ＭＳ Ｐゴシック" charset="0"/>
                    <a:cs typeface="ＭＳ Ｐゴシック" charset="0"/>
                  </a:endParaRPr>
                </a:p>
              </p:txBody>
            </p:sp>
            <p:sp>
              <p:nvSpPr>
                <p:cNvPr id="56" name="Line 36"/>
                <p:cNvSpPr>
                  <a:spLocks noChangeShapeType="1"/>
                </p:cNvSpPr>
                <p:nvPr/>
              </p:nvSpPr>
              <p:spPr bwMode="auto">
                <a:xfrm>
                  <a:off x="2358" y="2976"/>
                  <a:ext cx="7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prstClr val="black"/>
                    </a:solidFill>
                    <a:ea typeface="ＭＳ Ｐゴシック" charset="0"/>
                    <a:cs typeface="ＭＳ Ｐゴシック" charset="0"/>
                  </a:endParaRPr>
                </a:p>
              </p:txBody>
            </p:sp>
            <p:sp>
              <p:nvSpPr>
                <p:cNvPr id="57" name="Line 37"/>
                <p:cNvSpPr>
                  <a:spLocks noChangeShapeType="1"/>
                </p:cNvSpPr>
                <p:nvPr/>
              </p:nvSpPr>
              <p:spPr bwMode="auto">
                <a:xfrm>
                  <a:off x="2358" y="2763"/>
                  <a:ext cx="7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prstClr val="black"/>
                    </a:solidFill>
                    <a:ea typeface="ＭＳ Ｐゴシック" charset="0"/>
                    <a:cs typeface="ＭＳ Ｐゴシック" charset="0"/>
                  </a:endParaRPr>
                </a:p>
              </p:txBody>
            </p:sp>
            <p:sp>
              <p:nvSpPr>
                <p:cNvPr id="58" name="Line 38"/>
                <p:cNvSpPr>
                  <a:spLocks noChangeShapeType="1"/>
                </p:cNvSpPr>
                <p:nvPr/>
              </p:nvSpPr>
              <p:spPr bwMode="auto">
                <a:xfrm>
                  <a:off x="2358" y="2549"/>
                  <a:ext cx="7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prstClr val="black"/>
                    </a:solidFill>
                    <a:ea typeface="ＭＳ Ｐゴシック" charset="0"/>
                    <a:cs typeface="ＭＳ Ｐゴシック" charset="0"/>
                  </a:endParaRPr>
                </a:p>
              </p:txBody>
            </p:sp>
            <p:sp>
              <p:nvSpPr>
                <p:cNvPr id="59" name="Line 39"/>
                <p:cNvSpPr>
                  <a:spLocks noChangeShapeType="1"/>
                </p:cNvSpPr>
                <p:nvPr/>
              </p:nvSpPr>
              <p:spPr bwMode="auto">
                <a:xfrm>
                  <a:off x="2358" y="2336"/>
                  <a:ext cx="7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prstClr val="black"/>
                    </a:solidFill>
                    <a:ea typeface="ＭＳ Ｐゴシック" charset="0"/>
                    <a:cs typeface="ＭＳ Ｐゴシック" charset="0"/>
                  </a:endParaRPr>
                </a:p>
              </p:txBody>
            </p:sp>
            <p:sp>
              <p:nvSpPr>
                <p:cNvPr id="60" name="Line 40"/>
                <p:cNvSpPr>
                  <a:spLocks noChangeShapeType="1"/>
                </p:cNvSpPr>
                <p:nvPr/>
              </p:nvSpPr>
              <p:spPr bwMode="auto">
                <a:xfrm>
                  <a:off x="2358" y="2123"/>
                  <a:ext cx="7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prstClr val="black"/>
                    </a:solidFill>
                    <a:ea typeface="ＭＳ Ｐゴシック" charset="0"/>
                    <a:cs typeface="ＭＳ Ｐゴシック" charset="0"/>
                  </a:endParaRPr>
                </a:p>
              </p:txBody>
            </p:sp>
            <p:sp>
              <p:nvSpPr>
                <p:cNvPr id="61" name="Line 41"/>
                <p:cNvSpPr>
                  <a:spLocks noChangeShapeType="1"/>
                </p:cNvSpPr>
                <p:nvPr/>
              </p:nvSpPr>
              <p:spPr bwMode="auto">
                <a:xfrm>
                  <a:off x="2358" y="1910"/>
                  <a:ext cx="7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prstClr val="black"/>
                    </a:solidFill>
                    <a:ea typeface="ＭＳ Ｐゴシック" charset="0"/>
                    <a:cs typeface="ＭＳ Ｐゴシック" charset="0"/>
                  </a:endParaRPr>
                </a:p>
              </p:txBody>
            </p:sp>
            <p:sp>
              <p:nvSpPr>
                <p:cNvPr id="62" name="Line 42"/>
                <p:cNvSpPr>
                  <a:spLocks noChangeShapeType="1"/>
                </p:cNvSpPr>
                <p:nvPr/>
              </p:nvSpPr>
              <p:spPr bwMode="auto">
                <a:xfrm>
                  <a:off x="2358" y="1696"/>
                  <a:ext cx="7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prstClr val="black"/>
                    </a:solidFill>
                    <a:ea typeface="ＭＳ Ｐゴシック" charset="0"/>
                    <a:cs typeface="ＭＳ Ｐゴシック" charset="0"/>
                  </a:endParaRPr>
                </a:p>
              </p:txBody>
            </p:sp>
            <p:sp>
              <p:nvSpPr>
                <p:cNvPr id="63" name="Line 43"/>
                <p:cNvSpPr>
                  <a:spLocks noChangeShapeType="1"/>
                </p:cNvSpPr>
                <p:nvPr/>
              </p:nvSpPr>
              <p:spPr bwMode="auto">
                <a:xfrm>
                  <a:off x="2358" y="1483"/>
                  <a:ext cx="7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prstClr val="black"/>
                    </a:solidFill>
                    <a:ea typeface="ＭＳ Ｐゴシック" charset="0"/>
                    <a:cs typeface="ＭＳ Ｐゴシック" charset="0"/>
                  </a:endParaRPr>
                </a:p>
              </p:txBody>
            </p:sp>
          </p:grpSp>
        </p:grpSp>
      </p:grpSp>
      <p:sp>
        <p:nvSpPr>
          <p:cNvPr id="4" name="Pravokotnik 3"/>
          <p:cNvSpPr/>
          <p:nvPr/>
        </p:nvSpPr>
        <p:spPr>
          <a:xfrm>
            <a:off x="4073089" y="1340184"/>
            <a:ext cx="4345338" cy="108012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
        <p:nvSpPr>
          <p:cNvPr id="5" name="PoljeZBesedilom 4"/>
          <p:cNvSpPr txBox="1"/>
          <p:nvPr/>
        </p:nvSpPr>
        <p:spPr>
          <a:xfrm>
            <a:off x="4952089" y="3717032"/>
            <a:ext cx="3459442" cy="830997"/>
          </a:xfrm>
          <a:prstGeom prst="rect">
            <a:avLst/>
          </a:prstGeom>
          <a:noFill/>
        </p:spPr>
        <p:txBody>
          <a:bodyPr wrap="square" rtlCol="0">
            <a:spAutoFit/>
          </a:bodyPr>
          <a:lstStyle/>
          <a:p>
            <a:pPr algn="ctr"/>
            <a:r>
              <a:rPr lang="sl-SI" sz="2400" b="1" dirty="0">
                <a:solidFill>
                  <a:srgbClr val="C00000"/>
                </a:solidFill>
                <a:latin typeface="Ubuntu" pitchFamily="34" charset="0"/>
              </a:rPr>
              <a:t>Količinska opredelitev okoljskih koristi.</a:t>
            </a:r>
          </a:p>
        </p:txBody>
      </p:sp>
      <p:sp>
        <p:nvSpPr>
          <p:cNvPr id="67" name="PoljeZBesedilom 66"/>
          <p:cNvSpPr txBox="1"/>
          <p:nvPr/>
        </p:nvSpPr>
        <p:spPr>
          <a:xfrm>
            <a:off x="3851920" y="1418579"/>
            <a:ext cx="4410917" cy="923330"/>
          </a:xfrm>
          <a:prstGeom prst="rect">
            <a:avLst/>
          </a:prstGeom>
          <a:noFill/>
        </p:spPr>
        <p:txBody>
          <a:bodyPr wrap="square" rtlCol="0">
            <a:spAutoFit/>
          </a:bodyPr>
          <a:lstStyle/>
          <a:p>
            <a:pPr marL="742950" lvl="1" indent="-285750">
              <a:buFont typeface="Wingdings" panose="05000000000000000000" pitchFamily="2" charset="2"/>
              <a:buChar char="ü"/>
            </a:pPr>
            <a:r>
              <a:rPr lang="sl-SI" dirty="0">
                <a:solidFill>
                  <a:prstClr val="black"/>
                </a:solidFill>
                <a:latin typeface="Ubuntu" pitchFamily="34" charset="0"/>
              </a:rPr>
              <a:t>Izbor relevantnih kazalnikov</a:t>
            </a:r>
          </a:p>
          <a:p>
            <a:pPr marL="742950" lvl="1" indent="-285750">
              <a:buFont typeface="Wingdings" panose="05000000000000000000" pitchFamily="2" charset="2"/>
              <a:buChar char="ü"/>
            </a:pPr>
            <a:r>
              <a:rPr lang="sl-SI" dirty="0">
                <a:solidFill>
                  <a:prstClr val="black"/>
                </a:solidFill>
                <a:latin typeface="Ubuntu" pitchFamily="34" charset="0"/>
              </a:rPr>
              <a:t>Realno in ambiciozno zastavljeni</a:t>
            </a:r>
          </a:p>
          <a:p>
            <a:pPr marL="742950" lvl="1" indent="-285750">
              <a:buFont typeface="Wingdings" panose="05000000000000000000" pitchFamily="2" charset="2"/>
              <a:buChar char="ü"/>
            </a:pPr>
            <a:r>
              <a:rPr lang="sl-SI" dirty="0">
                <a:solidFill>
                  <a:prstClr val="black"/>
                </a:solidFill>
                <a:latin typeface="Ubuntu" pitchFamily="34" charset="0"/>
              </a:rPr>
              <a:t>Jasni, utemeljeni in verodostojni</a:t>
            </a:r>
          </a:p>
        </p:txBody>
      </p:sp>
      <p:sp>
        <p:nvSpPr>
          <p:cNvPr id="8" name="Desni zaviti oklepaj 7"/>
          <p:cNvSpPr/>
          <p:nvPr/>
        </p:nvSpPr>
        <p:spPr>
          <a:xfrm>
            <a:off x="3612595" y="3542264"/>
            <a:ext cx="1175429" cy="1188885"/>
          </a:xfrm>
          <a:prstGeom prst="rightBrace">
            <a:avLst>
              <a:gd name="adj1" fmla="val 30347"/>
              <a:gd name="adj2" fmla="val 49215"/>
            </a:avLst>
          </a:prstGeom>
          <a:ln w="444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l-SI">
              <a:solidFill>
                <a:prstClr val="black"/>
              </a:solidFill>
            </a:endParaRPr>
          </a:p>
        </p:txBody>
      </p:sp>
    </p:spTree>
    <p:extLst>
      <p:ext uri="{BB962C8B-B14F-4D97-AF65-F5344CB8AC3E}">
        <p14:creationId xmlns:p14="http://schemas.microsoft.com/office/powerpoint/2010/main" val="323660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ravokotnik 15"/>
          <p:cNvSpPr/>
          <p:nvPr/>
        </p:nvSpPr>
        <p:spPr>
          <a:xfrm>
            <a:off x="34960" y="36129"/>
            <a:ext cx="9047771" cy="674388"/>
          </a:xfrm>
          <a:prstGeom prst="rect">
            <a:avLst/>
          </a:prstGeom>
          <a:noFill/>
          <a:ln w="12700" cmpd="dbl">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900"/>
          </a:p>
        </p:txBody>
      </p:sp>
      <p:sp>
        <p:nvSpPr>
          <p:cNvPr id="24" name="Škarnice 23"/>
          <p:cNvSpPr>
            <a:spLocks noChangeArrowheads="1"/>
          </p:cNvSpPr>
          <p:nvPr/>
        </p:nvSpPr>
        <p:spPr bwMode="auto">
          <a:xfrm>
            <a:off x="2051720" y="36129"/>
            <a:ext cx="1549661" cy="674388"/>
          </a:xfrm>
          <a:prstGeom prst="chevron">
            <a:avLst>
              <a:gd name="adj" fmla="val 44083"/>
            </a:avLst>
          </a:prstGeom>
          <a:noFill/>
          <a:ln w="12700">
            <a:noFill/>
            <a:prstDash val="dash"/>
            <a:miter lim="800000"/>
            <a:headEnd/>
            <a:tailEnd/>
          </a:ln>
        </p:spPr>
        <p:txBody>
          <a:bodyPr rot="0" vert="horz" wrap="square" lIns="91440" tIns="45720" rIns="91440" bIns="45720" anchor="ctr" anchorCtr="0" upright="1">
            <a:noAutofit/>
          </a:bodyPr>
          <a:lstStyle/>
          <a:p>
            <a:pPr algn="ctr">
              <a:lnSpc>
                <a:spcPct val="115000"/>
              </a:lnSpc>
              <a:spcAft>
                <a:spcPts val="0"/>
              </a:spcAft>
            </a:pPr>
            <a:r>
              <a:rPr lang="sl-SI" sz="900" b="1" dirty="0">
                <a:solidFill>
                  <a:schemeClr val="bg1"/>
                </a:solidFill>
                <a:latin typeface="Ubuntu" panose="020B0504030602030204" pitchFamily="34" charset="0"/>
                <a:ea typeface="Arial"/>
                <a:cs typeface="Times New Roman"/>
              </a:rPr>
              <a:t>KAKO ZAČETI?</a:t>
            </a:r>
          </a:p>
        </p:txBody>
      </p:sp>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179512" y="6165304"/>
            <a:ext cx="1275680" cy="704111"/>
            <a:chOff x="-8103" y="121987"/>
            <a:chExt cx="1594805" cy="940179"/>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8103" y="795038"/>
              <a:ext cx="1594805" cy="267128"/>
            </a:xfrm>
            <a:prstGeom prst="rect">
              <a:avLst/>
            </a:prstGeom>
            <a:noFill/>
          </p:spPr>
          <p:txBody>
            <a:bodyPr wrap="square" rtlCol="0" anchor="ctr">
              <a:spAutoFit/>
            </a:bodyPr>
            <a:lstStyle/>
            <a:p>
              <a:r>
                <a:rPr lang="sl-SI" sz="700" dirty="0">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Škarnice 32"/>
          <p:cNvSpPr>
            <a:spLocks noChangeArrowheads="1"/>
          </p:cNvSpPr>
          <p:nvPr/>
        </p:nvSpPr>
        <p:spPr bwMode="auto">
          <a:xfrm>
            <a:off x="7069889" y="36129"/>
            <a:ext cx="1750583" cy="674388"/>
          </a:xfrm>
          <a:prstGeom prst="chevron">
            <a:avLst>
              <a:gd name="adj" fmla="val 44083"/>
            </a:avLst>
          </a:prstGeom>
          <a:noFill/>
          <a:ln w="12700">
            <a:noFill/>
            <a:prstDash val="dash"/>
            <a:miter lim="800000"/>
            <a:headEnd/>
            <a:tailEnd/>
          </a:ln>
        </p:spPr>
        <p:txBody>
          <a:bodyPr rot="0" vert="horz" wrap="square" lIns="91440" tIns="45720" rIns="91440" bIns="45720" anchor="ctr" anchorCtr="0" upright="1">
            <a:noAutofit/>
          </a:bodyPr>
          <a:lstStyle/>
          <a:p>
            <a:pPr>
              <a:lnSpc>
                <a:spcPct val="115000"/>
              </a:lnSpc>
              <a:spcAft>
                <a:spcPts val="0"/>
              </a:spcAft>
            </a:pPr>
            <a:r>
              <a:rPr lang="sl-SI" sz="900" b="1" dirty="0">
                <a:solidFill>
                  <a:schemeClr val="bg1"/>
                </a:solidFill>
                <a:latin typeface="Ubuntu" panose="020B0504030602030204" pitchFamily="34" charset="0"/>
                <a:ea typeface="Arial"/>
                <a:cs typeface="Times New Roman"/>
              </a:rPr>
              <a:t>PORTAL</a:t>
            </a:r>
          </a:p>
        </p:txBody>
      </p:sp>
      <p:sp>
        <p:nvSpPr>
          <p:cNvPr id="3" name="Ograda vsebine 2"/>
          <p:cNvSpPr>
            <a:spLocks noGrp="1"/>
          </p:cNvSpPr>
          <p:nvPr>
            <p:ph sz="half" idx="1"/>
          </p:nvPr>
        </p:nvSpPr>
        <p:spPr>
          <a:xfrm>
            <a:off x="595897" y="1166018"/>
            <a:ext cx="7956652" cy="4525963"/>
          </a:xfrm>
        </p:spPr>
        <p:txBody>
          <a:bodyPr>
            <a:normAutofit/>
          </a:bodyPr>
          <a:lstStyle/>
          <a:p>
            <a:pPr marL="981075" lvl="0" indent="-981075">
              <a:buNone/>
            </a:pPr>
            <a:r>
              <a:rPr lang="sl-SI" b="1" dirty="0"/>
              <a:t>3.	</a:t>
            </a:r>
            <a:r>
              <a:rPr lang="sl-SI" b="1"/>
              <a:t>WHAT IS COFINANCING RATE?</a:t>
            </a:r>
            <a:endParaRPr lang="sl-SI" b="1" dirty="0"/>
          </a:p>
          <a:p>
            <a:pPr marL="514350" lvl="0" indent="-514350">
              <a:buFont typeface="+mj-lt"/>
              <a:buAutoNum type="alphaUcPeriod"/>
            </a:pPr>
            <a:r>
              <a:rPr lang="sl-SI" sz="2400" dirty="0"/>
              <a:t>50%</a:t>
            </a:r>
          </a:p>
          <a:p>
            <a:pPr marL="514350" lvl="0" indent="-514350">
              <a:buFont typeface="+mj-lt"/>
              <a:buAutoNum type="alphaUcPeriod"/>
            </a:pPr>
            <a:r>
              <a:rPr lang="sl-SI" sz="2400" dirty="0"/>
              <a:t>85%</a:t>
            </a:r>
          </a:p>
          <a:p>
            <a:pPr marL="514350" lvl="0" indent="-514350">
              <a:buFont typeface="+mj-lt"/>
              <a:buAutoNum type="alphaUcPeriod"/>
            </a:pPr>
            <a:r>
              <a:rPr lang="sl-SI" sz="2400" dirty="0"/>
              <a:t>60% narava (izjemoma 75%), </a:t>
            </a:r>
          </a:p>
          <a:p>
            <a:pPr marL="0" lvl="0" indent="0">
              <a:buNone/>
            </a:pPr>
            <a:r>
              <a:rPr lang="sl-SI" sz="2400" dirty="0"/>
              <a:t>       55% okolje in podnebni ukrepi</a:t>
            </a:r>
          </a:p>
          <a:p>
            <a:pPr marL="514350" lvl="0" indent="-514350">
              <a:buFont typeface="+mj-lt"/>
              <a:buAutoNum type="alphaUcPeriod" startAt="4"/>
            </a:pPr>
            <a:r>
              <a:rPr lang="sl-SI" sz="2400" dirty="0"/>
              <a:t>75% narava, </a:t>
            </a:r>
          </a:p>
          <a:p>
            <a:pPr marL="0" lvl="0" indent="0">
              <a:buNone/>
            </a:pPr>
            <a:r>
              <a:rPr lang="sl-SI" sz="2400" dirty="0"/>
              <a:t>       60% okolje in podnebni ukrepi</a:t>
            </a:r>
          </a:p>
          <a:p>
            <a:pPr marL="514350" lvl="0" indent="-514350">
              <a:buFont typeface="+mj-lt"/>
              <a:buAutoNum type="alphaUcPeriod" startAt="5"/>
            </a:pPr>
            <a:r>
              <a:rPr lang="sl-SI" sz="2400" dirty="0"/>
              <a:t>100</a:t>
            </a:r>
            <a:r>
              <a:rPr lang="sl-SI" dirty="0"/>
              <a:t>%</a:t>
            </a:r>
          </a:p>
        </p:txBody>
      </p:sp>
      <p:pic>
        <p:nvPicPr>
          <p:cNvPr id="4" name="Slika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6136" y="3068960"/>
            <a:ext cx="3332184" cy="2495922"/>
          </a:xfrm>
          <a:prstGeom prst="rect">
            <a:avLst/>
          </a:prstGeom>
        </p:spPr>
      </p:pic>
      <p:sp>
        <p:nvSpPr>
          <p:cNvPr id="20" name="Pravokotnik 19"/>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schemeClr val="tx1"/>
                </a:solidFill>
                <a:latin typeface="Ubuntu" panose="020B0504030602030204" pitchFamily="34" charset="0"/>
              </a:rPr>
              <a:t>Sklop: LIFE kviz </a:t>
            </a:r>
            <a:endParaRPr lang="sl-SI" sz="2000" dirty="0">
              <a:latin typeface="Ubuntu" panose="020B0504030602030204" pitchFamily="34" charset="0"/>
            </a:endParaRPr>
          </a:p>
        </p:txBody>
      </p:sp>
    </p:spTree>
    <p:extLst>
      <p:ext uri="{BB962C8B-B14F-4D97-AF65-F5344CB8AC3E}">
        <p14:creationId xmlns:p14="http://schemas.microsoft.com/office/powerpoint/2010/main" val="24782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0"/>
                                  </p:iterate>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iterate type="lt">
                                    <p:tmAbs val="0"/>
                                  </p:iterate>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iterate type="lt">
                                    <p:tmPct val="0"/>
                                  </p:iterate>
                                  <p:childTnLst>
                                    <p:animClr clrSpc="rgb" dir="cw">
                                      <p:cBhvr override="childStyle">
                                        <p:cTn id="26" dur="2000" fill="hold"/>
                                        <p:tgtEl>
                                          <p:spTgt spid="3">
                                            <p:txEl>
                                              <p:pRg st="3" end="3"/>
                                            </p:txEl>
                                          </p:spTgt>
                                        </p:tgtEl>
                                        <p:attrNameLst>
                                          <p:attrName>style.color</p:attrName>
                                        </p:attrNameLst>
                                      </p:cBhvr>
                                      <p:to>
                                        <a:srgbClr val="6CC04A"/>
                                      </p:to>
                                    </p:animClr>
                                  </p:childTnLst>
                                </p:cTn>
                              </p:par>
                              <p:par>
                                <p:cTn id="27" presetID="3" presetClass="emph" presetSubtype="2" fill="hold" nodeType="withEffect">
                                  <p:stCondLst>
                                    <p:cond delay="0"/>
                                  </p:stCondLst>
                                  <p:iterate type="lt">
                                    <p:tmPct val="0"/>
                                  </p:iterate>
                                  <p:childTnLst>
                                    <p:animClr clrSpc="rgb" dir="cw">
                                      <p:cBhvr override="childStyle">
                                        <p:cTn id="28" dur="2000" fill="hold"/>
                                        <p:tgtEl>
                                          <p:spTgt spid="3">
                                            <p:txEl>
                                              <p:pRg st="4" end="4"/>
                                            </p:txEl>
                                          </p:spTgt>
                                        </p:tgtEl>
                                        <p:attrNameLst>
                                          <p:attrName>style.color</p:attrName>
                                        </p:attrNameLst>
                                      </p:cBhvr>
                                      <p:to>
                                        <a:srgbClr val="6CC04A"/>
                                      </p:to>
                                    </p:animClr>
                                  </p:childTnLst>
                                </p:cTn>
                              </p:par>
                              <p:par>
                                <p:cTn id="29" presetID="15" presetClass="emph" presetSubtype="0" nodeType="withEffect">
                                  <p:stCondLst>
                                    <p:cond delay="0"/>
                                  </p:stCondLst>
                                  <p:iterate type="lt">
                                    <p:tmAbs val="25"/>
                                  </p:iterate>
                                  <p:childTnLst>
                                    <p:set>
                                      <p:cBhvr override="childStyle">
                                        <p:cTn id="30" dur="indefinite"/>
                                        <p:tgtEl>
                                          <p:spTgt spid="3">
                                            <p:txEl>
                                              <p:pRg st="3" end="3"/>
                                            </p:txEl>
                                          </p:spTgt>
                                        </p:tgtEl>
                                        <p:attrNameLst>
                                          <p:attrName>style.fontWeight</p:attrName>
                                        </p:attrNameLst>
                                      </p:cBhvr>
                                      <p:to>
                                        <p:strVal val="bold"/>
                                      </p:to>
                                    </p:set>
                                  </p:childTnLst>
                                </p:cTn>
                              </p:par>
                              <p:par>
                                <p:cTn id="31" presetID="15" presetClass="emph" presetSubtype="0" nodeType="withEffect">
                                  <p:stCondLst>
                                    <p:cond delay="0"/>
                                  </p:stCondLst>
                                  <p:iterate type="lt">
                                    <p:tmAbs val="25"/>
                                  </p:iterate>
                                  <p:childTnLst>
                                    <p:set>
                                      <p:cBhvr override="childStyle">
                                        <p:cTn id="32" dur="indefinite"/>
                                        <p:tgtEl>
                                          <p:spTgt spid="3">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3999"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white"/>
                </a:solidFill>
                <a:latin typeface="Ubuntu" panose="020B0504030602030204" pitchFamily="34" charset="0"/>
              </a:rPr>
              <a:t> </a:t>
            </a:r>
            <a:r>
              <a:rPr lang="sl-SI" sz="2000" dirty="0">
                <a:solidFill>
                  <a:prstClr val="black"/>
                </a:solidFill>
                <a:latin typeface="Ubuntu" panose="020B0504030602030204" pitchFamily="34" charset="0"/>
              </a:rPr>
              <a:t>Sklop: Indikatorji</a:t>
            </a:r>
            <a:endParaRPr lang="sl-SI" sz="2000" dirty="0">
              <a:solidFill>
                <a:prstClr val="white"/>
              </a:solidFill>
              <a:latin typeface="Ubuntu" panose="020B0504030602030204" pitchFamily="34" charset="0"/>
            </a:endParaRPr>
          </a:p>
        </p:txBody>
      </p:sp>
      <p:sp>
        <p:nvSpPr>
          <p:cNvPr id="10" name="Pravokotnik 9"/>
          <p:cNvSpPr/>
          <p:nvPr/>
        </p:nvSpPr>
        <p:spPr>
          <a:xfrm>
            <a:off x="271985" y="1223169"/>
            <a:ext cx="8659100" cy="4231928"/>
          </a:xfrm>
          <a:prstGeom prst="rect">
            <a:avLst/>
          </a:prstGeom>
        </p:spPr>
        <p:txBody>
          <a:bodyPr wrap="square">
            <a:spAutoFit/>
          </a:bodyPr>
          <a:lstStyle/>
          <a:p>
            <a:pPr>
              <a:spcAft>
                <a:spcPts val="1200"/>
              </a:spcAft>
            </a:pPr>
            <a:r>
              <a:rPr lang="sl-SI" sz="2000" b="1" u="sng" dirty="0">
                <a:solidFill>
                  <a:srgbClr val="C00000"/>
                </a:solidFill>
                <a:latin typeface="Ubuntu" pitchFamily="34" charset="0"/>
              </a:rPr>
              <a:t>OBVEZNI KAZALNIKI:</a:t>
            </a:r>
          </a:p>
          <a:p>
            <a:pPr marL="285750" indent="-285750">
              <a:buFont typeface="Wingdings" pitchFamily="2" charset="2"/>
              <a:buChar char="ü"/>
            </a:pPr>
            <a:r>
              <a:rPr lang="sl-SI" sz="2000" b="1" dirty="0">
                <a:solidFill>
                  <a:prstClr val="black"/>
                </a:solidFill>
                <a:latin typeface="Ubuntu" pitchFamily="34" charset="0"/>
              </a:rPr>
              <a:t>obvezni ključni kazalnik</a:t>
            </a:r>
            <a:r>
              <a:rPr lang="sl-SI" sz="2000" dirty="0">
                <a:solidFill>
                  <a:prstClr val="black"/>
                </a:solidFill>
                <a:latin typeface="Ubuntu" pitchFamily="34" charset="0"/>
              </a:rPr>
              <a:t>, ki ustrezajo</a:t>
            </a:r>
          </a:p>
          <a:p>
            <a:r>
              <a:rPr lang="sl-SI" sz="2000" dirty="0">
                <a:solidFill>
                  <a:prstClr val="black"/>
                </a:solidFill>
                <a:latin typeface="Ubuntu" pitchFamily="34" charset="0"/>
              </a:rPr>
              <a:t>     prednostnemu področju iz obrazca A1,</a:t>
            </a:r>
          </a:p>
          <a:p>
            <a:pPr marL="285750" indent="-285750">
              <a:spcBef>
                <a:spcPts val="1200"/>
              </a:spcBef>
              <a:spcAft>
                <a:spcPts val="1200"/>
              </a:spcAft>
              <a:buFont typeface="Wingdings" pitchFamily="2" charset="2"/>
              <a:buChar char="ü"/>
            </a:pPr>
            <a:r>
              <a:rPr lang="sl-SI" sz="2000" b="1" dirty="0">
                <a:solidFill>
                  <a:prstClr val="black"/>
                </a:solidFill>
                <a:latin typeface="Ubuntu" pitchFamily="34" charset="0"/>
              </a:rPr>
              <a:t>družbeni  in ekonomski kazalniki</a:t>
            </a:r>
            <a:r>
              <a:rPr lang="sl-SI" sz="2000" dirty="0">
                <a:solidFill>
                  <a:prstClr val="black"/>
                </a:solidFill>
                <a:latin typeface="Ubuntu" pitchFamily="34" charset="0"/>
              </a:rPr>
              <a:t>,</a:t>
            </a:r>
          </a:p>
          <a:p>
            <a:pPr marL="285750" indent="-285750">
              <a:spcAft>
                <a:spcPts val="1200"/>
              </a:spcAft>
              <a:buFont typeface="Wingdings" pitchFamily="2" charset="2"/>
              <a:buChar char="ü"/>
            </a:pPr>
            <a:r>
              <a:rPr lang="sl-SI" sz="2000" b="1" dirty="0">
                <a:solidFill>
                  <a:prstClr val="black"/>
                </a:solidFill>
                <a:latin typeface="Ubuntu" pitchFamily="34" charset="0"/>
              </a:rPr>
              <a:t>vsaj 1 komplementarni kazalnik </a:t>
            </a:r>
            <a:r>
              <a:rPr lang="sl-SI" sz="2000" dirty="0">
                <a:solidFill>
                  <a:prstClr val="black"/>
                </a:solidFill>
                <a:latin typeface="Ubuntu" pitchFamily="34" charset="0"/>
              </a:rPr>
              <a:t>(npr. okoljski, podnebni ali družbeni učinek).</a:t>
            </a:r>
          </a:p>
          <a:p>
            <a:pPr>
              <a:spcAft>
                <a:spcPts val="600"/>
              </a:spcAft>
            </a:pPr>
            <a:endParaRPr lang="sl-SI" sz="2000" dirty="0">
              <a:solidFill>
                <a:prstClr val="black"/>
              </a:solidFill>
              <a:latin typeface="Ubuntu" pitchFamily="34" charset="0"/>
            </a:endParaRPr>
          </a:p>
          <a:p>
            <a:pPr>
              <a:spcAft>
                <a:spcPts val="600"/>
              </a:spcAft>
            </a:pPr>
            <a:r>
              <a:rPr lang="sl-SI" dirty="0">
                <a:solidFill>
                  <a:prstClr val="black"/>
                </a:solidFill>
                <a:latin typeface="Ubuntu" pitchFamily="34" charset="0"/>
              </a:rPr>
              <a:t>Nekateri kazalniki so obvezni samo za posamezna področja (npr. ankete za GIE).</a:t>
            </a:r>
          </a:p>
          <a:p>
            <a:pPr>
              <a:spcAft>
                <a:spcPts val="600"/>
              </a:spcAft>
            </a:pPr>
            <a:endParaRPr lang="sl-SI" sz="2000" dirty="0">
              <a:solidFill>
                <a:prstClr val="black"/>
              </a:solidFill>
              <a:latin typeface="Ubuntu" pitchFamily="34" charset="0"/>
            </a:endParaRPr>
          </a:p>
          <a:p>
            <a:pPr>
              <a:spcAft>
                <a:spcPts val="600"/>
              </a:spcAft>
            </a:pPr>
            <a:r>
              <a:rPr lang="sl-SI" dirty="0">
                <a:solidFill>
                  <a:prstClr val="black"/>
                </a:solidFill>
                <a:latin typeface="Ubuntu" pitchFamily="34" charset="0"/>
              </a:rPr>
              <a:t>Povezava do navodil za uporabo kazalnikov: </a:t>
            </a:r>
            <a:r>
              <a:rPr lang="sl-SI" dirty="0">
                <a:solidFill>
                  <a:prstClr val="black"/>
                </a:solidFill>
                <a:latin typeface="Ubuntu" pitchFamily="34" charset="0"/>
                <a:hlinkClick r:id="rId7"/>
              </a:rPr>
              <a:t>splošna navodila</a:t>
            </a:r>
            <a:r>
              <a:rPr lang="sl-SI" dirty="0">
                <a:solidFill>
                  <a:prstClr val="black"/>
                </a:solidFill>
                <a:latin typeface="Ubuntu" pitchFamily="34" charset="0"/>
              </a:rPr>
              <a:t> in </a:t>
            </a:r>
            <a:r>
              <a:rPr lang="sl-SI" dirty="0">
                <a:solidFill>
                  <a:prstClr val="black"/>
                </a:solidFill>
                <a:latin typeface="Ubuntu" pitchFamily="34" charset="0"/>
                <a:hlinkClick r:id="rId8"/>
              </a:rPr>
              <a:t>video posnetki</a:t>
            </a:r>
            <a:r>
              <a:rPr lang="sl-SI" dirty="0">
                <a:solidFill>
                  <a:prstClr val="black"/>
                </a:solidFill>
                <a:latin typeface="Ubuntu" pitchFamily="34" charset="0"/>
              </a:rPr>
              <a:t> (za </a:t>
            </a:r>
            <a:r>
              <a:rPr lang="sl-SI" dirty="0" err="1">
                <a:solidFill>
                  <a:prstClr val="black"/>
                </a:solidFill>
                <a:latin typeface="Ubuntu" pitchFamily="34" charset="0"/>
              </a:rPr>
              <a:t>monitoring</a:t>
            </a:r>
            <a:r>
              <a:rPr lang="sl-SI" dirty="0">
                <a:solidFill>
                  <a:prstClr val="black"/>
                </a:solidFill>
                <a:latin typeface="Ubuntu" pitchFamily="34" charset="0"/>
              </a:rPr>
              <a:t> kazalnikov).</a:t>
            </a:r>
          </a:p>
        </p:txBody>
      </p:sp>
      <p:grpSp>
        <p:nvGrpSpPr>
          <p:cNvPr id="17" name="Skupina 16"/>
          <p:cNvGrpSpPr/>
          <p:nvPr/>
        </p:nvGrpSpPr>
        <p:grpSpPr>
          <a:xfrm rot="21148107">
            <a:off x="5932331" y="747402"/>
            <a:ext cx="3573434" cy="2313372"/>
            <a:chOff x="6392103" y="4142968"/>
            <a:chExt cx="3032285" cy="2274213"/>
          </a:xfrm>
        </p:grpSpPr>
        <p:pic>
          <p:nvPicPr>
            <p:cNvPr id="18" name="Slika 17"/>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89799">
              <a:off x="6392103" y="4142968"/>
              <a:ext cx="3032285" cy="2274213"/>
            </a:xfrm>
            <a:prstGeom prst="rect">
              <a:avLst/>
            </a:prstGeom>
          </p:spPr>
        </p:pic>
        <p:sp>
          <p:nvSpPr>
            <p:cNvPr id="19" name="PoljeZBesedilom 18"/>
            <p:cNvSpPr txBox="1"/>
            <p:nvPr/>
          </p:nvSpPr>
          <p:spPr>
            <a:xfrm rot="1529695">
              <a:off x="6916207" y="4553913"/>
              <a:ext cx="1984076" cy="1452321"/>
            </a:xfrm>
            <a:prstGeom prst="rect">
              <a:avLst/>
            </a:prstGeom>
            <a:noFill/>
          </p:spPr>
          <p:txBody>
            <a:bodyPr wrap="square" rtlCol="0">
              <a:spAutoFit/>
            </a:bodyPr>
            <a:lstStyle/>
            <a:p>
              <a:pPr algn="ctr"/>
              <a:r>
                <a:rPr lang="sl-SI" sz="2400" i="1" dirty="0">
                  <a:solidFill>
                    <a:prstClr val="black"/>
                  </a:solidFill>
                  <a:cs typeface="MV Boli" panose="02000500030200090000" pitchFamily="2" charset="0"/>
                </a:rPr>
                <a:t>Dobrodošlo je, da jih izberete čim več.</a:t>
              </a:r>
            </a:p>
            <a:p>
              <a:pPr algn="ctr"/>
              <a:endParaRPr lang="en-US" dirty="0">
                <a:solidFill>
                  <a:prstClr val="black"/>
                </a:solidFill>
              </a:endParaRPr>
            </a:p>
          </p:txBody>
        </p:sp>
      </p:grpSp>
    </p:spTree>
    <p:extLst>
      <p:ext uri="{BB962C8B-B14F-4D97-AF65-F5344CB8AC3E}">
        <p14:creationId xmlns:p14="http://schemas.microsoft.com/office/powerpoint/2010/main" val="231562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3999"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white"/>
                </a:solidFill>
                <a:latin typeface="Ubuntu" panose="020B0504030602030204" pitchFamily="34" charset="0"/>
              </a:rPr>
              <a:t> </a:t>
            </a:r>
            <a:r>
              <a:rPr lang="sl-SI" sz="2000" dirty="0">
                <a:solidFill>
                  <a:prstClr val="black"/>
                </a:solidFill>
                <a:latin typeface="Ubuntu" panose="020B0504030602030204" pitchFamily="34" charset="0"/>
              </a:rPr>
              <a:t>Sklop: Indikatorji</a:t>
            </a:r>
            <a:endParaRPr lang="sl-SI" sz="2000" dirty="0">
              <a:solidFill>
                <a:prstClr val="white"/>
              </a:solidFill>
              <a:latin typeface="Ubuntu" panose="020B0504030602030204" pitchFamily="34" charset="0"/>
            </a:endParaRPr>
          </a:p>
        </p:txBody>
      </p:sp>
      <p:sp>
        <p:nvSpPr>
          <p:cNvPr id="10" name="Pravokotnik 9"/>
          <p:cNvSpPr/>
          <p:nvPr/>
        </p:nvSpPr>
        <p:spPr>
          <a:xfrm>
            <a:off x="271984" y="764704"/>
            <a:ext cx="8764511" cy="4462760"/>
          </a:xfrm>
          <a:prstGeom prst="rect">
            <a:avLst/>
          </a:prstGeom>
        </p:spPr>
        <p:txBody>
          <a:bodyPr wrap="square">
            <a:spAutoFit/>
          </a:bodyPr>
          <a:lstStyle/>
          <a:p>
            <a:r>
              <a:rPr lang="sl-SI" sz="2000" b="1" dirty="0">
                <a:solidFill>
                  <a:prstClr val="black"/>
                </a:solidFill>
                <a:latin typeface="Ubuntu" pitchFamily="34" charset="0"/>
              </a:rPr>
              <a:t>Primer projekta: </a:t>
            </a:r>
          </a:p>
          <a:p>
            <a:r>
              <a:rPr lang="sl-SI" sz="2000" b="1" dirty="0">
                <a:solidFill>
                  <a:prstClr val="black"/>
                </a:solidFill>
                <a:latin typeface="Ubuntu" pitchFamily="34" charset="0"/>
              </a:rPr>
              <a:t>         </a:t>
            </a:r>
            <a:r>
              <a:rPr lang="sl-SI" sz="2000" dirty="0">
                <a:solidFill>
                  <a:prstClr val="black"/>
                </a:solidFill>
              </a:rPr>
              <a:t>«Recikliranje plastičnih filmov iz komunalnih odpadkov(</a:t>
            </a:r>
            <a:r>
              <a:rPr lang="sl-SI" sz="2000" b="1" i="1" dirty="0">
                <a:solidFill>
                  <a:prstClr val="black"/>
                </a:solidFill>
              </a:rPr>
              <a:t>LIFE4FILM</a:t>
            </a:r>
            <a:r>
              <a:rPr lang="sl-SI" sz="2000" i="1" dirty="0">
                <a:solidFill>
                  <a:prstClr val="black"/>
                </a:solidFill>
              </a:rPr>
              <a:t>)</a:t>
            </a:r>
            <a:r>
              <a:rPr lang="sl-SI" sz="2000" dirty="0">
                <a:solidFill>
                  <a:prstClr val="black"/>
                </a:solidFill>
              </a:rPr>
              <a:t>»</a:t>
            </a:r>
          </a:p>
          <a:p>
            <a:endParaRPr lang="sl-SI" sz="2000" dirty="0">
              <a:solidFill>
                <a:prstClr val="black"/>
              </a:solidFill>
              <a:latin typeface="Ubuntu" pitchFamily="34" charset="0"/>
            </a:endParaRPr>
          </a:p>
          <a:p>
            <a:r>
              <a:rPr lang="sl-SI" sz="1600" b="1" dirty="0">
                <a:solidFill>
                  <a:srgbClr val="FF0000"/>
                </a:solidFill>
                <a:latin typeface="Ubuntu" pitchFamily="34" charset="0"/>
              </a:rPr>
              <a:t>Glavni cilj:</a:t>
            </a:r>
          </a:p>
          <a:p>
            <a:r>
              <a:rPr lang="sl-SI" sz="1600" u="sng" dirty="0">
                <a:solidFill>
                  <a:prstClr val="black"/>
                </a:solidFill>
                <a:latin typeface="Ubuntu" pitchFamily="34" charset="0"/>
              </a:rPr>
              <a:t>Prikazati</a:t>
            </a:r>
            <a:r>
              <a:rPr lang="sl-SI" sz="1600" dirty="0">
                <a:solidFill>
                  <a:prstClr val="black"/>
                </a:solidFill>
                <a:latin typeface="Ubuntu" pitchFamily="34" charset="0"/>
              </a:rPr>
              <a:t>, kako se </a:t>
            </a:r>
            <a:r>
              <a:rPr lang="sl-SI" sz="1600" u="sng" dirty="0">
                <a:solidFill>
                  <a:prstClr val="black"/>
                </a:solidFill>
                <a:latin typeface="Ubuntu" pitchFamily="34" charset="0"/>
              </a:rPr>
              <a:t>izogniti sežiganju </a:t>
            </a:r>
            <a:r>
              <a:rPr lang="sl-SI" sz="1600" dirty="0">
                <a:solidFill>
                  <a:prstClr val="black"/>
                </a:solidFill>
                <a:latin typeface="Ubuntu" pitchFamily="34" charset="0"/>
              </a:rPr>
              <a:t>in odlaganju odpadnega polietilena, ki ga vsebujejo trdni komunalni odpadki</a:t>
            </a:r>
          </a:p>
          <a:p>
            <a:endParaRPr lang="sl-SI" sz="1600" dirty="0">
              <a:solidFill>
                <a:prstClr val="black"/>
              </a:solidFill>
              <a:latin typeface="Ubuntu" pitchFamily="34" charset="0"/>
            </a:endParaRPr>
          </a:p>
          <a:p>
            <a:r>
              <a:rPr lang="sl-SI" sz="1600" dirty="0">
                <a:solidFill>
                  <a:prstClr val="black"/>
                </a:solidFill>
                <a:latin typeface="Ubuntu" pitchFamily="34" charset="0"/>
              </a:rPr>
              <a:t> </a:t>
            </a:r>
            <a:r>
              <a:rPr lang="sl-SI" sz="1600" u="sng" dirty="0">
                <a:solidFill>
                  <a:prstClr val="black"/>
                </a:solidFill>
                <a:latin typeface="Ubuntu" pitchFamily="34" charset="0"/>
              </a:rPr>
              <a:t>z inovativnimi tehnologijami </a:t>
            </a:r>
            <a:r>
              <a:rPr lang="sl-SI" sz="1600" dirty="0">
                <a:solidFill>
                  <a:prstClr val="black"/>
                </a:solidFill>
                <a:latin typeface="Ubuntu" pitchFamily="34" charset="0"/>
              </a:rPr>
              <a:t>za recikliranje v obratu za predindustrijsko recikliranje.</a:t>
            </a:r>
          </a:p>
          <a:p>
            <a:endParaRPr lang="sl-SI" sz="1600" dirty="0">
              <a:solidFill>
                <a:prstClr val="black"/>
              </a:solidFill>
              <a:latin typeface="Ubuntu" pitchFamily="34" charset="0"/>
            </a:endParaRPr>
          </a:p>
          <a:p>
            <a:endParaRPr lang="sl-SI" sz="1600" dirty="0">
              <a:solidFill>
                <a:prstClr val="black"/>
              </a:solidFill>
              <a:latin typeface="Ubuntu" pitchFamily="34" charset="0"/>
            </a:endParaRPr>
          </a:p>
          <a:p>
            <a:r>
              <a:rPr lang="sl-SI" sz="1600" b="1" dirty="0">
                <a:solidFill>
                  <a:srgbClr val="FFC000"/>
                </a:solidFill>
                <a:latin typeface="Ubuntu" pitchFamily="34" charset="0"/>
              </a:rPr>
              <a:t>Posebni cilji:</a:t>
            </a:r>
          </a:p>
          <a:p>
            <a:r>
              <a:rPr lang="sl-SI" sz="1600" dirty="0">
                <a:solidFill>
                  <a:prstClr val="black"/>
                </a:solidFill>
                <a:latin typeface="Ubuntu" pitchFamily="34" charset="0"/>
              </a:rPr>
              <a:t>▪ zmanjšati količino odložene ali sežgane plastike za 11.000 ton / leto.</a:t>
            </a:r>
          </a:p>
          <a:p>
            <a:r>
              <a:rPr lang="sl-SI" sz="1600" dirty="0">
                <a:solidFill>
                  <a:prstClr val="black"/>
                </a:solidFill>
                <a:latin typeface="Ubuntu" pitchFamily="34" charset="0"/>
              </a:rPr>
              <a:t>▪ Povečati stopnjo recikliranja plastičnih odpadkov filmov za 80% v trdnih komunalnih odpadkih.</a:t>
            </a:r>
          </a:p>
          <a:p>
            <a:r>
              <a:rPr lang="sl-SI" sz="1600" dirty="0">
                <a:solidFill>
                  <a:prstClr val="black"/>
                </a:solidFill>
                <a:latin typeface="Ubuntu" pitchFamily="34" charset="0"/>
              </a:rPr>
              <a:t>▪ Vgraditi 70% r-PE v nove izdelke.</a:t>
            </a:r>
          </a:p>
          <a:p>
            <a:r>
              <a:rPr lang="sl-SI" sz="1600" dirty="0">
                <a:solidFill>
                  <a:prstClr val="black"/>
                </a:solidFill>
                <a:latin typeface="Ubuntu" pitchFamily="34" charset="0"/>
              </a:rPr>
              <a:t>▪ Ustvariti 7 delovnih mest za polni delovni čas in 6 delovnih mest s krajšim delovnim časom med predstavitvijo</a:t>
            </a:r>
          </a:p>
        </p:txBody>
      </p:sp>
    </p:spTree>
    <p:extLst>
      <p:ext uri="{BB962C8B-B14F-4D97-AF65-F5344CB8AC3E}">
        <p14:creationId xmlns:p14="http://schemas.microsoft.com/office/powerpoint/2010/main" val="42883405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3999"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white"/>
                </a:solidFill>
                <a:latin typeface="Ubuntu" panose="020B0504030602030204" pitchFamily="34" charset="0"/>
              </a:rPr>
              <a:t> </a:t>
            </a:r>
            <a:r>
              <a:rPr lang="sl-SI" sz="2000" dirty="0">
                <a:solidFill>
                  <a:prstClr val="black"/>
                </a:solidFill>
                <a:latin typeface="Ubuntu" panose="020B0504030602030204" pitchFamily="34" charset="0"/>
              </a:rPr>
              <a:t>Sklop: Indikatorji</a:t>
            </a:r>
            <a:endParaRPr lang="sl-SI" sz="2000" dirty="0">
              <a:solidFill>
                <a:prstClr val="white"/>
              </a:solidFill>
              <a:latin typeface="Ubuntu" panose="020B0504030602030204" pitchFamily="34" charset="0"/>
            </a:endParaRPr>
          </a:p>
        </p:txBody>
      </p:sp>
      <p:sp>
        <p:nvSpPr>
          <p:cNvPr id="10" name="Pravokotnik 9"/>
          <p:cNvSpPr/>
          <p:nvPr/>
        </p:nvSpPr>
        <p:spPr>
          <a:xfrm>
            <a:off x="2123729" y="-15190"/>
            <a:ext cx="6840760" cy="584775"/>
          </a:xfrm>
          <a:prstGeom prst="rect">
            <a:avLst/>
          </a:prstGeom>
        </p:spPr>
        <p:txBody>
          <a:bodyPr wrap="square">
            <a:spAutoFit/>
          </a:bodyPr>
          <a:lstStyle/>
          <a:p>
            <a:r>
              <a:rPr lang="sl-SI" sz="1600" b="1" dirty="0">
                <a:solidFill>
                  <a:prstClr val="black"/>
                </a:solidFill>
                <a:latin typeface="Ubuntu" pitchFamily="34" charset="0"/>
              </a:rPr>
              <a:t>Primer projekta:</a:t>
            </a:r>
          </a:p>
          <a:p>
            <a:r>
              <a:rPr lang="sl-SI" sz="1600" dirty="0">
                <a:solidFill>
                  <a:prstClr val="black"/>
                </a:solidFill>
              </a:rPr>
              <a:t>«Recikliranje plastičnih filmov iz komunalnih odpadkov(</a:t>
            </a:r>
            <a:r>
              <a:rPr lang="sl-SI" sz="1600" b="1" i="1" dirty="0">
                <a:solidFill>
                  <a:prstClr val="black"/>
                </a:solidFill>
              </a:rPr>
              <a:t>LIFE4FILM</a:t>
            </a:r>
            <a:r>
              <a:rPr lang="sl-SI" sz="1600" i="1" dirty="0">
                <a:solidFill>
                  <a:prstClr val="black"/>
                </a:solidFill>
              </a:rPr>
              <a:t>)</a:t>
            </a:r>
            <a:r>
              <a:rPr lang="sl-SI" sz="1600" dirty="0">
                <a:solidFill>
                  <a:prstClr val="black"/>
                </a:solidFill>
              </a:rPr>
              <a:t>»</a:t>
            </a:r>
          </a:p>
        </p:txBody>
      </p:sp>
      <p:graphicFrame>
        <p:nvGraphicFramePr>
          <p:cNvPr id="3" name="Tabela 2"/>
          <p:cNvGraphicFramePr>
            <a:graphicFrameLocks noGrp="1"/>
          </p:cNvGraphicFramePr>
          <p:nvPr>
            <p:extLst>
              <p:ext uri="{D42A27DB-BD31-4B8C-83A1-F6EECF244321}">
                <p14:modId xmlns:p14="http://schemas.microsoft.com/office/powerpoint/2010/main" val="3164843546"/>
              </p:ext>
            </p:extLst>
          </p:nvPr>
        </p:nvGraphicFramePr>
        <p:xfrm>
          <a:off x="6633" y="725118"/>
          <a:ext cx="9029863" cy="5646817"/>
        </p:xfrm>
        <a:graphic>
          <a:graphicData uri="http://schemas.openxmlformats.org/drawingml/2006/table">
            <a:tbl>
              <a:tblPr firstRow="1" firstCol="1" bandRow="1">
                <a:tableStyleId>{5C22544A-7EE6-4342-B048-85BDC9FD1C3A}</a:tableStyleId>
              </a:tblPr>
              <a:tblGrid>
                <a:gridCol w="2936829">
                  <a:extLst>
                    <a:ext uri="{9D8B030D-6E8A-4147-A177-3AD203B41FA5}">
                      <a16:colId xmlns:a16="http://schemas.microsoft.com/office/drawing/2014/main" val="20000"/>
                    </a:ext>
                  </a:extLst>
                </a:gridCol>
                <a:gridCol w="2936829">
                  <a:extLst>
                    <a:ext uri="{9D8B030D-6E8A-4147-A177-3AD203B41FA5}">
                      <a16:colId xmlns:a16="http://schemas.microsoft.com/office/drawing/2014/main" val="20001"/>
                    </a:ext>
                  </a:extLst>
                </a:gridCol>
                <a:gridCol w="1355541">
                  <a:extLst>
                    <a:ext uri="{9D8B030D-6E8A-4147-A177-3AD203B41FA5}">
                      <a16:colId xmlns:a16="http://schemas.microsoft.com/office/drawing/2014/main" val="20002"/>
                    </a:ext>
                  </a:extLst>
                </a:gridCol>
                <a:gridCol w="900332">
                  <a:extLst>
                    <a:ext uri="{9D8B030D-6E8A-4147-A177-3AD203B41FA5}">
                      <a16:colId xmlns:a16="http://schemas.microsoft.com/office/drawing/2014/main" val="20003"/>
                    </a:ext>
                  </a:extLst>
                </a:gridCol>
                <a:gridCol w="900332">
                  <a:extLst>
                    <a:ext uri="{9D8B030D-6E8A-4147-A177-3AD203B41FA5}">
                      <a16:colId xmlns:a16="http://schemas.microsoft.com/office/drawing/2014/main" val="20004"/>
                    </a:ext>
                  </a:extLst>
                </a:gridCol>
              </a:tblGrid>
              <a:tr h="531633">
                <a:tc gridSpan="2">
                  <a:txBody>
                    <a:bodyPr/>
                    <a:lstStyle/>
                    <a:p>
                      <a:pPr marR="86995" algn="ctr">
                        <a:lnSpc>
                          <a:spcPct val="107000"/>
                        </a:lnSpc>
                        <a:spcAft>
                          <a:spcPts val="0"/>
                        </a:spcAft>
                      </a:pPr>
                      <a:r>
                        <a:rPr lang="en-US" sz="1100" dirty="0" err="1">
                          <a:effectLst/>
                        </a:rPr>
                        <a:t>Indikatorji</a:t>
                      </a:r>
                      <a:endParaRPr lang="sl-SI" sz="1100" dirty="0">
                        <a:solidFill>
                          <a:srgbClr val="000000"/>
                        </a:solidFill>
                        <a:effectLst/>
                        <a:latin typeface="Calibri"/>
                        <a:ea typeface="Calibri"/>
                        <a:cs typeface="Calibri"/>
                      </a:endParaRPr>
                    </a:p>
                  </a:txBody>
                  <a:tcPr marL="25874" marR="9454" marT="6469" marB="0" anchor="ctr"/>
                </a:tc>
                <a:tc hMerge="1">
                  <a:txBody>
                    <a:bodyPr/>
                    <a:lstStyle/>
                    <a:p>
                      <a:endParaRPr lang="sl-SI"/>
                    </a:p>
                  </a:txBody>
                  <a:tcPr/>
                </a:tc>
                <a:tc gridSpan="2">
                  <a:txBody>
                    <a:bodyPr/>
                    <a:lstStyle/>
                    <a:p>
                      <a:pPr marL="57785" algn="l">
                        <a:lnSpc>
                          <a:spcPct val="107000"/>
                        </a:lnSpc>
                        <a:spcAft>
                          <a:spcPts val="0"/>
                        </a:spcAft>
                      </a:pPr>
                      <a:r>
                        <a:rPr lang="en-US" sz="1100" dirty="0" err="1">
                          <a:effectLst/>
                        </a:rPr>
                        <a:t>Pričakovan</a:t>
                      </a:r>
                      <a:r>
                        <a:rPr lang="en-US" sz="1100" dirty="0">
                          <a:effectLst/>
                        </a:rPr>
                        <a:t> </a:t>
                      </a:r>
                      <a:r>
                        <a:rPr lang="en-US" sz="1100" dirty="0" err="1">
                          <a:effectLst/>
                        </a:rPr>
                        <a:t>vpliv</a:t>
                      </a:r>
                      <a:r>
                        <a:rPr lang="en-US" sz="1100" dirty="0">
                          <a:effectLst/>
                        </a:rPr>
                        <a:t> (</a:t>
                      </a:r>
                      <a:r>
                        <a:rPr lang="en-US" sz="1100" dirty="0" err="1">
                          <a:effectLst/>
                        </a:rPr>
                        <a:t>absolutne</a:t>
                      </a:r>
                      <a:r>
                        <a:rPr lang="en-US" sz="1100" dirty="0">
                          <a:effectLst/>
                        </a:rPr>
                        <a:t> </a:t>
                      </a:r>
                      <a:r>
                        <a:rPr lang="en-US" sz="1100" dirty="0" err="1">
                          <a:effectLst/>
                        </a:rPr>
                        <a:t>vrednosti</a:t>
                      </a:r>
                      <a:r>
                        <a:rPr lang="en-US" sz="1100" dirty="0">
                          <a:effectLst/>
                        </a:rPr>
                        <a:t>)</a:t>
                      </a:r>
                      <a:endParaRPr lang="sl-SI" sz="1100" dirty="0">
                        <a:solidFill>
                          <a:srgbClr val="000000"/>
                        </a:solidFill>
                        <a:effectLst/>
                        <a:latin typeface="Calibri"/>
                        <a:ea typeface="Calibri"/>
                        <a:cs typeface="Calibri"/>
                      </a:endParaRPr>
                    </a:p>
                  </a:txBody>
                  <a:tcPr marL="25874" marR="9454" marT="6469" marB="0" anchor="ctr"/>
                </a:tc>
                <a:tc hMerge="1">
                  <a:txBody>
                    <a:bodyPr/>
                    <a:lstStyle/>
                    <a:p>
                      <a:endParaRPr lang="sl-SI"/>
                    </a:p>
                  </a:txBody>
                  <a:tcPr/>
                </a:tc>
                <a:tc>
                  <a:txBody>
                    <a:bodyPr/>
                    <a:lstStyle/>
                    <a:p>
                      <a:pPr marL="96520" algn="l">
                        <a:lnSpc>
                          <a:spcPct val="107000"/>
                        </a:lnSpc>
                        <a:spcAft>
                          <a:spcPts val="0"/>
                        </a:spcAft>
                      </a:pPr>
                      <a:r>
                        <a:rPr lang="en-US" sz="1100">
                          <a:effectLst/>
                        </a:rPr>
                        <a:t>Pričakovan vpliv (delež spremembe)</a:t>
                      </a:r>
                      <a:endParaRPr lang="sl-SI" sz="1100">
                        <a:solidFill>
                          <a:srgbClr val="000000"/>
                        </a:solidFill>
                        <a:effectLst/>
                        <a:latin typeface="Calibri"/>
                        <a:ea typeface="Calibri"/>
                        <a:cs typeface="Calibri"/>
                      </a:endParaRPr>
                    </a:p>
                  </a:txBody>
                  <a:tcPr marL="25874" marR="9454" marT="6469" marB="0"/>
                </a:tc>
                <a:extLst>
                  <a:ext uri="{0D108BD9-81ED-4DB2-BD59-A6C34878D82A}">
                    <a16:rowId xmlns:a16="http://schemas.microsoft.com/office/drawing/2014/main" val="10000"/>
                  </a:ext>
                </a:extLst>
              </a:tr>
              <a:tr h="181421">
                <a:tc>
                  <a:txBody>
                    <a:bodyPr/>
                    <a:lstStyle/>
                    <a:p>
                      <a:pPr marR="86995" algn="ctr">
                        <a:lnSpc>
                          <a:spcPct val="107000"/>
                        </a:lnSpc>
                        <a:spcAft>
                          <a:spcPts val="0"/>
                        </a:spcAft>
                      </a:pPr>
                      <a:r>
                        <a:rPr lang="en-US" sz="1100">
                          <a:effectLst/>
                        </a:rPr>
                        <a:t>Znižanje TGP</a:t>
                      </a:r>
                      <a:endParaRPr lang="sl-SI" sz="1100">
                        <a:solidFill>
                          <a:srgbClr val="000000"/>
                        </a:solidFill>
                        <a:effectLst/>
                        <a:latin typeface="Calibri"/>
                        <a:ea typeface="Calibri"/>
                        <a:cs typeface="Calibri"/>
                      </a:endParaRPr>
                    </a:p>
                  </a:txBody>
                  <a:tcPr marL="25874" marR="9454" marT="6469" marB="0"/>
                </a:tc>
                <a:tc>
                  <a:txBody>
                    <a:bodyPr/>
                    <a:lstStyle/>
                    <a:p>
                      <a:pPr marR="36830" algn="ctr">
                        <a:lnSpc>
                          <a:spcPct val="107000"/>
                        </a:lnSpc>
                        <a:spcAft>
                          <a:spcPts val="0"/>
                        </a:spcAft>
                      </a:pPr>
                      <a:r>
                        <a:rPr lang="en-US" sz="1100">
                          <a:effectLst/>
                        </a:rPr>
                        <a:t>C02</a:t>
                      </a:r>
                      <a:endParaRPr lang="sl-SI" sz="1100">
                        <a:solidFill>
                          <a:srgbClr val="000000"/>
                        </a:solidFill>
                        <a:effectLst/>
                        <a:latin typeface="Calibri"/>
                        <a:ea typeface="Calibri"/>
                        <a:cs typeface="Calibri"/>
                      </a:endParaRPr>
                    </a:p>
                  </a:txBody>
                  <a:tcPr marL="25874" marR="9454" marT="6469" marB="0"/>
                </a:tc>
                <a:tc gridSpan="2">
                  <a:txBody>
                    <a:bodyPr/>
                    <a:lstStyle/>
                    <a:p>
                      <a:pPr marL="589915" algn="l">
                        <a:lnSpc>
                          <a:spcPct val="107000"/>
                        </a:lnSpc>
                        <a:spcAft>
                          <a:spcPts val="0"/>
                        </a:spcAft>
                      </a:pPr>
                      <a:r>
                        <a:rPr lang="en-US" sz="1100" dirty="0">
                          <a:effectLst/>
                        </a:rPr>
                        <a:t>10.300 ton/</a:t>
                      </a:r>
                      <a:r>
                        <a:rPr lang="en-US" sz="1100" dirty="0" err="1">
                          <a:effectLst/>
                        </a:rPr>
                        <a:t>leto</a:t>
                      </a:r>
                      <a:endParaRPr lang="sl-SI" sz="1100" dirty="0">
                        <a:solidFill>
                          <a:srgbClr val="000000"/>
                        </a:solidFill>
                        <a:effectLst/>
                        <a:latin typeface="Calibri"/>
                        <a:ea typeface="Calibri"/>
                        <a:cs typeface="Calibri"/>
                      </a:endParaRPr>
                    </a:p>
                  </a:txBody>
                  <a:tcPr marL="25874" marR="9454" marT="6469" marB="0"/>
                </a:tc>
                <a:tc hMerge="1">
                  <a:txBody>
                    <a:bodyPr/>
                    <a:lstStyle/>
                    <a:p>
                      <a:endParaRPr lang="sl-SI"/>
                    </a:p>
                  </a:txBody>
                  <a:tcPr/>
                </a:tc>
                <a:tc>
                  <a:txBody>
                    <a:bodyPr/>
                    <a:lstStyle/>
                    <a:p>
                      <a:pPr algn="ctr">
                        <a:lnSpc>
                          <a:spcPct val="107000"/>
                        </a:lnSpc>
                        <a:spcAft>
                          <a:spcPts val="720"/>
                        </a:spcAft>
                      </a:pPr>
                      <a:r>
                        <a:rPr lang="en-US" sz="1100">
                          <a:effectLst/>
                        </a:rPr>
                        <a:t>70 %</a:t>
                      </a:r>
                      <a:endParaRPr lang="sl-SI" sz="1100">
                        <a:solidFill>
                          <a:srgbClr val="000000"/>
                        </a:solidFill>
                        <a:effectLst/>
                        <a:latin typeface="Calibri"/>
                        <a:ea typeface="Calibri"/>
                        <a:cs typeface="Calibri"/>
                      </a:endParaRPr>
                    </a:p>
                  </a:txBody>
                  <a:tcPr marL="25874" marR="9454" marT="6469" marB="0"/>
                </a:tc>
                <a:extLst>
                  <a:ext uri="{0D108BD9-81ED-4DB2-BD59-A6C34878D82A}">
                    <a16:rowId xmlns:a16="http://schemas.microsoft.com/office/drawing/2014/main" val="10001"/>
                  </a:ext>
                </a:extLst>
              </a:tr>
              <a:tr h="181421">
                <a:tc rowSpan="3">
                  <a:txBody>
                    <a:bodyPr/>
                    <a:lstStyle/>
                    <a:p>
                      <a:pPr marR="36830" algn="ctr">
                        <a:lnSpc>
                          <a:spcPct val="107000"/>
                        </a:lnSpc>
                        <a:spcAft>
                          <a:spcPts val="0"/>
                        </a:spcAft>
                      </a:pPr>
                      <a:r>
                        <a:rPr lang="en-US" sz="1100">
                          <a:effectLst/>
                        </a:rPr>
                        <a:t>Ravnanje z odpadki</a:t>
                      </a:r>
                      <a:endParaRPr lang="sl-SI" sz="1100">
                        <a:solidFill>
                          <a:srgbClr val="000000"/>
                        </a:solidFill>
                        <a:effectLst/>
                        <a:latin typeface="Calibri"/>
                        <a:ea typeface="Calibri"/>
                        <a:cs typeface="Calibri"/>
                      </a:endParaRPr>
                    </a:p>
                  </a:txBody>
                  <a:tcPr marL="25874" marR="9454" marT="6469" marB="0" anchor="ctr"/>
                </a:tc>
                <a:tc>
                  <a:txBody>
                    <a:bodyPr/>
                    <a:lstStyle/>
                    <a:p>
                      <a:pPr marR="170180" algn="ctr">
                        <a:lnSpc>
                          <a:spcPct val="107000"/>
                        </a:lnSpc>
                        <a:spcAft>
                          <a:spcPts val="0"/>
                        </a:spcAft>
                      </a:pPr>
                      <a:r>
                        <a:rPr lang="en-US" sz="1100">
                          <a:effectLst/>
                        </a:rPr>
                        <a:t>Zmanjšanje odpadkov</a:t>
                      </a:r>
                      <a:endParaRPr lang="sl-SI" sz="1100">
                        <a:solidFill>
                          <a:srgbClr val="000000"/>
                        </a:solidFill>
                        <a:effectLst/>
                        <a:latin typeface="Calibri"/>
                        <a:ea typeface="Calibri"/>
                        <a:cs typeface="Calibri"/>
                      </a:endParaRPr>
                    </a:p>
                  </a:txBody>
                  <a:tcPr marL="25874" marR="9454" marT="6469" marB="0"/>
                </a:tc>
                <a:tc gridSpan="2">
                  <a:txBody>
                    <a:bodyPr/>
                    <a:lstStyle/>
                    <a:p>
                      <a:pPr marL="116205" algn="l">
                        <a:lnSpc>
                          <a:spcPct val="107000"/>
                        </a:lnSpc>
                        <a:spcAft>
                          <a:spcPts val="0"/>
                        </a:spcAft>
                      </a:pPr>
                      <a:r>
                        <a:rPr lang="en-US" sz="1100" dirty="0">
                          <a:effectLst/>
                        </a:rPr>
                        <a:t>140.000 ton/</a:t>
                      </a:r>
                      <a:r>
                        <a:rPr lang="en-US" sz="1100" dirty="0" err="1">
                          <a:effectLst/>
                        </a:rPr>
                        <a:t>leto</a:t>
                      </a:r>
                      <a:endParaRPr lang="sl-SI" sz="1100" dirty="0">
                        <a:solidFill>
                          <a:srgbClr val="000000"/>
                        </a:solidFill>
                        <a:effectLst/>
                        <a:latin typeface="Calibri"/>
                        <a:ea typeface="Calibri"/>
                        <a:cs typeface="Calibri"/>
                      </a:endParaRPr>
                    </a:p>
                  </a:txBody>
                  <a:tcPr marL="25874" marR="9454" marT="6469" marB="0"/>
                </a:tc>
                <a:tc hMerge="1">
                  <a:txBody>
                    <a:bodyPr/>
                    <a:lstStyle/>
                    <a:p>
                      <a:endParaRPr lang="sl-SI"/>
                    </a:p>
                  </a:txBody>
                  <a:tcPr/>
                </a:tc>
                <a:tc>
                  <a:txBody>
                    <a:bodyPr/>
                    <a:lstStyle/>
                    <a:p>
                      <a:pPr algn="ctr">
                        <a:lnSpc>
                          <a:spcPct val="107000"/>
                        </a:lnSpc>
                        <a:spcAft>
                          <a:spcPts val="720"/>
                        </a:spcAft>
                      </a:pPr>
                      <a:r>
                        <a:rPr lang="en-US" sz="1100">
                          <a:effectLst/>
                        </a:rPr>
                        <a:t>0,80 %</a:t>
                      </a:r>
                      <a:endParaRPr lang="sl-SI" sz="1100">
                        <a:solidFill>
                          <a:srgbClr val="000000"/>
                        </a:solidFill>
                        <a:effectLst/>
                        <a:latin typeface="Calibri"/>
                        <a:ea typeface="Calibri"/>
                        <a:cs typeface="Calibri"/>
                      </a:endParaRPr>
                    </a:p>
                  </a:txBody>
                  <a:tcPr marL="25874" marR="9454" marT="6469" marB="0"/>
                </a:tc>
                <a:extLst>
                  <a:ext uri="{0D108BD9-81ED-4DB2-BD59-A6C34878D82A}">
                    <a16:rowId xmlns:a16="http://schemas.microsoft.com/office/drawing/2014/main" val="10002"/>
                  </a:ext>
                </a:extLst>
              </a:tr>
              <a:tr h="181421">
                <a:tc vMerge="1">
                  <a:txBody>
                    <a:bodyPr/>
                    <a:lstStyle/>
                    <a:p>
                      <a:endParaRPr lang="sl-SI"/>
                    </a:p>
                  </a:txBody>
                  <a:tcPr/>
                </a:tc>
                <a:tc>
                  <a:txBody>
                    <a:bodyPr/>
                    <a:lstStyle/>
                    <a:p>
                      <a:pPr marL="390525" algn="ctr">
                        <a:lnSpc>
                          <a:spcPct val="107000"/>
                        </a:lnSpc>
                        <a:spcAft>
                          <a:spcPts val="0"/>
                        </a:spcAft>
                      </a:pPr>
                      <a:r>
                        <a:rPr lang="en-US" sz="1100">
                          <a:effectLst/>
                        </a:rPr>
                        <a:t>Povečanje reciklaže plastike</a:t>
                      </a:r>
                      <a:endParaRPr lang="sl-SI" sz="1100">
                        <a:solidFill>
                          <a:srgbClr val="000000"/>
                        </a:solidFill>
                        <a:effectLst/>
                        <a:latin typeface="Calibri"/>
                        <a:ea typeface="Calibri"/>
                        <a:cs typeface="Calibri"/>
                      </a:endParaRPr>
                    </a:p>
                  </a:txBody>
                  <a:tcPr marL="25874" marR="9454" marT="6469" marB="0"/>
                </a:tc>
                <a:tc gridSpan="2">
                  <a:txBody>
                    <a:bodyPr/>
                    <a:lstStyle/>
                    <a:p>
                      <a:pPr marL="116205" algn="l">
                        <a:lnSpc>
                          <a:spcPct val="107000"/>
                        </a:lnSpc>
                        <a:spcAft>
                          <a:spcPts val="0"/>
                        </a:spcAft>
                      </a:pPr>
                      <a:r>
                        <a:rPr lang="en-US" sz="1100" dirty="0">
                          <a:effectLst/>
                        </a:rPr>
                        <a:t>140.000 ton/</a:t>
                      </a:r>
                      <a:r>
                        <a:rPr lang="en-US" sz="1100" dirty="0" err="1">
                          <a:effectLst/>
                        </a:rPr>
                        <a:t>leto</a:t>
                      </a:r>
                      <a:endParaRPr lang="sl-SI" sz="1100" dirty="0">
                        <a:solidFill>
                          <a:srgbClr val="000000"/>
                        </a:solidFill>
                        <a:effectLst/>
                        <a:latin typeface="Calibri"/>
                        <a:ea typeface="Calibri"/>
                        <a:cs typeface="Calibri"/>
                      </a:endParaRPr>
                    </a:p>
                  </a:txBody>
                  <a:tcPr marL="25874" marR="9454" marT="6469" marB="0"/>
                </a:tc>
                <a:tc hMerge="1">
                  <a:txBody>
                    <a:bodyPr/>
                    <a:lstStyle/>
                    <a:p>
                      <a:endParaRPr lang="sl-SI"/>
                    </a:p>
                  </a:txBody>
                  <a:tcPr/>
                </a:tc>
                <a:tc>
                  <a:txBody>
                    <a:bodyPr/>
                    <a:lstStyle/>
                    <a:p>
                      <a:pPr marL="21590" algn="ctr">
                        <a:lnSpc>
                          <a:spcPct val="107000"/>
                        </a:lnSpc>
                        <a:spcAft>
                          <a:spcPts val="0"/>
                        </a:spcAft>
                      </a:pPr>
                      <a:r>
                        <a:rPr lang="en-US" sz="1100">
                          <a:effectLst/>
                        </a:rPr>
                        <a:t>2%</a:t>
                      </a:r>
                      <a:endParaRPr lang="sl-SI" sz="1100">
                        <a:solidFill>
                          <a:srgbClr val="000000"/>
                        </a:solidFill>
                        <a:effectLst/>
                        <a:latin typeface="Calibri"/>
                        <a:ea typeface="Calibri"/>
                        <a:cs typeface="Calibri"/>
                      </a:endParaRPr>
                    </a:p>
                  </a:txBody>
                  <a:tcPr marL="25874" marR="9454" marT="6469" marB="0"/>
                </a:tc>
                <a:extLst>
                  <a:ext uri="{0D108BD9-81ED-4DB2-BD59-A6C34878D82A}">
                    <a16:rowId xmlns:a16="http://schemas.microsoft.com/office/drawing/2014/main" val="10003"/>
                  </a:ext>
                </a:extLst>
              </a:tr>
              <a:tr h="356526">
                <a:tc vMerge="1">
                  <a:txBody>
                    <a:bodyPr/>
                    <a:lstStyle/>
                    <a:p>
                      <a:endParaRPr lang="sl-SI"/>
                    </a:p>
                  </a:txBody>
                  <a:tcPr/>
                </a:tc>
                <a:tc>
                  <a:txBody>
                    <a:bodyPr/>
                    <a:lstStyle/>
                    <a:p>
                      <a:pPr marL="215900" algn="ctr">
                        <a:lnSpc>
                          <a:spcPct val="107000"/>
                        </a:lnSpc>
                        <a:spcAft>
                          <a:spcPts val="0"/>
                        </a:spcAft>
                      </a:pPr>
                      <a:r>
                        <a:rPr lang="en-US" sz="1100">
                          <a:effectLst/>
                        </a:rPr>
                        <a:t>Povečanje reciklaže plastičnega filma</a:t>
                      </a:r>
                      <a:endParaRPr lang="sl-SI" sz="1100">
                        <a:solidFill>
                          <a:srgbClr val="000000"/>
                        </a:solidFill>
                        <a:effectLst/>
                        <a:latin typeface="Calibri"/>
                        <a:ea typeface="Calibri"/>
                        <a:cs typeface="Calibri"/>
                      </a:endParaRPr>
                    </a:p>
                  </a:txBody>
                  <a:tcPr marL="25874" marR="9454" marT="6469" marB="0"/>
                </a:tc>
                <a:tc>
                  <a:txBody>
                    <a:bodyPr/>
                    <a:lstStyle/>
                    <a:p>
                      <a:pPr algn="l">
                        <a:lnSpc>
                          <a:spcPct val="107000"/>
                        </a:lnSpc>
                        <a:spcAft>
                          <a:spcPts val="720"/>
                        </a:spcAft>
                      </a:pPr>
                      <a:r>
                        <a:rPr lang="en-US" sz="1100" dirty="0">
                          <a:effectLst/>
                        </a:rPr>
                        <a:t> </a:t>
                      </a:r>
                      <a:endParaRPr lang="sl-SI" sz="1100" dirty="0">
                        <a:solidFill>
                          <a:srgbClr val="000000"/>
                        </a:solidFill>
                        <a:effectLst/>
                        <a:latin typeface="Calibri"/>
                        <a:ea typeface="Calibri"/>
                        <a:cs typeface="Calibri"/>
                      </a:endParaRPr>
                    </a:p>
                  </a:txBody>
                  <a:tcPr marL="25874" marR="9454" marT="6469" marB="0"/>
                </a:tc>
                <a:tc>
                  <a:txBody>
                    <a:bodyPr/>
                    <a:lstStyle/>
                    <a:p>
                      <a:pPr marL="116205" algn="l">
                        <a:lnSpc>
                          <a:spcPct val="107000"/>
                        </a:lnSpc>
                        <a:spcAft>
                          <a:spcPts val="0"/>
                        </a:spcAft>
                      </a:pPr>
                      <a:r>
                        <a:rPr lang="en-US" sz="1100">
                          <a:effectLst/>
                        </a:rPr>
                        <a:t>140.000  ton/leto</a:t>
                      </a:r>
                      <a:endParaRPr lang="sl-SI" sz="1100">
                        <a:solidFill>
                          <a:srgbClr val="000000"/>
                        </a:solidFill>
                        <a:effectLst/>
                        <a:latin typeface="Calibri"/>
                        <a:ea typeface="Calibri"/>
                        <a:cs typeface="Calibri"/>
                      </a:endParaRPr>
                    </a:p>
                  </a:txBody>
                  <a:tcPr marL="25874" marR="9454" marT="6469" marB="0"/>
                </a:tc>
                <a:tc>
                  <a:txBody>
                    <a:bodyPr/>
                    <a:lstStyle/>
                    <a:p>
                      <a:pPr marL="38100" algn="ctr">
                        <a:lnSpc>
                          <a:spcPct val="107000"/>
                        </a:lnSpc>
                        <a:spcAft>
                          <a:spcPts val="0"/>
                        </a:spcAft>
                      </a:pPr>
                      <a:r>
                        <a:rPr lang="en-US" sz="1100">
                          <a:effectLst/>
                        </a:rPr>
                        <a:t>21%</a:t>
                      </a:r>
                      <a:endParaRPr lang="sl-SI" sz="1100">
                        <a:solidFill>
                          <a:srgbClr val="000000"/>
                        </a:solidFill>
                        <a:effectLst/>
                        <a:latin typeface="Calibri"/>
                        <a:ea typeface="Calibri"/>
                        <a:cs typeface="Calibri"/>
                      </a:endParaRPr>
                    </a:p>
                  </a:txBody>
                  <a:tcPr marL="25874" marR="9454" marT="6469" marB="0"/>
                </a:tc>
                <a:extLst>
                  <a:ext uri="{0D108BD9-81ED-4DB2-BD59-A6C34878D82A}">
                    <a16:rowId xmlns:a16="http://schemas.microsoft.com/office/drawing/2014/main" val="10004"/>
                  </a:ext>
                </a:extLst>
              </a:tr>
              <a:tr h="181421">
                <a:tc rowSpan="2">
                  <a:txBody>
                    <a:bodyPr/>
                    <a:lstStyle/>
                    <a:p>
                      <a:pPr marL="1429385" marR="70485" indent="-1246505" algn="l">
                        <a:lnSpc>
                          <a:spcPct val="107000"/>
                        </a:lnSpc>
                        <a:spcAft>
                          <a:spcPts val="0"/>
                        </a:spcAft>
                      </a:pPr>
                      <a:r>
                        <a:rPr lang="en-US" sz="1100">
                          <a:effectLst/>
                        </a:rPr>
                        <a:t>Zmajšanje porabe surovin</a:t>
                      </a:r>
                      <a:endParaRPr lang="sl-SI" sz="1100">
                        <a:solidFill>
                          <a:srgbClr val="000000"/>
                        </a:solidFill>
                        <a:effectLst/>
                        <a:latin typeface="Calibri"/>
                        <a:ea typeface="Calibri"/>
                        <a:cs typeface="Calibri"/>
                      </a:endParaRPr>
                    </a:p>
                  </a:txBody>
                  <a:tcPr marL="25874" marR="9454" marT="6469" marB="0"/>
                </a:tc>
                <a:tc>
                  <a:txBody>
                    <a:bodyPr/>
                    <a:lstStyle/>
                    <a:p>
                      <a:pPr marR="62230" algn="ctr">
                        <a:lnSpc>
                          <a:spcPct val="107000"/>
                        </a:lnSpc>
                        <a:spcAft>
                          <a:spcPts val="0"/>
                        </a:spcAft>
                      </a:pPr>
                      <a:r>
                        <a:rPr lang="en-US" sz="1100">
                          <a:effectLst/>
                        </a:rPr>
                        <a:t>Surovine</a:t>
                      </a:r>
                      <a:endParaRPr lang="sl-SI" sz="1100">
                        <a:solidFill>
                          <a:srgbClr val="000000"/>
                        </a:solidFill>
                        <a:effectLst/>
                        <a:latin typeface="Calibri"/>
                        <a:ea typeface="Calibri"/>
                        <a:cs typeface="Calibri"/>
                      </a:endParaRPr>
                    </a:p>
                  </a:txBody>
                  <a:tcPr marL="25874" marR="9454" marT="6469" marB="0"/>
                </a:tc>
                <a:tc gridSpan="2">
                  <a:txBody>
                    <a:bodyPr/>
                    <a:lstStyle/>
                    <a:p>
                      <a:pPr marL="99695" algn="l">
                        <a:lnSpc>
                          <a:spcPct val="107000"/>
                        </a:lnSpc>
                        <a:spcAft>
                          <a:spcPts val="0"/>
                        </a:spcAft>
                      </a:pPr>
                      <a:r>
                        <a:rPr lang="en-US" sz="1100" dirty="0">
                          <a:effectLst/>
                        </a:rPr>
                        <a:t>5.4000 ton/</a:t>
                      </a:r>
                      <a:r>
                        <a:rPr lang="en-US" sz="1100" dirty="0" err="1">
                          <a:effectLst/>
                        </a:rPr>
                        <a:t>leto</a:t>
                      </a:r>
                      <a:endParaRPr lang="sl-SI" sz="1100" dirty="0">
                        <a:solidFill>
                          <a:srgbClr val="000000"/>
                        </a:solidFill>
                        <a:effectLst/>
                        <a:latin typeface="Calibri"/>
                        <a:ea typeface="Calibri"/>
                        <a:cs typeface="Calibri"/>
                      </a:endParaRPr>
                    </a:p>
                  </a:txBody>
                  <a:tcPr marL="25874" marR="9454" marT="6469" marB="0"/>
                </a:tc>
                <a:tc hMerge="1">
                  <a:txBody>
                    <a:bodyPr/>
                    <a:lstStyle/>
                    <a:p>
                      <a:endParaRPr lang="sl-SI"/>
                    </a:p>
                  </a:txBody>
                  <a:tcPr/>
                </a:tc>
                <a:tc>
                  <a:txBody>
                    <a:bodyPr/>
                    <a:lstStyle/>
                    <a:p>
                      <a:pPr algn="ctr">
                        <a:lnSpc>
                          <a:spcPct val="107000"/>
                        </a:lnSpc>
                        <a:spcAft>
                          <a:spcPts val="720"/>
                        </a:spcAft>
                      </a:pPr>
                      <a:r>
                        <a:rPr lang="en-US" sz="1100">
                          <a:effectLst/>
                        </a:rPr>
                        <a:t>1,3 %</a:t>
                      </a:r>
                      <a:endParaRPr lang="sl-SI" sz="1100">
                        <a:solidFill>
                          <a:srgbClr val="000000"/>
                        </a:solidFill>
                        <a:effectLst/>
                        <a:latin typeface="Calibri"/>
                        <a:ea typeface="Calibri"/>
                        <a:cs typeface="Calibri"/>
                      </a:endParaRPr>
                    </a:p>
                  </a:txBody>
                  <a:tcPr marL="25874" marR="9454" marT="6469" marB="0"/>
                </a:tc>
                <a:extLst>
                  <a:ext uri="{0D108BD9-81ED-4DB2-BD59-A6C34878D82A}">
                    <a16:rowId xmlns:a16="http://schemas.microsoft.com/office/drawing/2014/main" val="10005"/>
                  </a:ext>
                </a:extLst>
              </a:tr>
              <a:tr h="181421">
                <a:tc vMerge="1">
                  <a:txBody>
                    <a:bodyPr/>
                    <a:lstStyle/>
                    <a:p>
                      <a:endParaRPr lang="sl-SI"/>
                    </a:p>
                  </a:txBody>
                  <a:tcPr/>
                </a:tc>
                <a:tc>
                  <a:txBody>
                    <a:bodyPr/>
                    <a:lstStyle/>
                    <a:p>
                      <a:pPr marR="95250" algn="ctr">
                        <a:lnSpc>
                          <a:spcPct val="107000"/>
                        </a:lnSpc>
                        <a:spcAft>
                          <a:spcPts val="0"/>
                        </a:spcAft>
                      </a:pPr>
                      <a:r>
                        <a:rPr lang="en-US" sz="1100">
                          <a:effectLst/>
                        </a:rPr>
                        <a:t>Nafta</a:t>
                      </a:r>
                      <a:endParaRPr lang="sl-SI" sz="1100">
                        <a:solidFill>
                          <a:srgbClr val="000000"/>
                        </a:solidFill>
                        <a:effectLst/>
                        <a:latin typeface="Calibri"/>
                        <a:ea typeface="Calibri"/>
                        <a:cs typeface="Calibri"/>
                      </a:endParaRPr>
                    </a:p>
                  </a:txBody>
                  <a:tcPr marL="25874" marR="9454" marT="6469" marB="0"/>
                </a:tc>
                <a:tc gridSpan="2">
                  <a:txBody>
                    <a:bodyPr/>
                    <a:lstStyle/>
                    <a:p>
                      <a:pPr marL="99695" algn="l">
                        <a:lnSpc>
                          <a:spcPct val="107000"/>
                        </a:lnSpc>
                        <a:spcAft>
                          <a:spcPts val="0"/>
                        </a:spcAft>
                      </a:pPr>
                      <a:r>
                        <a:rPr lang="en-US" sz="1100" dirty="0">
                          <a:effectLst/>
                        </a:rPr>
                        <a:t>183.000 ton/</a:t>
                      </a:r>
                      <a:r>
                        <a:rPr lang="en-US" sz="1100" dirty="0" err="1">
                          <a:effectLst/>
                        </a:rPr>
                        <a:t>leto</a:t>
                      </a:r>
                      <a:endParaRPr lang="sl-SI" sz="1100" dirty="0">
                        <a:solidFill>
                          <a:srgbClr val="000000"/>
                        </a:solidFill>
                        <a:effectLst/>
                        <a:latin typeface="Calibri"/>
                        <a:ea typeface="Calibri"/>
                        <a:cs typeface="Calibri"/>
                      </a:endParaRPr>
                    </a:p>
                  </a:txBody>
                  <a:tcPr marL="25874" marR="9454" marT="6469" marB="0"/>
                </a:tc>
                <a:tc hMerge="1">
                  <a:txBody>
                    <a:bodyPr/>
                    <a:lstStyle/>
                    <a:p>
                      <a:endParaRPr lang="sl-SI"/>
                    </a:p>
                  </a:txBody>
                  <a:tcPr/>
                </a:tc>
                <a:tc>
                  <a:txBody>
                    <a:bodyPr/>
                    <a:lstStyle/>
                    <a:p>
                      <a:pPr marL="29845" algn="ctr">
                        <a:lnSpc>
                          <a:spcPct val="107000"/>
                        </a:lnSpc>
                        <a:spcAft>
                          <a:spcPts val="0"/>
                        </a:spcAft>
                      </a:pPr>
                      <a:r>
                        <a:rPr lang="en-US" sz="1100">
                          <a:effectLst/>
                        </a:rPr>
                        <a:t>1%</a:t>
                      </a:r>
                      <a:endParaRPr lang="sl-SI" sz="1100">
                        <a:solidFill>
                          <a:srgbClr val="000000"/>
                        </a:solidFill>
                        <a:effectLst/>
                        <a:latin typeface="Calibri"/>
                        <a:ea typeface="Calibri"/>
                        <a:cs typeface="Calibri"/>
                      </a:endParaRPr>
                    </a:p>
                  </a:txBody>
                  <a:tcPr marL="25874" marR="9454" marT="6469" marB="0"/>
                </a:tc>
                <a:extLst>
                  <a:ext uri="{0D108BD9-81ED-4DB2-BD59-A6C34878D82A}">
                    <a16:rowId xmlns:a16="http://schemas.microsoft.com/office/drawing/2014/main" val="10006"/>
                  </a:ext>
                </a:extLst>
              </a:tr>
              <a:tr h="181421">
                <a:tc>
                  <a:txBody>
                    <a:bodyPr/>
                    <a:lstStyle/>
                    <a:p>
                      <a:pPr marR="95250" algn="ctr">
                        <a:lnSpc>
                          <a:spcPct val="107000"/>
                        </a:lnSpc>
                        <a:spcAft>
                          <a:spcPts val="0"/>
                        </a:spcAft>
                      </a:pPr>
                      <a:r>
                        <a:rPr lang="en-US" sz="1100">
                          <a:effectLst/>
                        </a:rPr>
                        <a:t>Voda</a:t>
                      </a:r>
                      <a:endParaRPr lang="sl-SI" sz="1100">
                        <a:solidFill>
                          <a:srgbClr val="000000"/>
                        </a:solidFill>
                        <a:effectLst/>
                        <a:latin typeface="Calibri"/>
                        <a:ea typeface="Calibri"/>
                        <a:cs typeface="Calibri"/>
                      </a:endParaRPr>
                    </a:p>
                  </a:txBody>
                  <a:tcPr marL="25874" marR="9454" marT="6469" marB="0"/>
                </a:tc>
                <a:tc>
                  <a:txBody>
                    <a:bodyPr/>
                    <a:lstStyle/>
                    <a:p>
                      <a:pPr marL="390525" algn="ctr">
                        <a:lnSpc>
                          <a:spcPct val="107000"/>
                        </a:lnSpc>
                        <a:spcAft>
                          <a:spcPts val="0"/>
                        </a:spcAft>
                      </a:pPr>
                      <a:r>
                        <a:rPr lang="en-US" sz="1100">
                          <a:effectLst/>
                        </a:rPr>
                        <a:t>Zmanjšanje porabe vode</a:t>
                      </a:r>
                      <a:endParaRPr lang="sl-SI" sz="1100">
                        <a:solidFill>
                          <a:srgbClr val="000000"/>
                        </a:solidFill>
                        <a:effectLst/>
                        <a:latin typeface="Calibri"/>
                        <a:ea typeface="Calibri"/>
                        <a:cs typeface="Calibri"/>
                      </a:endParaRPr>
                    </a:p>
                  </a:txBody>
                  <a:tcPr marL="25874" marR="9454" marT="6469" marB="0"/>
                </a:tc>
                <a:tc gridSpan="2">
                  <a:txBody>
                    <a:bodyPr/>
                    <a:lstStyle/>
                    <a:p>
                      <a:pPr marR="57150" algn="ctr">
                        <a:lnSpc>
                          <a:spcPct val="107000"/>
                        </a:lnSpc>
                        <a:spcAft>
                          <a:spcPts val="0"/>
                        </a:spcAft>
                      </a:pPr>
                      <a:r>
                        <a:rPr lang="en-US" sz="1100" dirty="0">
                          <a:effectLst/>
                        </a:rPr>
                        <a:t>3.000 m3/</a:t>
                      </a:r>
                      <a:r>
                        <a:rPr lang="en-US" sz="1100" dirty="0" err="1">
                          <a:effectLst/>
                        </a:rPr>
                        <a:t>leto</a:t>
                      </a:r>
                      <a:endParaRPr lang="sl-SI" sz="1100" dirty="0">
                        <a:solidFill>
                          <a:srgbClr val="000000"/>
                        </a:solidFill>
                        <a:effectLst/>
                        <a:latin typeface="Calibri"/>
                        <a:ea typeface="Calibri"/>
                        <a:cs typeface="Calibri"/>
                      </a:endParaRPr>
                    </a:p>
                  </a:txBody>
                  <a:tcPr marL="25874" marR="9454" marT="6469" marB="0"/>
                </a:tc>
                <a:tc hMerge="1">
                  <a:txBody>
                    <a:bodyPr/>
                    <a:lstStyle/>
                    <a:p>
                      <a:endParaRPr lang="sl-SI"/>
                    </a:p>
                  </a:txBody>
                  <a:tcPr/>
                </a:tc>
                <a:tc>
                  <a:txBody>
                    <a:bodyPr/>
                    <a:lstStyle/>
                    <a:p>
                      <a:pPr algn="ctr">
                        <a:lnSpc>
                          <a:spcPct val="107000"/>
                        </a:lnSpc>
                        <a:spcAft>
                          <a:spcPts val="720"/>
                        </a:spcAft>
                      </a:pPr>
                      <a:r>
                        <a:rPr lang="en-US" sz="1100">
                          <a:effectLst/>
                        </a:rPr>
                        <a:t>10 %</a:t>
                      </a:r>
                      <a:endParaRPr lang="sl-SI" sz="1100">
                        <a:solidFill>
                          <a:srgbClr val="000000"/>
                        </a:solidFill>
                        <a:effectLst/>
                        <a:latin typeface="Calibri"/>
                        <a:ea typeface="Calibri"/>
                        <a:cs typeface="Calibri"/>
                      </a:endParaRPr>
                    </a:p>
                  </a:txBody>
                  <a:tcPr marL="25874" marR="9454" marT="6469" marB="0"/>
                </a:tc>
                <a:extLst>
                  <a:ext uri="{0D108BD9-81ED-4DB2-BD59-A6C34878D82A}">
                    <a16:rowId xmlns:a16="http://schemas.microsoft.com/office/drawing/2014/main" val="10007"/>
                  </a:ext>
                </a:extLst>
              </a:tr>
              <a:tr h="181421">
                <a:tc>
                  <a:txBody>
                    <a:bodyPr/>
                    <a:lstStyle/>
                    <a:p>
                      <a:pPr marR="78740" algn="ctr">
                        <a:lnSpc>
                          <a:spcPct val="107000"/>
                        </a:lnSpc>
                        <a:spcAft>
                          <a:spcPts val="0"/>
                        </a:spcAft>
                      </a:pPr>
                      <a:r>
                        <a:rPr lang="en-US" sz="1100">
                          <a:effectLst/>
                        </a:rPr>
                        <a:t>Energija</a:t>
                      </a:r>
                      <a:endParaRPr lang="sl-SI" sz="1100">
                        <a:solidFill>
                          <a:srgbClr val="000000"/>
                        </a:solidFill>
                        <a:effectLst/>
                        <a:latin typeface="Calibri"/>
                        <a:ea typeface="Calibri"/>
                        <a:cs typeface="Calibri"/>
                      </a:endParaRPr>
                    </a:p>
                  </a:txBody>
                  <a:tcPr marL="25874" marR="9454" marT="6469" marB="0"/>
                </a:tc>
                <a:tc>
                  <a:txBody>
                    <a:bodyPr/>
                    <a:lstStyle/>
                    <a:p>
                      <a:pPr marL="332105" algn="ctr">
                        <a:lnSpc>
                          <a:spcPct val="107000"/>
                        </a:lnSpc>
                        <a:spcAft>
                          <a:spcPts val="0"/>
                        </a:spcAft>
                      </a:pPr>
                      <a:r>
                        <a:rPr lang="en-US" sz="1100">
                          <a:effectLst/>
                        </a:rPr>
                        <a:t>Zmanjšane rabe energije</a:t>
                      </a:r>
                      <a:endParaRPr lang="sl-SI" sz="1100">
                        <a:solidFill>
                          <a:srgbClr val="000000"/>
                        </a:solidFill>
                        <a:effectLst/>
                        <a:latin typeface="Calibri"/>
                        <a:ea typeface="Calibri"/>
                        <a:cs typeface="Calibri"/>
                      </a:endParaRPr>
                    </a:p>
                  </a:txBody>
                  <a:tcPr marL="25874" marR="9454" marT="6469" marB="0"/>
                </a:tc>
                <a:tc gridSpan="2">
                  <a:txBody>
                    <a:bodyPr/>
                    <a:lstStyle/>
                    <a:p>
                      <a:pPr marL="116205" algn="l">
                        <a:lnSpc>
                          <a:spcPct val="107000"/>
                        </a:lnSpc>
                        <a:spcAft>
                          <a:spcPts val="0"/>
                        </a:spcAft>
                      </a:pPr>
                      <a:r>
                        <a:rPr lang="en-US" sz="1100" dirty="0">
                          <a:effectLst/>
                        </a:rPr>
                        <a:t>26.750 MWh/</a:t>
                      </a:r>
                      <a:r>
                        <a:rPr lang="en-US" sz="1100" dirty="0" err="1">
                          <a:effectLst/>
                        </a:rPr>
                        <a:t>leto</a:t>
                      </a:r>
                      <a:endParaRPr lang="sl-SI" sz="1100" dirty="0">
                        <a:solidFill>
                          <a:srgbClr val="000000"/>
                        </a:solidFill>
                        <a:effectLst/>
                        <a:latin typeface="Calibri"/>
                        <a:ea typeface="Calibri"/>
                        <a:cs typeface="Calibri"/>
                      </a:endParaRPr>
                    </a:p>
                  </a:txBody>
                  <a:tcPr marL="25874" marR="9454" marT="6469" marB="0"/>
                </a:tc>
                <a:tc hMerge="1">
                  <a:txBody>
                    <a:bodyPr/>
                    <a:lstStyle/>
                    <a:p>
                      <a:endParaRPr lang="sl-SI"/>
                    </a:p>
                  </a:txBody>
                  <a:tcPr/>
                </a:tc>
                <a:tc>
                  <a:txBody>
                    <a:bodyPr/>
                    <a:lstStyle/>
                    <a:p>
                      <a:pPr marL="21590" algn="ctr">
                        <a:lnSpc>
                          <a:spcPct val="107000"/>
                        </a:lnSpc>
                        <a:spcAft>
                          <a:spcPts val="0"/>
                        </a:spcAft>
                      </a:pPr>
                      <a:r>
                        <a:rPr lang="en-US" sz="1100">
                          <a:effectLst/>
                        </a:rPr>
                        <a:t>73%</a:t>
                      </a:r>
                      <a:endParaRPr lang="sl-SI" sz="1100">
                        <a:solidFill>
                          <a:srgbClr val="000000"/>
                        </a:solidFill>
                        <a:effectLst/>
                        <a:latin typeface="Calibri"/>
                        <a:ea typeface="Calibri"/>
                        <a:cs typeface="Calibri"/>
                      </a:endParaRPr>
                    </a:p>
                  </a:txBody>
                  <a:tcPr marL="25874" marR="9454" marT="6469" marB="0"/>
                </a:tc>
                <a:extLst>
                  <a:ext uri="{0D108BD9-81ED-4DB2-BD59-A6C34878D82A}">
                    <a16:rowId xmlns:a16="http://schemas.microsoft.com/office/drawing/2014/main" val="10008"/>
                  </a:ext>
                </a:extLst>
              </a:tr>
              <a:tr h="181421">
                <a:tc>
                  <a:txBody>
                    <a:bodyPr/>
                    <a:lstStyle/>
                    <a:p>
                      <a:pPr marR="120015" algn="ctr">
                        <a:lnSpc>
                          <a:spcPct val="107000"/>
                        </a:lnSpc>
                        <a:spcAft>
                          <a:spcPts val="0"/>
                        </a:spcAft>
                      </a:pPr>
                      <a:r>
                        <a:rPr lang="en-US" sz="1100">
                          <a:effectLst/>
                        </a:rPr>
                        <a:t>Zaposlitev</a:t>
                      </a:r>
                      <a:endParaRPr lang="sl-SI" sz="1100">
                        <a:solidFill>
                          <a:srgbClr val="000000"/>
                        </a:solidFill>
                        <a:effectLst/>
                        <a:latin typeface="Calibri"/>
                        <a:ea typeface="Calibri"/>
                        <a:cs typeface="Calibri"/>
                      </a:endParaRPr>
                    </a:p>
                  </a:txBody>
                  <a:tcPr marL="25874" marR="9454" marT="6469" marB="0"/>
                </a:tc>
                <a:tc>
                  <a:txBody>
                    <a:bodyPr/>
                    <a:lstStyle/>
                    <a:p>
                      <a:pPr marR="53975" algn="ctr">
                        <a:lnSpc>
                          <a:spcPct val="107000"/>
                        </a:lnSpc>
                        <a:spcAft>
                          <a:spcPts val="0"/>
                        </a:spcAft>
                      </a:pPr>
                      <a:r>
                        <a:rPr lang="en-US" sz="1100">
                          <a:effectLst/>
                        </a:rPr>
                        <a:t>Ustvarjena delovna mesta</a:t>
                      </a:r>
                      <a:endParaRPr lang="sl-SI" sz="1100">
                        <a:solidFill>
                          <a:srgbClr val="000000"/>
                        </a:solidFill>
                        <a:effectLst/>
                        <a:latin typeface="Calibri"/>
                        <a:ea typeface="Calibri"/>
                        <a:cs typeface="Calibri"/>
                      </a:endParaRPr>
                    </a:p>
                  </a:txBody>
                  <a:tcPr marL="25874" marR="9454" marT="6469" marB="0"/>
                </a:tc>
                <a:tc gridSpan="2">
                  <a:txBody>
                    <a:bodyPr/>
                    <a:lstStyle/>
                    <a:p>
                      <a:pPr marR="23495" algn="ctr">
                        <a:lnSpc>
                          <a:spcPct val="107000"/>
                        </a:lnSpc>
                        <a:spcAft>
                          <a:spcPts val="0"/>
                        </a:spcAft>
                      </a:pPr>
                      <a:r>
                        <a:rPr lang="en-US" sz="1100" dirty="0">
                          <a:effectLst/>
                        </a:rPr>
                        <a:t>990</a:t>
                      </a:r>
                      <a:endParaRPr lang="sl-SI" sz="1100" dirty="0">
                        <a:solidFill>
                          <a:srgbClr val="000000"/>
                        </a:solidFill>
                        <a:effectLst/>
                        <a:latin typeface="Calibri"/>
                        <a:ea typeface="Calibri"/>
                        <a:cs typeface="Calibri"/>
                      </a:endParaRPr>
                    </a:p>
                  </a:txBody>
                  <a:tcPr marL="25874" marR="9454" marT="6469" marB="0"/>
                </a:tc>
                <a:tc hMerge="1">
                  <a:txBody>
                    <a:bodyPr/>
                    <a:lstStyle/>
                    <a:p>
                      <a:endParaRPr lang="sl-SI"/>
                    </a:p>
                  </a:txBody>
                  <a:tcPr/>
                </a:tc>
                <a:tc>
                  <a:txBody>
                    <a:bodyPr/>
                    <a:lstStyle/>
                    <a:p>
                      <a:pPr marL="21590" algn="ctr">
                        <a:lnSpc>
                          <a:spcPct val="107000"/>
                        </a:lnSpc>
                        <a:spcAft>
                          <a:spcPts val="0"/>
                        </a:spcAft>
                      </a:pPr>
                      <a:r>
                        <a:rPr lang="en-US" sz="1100">
                          <a:effectLst/>
                        </a:rPr>
                        <a:t>n/a</a:t>
                      </a:r>
                      <a:endParaRPr lang="sl-SI" sz="1100">
                        <a:solidFill>
                          <a:srgbClr val="000000"/>
                        </a:solidFill>
                        <a:effectLst/>
                        <a:latin typeface="Calibri"/>
                        <a:ea typeface="Calibri"/>
                        <a:cs typeface="Calibri"/>
                      </a:endParaRPr>
                    </a:p>
                  </a:txBody>
                  <a:tcPr marL="25874" marR="9454" marT="6469" marB="0"/>
                </a:tc>
                <a:extLst>
                  <a:ext uri="{0D108BD9-81ED-4DB2-BD59-A6C34878D82A}">
                    <a16:rowId xmlns:a16="http://schemas.microsoft.com/office/drawing/2014/main" val="10009"/>
                  </a:ext>
                </a:extLst>
              </a:tr>
              <a:tr h="181421">
                <a:tc>
                  <a:txBody>
                    <a:bodyPr/>
                    <a:lstStyle/>
                    <a:p>
                      <a:pPr marR="194945" algn="ctr">
                        <a:lnSpc>
                          <a:spcPct val="107000"/>
                        </a:lnSpc>
                        <a:spcAft>
                          <a:spcPts val="0"/>
                        </a:spcAft>
                      </a:pPr>
                      <a:r>
                        <a:rPr lang="en-US" sz="1100">
                          <a:effectLst/>
                        </a:rPr>
                        <a:t>Ponovitev/ prenos</a:t>
                      </a:r>
                      <a:endParaRPr lang="sl-SI" sz="1100">
                        <a:solidFill>
                          <a:srgbClr val="000000"/>
                        </a:solidFill>
                        <a:effectLst/>
                        <a:latin typeface="Calibri"/>
                        <a:ea typeface="Calibri"/>
                        <a:cs typeface="Calibri"/>
                      </a:endParaRPr>
                    </a:p>
                  </a:txBody>
                  <a:tcPr marL="25874" marR="9454" marT="6469" marB="0"/>
                </a:tc>
                <a:tc>
                  <a:txBody>
                    <a:bodyPr/>
                    <a:lstStyle/>
                    <a:p>
                      <a:pPr marR="86995" algn="ctr">
                        <a:lnSpc>
                          <a:spcPct val="107000"/>
                        </a:lnSpc>
                        <a:spcAft>
                          <a:spcPts val="0"/>
                        </a:spcAft>
                      </a:pPr>
                      <a:r>
                        <a:rPr lang="en-US" sz="1100">
                          <a:effectLst/>
                        </a:rPr>
                        <a:t>Število novih obratov</a:t>
                      </a:r>
                      <a:endParaRPr lang="sl-SI" sz="1100">
                        <a:solidFill>
                          <a:srgbClr val="000000"/>
                        </a:solidFill>
                        <a:effectLst/>
                        <a:latin typeface="Calibri"/>
                        <a:ea typeface="Calibri"/>
                        <a:cs typeface="Calibri"/>
                      </a:endParaRPr>
                    </a:p>
                  </a:txBody>
                  <a:tcPr marL="25874" marR="9454" marT="6469" marB="0"/>
                </a:tc>
                <a:tc gridSpan="2">
                  <a:txBody>
                    <a:bodyPr/>
                    <a:lstStyle/>
                    <a:p>
                      <a:pPr marR="31750" algn="ctr">
                        <a:lnSpc>
                          <a:spcPct val="107000"/>
                        </a:lnSpc>
                        <a:spcAft>
                          <a:spcPts val="0"/>
                        </a:spcAft>
                      </a:pPr>
                      <a:r>
                        <a:rPr lang="en-US" sz="1100" dirty="0">
                          <a:effectLst/>
                        </a:rPr>
                        <a:t>5</a:t>
                      </a:r>
                      <a:endParaRPr lang="sl-SI" sz="1100" dirty="0">
                        <a:solidFill>
                          <a:srgbClr val="000000"/>
                        </a:solidFill>
                        <a:effectLst/>
                        <a:latin typeface="Calibri"/>
                        <a:ea typeface="Calibri"/>
                        <a:cs typeface="Calibri"/>
                      </a:endParaRPr>
                    </a:p>
                  </a:txBody>
                  <a:tcPr marL="25874" marR="9454" marT="6469" marB="0"/>
                </a:tc>
                <a:tc hMerge="1">
                  <a:txBody>
                    <a:bodyPr/>
                    <a:lstStyle/>
                    <a:p>
                      <a:endParaRPr lang="sl-SI"/>
                    </a:p>
                  </a:txBody>
                  <a:tcPr/>
                </a:tc>
                <a:tc>
                  <a:txBody>
                    <a:bodyPr/>
                    <a:lstStyle/>
                    <a:p>
                      <a:pPr marL="21590" algn="ctr">
                        <a:lnSpc>
                          <a:spcPct val="107000"/>
                        </a:lnSpc>
                        <a:spcAft>
                          <a:spcPts val="0"/>
                        </a:spcAft>
                      </a:pPr>
                      <a:r>
                        <a:rPr lang="en-US" sz="1100">
                          <a:effectLst/>
                        </a:rPr>
                        <a:t>n/a</a:t>
                      </a:r>
                      <a:endParaRPr lang="sl-SI" sz="1100">
                        <a:solidFill>
                          <a:srgbClr val="000000"/>
                        </a:solidFill>
                        <a:effectLst/>
                        <a:latin typeface="Calibri"/>
                        <a:ea typeface="Calibri"/>
                        <a:cs typeface="Calibri"/>
                      </a:endParaRPr>
                    </a:p>
                  </a:txBody>
                  <a:tcPr marL="25874" marR="9454" marT="6469" marB="0"/>
                </a:tc>
                <a:extLst>
                  <a:ext uri="{0D108BD9-81ED-4DB2-BD59-A6C34878D82A}">
                    <a16:rowId xmlns:a16="http://schemas.microsoft.com/office/drawing/2014/main" val="10010"/>
                  </a:ext>
                </a:extLst>
              </a:tr>
              <a:tr h="181421">
                <a:tc rowSpan="2">
                  <a:txBody>
                    <a:bodyPr/>
                    <a:lstStyle/>
                    <a:p>
                      <a:pPr marR="20320" algn="ctr">
                        <a:lnSpc>
                          <a:spcPct val="107000"/>
                        </a:lnSpc>
                        <a:spcAft>
                          <a:spcPts val="0"/>
                        </a:spcAft>
                      </a:pPr>
                      <a:r>
                        <a:rPr lang="en-US" sz="1100">
                          <a:effectLst/>
                        </a:rPr>
                        <a:t>Prenos na trg</a:t>
                      </a:r>
                      <a:endParaRPr lang="sl-SI" sz="1100">
                        <a:solidFill>
                          <a:srgbClr val="000000"/>
                        </a:solidFill>
                        <a:effectLst/>
                        <a:latin typeface="Calibri"/>
                        <a:ea typeface="Calibri"/>
                        <a:cs typeface="Calibri"/>
                      </a:endParaRPr>
                    </a:p>
                  </a:txBody>
                  <a:tcPr marL="25874" marR="9454" marT="6469" marB="0" anchor="ctr"/>
                </a:tc>
                <a:tc>
                  <a:txBody>
                    <a:bodyPr/>
                    <a:lstStyle/>
                    <a:p>
                      <a:pPr marR="128270" algn="ctr">
                        <a:lnSpc>
                          <a:spcPct val="107000"/>
                        </a:lnSpc>
                        <a:spcAft>
                          <a:spcPts val="0"/>
                        </a:spcAft>
                      </a:pPr>
                      <a:r>
                        <a:rPr lang="en-US" sz="1100">
                          <a:effectLst/>
                        </a:rPr>
                        <a:t>Pričakovani prihodki</a:t>
                      </a:r>
                      <a:endParaRPr lang="sl-SI" sz="1100">
                        <a:solidFill>
                          <a:srgbClr val="000000"/>
                        </a:solidFill>
                        <a:effectLst/>
                        <a:latin typeface="Calibri"/>
                        <a:ea typeface="Calibri"/>
                        <a:cs typeface="Calibri"/>
                      </a:endParaRPr>
                    </a:p>
                  </a:txBody>
                  <a:tcPr marL="25874" marR="9454" marT="6469" marB="0"/>
                </a:tc>
                <a:tc gridSpan="2">
                  <a:txBody>
                    <a:bodyPr/>
                    <a:lstStyle/>
                    <a:p>
                      <a:pPr marL="274320" algn="l">
                        <a:lnSpc>
                          <a:spcPct val="107000"/>
                        </a:lnSpc>
                        <a:spcAft>
                          <a:spcPts val="0"/>
                        </a:spcAft>
                      </a:pPr>
                      <a:r>
                        <a:rPr lang="en-US" sz="1100" dirty="0">
                          <a:effectLst/>
                        </a:rPr>
                        <a:t>2.830.000 €</a:t>
                      </a:r>
                      <a:endParaRPr lang="sl-SI" sz="1100" dirty="0">
                        <a:solidFill>
                          <a:srgbClr val="000000"/>
                        </a:solidFill>
                        <a:effectLst/>
                        <a:latin typeface="Calibri"/>
                        <a:ea typeface="Calibri"/>
                        <a:cs typeface="Calibri"/>
                      </a:endParaRPr>
                    </a:p>
                  </a:txBody>
                  <a:tcPr marL="25874" marR="9454" marT="6469" marB="0"/>
                </a:tc>
                <a:tc hMerge="1">
                  <a:txBody>
                    <a:bodyPr/>
                    <a:lstStyle/>
                    <a:p>
                      <a:endParaRPr lang="sl-SI"/>
                    </a:p>
                  </a:txBody>
                  <a:tcPr/>
                </a:tc>
                <a:tc>
                  <a:txBody>
                    <a:bodyPr/>
                    <a:lstStyle/>
                    <a:p>
                      <a:pPr marL="21590" algn="ctr">
                        <a:lnSpc>
                          <a:spcPct val="107000"/>
                        </a:lnSpc>
                        <a:spcAft>
                          <a:spcPts val="0"/>
                        </a:spcAft>
                      </a:pPr>
                      <a:r>
                        <a:rPr lang="en-US" sz="1100">
                          <a:effectLst/>
                        </a:rPr>
                        <a:t>n/a</a:t>
                      </a:r>
                      <a:endParaRPr lang="sl-SI" sz="1100">
                        <a:solidFill>
                          <a:srgbClr val="000000"/>
                        </a:solidFill>
                        <a:effectLst/>
                        <a:latin typeface="Calibri"/>
                        <a:ea typeface="Calibri"/>
                        <a:cs typeface="Calibri"/>
                      </a:endParaRPr>
                    </a:p>
                  </a:txBody>
                  <a:tcPr marL="25874" marR="9454" marT="6469" marB="0"/>
                </a:tc>
                <a:extLst>
                  <a:ext uri="{0D108BD9-81ED-4DB2-BD59-A6C34878D82A}">
                    <a16:rowId xmlns:a16="http://schemas.microsoft.com/office/drawing/2014/main" val="10011"/>
                  </a:ext>
                </a:extLst>
              </a:tr>
              <a:tr h="286978">
                <a:tc vMerge="1">
                  <a:txBody>
                    <a:bodyPr/>
                    <a:lstStyle/>
                    <a:p>
                      <a:endParaRPr lang="sl-SI"/>
                    </a:p>
                  </a:txBody>
                  <a:tcPr/>
                </a:tc>
                <a:tc>
                  <a:txBody>
                    <a:bodyPr/>
                    <a:lstStyle/>
                    <a:p>
                      <a:pPr marL="1030605" indent="-955675" algn="ctr">
                        <a:lnSpc>
                          <a:spcPct val="107000"/>
                        </a:lnSpc>
                        <a:spcAft>
                          <a:spcPts val="0"/>
                        </a:spcAft>
                      </a:pPr>
                      <a:r>
                        <a:rPr lang="en-US" sz="1100">
                          <a:effectLst/>
                        </a:rPr>
                        <a:t>Celotni dobiček reciklažne industrije</a:t>
                      </a:r>
                      <a:endParaRPr lang="sl-SI" sz="1100">
                        <a:solidFill>
                          <a:srgbClr val="000000"/>
                        </a:solidFill>
                        <a:effectLst/>
                        <a:latin typeface="Calibri"/>
                        <a:ea typeface="Calibri"/>
                        <a:cs typeface="Calibri"/>
                      </a:endParaRPr>
                    </a:p>
                  </a:txBody>
                  <a:tcPr marL="25874" marR="9454" marT="6469" marB="0"/>
                </a:tc>
                <a:tc gridSpan="2">
                  <a:txBody>
                    <a:bodyPr/>
                    <a:lstStyle/>
                    <a:p>
                      <a:pPr marR="65405" algn="ctr">
                        <a:lnSpc>
                          <a:spcPct val="107000"/>
                        </a:lnSpc>
                        <a:spcAft>
                          <a:spcPts val="0"/>
                        </a:spcAft>
                      </a:pPr>
                      <a:r>
                        <a:rPr lang="en-US" sz="1100" dirty="0">
                          <a:effectLst/>
                        </a:rPr>
                        <a:t>30 </a:t>
                      </a:r>
                      <a:r>
                        <a:rPr lang="en-US" sz="1100" dirty="0" err="1">
                          <a:effectLst/>
                        </a:rPr>
                        <a:t>mio</a:t>
                      </a:r>
                      <a:r>
                        <a:rPr lang="en-US" sz="1100" dirty="0">
                          <a:effectLst/>
                        </a:rPr>
                        <a:t> €</a:t>
                      </a:r>
                      <a:endParaRPr lang="sl-SI" sz="1100" dirty="0">
                        <a:solidFill>
                          <a:srgbClr val="000000"/>
                        </a:solidFill>
                        <a:effectLst/>
                        <a:latin typeface="Calibri"/>
                        <a:ea typeface="Calibri"/>
                        <a:cs typeface="Calibri"/>
                      </a:endParaRPr>
                    </a:p>
                  </a:txBody>
                  <a:tcPr marL="25874" marR="9454" marT="6469" marB="0" anchor="ctr"/>
                </a:tc>
                <a:tc hMerge="1">
                  <a:txBody>
                    <a:bodyPr/>
                    <a:lstStyle/>
                    <a:p>
                      <a:endParaRPr lang="sl-SI"/>
                    </a:p>
                  </a:txBody>
                  <a:tcPr/>
                </a:tc>
                <a:tc>
                  <a:txBody>
                    <a:bodyPr/>
                    <a:lstStyle/>
                    <a:p>
                      <a:pPr algn="ctr">
                        <a:lnSpc>
                          <a:spcPct val="107000"/>
                        </a:lnSpc>
                        <a:spcAft>
                          <a:spcPts val="720"/>
                        </a:spcAft>
                      </a:pPr>
                      <a:r>
                        <a:rPr lang="en-US" sz="1100">
                          <a:effectLst/>
                        </a:rPr>
                        <a:t>20 %</a:t>
                      </a:r>
                      <a:endParaRPr lang="sl-SI" sz="1100">
                        <a:solidFill>
                          <a:srgbClr val="000000"/>
                        </a:solidFill>
                        <a:effectLst/>
                        <a:latin typeface="Calibri"/>
                        <a:ea typeface="Calibri"/>
                        <a:cs typeface="Calibri"/>
                      </a:endParaRPr>
                    </a:p>
                  </a:txBody>
                  <a:tcPr marL="25874" marR="9454" marT="6469" marB="0"/>
                </a:tc>
                <a:extLst>
                  <a:ext uri="{0D108BD9-81ED-4DB2-BD59-A6C34878D82A}">
                    <a16:rowId xmlns:a16="http://schemas.microsoft.com/office/drawing/2014/main" val="10012"/>
                  </a:ext>
                </a:extLst>
              </a:tr>
              <a:tr h="181421">
                <a:tc>
                  <a:txBody>
                    <a:bodyPr/>
                    <a:lstStyle/>
                    <a:p>
                      <a:pPr marR="36830" algn="ctr">
                        <a:lnSpc>
                          <a:spcPct val="107000"/>
                        </a:lnSpc>
                        <a:spcAft>
                          <a:spcPts val="0"/>
                        </a:spcAft>
                      </a:pPr>
                      <a:r>
                        <a:rPr lang="en-US" sz="1100">
                          <a:effectLst/>
                        </a:rPr>
                        <a:t>Doba povračila (payback time)</a:t>
                      </a:r>
                      <a:endParaRPr lang="sl-SI" sz="1100">
                        <a:solidFill>
                          <a:srgbClr val="000000"/>
                        </a:solidFill>
                        <a:effectLst/>
                        <a:latin typeface="Calibri"/>
                        <a:ea typeface="Calibri"/>
                        <a:cs typeface="Calibri"/>
                      </a:endParaRPr>
                    </a:p>
                  </a:txBody>
                  <a:tcPr marL="25874" marR="9454" marT="6469" marB="0"/>
                </a:tc>
                <a:tc>
                  <a:txBody>
                    <a:bodyPr/>
                    <a:lstStyle/>
                    <a:p>
                      <a:pPr marL="374015" algn="ctr">
                        <a:lnSpc>
                          <a:spcPct val="107000"/>
                        </a:lnSpc>
                        <a:spcAft>
                          <a:spcPts val="0"/>
                        </a:spcAft>
                      </a:pPr>
                      <a:r>
                        <a:rPr lang="en-US" sz="1100">
                          <a:effectLst/>
                        </a:rPr>
                        <a:t>Investiran kapital / neto dobiček</a:t>
                      </a:r>
                      <a:endParaRPr lang="sl-SI" sz="1100">
                        <a:solidFill>
                          <a:srgbClr val="000000"/>
                        </a:solidFill>
                        <a:effectLst/>
                        <a:latin typeface="Calibri"/>
                        <a:ea typeface="Calibri"/>
                        <a:cs typeface="Calibri"/>
                      </a:endParaRPr>
                    </a:p>
                  </a:txBody>
                  <a:tcPr marL="25874" marR="9454" marT="6469" marB="0"/>
                </a:tc>
                <a:tc gridSpan="2">
                  <a:txBody>
                    <a:bodyPr/>
                    <a:lstStyle/>
                    <a:p>
                      <a:pPr marR="40005" algn="ctr">
                        <a:lnSpc>
                          <a:spcPct val="107000"/>
                        </a:lnSpc>
                        <a:spcAft>
                          <a:spcPts val="0"/>
                        </a:spcAft>
                      </a:pPr>
                      <a:r>
                        <a:rPr lang="en-US" sz="1100" dirty="0">
                          <a:effectLst/>
                        </a:rPr>
                        <a:t>3,5 let</a:t>
                      </a:r>
                      <a:endParaRPr lang="sl-SI" sz="1100" dirty="0">
                        <a:solidFill>
                          <a:srgbClr val="000000"/>
                        </a:solidFill>
                        <a:effectLst/>
                        <a:latin typeface="Calibri"/>
                        <a:ea typeface="Calibri"/>
                        <a:cs typeface="Calibri"/>
                      </a:endParaRPr>
                    </a:p>
                  </a:txBody>
                  <a:tcPr marL="25874" marR="9454" marT="6469" marB="0"/>
                </a:tc>
                <a:tc hMerge="1">
                  <a:txBody>
                    <a:bodyPr/>
                    <a:lstStyle/>
                    <a:p>
                      <a:endParaRPr lang="sl-SI"/>
                    </a:p>
                  </a:txBody>
                  <a:tcPr/>
                </a:tc>
                <a:tc>
                  <a:txBody>
                    <a:bodyPr/>
                    <a:lstStyle/>
                    <a:p>
                      <a:pPr marL="21590" algn="ctr">
                        <a:lnSpc>
                          <a:spcPct val="107000"/>
                        </a:lnSpc>
                        <a:spcAft>
                          <a:spcPts val="0"/>
                        </a:spcAft>
                      </a:pPr>
                      <a:r>
                        <a:rPr lang="en-US" sz="1100">
                          <a:effectLst/>
                        </a:rPr>
                        <a:t>n/a</a:t>
                      </a:r>
                      <a:endParaRPr lang="sl-SI" sz="1100">
                        <a:solidFill>
                          <a:srgbClr val="000000"/>
                        </a:solidFill>
                        <a:effectLst/>
                        <a:latin typeface="Calibri"/>
                        <a:ea typeface="Calibri"/>
                        <a:cs typeface="Calibri"/>
                      </a:endParaRPr>
                    </a:p>
                  </a:txBody>
                  <a:tcPr marL="25874" marR="9454" marT="6469" marB="0"/>
                </a:tc>
                <a:extLst>
                  <a:ext uri="{0D108BD9-81ED-4DB2-BD59-A6C34878D82A}">
                    <a16:rowId xmlns:a16="http://schemas.microsoft.com/office/drawing/2014/main" val="10013"/>
                  </a:ext>
                </a:extLst>
              </a:tr>
              <a:tr h="356526">
                <a:tc>
                  <a:txBody>
                    <a:bodyPr/>
                    <a:lstStyle/>
                    <a:p>
                      <a:pPr marR="20320" algn="ctr">
                        <a:lnSpc>
                          <a:spcPct val="107000"/>
                        </a:lnSpc>
                        <a:spcAft>
                          <a:spcPts val="0"/>
                        </a:spcAft>
                      </a:pPr>
                      <a:r>
                        <a:rPr lang="en-US" sz="1100">
                          <a:effectLst/>
                        </a:rPr>
                        <a:t>Posodobitev BREF za industrijo ravnanja z odpadki</a:t>
                      </a:r>
                      <a:endParaRPr lang="sl-SI" sz="1100">
                        <a:solidFill>
                          <a:srgbClr val="000000"/>
                        </a:solidFill>
                        <a:effectLst/>
                        <a:latin typeface="Calibri"/>
                        <a:ea typeface="Calibri"/>
                        <a:cs typeface="Calibri"/>
                      </a:endParaRPr>
                    </a:p>
                  </a:txBody>
                  <a:tcPr marL="25874" marR="9454" marT="6469" marB="0"/>
                </a:tc>
                <a:tc>
                  <a:txBody>
                    <a:bodyPr/>
                    <a:lstStyle/>
                    <a:p>
                      <a:pPr marL="116205" algn="ctr">
                        <a:lnSpc>
                          <a:spcPct val="107000"/>
                        </a:lnSpc>
                        <a:spcAft>
                          <a:spcPts val="0"/>
                        </a:spcAft>
                      </a:pPr>
                      <a:r>
                        <a:rPr lang="en-US" sz="1100">
                          <a:effectLst/>
                        </a:rPr>
                        <a:t>Sestanki z relevantnimi deležniki</a:t>
                      </a:r>
                      <a:endParaRPr lang="sl-SI" sz="1100">
                        <a:solidFill>
                          <a:srgbClr val="000000"/>
                        </a:solidFill>
                        <a:effectLst/>
                        <a:latin typeface="Calibri"/>
                        <a:ea typeface="Calibri"/>
                        <a:cs typeface="Calibri"/>
                      </a:endParaRPr>
                    </a:p>
                  </a:txBody>
                  <a:tcPr marL="25874" marR="9454" marT="6469" marB="0"/>
                </a:tc>
                <a:tc gridSpan="2">
                  <a:txBody>
                    <a:bodyPr/>
                    <a:lstStyle/>
                    <a:p>
                      <a:pPr marR="23495" algn="ctr">
                        <a:lnSpc>
                          <a:spcPct val="107000"/>
                        </a:lnSpc>
                        <a:spcAft>
                          <a:spcPts val="0"/>
                        </a:spcAft>
                      </a:pPr>
                      <a:r>
                        <a:rPr lang="en-US" sz="1100" dirty="0">
                          <a:effectLst/>
                        </a:rPr>
                        <a:t>15</a:t>
                      </a:r>
                      <a:endParaRPr lang="sl-SI" sz="1100" dirty="0">
                        <a:solidFill>
                          <a:srgbClr val="000000"/>
                        </a:solidFill>
                        <a:effectLst/>
                        <a:latin typeface="Calibri"/>
                        <a:ea typeface="Calibri"/>
                        <a:cs typeface="Calibri"/>
                      </a:endParaRPr>
                    </a:p>
                  </a:txBody>
                  <a:tcPr marL="25874" marR="9454" marT="6469" marB="0"/>
                </a:tc>
                <a:tc hMerge="1">
                  <a:txBody>
                    <a:bodyPr/>
                    <a:lstStyle/>
                    <a:p>
                      <a:endParaRPr lang="sl-SI"/>
                    </a:p>
                  </a:txBody>
                  <a:tcPr/>
                </a:tc>
                <a:tc>
                  <a:txBody>
                    <a:bodyPr/>
                    <a:lstStyle/>
                    <a:p>
                      <a:pPr marL="21590" algn="ctr">
                        <a:lnSpc>
                          <a:spcPct val="107000"/>
                        </a:lnSpc>
                        <a:spcAft>
                          <a:spcPts val="0"/>
                        </a:spcAft>
                      </a:pPr>
                      <a:r>
                        <a:rPr lang="en-US" sz="1100">
                          <a:effectLst/>
                        </a:rPr>
                        <a:t>n/a</a:t>
                      </a:r>
                      <a:endParaRPr lang="sl-SI" sz="1100">
                        <a:solidFill>
                          <a:srgbClr val="000000"/>
                        </a:solidFill>
                        <a:effectLst/>
                        <a:latin typeface="Calibri"/>
                        <a:ea typeface="Calibri"/>
                        <a:cs typeface="Calibri"/>
                      </a:endParaRPr>
                    </a:p>
                  </a:txBody>
                  <a:tcPr marL="25874" marR="9454" marT="6469" marB="0"/>
                </a:tc>
                <a:extLst>
                  <a:ext uri="{0D108BD9-81ED-4DB2-BD59-A6C34878D82A}">
                    <a16:rowId xmlns:a16="http://schemas.microsoft.com/office/drawing/2014/main" val="10014"/>
                  </a:ext>
                </a:extLst>
              </a:tr>
              <a:tr h="356526">
                <a:tc>
                  <a:txBody>
                    <a:bodyPr/>
                    <a:lstStyle/>
                    <a:p>
                      <a:pPr marR="45720" algn="ctr">
                        <a:lnSpc>
                          <a:spcPct val="107000"/>
                        </a:lnSpc>
                        <a:spcAft>
                          <a:spcPts val="0"/>
                        </a:spcAft>
                      </a:pPr>
                      <a:r>
                        <a:rPr lang="en-US" sz="1100">
                          <a:effectLst/>
                        </a:rPr>
                        <a:t>Ozaveščanje</a:t>
                      </a:r>
                      <a:endParaRPr lang="sl-SI" sz="1100">
                        <a:solidFill>
                          <a:srgbClr val="000000"/>
                        </a:solidFill>
                        <a:effectLst/>
                        <a:latin typeface="Calibri"/>
                        <a:ea typeface="Calibri"/>
                        <a:cs typeface="Calibri"/>
                      </a:endParaRPr>
                    </a:p>
                  </a:txBody>
                  <a:tcPr marL="25874" marR="9454" marT="6469" marB="0" anchor="ctr"/>
                </a:tc>
                <a:tc>
                  <a:txBody>
                    <a:bodyPr/>
                    <a:lstStyle/>
                    <a:p>
                      <a:pPr marL="706120" indent="-598170" algn="ctr">
                        <a:lnSpc>
                          <a:spcPct val="107000"/>
                        </a:lnSpc>
                        <a:spcAft>
                          <a:spcPts val="0"/>
                        </a:spcAft>
                      </a:pPr>
                      <a:r>
                        <a:rPr lang="en-US" sz="1100">
                          <a:effectLst/>
                        </a:rPr>
                        <a:t>Št. podjetij in institucij, ki poznajo uporabljeno rešitev</a:t>
                      </a:r>
                      <a:endParaRPr lang="sl-SI" sz="1100">
                        <a:solidFill>
                          <a:srgbClr val="000000"/>
                        </a:solidFill>
                        <a:effectLst/>
                        <a:latin typeface="Calibri"/>
                        <a:ea typeface="Calibri"/>
                        <a:cs typeface="Calibri"/>
                      </a:endParaRPr>
                    </a:p>
                  </a:txBody>
                  <a:tcPr marL="25874" marR="9454" marT="6469" marB="0"/>
                </a:tc>
                <a:tc gridSpan="2">
                  <a:txBody>
                    <a:bodyPr/>
                    <a:lstStyle/>
                    <a:p>
                      <a:pPr marR="31750" algn="ctr">
                        <a:lnSpc>
                          <a:spcPct val="107000"/>
                        </a:lnSpc>
                        <a:spcAft>
                          <a:spcPts val="0"/>
                        </a:spcAft>
                      </a:pPr>
                      <a:r>
                        <a:rPr lang="en-US" sz="1100" dirty="0" err="1">
                          <a:effectLst/>
                        </a:rPr>
                        <a:t>vsaj</a:t>
                      </a:r>
                      <a:r>
                        <a:rPr lang="en-US" sz="1100" dirty="0">
                          <a:effectLst/>
                        </a:rPr>
                        <a:t> 150 </a:t>
                      </a:r>
                      <a:endParaRPr lang="sl-SI" sz="1100" dirty="0">
                        <a:solidFill>
                          <a:srgbClr val="000000"/>
                        </a:solidFill>
                        <a:effectLst/>
                        <a:latin typeface="Calibri"/>
                        <a:ea typeface="Calibri"/>
                        <a:cs typeface="Calibri"/>
                      </a:endParaRPr>
                    </a:p>
                  </a:txBody>
                  <a:tcPr marL="25874" marR="9454" marT="6469" marB="0" anchor="ctr"/>
                </a:tc>
                <a:tc hMerge="1">
                  <a:txBody>
                    <a:bodyPr/>
                    <a:lstStyle/>
                    <a:p>
                      <a:endParaRPr lang="sl-SI"/>
                    </a:p>
                  </a:txBody>
                  <a:tcPr/>
                </a:tc>
                <a:tc>
                  <a:txBody>
                    <a:bodyPr/>
                    <a:lstStyle/>
                    <a:p>
                      <a:pPr marL="21590" algn="ctr">
                        <a:lnSpc>
                          <a:spcPct val="107000"/>
                        </a:lnSpc>
                        <a:spcAft>
                          <a:spcPts val="0"/>
                        </a:spcAft>
                      </a:pPr>
                      <a:r>
                        <a:rPr lang="en-US" sz="1100">
                          <a:effectLst/>
                        </a:rPr>
                        <a:t>n/a</a:t>
                      </a:r>
                      <a:endParaRPr lang="sl-SI" sz="1100">
                        <a:solidFill>
                          <a:srgbClr val="000000"/>
                        </a:solidFill>
                        <a:effectLst/>
                        <a:latin typeface="Calibri"/>
                        <a:ea typeface="Calibri"/>
                        <a:cs typeface="Calibri"/>
                      </a:endParaRPr>
                    </a:p>
                  </a:txBody>
                  <a:tcPr marL="25874" marR="9454" marT="6469" marB="0" anchor="ctr"/>
                </a:tc>
                <a:extLst>
                  <a:ext uri="{0D108BD9-81ED-4DB2-BD59-A6C34878D82A}">
                    <a16:rowId xmlns:a16="http://schemas.microsoft.com/office/drawing/2014/main" val="10015"/>
                  </a:ext>
                </a:extLst>
              </a:tr>
              <a:tr h="181421">
                <a:tc>
                  <a:txBody>
                    <a:bodyPr/>
                    <a:lstStyle/>
                    <a:p>
                      <a:pPr marR="28575" algn="ctr">
                        <a:lnSpc>
                          <a:spcPct val="107000"/>
                        </a:lnSpc>
                        <a:spcAft>
                          <a:spcPts val="0"/>
                        </a:spcAft>
                      </a:pPr>
                      <a:r>
                        <a:rPr lang="en-US" sz="1100">
                          <a:effectLst/>
                        </a:rPr>
                        <a:t>Spletna stran</a:t>
                      </a:r>
                      <a:endParaRPr lang="sl-SI" sz="1100">
                        <a:solidFill>
                          <a:srgbClr val="000000"/>
                        </a:solidFill>
                        <a:effectLst/>
                        <a:latin typeface="Calibri"/>
                        <a:ea typeface="Calibri"/>
                        <a:cs typeface="Calibri"/>
                      </a:endParaRPr>
                    </a:p>
                  </a:txBody>
                  <a:tcPr marL="25874" marR="9454" marT="6469" marB="0"/>
                </a:tc>
                <a:tc>
                  <a:txBody>
                    <a:bodyPr/>
                    <a:lstStyle/>
                    <a:p>
                      <a:pPr marL="348615" algn="ctr">
                        <a:lnSpc>
                          <a:spcPct val="107000"/>
                        </a:lnSpc>
                        <a:spcAft>
                          <a:spcPts val="0"/>
                        </a:spcAft>
                      </a:pPr>
                      <a:r>
                        <a:rPr lang="en-US" sz="1100">
                          <a:effectLst/>
                        </a:rPr>
                        <a:t>Obiski spletne strani</a:t>
                      </a:r>
                      <a:endParaRPr lang="sl-SI" sz="1100">
                        <a:solidFill>
                          <a:srgbClr val="000000"/>
                        </a:solidFill>
                        <a:effectLst/>
                        <a:latin typeface="Calibri"/>
                        <a:ea typeface="Calibri"/>
                        <a:cs typeface="Calibri"/>
                      </a:endParaRPr>
                    </a:p>
                  </a:txBody>
                  <a:tcPr marL="25874" marR="9454" marT="6469" marB="0"/>
                </a:tc>
                <a:tc gridSpan="2">
                  <a:txBody>
                    <a:bodyPr/>
                    <a:lstStyle/>
                    <a:p>
                      <a:pPr marR="31750" algn="ctr">
                        <a:lnSpc>
                          <a:spcPct val="107000"/>
                        </a:lnSpc>
                        <a:spcAft>
                          <a:spcPts val="0"/>
                        </a:spcAft>
                      </a:pPr>
                      <a:r>
                        <a:rPr lang="en-US" sz="1100" dirty="0" err="1">
                          <a:effectLst/>
                        </a:rPr>
                        <a:t>vsaj</a:t>
                      </a:r>
                      <a:r>
                        <a:rPr lang="en-US" sz="1100" dirty="0">
                          <a:effectLst/>
                        </a:rPr>
                        <a:t> 25,000</a:t>
                      </a:r>
                      <a:endParaRPr lang="sl-SI" sz="1100" dirty="0">
                        <a:solidFill>
                          <a:srgbClr val="000000"/>
                        </a:solidFill>
                        <a:effectLst/>
                        <a:latin typeface="Calibri"/>
                        <a:ea typeface="Calibri"/>
                        <a:cs typeface="Calibri"/>
                      </a:endParaRPr>
                    </a:p>
                  </a:txBody>
                  <a:tcPr marL="25874" marR="9454" marT="6469" marB="0"/>
                </a:tc>
                <a:tc hMerge="1">
                  <a:txBody>
                    <a:bodyPr/>
                    <a:lstStyle/>
                    <a:p>
                      <a:endParaRPr lang="sl-SI"/>
                    </a:p>
                  </a:txBody>
                  <a:tcPr/>
                </a:tc>
                <a:tc>
                  <a:txBody>
                    <a:bodyPr/>
                    <a:lstStyle/>
                    <a:p>
                      <a:pPr marL="21590" algn="ctr">
                        <a:lnSpc>
                          <a:spcPct val="107000"/>
                        </a:lnSpc>
                        <a:spcAft>
                          <a:spcPts val="0"/>
                        </a:spcAft>
                      </a:pPr>
                      <a:r>
                        <a:rPr lang="en-US" sz="1100">
                          <a:effectLst/>
                        </a:rPr>
                        <a:t>n/a</a:t>
                      </a:r>
                      <a:endParaRPr lang="sl-SI" sz="1100">
                        <a:solidFill>
                          <a:srgbClr val="000000"/>
                        </a:solidFill>
                        <a:effectLst/>
                        <a:latin typeface="Calibri"/>
                        <a:ea typeface="Calibri"/>
                        <a:cs typeface="Calibri"/>
                      </a:endParaRPr>
                    </a:p>
                  </a:txBody>
                  <a:tcPr marL="25874" marR="9454" marT="6469" marB="0"/>
                </a:tc>
                <a:extLst>
                  <a:ext uri="{0D108BD9-81ED-4DB2-BD59-A6C34878D82A}">
                    <a16:rowId xmlns:a16="http://schemas.microsoft.com/office/drawing/2014/main" val="10016"/>
                  </a:ext>
                </a:extLst>
              </a:tr>
              <a:tr h="356526">
                <a:tc>
                  <a:txBody>
                    <a:bodyPr/>
                    <a:lstStyle/>
                    <a:p>
                      <a:pPr marR="45720" algn="ctr">
                        <a:lnSpc>
                          <a:spcPct val="107000"/>
                        </a:lnSpc>
                        <a:spcAft>
                          <a:spcPts val="0"/>
                        </a:spcAft>
                      </a:pPr>
                      <a:r>
                        <a:rPr lang="en-US" sz="1100">
                          <a:effectLst/>
                        </a:rPr>
                        <a:t>Diseminacija v znanstveni sferi</a:t>
                      </a:r>
                      <a:endParaRPr lang="sl-SI" sz="1100">
                        <a:solidFill>
                          <a:srgbClr val="000000"/>
                        </a:solidFill>
                        <a:effectLst/>
                        <a:latin typeface="Calibri"/>
                        <a:ea typeface="Calibri"/>
                        <a:cs typeface="Calibri"/>
                      </a:endParaRPr>
                    </a:p>
                  </a:txBody>
                  <a:tcPr marL="25874" marR="9454" marT="6469" marB="0" anchor="ctr"/>
                </a:tc>
                <a:tc>
                  <a:txBody>
                    <a:bodyPr/>
                    <a:lstStyle/>
                    <a:p>
                      <a:pPr marL="465455" indent="-132715" algn="ctr">
                        <a:lnSpc>
                          <a:spcPct val="107000"/>
                        </a:lnSpc>
                        <a:spcAft>
                          <a:spcPts val="0"/>
                        </a:spcAft>
                      </a:pPr>
                      <a:r>
                        <a:rPr lang="en-US" sz="1100">
                          <a:effectLst/>
                        </a:rPr>
                        <a:t>Objavljeni članki in znanstvenih/specializiranih publikacijah</a:t>
                      </a:r>
                      <a:endParaRPr lang="sl-SI" sz="1100">
                        <a:solidFill>
                          <a:srgbClr val="000000"/>
                        </a:solidFill>
                        <a:effectLst/>
                        <a:latin typeface="Calibri"/>
                        <a:ea typeface="Calibri"/>
                        <a:cs typeface="Calibri"/>
                      </a:endParaRPr>
                    </a:p>
                  </a:txBody>
                  <a:tcPr marL="25874" marR="9454" marT="6469" marB="0"/>
                </a:tc>
                <a:tc gridSpan="2">
                  <a:txBody>
                    <a:bodyPr/>
                    <a:lstStyle/>
                    <a:p>
                      <a:pPr marR="40005" algn="ctr">
                        <a:lnSpc>
                          <a:spcPct val="107000"/>
                        </a:lnSpc>
                        <a:spcAft>
                          <a:spcPts val="0"/>
                        </a:spcAft>
                      </a:pPr>
                      <a:r>
                        <a:rPr lang="en-US" sz="1100" dirty="0" err="1">
                          <a:effectLst/>
                        </a:rPr>
                        <a:t>vsaj</a:t>
                      </a:r>
                      <a:r>
                        <a:rPr lang="en-US" sz="1100" dirty="0">
                          <a:effectLst/>
                        </a:rPr>
                        <a:t> 12</a:t>
                      </a:r>
                      <a:endParaRPr lang="sl-SI" sz="1100" dirty="0">
                        <a:solidFill>
                          <a:srgbClr val="000000"/>
                        </a:solidFill>
                        <a:effectLst/>
                        <a:latin typeface="Calibri"/>
                        <a:ea typeface="Calibri"/>
                        <a:cs typeface="Calibri"/>
                      </a:endParaRPr>
                    </a:p>
                  </a:txBody>
                  <a:tcPr marL="25874" marR="9454" marT="6469" marB="0" anchor="ctr"/>
                </a:tc>
                <a:tc hMerge="1">
                  <a:txBody>
                    <a:bodyPr/>
                    <a:lstStyle/>
                    <a:p>
                      <a:endParaRPr lang="sl-SI"/>
                    </a:p>
                  </a:txBody>
                  <a:tcPr/>
                </a:tc>
                <a:tc>
                  <a:txBody>
                    <a:bodyPr/>
                    <a:lstStyle/>
                    <a:p>
                      <a:pPr marL="21590" algn="ctr">
                        <a:lnSpc>
                          <a:spcPct val="107000"/>
                        </a:lnSpc>
                        <a:spcAft>
                          <a:spcPts val="0"/>
                        </a:spcAft>
                      </a:pPr>
                      <a:r>
                        <a:rPr lang="en-US" sz="1100">
                          <a:effectLst/>
                        </a:rPr>
                        <a:t>n/a</a:t>
                      </a:r>
                      <a:endParaRPr lang="sl-SI" sz="1100">
                        <a:solidFill>
                          <a:srgbClr val="000000"/>
                        </a:solidFill>
                        <a:effectLst/>
                        <a:latin typeface="Calibri"/>
                        <a:ea typeface="Calibri"/>
                        <a:cs typeface="Calibri"/>
                      </a:endParaRPr>
                    </a:p>
                  </a:txBody>
                  <a:tcPr marL="25874" marR="9454" marT="6469" marB="0" anchor="ctr"/>
                </a:tc>
                <a:extLst>
                  <a:ext uri="{0D108BD9-81ED-4DB2-BD59-A6C34878D82A}">
                    <a16:rowId xmlns:a16="http://schemas.microsoft.com/office/drawing/2014/main" val="10017"/>
                  </a:ext>
                </a:extLst>
              </a:tr>
              <a:tr h="286978">
                <a:tc>
                  <a:txBody>
                    <a:bodyPr/>
                    <a:lstStyle/>
                    <a:p>
                      <a:pPr marR="28575" algn="ctr">
                        <a:lnSpc>
                          <a:spcPct val="107000"/>
                        </a:lnSpc>
                        <a:spcAft>
                          <a:spcPts val="0"/>
                        </a:spcAft>
                      </a:pPr>
                      <a:r>
                        <a:rPr lang="en-US" sz="1100">
                          <a:effectLst/>
                        </a:rPr>
                        <a:t>Predstavitve projekta</a:t>
                      </a:r>
                      <a:endParaRPr lang="sl-SI" sz="1100">
                        <a:solidFill>
                          <a:srgbClr val="000000"/>
                        </a:solidFill>
                        <a:effectLst/>
                        <a:latin typeface="Calibri"/>
                        <a:ea typeface="Calibri"/>
                        <a:cs typeface="Calibri"/>
                      </a:endParaRPr>
                    </a:p>
                  </a:txBody>
                  <a:tcPr marL="25874" marR="9454" marT="6469" marB="0" anchor="ctr"/>
                </a:tc>
                <a:tc>
                  <a:txBody>
                    <a:bodyPr/>
                    <a:lstStyle/>
                    <a:p>
                      <a:pPr marL="922655" marR="86995" indent="-922655" algn="ctr">
                        <a:lnSpc>
                          <a:spcPct val="107000"/>
                        </a:lnSpc>
                        <a:spcAft>
                          <a:spcPts val="0"/>
                        </a:spcAft>
                      </a:pPr>
                      <a:r>
                        <a:rPr lang="en-US" sz="1100">
                          <a:effectLst/>
                        </a:rPr>
                        <a:t>Predstavitve projektnih ciljev in rezultatov</a:t>
                      </a:r>
                      <a:endParaRPr lang="sl-SI" sz="1100">
                        <a:solidFill>
                          <a:srgbClr val="000000"/>
                        </a:solidFill>
                        <a:effectLst/>
                        <a:latin typeface="Calibri"/>
                        <a:ea typeface="Calibri"/>
                        <a:cs typeface="Calibri"/>
                      </a:endParaRPr>
                    </a:p>
                  </a:txBody>
                  <a:tcPr marL="25874" marR="9454" marT="6469" marB="0"/>
                </a:tc>
                <a:tc gridSpan="2">
                  <a:txBody>
                    <a:bodyPr/>
                    <a:lstStyle/>
                    <a:p>
                      <a:pPr marR="106680" algn="ctr">
                        <a:lnSpc>
                          <a:spcPct val="107000"/>
                        </a:lnSpc>
                        <a:spcAft>
                          <a:spcPts val="0"/>
                        </a:spcAft>
                      </a:pPr>
                      <a:r>
                        <a:rPr lang="en-US" sz="1100" dirty="0" err="1">
                          <a:effectLst/>
                        </a:rPr>
                        <a:t>vsaj</a:t>
                      </a:r>
                      <a:r>
                        <a:rPr lang="en-US" sz="1100" dirty="0">
                          <a:effectLst/>
                        </a:rPr>
                        <a:t> 16</a:t>
                      </a:r>
                      <a:endParaRPr lang="sl-SI" sz="1100" dirty="0">
                        <a:solidFill>
                          <a:srgbClr val="000000"/>
                        </a:solidFill>
                        <a:effectLst/>
                        <a:latin typeface="Calibri"/>
                        <a:ea typeface="Calibri"/>
                        <a:cs typeface="Calibri"/>
                      </a:endParaRPr>
                    </a:p>
                  </a:txBody>
                  <a:tcPr marL="25874" marR="9454" marT="6469" marB="0" anchor="ctr"/>
                </a:tc>
                <a:tc hMerge="1">
                  <a:txBody>
                    <a:bodyPr/>
                    <a:lstStyle/>
                    <a:p>
                      <a:endParaRPr lang="sl-SI"/>
                    </a:p>
                  </a:txBody>
                  <a:tcPr/>
                </a:tc>
                <a:tc>
                  <a:txBody>
                    <a:bodyPr/>
                    <a:lstStyle/>
                    <a:p>
                      <a:pPr marL="21590" algn="ctr">
                        <a:lnSpc>
                          <a:spcPct val="107000"/>
                        </a:lnSpc>
                        <a:spcAft>
                          <a:spcPts val="0"/>
                        </a:spcAft>
                      </a:pPr>
                      <a:r>
                        <a:rPr lang="en-US" sz="1100">
                          <a:effectLst/>
                        </a:rPr>
                        <a:t>n/a</a:t>
                      </a:r>
                      <a:endParaRPr lang="sl-SI" sz="1100">
                        <a:solidFill>
                          <a:srgbClr val="000000"/>
                        </a:solidFill>
                        <a:effectLst/>
                        <a:latin typeface="Calibri"/>
                        <a:ea typeface="Calibri"/>
                        <a:cs typeface="Calibri"/>
                      </a:endParaRPr>
                    </a:p>
                  </a:txBody>
                  <a:tcPr marL="25874" marR="9454" marT="6469" marB="0" anchor="ctr"/>
                </a:tc>
                <a:extLst>
                  <a:ext uri="{0D108BD9-81ED-4DB2-BD59-A6C34878D82A}">
                    <a16:rowId xmlns:a16="http://schemas.microsoft.com/office/drawing/2014/main" val="10018"/>
                  </a:ext>
                </a:extLst>
              </a:tr>
              <a:tr h="279398">
                <a:tc>
                  <a:txBody>
                    <a:bodyPr/>
                    <a:lstStyle/>
                    <a:p>
                      <a:pPr marR="12065" algn="ctr">
                        <a:lnSpc>
                          <a:spcPct val="107000"/>
                        </a:lnSpc>
                        <a:spcAft>
                          <a:spcPts val="0"/>
                        </a:spcAft>
                      </a:pPr>
                      <a:r>
                        <a:rPr lang="en-US" sz="1100">
                          <a:effectLst/>
                        </a:rPr>
                        <a:t>Vključevanje deležnikov</a:t>
                      </a:r>
                      <a:endParaRPr lang="sl-SI" sz="1100">
                        <a:solidFill>
                          <a:srgbClr val="000000"/>
                        </a:solidFill>
                        <a:effectLst/>
                        <a:latin typeface="Calibri"/>
                        <a:ea typeface="Calibri"/>
                        <a:cs typeface="Calibri"/>
                      </a:endParaRPr>
                    </a:p>
                  </a:txBody>
                  <a:tcPr marL="25874" marR="9454" marT="6469" marB="0" anchor="ctr"/>
                </a:tc>
                <a:tc>
                  <a:txBody>
                    <a:bodyPr/>
                    <a:lstStyle/>
                    <a:p>
                      <a:pPr marL="99695" algn="l">
                        <a:lnSpc>
                          <a:spcPct val="107000"/>
                        </a:lnSpc>
                        <a:spcAft>
                          <a:spcPts val="0"/>
                        </a:spcAft>
                      </a:pPr>
                      <a:r>
                        <a:rPr lang="en-US" sz="1100">
                          <a:effectLst/>
                        </a:rPr>
                        <a:t>Deležniki vključeni v svetovalni odbor</a:t>
                      </a:r>
                      <a:endParaRPr lang="sl-SI" sz="1100">
                        <a:solidFill>
                          <a:srgbClr val="000000"/>
                        </a:solidFill>
                        <a:effectLst/>
                        <a:latin typeface="Calibri"/>
                        <a:ea typeface="Calibri"/>
                        <a:cs typeface="Calibri"/>
                      </a:endParaRPr>
                    </a:p>
                  </a:txBody>
                  <a:tcPr marL="25874" marR="9454" marT="6469" marB="0"/>
                </a:tc>
                <a:tc gridSpan="2">
                  <a:txBody>
                    <a:bodyPr/>
                    <a:lstStyle/>
                    <a:p>
                      <a:pPr marR="106680" algn="ctr">
                        <a:lnSpc>
                          <a:spcPct val="107000"/>
                        </a:lnSpc>
                        <a:spcAft>
                          <a:spcPts val="0"/>
                        </a:spcAft>
                      </a:pPr>
                      <a:r>
                        <a:rPr lang="en-US" sz="1100" dirty="0" err="1">
                          <a:effectLst/>
                        </a:rPr>
                        <a:t>vsaj</a:t>
                      </a:r>
                      <a:r>
                        <a:rPr lang="en-US" sz="1100" dirty="0">
                          <a:effectLst/>
                        </a:rPr>
                        <a:t> 14</a:t>
                      </a:r>
                      <a:endParaRPr lang="sl-SI" sz="1100" dirty="0">
                        <a:solidFill>
                          <a:srgbClr val="000000"/>
                        </a:solidFill>
                        <a:effectLst/>
                        <a:latin typeface="Calibri"/>
                        <a:ea typeface="Calibri"/>
                        <a:cs typeface="Calibri"/>
                      </a:endParaRPr>
                    </a:p>
                  </a:txBody>
                  <a:tcPr marL="25874" marR="9454" marT="6469" marB="0" anchor="ctr"/>
                </a:tc>
                <a:tc hMerge="1">
                  <a:txBody>
                    <a:bodyPr/>
                    <a:lstStyle/>
                    <a:p>
                      <a:endParaRPr lang="sl-SI"/>
                    </a:p>
                  </a:txBody>
                  <a:tcPr/>
                </a:tc>
                <a:tc>
                  <a:txBody>
                    <a:bodyPr/>
                    <a:lstStyle/>
                    <a:p>
                      <a:pPr marL="21590" algn="ctr">
                        <a:lnSpc>
                          <a:spcPct val="107000"/>
                        </a:lnSpc>
                        <a:spcAft>
                          <a:spcPts val="0"/>
                        </a:spcAft>
                      </a:pPr>
                      <a:r>
                        <a:rPr lang="en-US" sz="1100" dirty="0">
                          <a:effectLst/>
                        </a:rPr>
                        <a:t>n/a</a:t>
                      </a:r>
                      <a:endParaRPr lang="sl-SI" sz="1100" dirty="0">
                        <a:solidFill>
                          <a:srgbClr val="000000"/>
                        </a:solidFill>
                        <a:effectLst/>
                        <a:latin typeface="Calibri"/>
                        <a:ea typeface="Calibri"/>
                        <a:cs typeface="Calibri"/>
                      </a:endParaRPr>
                    </a:p>
                  </a:txBody>
                  <a:tcPr marL="25874" marR="9454" marT="6469" marB="0" anchor="ctr"/>
                </a:tc>
                <a:extLst>
                  <a:ext uri="{0D108BD9-81ED-4DB2-BD59-A6C34878D82A}">
                    <a16:rowId xmlns:a16="http://schemas.microsoft.com/office/drawing/2014/main" val="10019"/>
                  </a:ext>
                </a:extLst>
              </a:tr>
              <a:tr h="181421">
                <a:tc>
                  <a:txBody>
                    <a:bodyPr/>
                    <a:lstStyle/>
                    <a:p>
                      <a:pPr marR="45720" algn="ctr">
                        <a:lnSpc>
                          <a:spcPct val="107000"/>
                        </a:lnSpc>
                        <a:spcAft>
                          <a:spcPts val="0"/>
                        </a:spcAft>
                      </a:pPr>
                      <a:r>
                        <a:rPr lang="en-US" sz="1100">
                          <a:effectLst/>
                        </a:rPr>
                        <a:t>Dogodki</a:t>
                      </a:r>
                      <a:endParaRPr lang="sl-SI" sz="1100">
                        <a:solidFill>
                          <a:srgbClr val="000000"/>
                        </a:solidFill>
                        <a:effectLst/>
                        <a:latin typeface="Calibri"/>
                        <a:ea typeface="Calibri"/>
                        <a:cs typeface="Calibri"/>
                      </a:endParaRPr>
                    </a:p>
                  </a:txBody>
                  <a:tcPr marL="25874" marR="9454" marT="6469" marB="0"/>
                </a:tc>
                <a:tc>
                  <a:txBody>
                    <a:bodyPr/>
                    <a:lstStyle/>
                    <a:p>
                      <a:pPr marL="581660" algn="l">
                        <a:lnSpc>
                          <a:spcPct val="107000"/>
                        </a:lnSpc>
                        <a:spcAft>
                          <a:spcPts val="0"/>
                        </a:spcAft>
                      </a:pPr>
                      <a:r>
                        <a:rPr lang="en-US" sz="1100">
                          <a:effectLst/>
                        </a:rPr>
                        <a:t>Udeležba na dogodkih</a:t>
                      </a:r>
                      <a:endParaRPr lang="sl-SI" sz="1100">
                        <a:solidFill>
                          <a:srgbClr val="000000"/>
                        </a:solidFill>
                        <a:effectLst/>
                        <a:latin typeface="Calibri"/>
                        <a:ea typeface="Calibri"/>
                        <a:cs typeface="Calibri"/>
                      </a:endParaRPr>
                    </a:p>
                  </a:txBody>
                  <a:tcPr marL="25874" marR="9454" marT="6469" marB="0"/>
                </a:tc>
                <a:tc gridSpan="2">
                  <a:txBody>
                    <a:bodyPr/>
                    <a:lstStyle/>
                    <a:p>
                      <a:pPr marR="106680" algn="ctr">
                        <a:lnSpc>
                          <a:spcPct val="107000"/>
                        </a:lnSpc>
                        <a:spcAft>
                          <a:spcPts val="0"/>
                        </a:spcAft>
                      </a:pPr>
                      <a:r>
                        <a:rPr lang="en-US" sz="1100">
                          <a:effectLst/>
                        </a:rPr>
                        <a:t>vsaj 16</a:t>
                      </a:r>
                      <a:endParaRPr lang="sl-SI" sz="1100">
                        <a:solidFill>
                          <a:srgbClr val="000000"/>
                        </a:solidFill>
                        <a:effectLst/>
                        <a:latin typeface="Calibri"/>
                        <a:ea typeface="Calibri"/>
                        <a:cs typeface="Calibri"/>
                      </a:endParaRPr>
                    </a:p>
                  </a:txBody>
                  <a:tcPr marL="25874" marR="9454" marT="6469" marB="0"/>
                </a:tc>
                <a:tc hMerge="1">
                  <a:txBody>
                    <a:bodyPr/>
                    <a:lstStyle/>
                    <a:p>
                      <a:endParaRPr lang="sl-SI"/>
                    </a:p>
                  </a:txBody>
                  <a:tcPr/>
                </a:tc>
                <a:tc>
                  <a:txBody>
                    <a:bodyPr/>
                    <a:lstStyle/>
                    <a:p>
                      <a:pPr marL="21590" algn="ctr">
                        <a:lnSpc>
                          <a:spcPct val="107000"/>
                        </a:lnSpc>
                        <a:spcAft>
                          <a:spcPts val="0"/>
                        </a:spcAft>
                      </a:pPr>
                      <a:r>
                        <a:rPr lang="en-US" sz="1100" dirty="0">
                          <a:effectLst/>
                        </a:rPr>
                        <a:t>n/a</a:t>
                      </a:r>
                      <a:endParaRPr lang="sl-SI" sz="1100" dirty="0">
                        <a:solidFill>
                          <a:srgbClr val="000000"/>
                        </a:solidFill>
                        <a:effectLst/>
                        <a:latin typeface="Calibri"/>
                        <a:ea typeface="Calibri"/>
                        <a:cs typeface="Calibri"/>
                      </a:endParaRPr>
                    </a:p>
                  </a:txBody>
                  <a:tcPr marL="25874" marR="9454" marT="6469" marB="0"/>
                </a:tc>
                <a:extLst>
                  <a:ext uri="{0D108BD9-81ED-4DB2-BD59-A6C34878D82A}">
                    <a16:rowId xmlns:a16="http://schemas.microsoft.com/office/drawing/2014/main" val="10020"/>
                  </a:ext>
                </a:extLst>
              </a:tr>
              <a:tr h="181421">
                <a:tc>
                  <a:txBody>
                    <a:bodyPr/>
                    <a:lstStyle/>
                    <a:p>
                      <a:pPr marR="103505" algn="ctr">
                        <a:lnSpc>
                          <a:spcPct val="107000"/>
                        </a:lnSpc>
                        <a:spcAft>
                          <a:spcPts val="0"/>
                        </a:spcAft>
                      </a:pPr>
                      <a:r>
                        <a:rPr lang="en-US" sz="1100">
                          <a:effectLst/>
                        </a:rPr>
                        <a:t>Webinarji</a:t>
                      </a:r>
                      <a:endParaRPr lang="sl-SI" sz="1100">
                        <a:solidFill>
                          <a:srgbClr val="000000"/>
                        </a:solidFill>
                        <a:effectLst/>
                        <a:latin typeface="Calibri"/>
                        <a:ea typeface="Calibri"/>
                        <a:cs typeface="Calibri"/>
                      </a:endParaRPr>
                    </a:p>
                  </a:txBody>
                  <a:tcPr marL="25874" marR="9454" marT="6469" marB="0"/>
                </a:tc>
                <a:tc>
                  <a:txBody>
                    <a:bodyPr/>
                    <a:lstStyle/>
                    <a:p>
                      <a:pPr marL="107950" algn="l">
                        <a:lnSpc>
                          <a:spcPct val="107000"/>
                        </a:lnSpc>
                        <a:spcAft>
                          <a:spcPts val="0"/>
                        </a:spcAft>
                      </a:pPr>
                      <a:r>
                        <a:rPr lang="en-US" sz="1100">
                          <a:effectLst/>
                        </a:rPr>
                        <a:t>Št. sektorsko usmerjenih webinarjev</a:t>
                      </a:r>
                      <a:endParaRPr lang="sl-SI" sz="1100">
                        <a:solidFill>
                          <a:srgbClr val="000000"/>
                        </a:solidFill>
                        <a:effectLst/>
                        <a:latin typeface="Calibri"/>
                        <a:ea typeface="Calibri"/>
                        <a:cs typeface="Calibri"/>
                      </a:endParaRPr>
                    </a:p>
                  </a:txBody>
                  <a:tcPr marL="25874" marR="9454" marT="6469" marB="0"/>
                </a:tc>
                <a:tc gridSpan="2">
                  <a:txBody>
                    <a:bodyPr/>
                    <a:lstStyle/>
                    <a:p>
                      <a:pPr marR="106680" algn="ctr">
                        <a:lnSpc>
                          <a:spcPct val="107000"/>
                        </a:lnSpc>
                        <a:spcAft>
                          <a:spcPts val="0"/>
                        </a:spcAft>
                      </a:pPr>
                      <a:r>
                        <a:rPr lang="en-US" sz="1100">
                          <a:effectLst/>
                        </a:rPr>
                        <a:t>vsaj 10</a:t>
                      </a:r>
                      <a:endParaRPr lang="sl-SI" sz="1100">
                        <a:solidFill>
                          <a:srgbClr val="000000"/>
                        </a:solidFill>
                        <a:effectLst/>
                        <a:latin typeface="Calibri"/>
                        <a:ea typeface="Calibri"/>
                        <a:cs typeface="Calibri"/>
                      </a:endParaRPr>
                    </a:p>
                  </a:txBody>
                  <a:tcPr marL="25874" marR="9454" marT="6469" marB="0"/>
                </a:tc>
                <a:tc hMerge="1">
                  <a:txBody>
                    <a:bodyPr/>
                    <a:lstStyle/>
                    <a:p>
                      <a:endParaRPr lang="sl-SI"/>
                    </a:p>
                  </a:txBody>
                  <a:tcPr/>
                </a:tc>
                <a:tc>
                  <a:txBody>
                    <a:bodyPr/>
                    <a:lstStyle/>
                    <a:p>
                      <a:pPr marL="21590" algn="ctr">
                        <a:lnSpc>
                          <a:spcPct val="107000"/>
                        </a:lnSpc>
                        <a:spcAft>
                          <a:spcPts val="0"/>
                        </a:spcAft>
                      </a:pPr>
                      <a:r>
                        <a:rPr lang="en-US" sz="1100" dirty="0">
                          <a:effectLst/>
                        </a:rPr>
                        <a:t>n/a</a:t>
                      </a:r>
                      <a:endParaRPr lang="sl-SI" sz="1100" dirty="0">
                        <a:solidFill>
                          <a:srgbClr val="000000"/>
                        </a:solidFill>
                        <a:effectLst/>
                        <a:latin typeface="Calibri"/>
                        <a:ea typeface="Calibri"/>
                        <a:cs typeface="Calibri"/>
                      </a:endParaRPr>
                    </a:p>
                  </a:txBody>
                  <a:tcPr marL="25874" marR="9454" marT="6469" marB="0"/>
                </a:tc>
                <a:extLst>
                  <a:ext uri="{0D108BD9-81ED-4DB2-BD59-A6C34878D82A}">
                    <a16:rowId xmlns:a16="http://schemas.microsoft.com/office/drawing/2014/main" val="10021"/>
                  </a:ext>
                </a:extLst>
              </a:tr>
              <a:tr h="181421">
                <a:tc>
                  <a:txBody>
                    <a:bodyPr/>
                    <a:lstStyle/>
                    <a:p>
                      <a:pPr marR="145415" algn="ctr">
                        <a:lnSpc>
                          <a:spcPct val="107000"/>
                        </a:lnSpc>
                        <a:spcAft>
                          <a:spcPts val="0"/>
                        </a:spcAft>
                      </a:pPr>
                      <a:r>
                        <a:rPr lang="en-US" sz="1100">
                          <a:effectLst/>
                        </a:rPr>
                        <a:t>Objave v tisku</a:t>
                      </a:r>
                      <a:endParaRPr lang="sl-SI" sz="1100">
                        <a:solidFill>
                          <a:srgbClr val="000000"/>
                        </a:solidFill>
                        <a:effectLst/>
                        <a:latin typeface="Calibri"/>
                        <a:ea typeface="Calibri"/>
                        <a:cs typeface="Calibri"/>
                      </a:endParaRPr>
                    </a:p>
                  </a:txBody>
                  <a:tcPr marL="25874" marR="9454" marT="6469" marB="0"/>
                </a:tc>
                <a:tc>
                  <a:txBody>
                    <a:bodyPr/>
                    <a:lstStyle/>
                    <a:p>
                      <a:pPr marL="407035" algn="l">
                        <a:lnSpc>
                          <a:spcPct val="107000"/>
                        </a:lnSpc>
                        <a:spcAft>
                          <a:spcPts val="0"/>
                        </a:spcAft>
                      </a:pPr>
                      <a:r>
                        <a:rPr lang="en-US" sz="1100" dirty="0" err="1">
                          <a:effectLst/>
                        </a:rPr>
                        <a:t>Št</a:t>
                      </a:r>
                      <a:r>
                        <a:rPr lang="en-US" sz="1100" dirty="0">
                          <a:effectLst/>
                        </a:rPr>
                        <a:t>. </a:t>
                      </a:r>
                      <a:r>
                        <a:rPr lang="en-US" sz="1100" dirty="0" err="1">
                          <a:effectLst/>
                        </a:rPr>
                        <a:t>objavljenih</a:t>
                      </a:r>
                      <a:r>
                        <a:rPr lang="en-US" sz="1100" dirty="0">
                          <a:effectLst/>
                        </a:rPr>
                        <a:t> </a:t>
                      </a:r>
                      <a:r>
                        <a:rPr lang="en-US" sz="1100" dirty="0" err="1">
                          <a:effectLst/>
                        </a:rPr>
                        <a:t>člankov</a:t>
                      </a:r>
                      <a:endParaRPr lang="sl-SI" sz="1100" dirty="0">
                        <a:solidFill>
                          <a:srgbClr val="000000"/>
                        </a:solidFill>
                        <a:effectLst/>
                        <a:latin typeface="Calibri"/>
                        <a:ea typeface="Calibri"/>
                        <a:cs typeface="Calibri"/>
                      </a:endParaRPr>
                    </a:p>
                  </a:txBody>
                  <a:tcPr marL="25874" marR="9454" marT="6469" marB="0"/>
                </a:tc>
                <a:tc gridSpan="2">
                  <a:txBody>
                    <a:bodyPr/>
                    <a:lstStyle/>
                    <a:p>
                      <a:pPr marR="106680" algn="ctr">
                        <a:lnSpc>
                          <a:spcPct val="107000"/>
                        </a:lnSpc>
                        <a:spcAft>
                          <a:spcPts val="0"/>
                        </a:spcAft>
                      </a:pPr>
                      <a:r>
                        <a:rPr lang="en-US" sz="1100">
                          <a:effectLst/>
                        </a:rPr>
                        <a:t>vsaj 12</a:t>
                      </a:r>
                      <a:endParaRPr lang="sl-SI" sz="1100">
                        <a:solidFill>
                          <a:srgbClr val="000000"/>
                        </a:solidFill>
                        <a:effectLst/>
                        <a:latin typeface="Calibri"/>
                        <a:ea typeface="Calibri"/>
                        <a:cs typeface="Calibri"/>
                      </a:endParaRPr>
                    </a:p>
                  </a:txBody>
                  <a:tcPr marL="25874" marR="9454" marT="6469" marB="0"/>
                </a:tc>
                <a:tc hMerge="1">
                  <a:txBody>
                    <a:bodyPr/>
                    <a:lstStyle/>
                    <a:p>
                      <a:endParaRPr lang="sl-SI"/>
                    </a:p>
                  </a:txBody>
                  <a:tcPr/>
                </a:tc>
                <a:tc>
                  <a:txBody>
                    <a:bodyPr/>
                    <a:lstStyle/>
                    <a:p>
                      <a:pPr marL="21590" algn="ctr">
                        <a:lnSpc>
                          <a:spcPct val="107000"/>
                        </a:lnSpc>
                        <a:spcAft>
                          <a:spcPts val="0"/>
                        </a:spcAft>
                      </a:pPr>
                      <a:r>
                        <a:rPr lang="en-US" sz="1100" dirty="0">
                          <a:effectLst/>
                        </a:rPr>
                        <a:t>n/a</a:t>
                      </a:r>
                      <a:endParaRPr lang="sl-SI" sz="1100" dirty="0">
                        <a:solidFill>
                          <a:srgbClr val="000000"/>
                        </a:solidFill>
                        <a:effectLst/>
                        <a:latin typeface="Calibri"/>
                        <a:ea typeface="Calibri"/>
                        <a:cs typeface="Calibri"/>
                      </a:endParaRPr>
                    </a:p>
                  </a:txBody>
                  <a:tcPr marL="25874" marR="9454" marT="6469" marB="0"/>
                </a:tc>
                <a:extLst>
                  <a:ext uri="{0D108BD9-81ED-4DB2-BD59-A6C34878D82A}">
                    <a16:rowId xmlns:a16="http://schemas.microsoft.com/office/drawing/2014/main" val="10022"/>
                  </a:ext>
                </a:extLst>
              </a:tr>
            </a:tbl>
          </a:graphicData>
        </a:graphic>
      </p:graphicFrame>
    </p:spTree>
    <p:extLst>
      <p:ext uri="{BB962C8B-B14F-4D97-AF65-F5344CB8AC3E}">
        <p14:creationId xmlns:p14="http://schemas.microsoft.com/office/powerpoint/2010/main" val="20190566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3999"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white"/>
                </a:solidFill>
                <a:latin typeface="Ubuntu" panose="020B0504030602030204" pitchFamily="34" charset="0"/>
              </a:rPr>
              <a:t> </a:t>
            </a:r>
            <a:r>
              <a:rPr lang="sl-SI" sz="2000" dirty="0">
                <a:solidFill>
                  <a:prstClr val="black"/>
                </a:solidFill>
                <a:latin typeface="Ubuntu" panose="020B0504030602030204" pitchFamily="34" charset="0"/>
              </a:rPr>
              <a:t>Sklop: Indikatorji</a:t>
            </a:r>
            <a:endParaRPr lang="sl-SI" sz="2000" dirty="0">
              <a:solidFill>
                <a:prstClr val="white"/>
              </a:solidFill>
              <a:latin typeface="Ubuntu" panose="020B0504030602030204" pitchFamily="34" charset="0"/>
            </a:endParaRPr>
          </a:p>
        </p:txBody>
      </p:sp>
      <p:sp>
        <p:nvSpPr>
          <p:cNvPr id="10" name="Pravokotnik 9"/>
          <p:cNvSpPr/>
          <p:nvPr/>
        </p:nvSpPr>
        <p:spPr>
          <a:xfrm>
            <a:off x="271984" y="764704"/>
            <a:ext cx="8764511" cy="4462760"/>
          </a:xfrm>
          <a:prstGeom prst="rect">
            <a:avLst/>
          </a:prstGeom>
        </p:spPr>
        <p:txBody>
          <a:bodyPr wrap="square">
            <a:spAutoFit/>
          </a:bodyPr>
          <a:lstStyle/>
          <a:p>
            <a:r>
              <a:rPr lang="sl-SI" sz="2000" b="1" dirty="0">
                <a:solidFill>
                  <a:prstClr val="black"/>
                </a:solidFill>
                <a:latin typeface="Ubuntu" pitchFamily="34" charset="0"/>
              </a:rPr>
              <a:t>Primer projekta: </a:t>
            </a:r>
            <a:r>
              <a:rPr lang="sl-SI" sz="2000" dirty="0">
                <a:solidFill>
                  <a:prstClr val="black"/>
                </a:solidFill>
              </a:rPr>
              <a:t>«Usposabljanje, izobraževanje in komuniciranje za zmanjšanje živilskih odpadkov v živilski industriji - FOSTER»</a:t>
            </a:r>
          </a:p>
          <a:p>
            <a:endParaRPr lang="sl-SI" sz="2000" dirty="0">
              <a:solidFill>
                <a:prstClr val="black"/>
              </a:solidFill>
              <a:latin typeface="Ubuntu" pitchFamily="34" charset="0"/>
            </a:endParaRPr>
          </a:p>
          <a:p>
            <a:r>
              <a:rPr lang="sl-SI" sz="1600" b="1" dirty="0">
                <a:solidFill>
                  <a:srgbClr val="FF0000"/>
                </a:solidFill>
                <a:latin typeface="Ubuntu" pitchFamily="34" charset="0"/>
              </a:rPr>
              <a:t>Cilji:</a:t>
            </a:r>
          </a:p>
          <a:p>
            <a:r>
              <a:rPr lang="sl-SI" sz="1600" dirty="0">
                <a:solidFill>
                  <a:prstClr val="black"/>
                </a:solidFill>
                <a:latin typeface="Ubuntu" pitchFamily="34" charset="0"/>
              </a:rPr>
              <a:t>➢ Povečati ozaveščenost o živilskih odpadkih kot glavni problem v industriji živilskih storitev in možnost, da se te odpadke zmanjša z uporabo ustreznih metod in tehnik.</a:t>
            </a:r>
          </a:p>
          <a:p>
            <a:endParaRPr lang="sl-SI" sz="1600" dirty="0">
              <a:solidFill>
                <a:prstClr val="black"/>
              </a:solidFill>
              <a:latin typeface="Ubuntu" pitchFamily="34" charset="0"/>
            </a:endParaRPr>
          </a:p>
          <a:p>
            <a:r>
              <a:rPr lang="sl-SI" sz="1600" dirty="0">
                <a:solidFill>
                  <a:prstClr val="black"/>
                </a:solidFill>
                <a:latin typeface="Ubuntu" pitchFamily="34" charset="0"/>
              </a:rPr>
              <a:t>➢ Usposobiti učitelje in učence, kuharje in lastnike restavracij za uporabo bolj trajnostnega koncepta prehrambenih storitev, kar ima za posledico zmanjšanje živilskih odpadkov</a:t>
            </a:r>
          </a:p>
          <a:p>
            <a:endParaRPr lang="sl-SI" sz="1600" dirty="0">
              <a:solidFill>
                <a:prstClr val="black"/>
              </a:solidFill>
              <a:latin typeface="Ubuntu" pitchFamily="34" charset="0"/>
            </a:endParaRPr>
          </a:p>
          <a:p>
            <a:r>
              <a:rPr lang="sl-SI" sz="1600" dirty="0">
                <a:solidFill>
                  <a:prstClr val="black"/>
                </a:solidFill>
                <a:latin typeface="Ubuntu" pitchFamily="34" charset="0"/>
              </a:rPr>
              <a:t>➢ Osveščanje oblikovalcev politik o potrebi po ukrepih in instrumentih, ki dajejo prednost zmanjševanju živilskih odpadkov</a:t>
            </a:r>
          </a:p>
          <a:p>
            <a:endParaRPr lang="sl-SI" sz="1600" dirty="0">
              <a:solidFill>
                <a:prstClr val="black"/>
              </a:solidFill>
              <a:latin typeface="Ubuntu" pitchFamily="34" charset="0"/>
            </a:endParaRPr>
          </a:p>
          <a:p>
            <a:r>
              <a:rPr lang="sl-SI" sz="1600" dirty="0">
                <a:solidFill>
                  <a:prstClr val="black"/>
                </a:solidFill>
                <a:latin typeface="Ubuntu" pitchFamily="34" charset="0"/>
              </a:rPr>
              <a:t>Aktivnosti usposabljanja in komuniciranja so ključne za dosego velikega števila študentov, strokovnjakov in podjetij v industriji živilskih storitev in vplivajo na izboljšave v smeri zmanjševanja živilskih odpadkov..</a:t>
            </a:r>
          </a:p>
          <a:p>
            <a:endParaRPr lang="sl-SI" sz="1600" dirty="0">
              <a:solidFill>
                <a:prstClr val="black"/>
              </a:solidFill>
              <a:latin typeface="Ubuntu" pitchFamily="34" charset="0"/>
            </a:endParaRPr>
          </a:p>
        </p:txBody>
      </p:sp>
    </p:spTree>
    <p:extLst>
      <p:ext uri="{BB962C8B-B14F-4D97-AF65-F5344CB8AC3E}">
        <p14:creationId xmlns:p14="http://schemas.microsoft.com/office/powerpoint/2010/main" val="17476488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3999"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white"/>
                </a:solidFill>
                <a:latin typeface="Ubuntu" panose="020B0504030602030204" pitchFamily="34" charset="0"/>
              </a:rPr>
              <a:t> </a:t>
            </a:r>
            <a:r>
              <a:rPr lang="sl-SI" sz="2000" dirty="0">
                <a:solidFill>
                  <a:prstClr val="black"/>
                </a:solidFill>
                <a:latin typeface="Ubuntu" panose="020B0504030602030204" pitchFamily="34" charset="0"/>
              </a:rPr>
              <a:t>Sklop: Indikatorji</a:t>
            </a:r>
            <a:endParaRPr lang="sl-SI" sz="2000" dirty="0">
              <a:solidFill>
                <a:prstClr val="white"/>
              </a:solidFill>
              <a:latin typeface="Ubuntu" panose="020B0504030602030204" pitchFamily="34" charset="0"/>
            </a:endParaRPr>
          </a:p>
        </p:txBody>
      </p:sp>
      <p:sp>
        <p:nvSpPr>
          <p:cNvPr id="10" name="Pravokotnik 9"/>
          <p:cNvSpPr/>
          <p:nvPr/>
        </p:nvSpPr>
        <p:spPr>
          <a:xfrm>
            <a:off x="271984" y="764704"/>
            <a:ext cx="8764511" cy="1261884"/>
          </a:xfrm>
          <a:prstGeom prst="rect">
            <a:avLst/>
          </a:prstGeom>
        </p:spPr>
        <p:txBody>
          <a:bodyPr wrap="square">
            <a:spAutoFit/>
          </a:bodyPr>
          <a:lstStyle/>
          <a:p>
            <a:r>
              <a:rPr lang="sl-SI" sz="2000" b="1" dirty="0">
                <a:solidFill>
                  <a:prstClr val="black"/>
                </a:solidFill>
                <a:latin typeface="Ubuntu" pitchFamily="34" charset="0"/>
              </a:rPr>
              <a:t>Primer projekta:</a:t>
            </a:r>
            <a:r>
              <a:rPr lang="sl-SI" sz="2000" dirty="0">
                <a:solidFill>
                  <a:prstClr val="black"/>
                </a:solidFill>
              </a:rPr>
              <a:t>«Usposabljanje, izobraževanje in komuniciranje za zmanjšanje živilskih odpadkov v živilski industriji - FOSTER»</a:t>
            </a:r>
          </a:p>
          <a:p>
            <a:endParaRPr lang="sl-SI" sz="2000" dirty="0">
              <a:solidFill>
                <a:prstClr val="black"/>
              </a:solidFill>
              <a:latin typeface="Ubuntu" pitchFamily="34" charset="0"/>
            </a:endParaRPr>
          </a:p>
          <a:p>
            <a:endParaRPr lang="sl-SI" sz="1600" dirty="0">
              <a:solidFill>
                <a:prstClr val="black"/>
              </a:solidFill>
              <a:latin typeface="Ubuntu" pitchFamily="34" charset="0"/>
            </a:endParaRPr>
          </a:p>
        </p:txBody>
      </p:sp>
      <p:graphicFrame>
        <p:nvGraphicFramePr>
          <p:cNvPr id="4" name="Tabela 3"/>
          <p:cNvGraphicFramePr>
            <a:graphicFrameLocks noGrp="1"/>
          </p:cNvGraphicFramePr>
          <p:nvPr>
            <p:extLst>
              <p:ext uri="{D42A27DB-BD31-4B8C-83A1-F6EECF244321}">
                <p14:modId xmlns:p14="http://schemas.microsoft.com/office/powerpoint/2010/main" val="3770740321"/>
              </p:ext>
            </p:extLst>
          </p:nvPr>
        </p:nvGraphicFramePr>
        <p:xfrm>
          <a:off x="411799" y="1484786"/>
          <a:ext cx="8320399" cy="4520099"/>
        </p:xfrm>
        <a:graphic>
          <a:graphicData uri="http://schemas.openxmlformats.org/drawingml/2006/table">
            <a:tbl>
              <a:tblPr firstRow="1" firstCol="1" bandRow="1"/>
              <a:tblGrid>
                <a:gridCol w="2504017">
                  <a:extLst>
                    <a:ext uri="{9D8B030D-6E8A-4147-A177-3AD203B41FA5}">
                      <a16:colId xmlns:a16="http://schemas.microsoft.com/office/drawing/2014/main" val="20000"/>
                    </a:ext>
                  </a:extLst>
                </a:gridCol>
                <a:gridCol w="2664296">
                  <a:extLst>
                    <a:ext uri="{9D8B030D-6E8A-4147-A177-3AD203B41FA5}">
                      <a16:colId xmlns:a16="http://schemas.microsoft.com/office/drawing/2014/main" val="20001"/>
                    </a:ext>
                  </a:extLst>
                </a:gridCol>
                <a:gridCol w="3152086">
                  <a:extLst>
                    <a:ext uri="{9D8B030D-6E8A-4147-A177-3AD203B41FA5}">
                      <a16:colId xmlns:a16="http://schemas.microsoft.com/office/drawing/2014/main" val="20002"/>
                    </a:ext>
                  </a:extLst>
                </a:gridCol>
              </a:tblGrid>
              <a:tr h="205459">
                <a:tc>
                  <a:txBody>
                    <a:bodyPr/>
                    <a:lstStyle/>
                    <a:p>
                      <a:pPr>
                        <a:lnSpc>
                          <a:spcPct val="97000"/>
                        </a:lnSpc>
                        <a:spcAft>
                          <a:spcPts val="0"/>
                        </a:spcAft>
                      </a:pPr>
                      <a:r>
                        <a:rPr lang="sl-SI" sz="1300" b="1" dirty="0">
                          <a:solidFill>
                            <a:srgbClr val="C00000"/>
                          </a:solidFill>
                          <a:effectLst/>
                          <a:latin typeface="Ubuntu" panose="020B0504030602030204" pitchFamily="34" charset="0"/>
                          <a:ea typeface="Tahoma"/>
                          <a:cs typeface="Arial"/>
                        </a:rPr>
                        <a:t> </a:t>
                      </a:r>
                      <a:endParaRPr lang="sl-SI" sz="1300" dirty="0">
                        <a:solidFill>
                          <a:srgbClr val="C00000"/>
                        </a:solidFill>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dirty="0">
                          <a:solidFill>
                            <a:srgbClr val="C00000"/>
                          </a:solidFill>
                          <a:effectLst/>
                          <a:latin typeface="Ubuntu" panose="020B0504030602030204" pitchFamily="34" charset="0"/>
                          <a:ea typeface="Tahoma"/>
                          <a:cs typeface="Arial"/>
                        </a:rPr>
                        <a:t>Do konca projekta</a:t>
                      </a:r>
                      <a:endParaRPr lang="sl-SI" sz="1300" dirty="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97000"/>
                        </a:lnSpc>
                        <a:spcAft>
                          <a:spcPts val="0"/>
                        </a:spcAft>
                      </a:pPr>
                      <a:r>
                        <a:rPr lang="sl-SI" sz="1300" b="1">
                          <a:solidFill>
                            <a:srgbClr val="C00000"/>
                          </a:solidFill>
                          <a:effectLst/>
                          <a:latin typeface="Ubuntu" panose="020B0504030602030204" pitchFamily="34" charset="0"/>
                          <a:ea typeface="Tahoma"/>
                          <a:cs typeface="Arial"/>
                        </a:rPr>
                        <a:t>Po 3 letih</a:t>
                      </a:r>
                      <a:endParaRPr lang="sl-SI" sz="130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10000"/>
                  </a:ext>
                </a:extLst>
              </a:tr>
              <a:tr h="205459">
                <a:tc>
                  <a:txBody>
                    <a:bodyPr/>
                    <a:lstStyle/>
                    <a:p>
                      <a:pPr>
                        <a:lnSpc>
                          <a:spcPct val="97000"/>
                        </a:lnSpc>
                        <a:spcAft>
                          <a:spcPts val="0"/>
                        </a:spcAft>
                      </a:pPr>
                      <a:r>
                        <a:rPr lang="sl-SI" sz="1300" b="1" dirty="0">
                          <a:solidFill>
                            <a:srgbClr val="C00000"/>
                          </a:solidFill>
                          <a:effectLst/>
                          <a:latin typeface="Ubuntu" panose="020B0504030602030204" pitchFamily="34" charset="0"/>
                          <a:ea typeface="Tahoma"/>
                          <a:cs typeface="Arial"/>
                        </a:rPr>
                        <a:t>Okolje</a:t>
                      </a:r>
                      <a:endParaRPr lang="sl-SI" sz="1300" b="1" dirty="0">
                        <a:solidFill>
                          <a:srgbClr val="C00000"/>
                        </a:solidFill>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97000"/>
                        </a:lnSpc>
                        <a:spcAft>
                          <a:spcPts val="0"/>
                        </a:spcAft>
                      </a:pPr>
                      <a:r>
                        <a:rPr lang="sl-SI" sz="1300" b="1" dirty="0">
                          <a:solidFill>
                            <a:srgbClr val="336699"/>
                          </a:solidFill>
                          <a:effectLst/>
                          <a:latin typeface="Ubuntu" panose="020B0504030602030204" pitchFamily="34" charset="0"/>
                          <a:ea typeface="Tahoma"/>
                          <a:cs typeface="Arial"/>
                        </a:rPr>
                        <a:t> </a:t>
                      </a:r>
                      <a:endParaRPr lang="sl-SI" sz="1300" dirty="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a:solidFill>
                            <a:srgbClr val="336699"/>
                          </a:solidFill>
                          <a:effectLst/>
                          <a:latin typeface="Ubuntu" panose="020B0504030602030204" pitchFamily="34" charset="0"/>
                          <a:ea typeface="Tahoma"/>
                          <a:cs typeface="Arial"/>
                        </a:rPr>
                        <a:t> </a:t>
                      </a:r>
                      <a:endParaRPr lang="sl-SI" sz="130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5459">
                <a:tc>
                  <a:txBody>
                    <a:bodyPr/>
                    <a:lstStyle/>
                    <a:p>
                      <a:pPr>
                        <a:lnSpc>
                          <a:spcPct val="97000"/>
                        </a:lnSpc>
                        <a:spcAft>
                          <a:spcPts val="0"/>
                        </a:spcAft>
                      </a:pPr>
                      <a:r>
                        <a:rPr lang="sl-SI" sz="1300" b="1" dirty="0">
                          <a:solidFill>
                            <a:srgbClr val="336699"/>
                          </a:solidFill>
                          <a:effectLst/>
                          <a:latin typeface="Ubuntu" panose="020B0504030602030204" pitchFamily="34" charset="0"/>
                          <a:ea typeface="Tahoma"/>
                          <a:cs typeface="Arial"/>
                        </a:rPr>
                        <a:t>Zmanj</a:t>
                      </a:r>
                      <a:r>
                        <a:rPr lang="sl-SI" sz="1300" b="1" dirty="0">
                          <a:solidFill>
                            <a:srgbClr val="336699"/>
                          </a:solidFill>
                          <a:effectLst/>
                          <a:latin typeface="Ubuntu" panose="020B0504030602030204" pitchFamily="34" charset="0"/>
                          <a:ea typeface="Tahoma"/>
                          <a:cs typeface="Tahoma"/>
                        </a:rPr>
                        <a:t>š</a:t>
                      </a:r>
                      <a:r>
                        <a:rPr lang="sl-SI" sz="1300" b="1" dirty="0">
                          <a:solidFill>
                            <a:srgbClr val="336699"/>
                          </a:solidFill>
                          <a:effectLst/>
                          <a:latin typeface="Ubuntu" panose="020B0504030602030204" pitchFamily="34" charset="0"/>
                          <a:ea typeface="Tahoma"/>
                          <a:cs typeface="Arial"/>
                        </a:rPr>
                        <a:t>anje odpadkov ton / leto </a:t>
                      </a:r>
                      <a:endParaRPr lang="sl-SI" sz="1300" dirty="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dirty="0">
                          <a:solidFill>
                            <a:srgbClr val="336699"/>
                          </a:solidFill>
                          <a:effectLst/>
                          <a:latin typeface="Ubuntu" panose="020B0504030602030204" pitchFamily="34" charset="0"/>
                          <a:ea typeface="Tahoma"/>
                          <a:cs typeface="Arial"/>
                        </a:rPr>
                        <a:t>5,85 </a:t>
                      </a:r>
                      <a:endParaRPr lang="sl-SI" sz="1300" dirty="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a:solidFill>
                            <a:srgbClr val="336699"/>
                          </a:solidFill>
                          <a:effectLst/>
                          <a:latin typeface="Ubuntu" panose="020B0504030602030204" pitchFamily="34" charset="0"/>
                          <a:ea typeface="Tahoma"/>
                          <a:cs typeface="Arial"/>
                        </a:rPr>
                        <a:t>32,85 (10 %)</a:t>
                      </a:r>
                      <a:endParaRPr lang="sl-SI" sz="130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5459">
                <a:tc>
                  <a:txBody>
                    <a:bodyPr/>
                    <a:lstStyle/>
                    <a:p>
                      <a:pPr>
                        <a:lnSpc>
                          <a:spcPct val="97000"/>
                        </a:lnSpc>
                        <a:spcAft>
                          <a:spcPts val="0"/>
                        </a:spcAft>
                      </a:pPr>
                      <a:r>
                        <a:rPr lang="sl-SI" sz="1300" b="1" dirty="0">
                          <a:solidFill>
                            <a:srgbClr val="C00000"/>
                          </a:solidFill>
                          <a:effectLst/>
                          <a:latin typeface="Ubuntu" panose="020B0504030602030204" pitchFamily="34" charset="0"/>
                          <a:ea typeface="Tahoma"/>
                          <a:cs typeface="Arial"/>
                        </a:rPr>
                        <a:t>Zaposlovanje</a:t>
                      </a:r>
                      <a:endParaRPr lang="sl-SI" sz="1300" dirty="0">
                        <a:solidFill>
                          <a:srgbClr val="C00000"/>
                        </a:solidFill>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97000"/>
                        </a:lnSpc>
                        <a:spcAft>
                          <a:spcPts val="0"/>
                        </a:spcAft>
                      </a:pPr>
                      <a:r>
                        <a:rPr lang="sl-SI" sz="1300" b="1" dirty="0">
                          <a:solidFill>
                            <a:srgbClr val="336699"/>
                          </a:solidFill>
                          <a:effectLst/>
                          <a:latin typeface="Ubuntu" panose="020B0504030602030204" pitchFamily="34" charset="0"/>
                          <a:ea typeface="Tahoma"/>
                          <a:cs typeface="Arial"/>
                        </a:rPr>
                        <a:t> </a:t>
                      </a:r>
                      <a:endParaRPr lang="sl-SI" sz="1300" dirty="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a:solidFill>
                            <a:srgbClr val="336699"/>
                          </a:solidFill>
                          <a:effectLst/>
                          <a:latin typeface="Ubuntu" panose="020B0504030602030204" pitchFamily="34" charset="0"/>
                          <a:ea typeface="Tahoma"/>
                          <a:cs typeface="Arial"/>
                        </a:rPr>
                        <a:t> </a:t>
                      </a:r>
                      <a:endParaRPr lang="sl-SI" sz="130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10918">
                <a:tc>
                  <a:txBody>
                    <a:bodyPr/>
                    <a:lstStyle/>
                    <a:p>
                      <a:pPr>
                        <a:lnSpc>
                          <a:spcPct val="97000"/>
                        </a:lnSpc>
                        <a:spcAft>
                          <a:spcPts val="0"/>
                        </a:spcAft>
                      </a:pPr>
                      <a:r>
                        <a:rPr lang="sl-SI" sz="1300" b="1">
                          <a:solidFill>
                            <a:srgbClr val="336699"/>
                          </a:solidFill>
                          <a:effectLst/>
                          <a:latin typeface="Ubuntu" panose="020B0504030602030204" pitchFamily="34" charset="0"/>
                          <a:ea typeface="Tahoma"/>
                          <a:cs typeface="Arial"/>
                        </a:rPr>
                        <a:t>Ustvarjena delovna mesta: </a:t>
                      </a:r>
                      <a:endParaRPr lang="sl-SI" sz="130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dirty="0">
                          <a:solidFill>
                            <a:srgbClr val="336699"/>
                          </a:solidFill>
                          <a:effectLst/>
                          <a:latin typeface="Ubuntu" panose="020B0504030602030204" pitchFamily="34" charset="0"/>
                          <a:ea typeface="Tahoma"/>
                          <a:cs typeface="Arial"/>
                        </a:rPr>
                        <a:t>1; 2% (sprememba)</a:t>
                      </a:r>
                      <a:endParaRPr lang="sl-SI" sz="1300" dirty="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a:solidFill>
                            <a:srgbClr val="336699"/>
                          </a:solidFill>
                          <a:effectLst/>
                          <a:latin typeface="Ubuntu" panose="020B0504030602030204" pitchFamily="34" charset="0"/>
                          <a:ea typeface="Tahoma"/>
                          <a:cs typeface="Arial"/>
                        </a:rPr>
                        <a:t>zvišanje stopnje zaposljivosti 5%</a:t>
                      </a:r>
                      <a:endParaRPr lang="sl-SI" sz="130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5459">
                <a:tc>
                  <a:txBody>
                    <a:bodyPr/>
                    <a:lstStyle/>
                    <a:p>
                      <a:pPr>
                        <a:lnSpc>
                          <a:spcPct val="97000"/>
                        </a:lnSpc>
                        <a:spcAft>
                          <a:spcPts val="0"/>
                        </a:spcAft>
                      </a:pPr>
                      <a:r>
                        <a:rPr lang="sl-SI" sz="1300" b="1">
                          <a:solidFill>
                            <a:srgbClr val="336699"/>
                          </a:solidFill>
                          <a:effectLst/>
                          <a:latin typeface="Ubuntu" panose="020B0504030602030204" pitchFamily="34" charset="0"/>
                          <a:ea typeface="Tahoma"/>
                          <a:cs typeface="Arial"/>
                        </a:rPr>
                        <a:t>št. prenosov: </a:t>
                      </a:r>
                      <a:endParaRPr lang="sl-SI" sz="130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dirty="0">
                          <a:solidFill>
                            <a:srgbClr val="336699"/>
                          </a:solidFill>
                          <a:effectLst/>
                          <a:latin typeface="Ubuntu" panose="020B0504030602030204" pitchFamily="34" charset="0"/>
                          <a:ea typeface="Tahoma"/>
                          <a:cs typeface="Arial"/>
                        </a:rPr>
                        <a:t>8 centrov za usposabljanje</a:t>
                      </a:r>
                      <a:endParaRPr lang="sl-SI" sz="1300" dirty="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a:solidFill>
                            <a:srgbClr val="336699"/>
                          </a:solidFill>
                          <a:effectLst/>
                          <a:latin typeface="Ubuntu" panose="020B0504030602030204" pitchFamily="34" charset="0"/>
                          <a:ea typeface="Tahoma"/>
                          <a:cs typeface="Arial"/>
                        </a:rPr>
                        <a:t>30 centrov za usposabljanje</a:t>
                      </a:r>
                      <a:endParaRPr lang="sl-SI" sz="130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5459">
                <a:tc>
                  <a:txBody>
                    <a:bodyPr/>
                    <a:lstStyle/>
                    <a:p>
                      <a:pPr>
                        <a:lnSpc>
                          <a:spcPct val="97000"/>
                        </a:lnSpc>
                        <a:spcAft>
                          <a:spcPts val="0"/>
                        </a:spcAft>
                      </a:pPr>
                      <a:r>
                        <a:rPr lang="sl-SI" sz="1300" b="1" dirty="0">
                          <a:solidFill>
                            <a:srgbClr val="C00000"/>
                          </a:solidFill>
                          <a:effectLst/>
                          <a:latin typeface="Ubuntu" panose="020B0504030602030204" pitchFamily="34" charset="0"/>
                          <a:ea typeface="Tahoma"/>
                          <a:cs typeface="Arial"/>
                        </a:rPr>
                        <a:t>Komunikacija </a:t>
                      </a:r>
                      <a:endParaRPr lang="sl-SI" sz="1300" dirty="0">
                        <a:solidFill>
                          <a:srgbClr val="C00000"/>
                        </a:solidFill>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97000"/>
                        </a:lnSpc>
                        <a:spcAft>
                          <a:spcPts val="0"/>
                        </a:spcAft>
                      </a:pPr>
                      <a:r>
                        <a:rPr lang="sl-SI" sz="1300" b="1" dirty="0">
                          <a:solidFill>
                            <a:srgbClr val="336699"/>
                          </a:solidFill>
                          <a:effectLst/>
                          <a:latin typeface="Ubuntu" panose="020B0504030602030204" pitchFamily="34" charset="0"/>
                          <a:ea typeface="Tahoma"/>
                          <a:cs typeface="Arial"/>
                        </a:rPr>
                        <a:t> </a:t>
                      </a:r>
                      <a:endParaRPr lang="sl-SI" sz="1300" dirty="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a:solidFill>
                            <a:srgbClr val="336699"/>
                          </a:solidFill>
                          <a:effectLst/>
                          <a:latin typeface="Ubuntu" panose="020B0504030602030204" pitchFamily="34" charset="0"/>
                          <a:ea typeface="Tahoma"/>
                          <a:cs typeface="Arial"/>
                        </a:rPr>
                        <a:t> </a:t>
                      </a:r>
                      <a:endParaRPr lang="sl-SI" sz="130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5459">
                <a:tc>
                  <a:txBody>
                    <a:bodyPr/>
                    <a:lstStyle/>
                    <a:p>
                      <a:pPr>
                        <a:lnSpc>
                          <a:spcPct val="97000"/>
                        </a:lnSpc>
                        <a:spcAft>
                          <a:spcPts val="0"/>
                        </a:spcAft>
                      </a:pPr>
                      <a:r>
                        <a:rPr lang="sl-SI" sz="1300" b="1">
                          <a:solidFill>
                            <a:srgbClr val="336699"/>
                          </a:solidFill>
                          <a:effectLst/>
                          <a:latin typeface="Ubuntu" panose="020B0504030602030204" pitchFamily="34" charset="0"/>
                          <a:ea typeface="Tahoma"/>
                          <a:cs typeface="Arial"/>
                        </a:rPr>
                        <a:t>št.oseb, ki so bili seznanjene z:</a:t>
                      </a:r>
                      <a:endParaRPr lang="sl-SI" sz="130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dirty="0">
                          <a:solidFill>
                            <a:srgbClr val="336699"/>
                          </a:solidFill>
                          <a:effectLst/>
                          <a:latin typeface="Ubuntu" panose="020B0504030602030204" pitchFamily="34" charset="0"/>
                          <a:ea typeface="Tahoma"/>
                          <a:cs typeface="Arial"/>
                        </a:rPr>
                        <a:t>15.000 študentov, 95% </a:t>
                      </a:r>
                      <a:endParaRPr lang="sl-SI" sz="1300" dirty="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a:solidFill>
                            <a:srgbClr val="336699"/>
                          </a:solidFill>
                          <a:effectLst/>
                          <a:latin typeface="Ubuntu" panose="020B0504030602030204" pitchFamily="34" charset="0"/>
                          <a:ea typeface="Tahoma"/>
                          <a:cs typeface="Arial"/>
                        </a:rPr>
                        <a:t>30.000 študentov, 95%</a:t>
                      </a:r>
                      <a:endParaRPr lang="sl-SI" sz="130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5459">
                <a:tc>
                  <a:txBody>
                    <a:bodyPr/>
                    <a:lstStyle/>
                    <a:p>
                      <a:pPr>
                        <a:lnSpc>
                          <a:spcPct val="97000"/>
                        </a:lnSpc>
                        <a:spcAft>
                          <a:spcPts val="0"/>
                        </a:spcAft>
                      </a:pPr>
                      <a:r>
                        <a:rPr lang="sl-SI" sz="1300" b="1" dirty="0">
                          <a:solidFill>
                            <a:srgbClr val="336699"/>
                          </a:solidFill>
                          <a:effectLst/>
                          <a:latin typeface="Ubuntu" panose="020B0504030602030204" pitchFamily="34" charset="0"/>
                          <a:ea typeface="Tahoma"/>
                          <a:cs typeface="Arial"/>
                        </a:rPr>
                        <a:t> </a:t>
                      </a:r>
                      <a:endParaRPr lang="sl-SI" sz="1300" dirty="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dirty="0">
                          <a:solidFill>
                            <a:srgbClr val="336699"/>
                          </a:solidFill>
                          <a:effectLst/>
                          <a:latin typeface="Ubuntu" panose="020B0504030602030204" pitchFamily="34" charset="0"/>
                          <a:ea typeface="Tahoma"/>
                          <a:cs typeface="Arial"/>
                        </a:rPr>
                        <a:t>500 trenerjev, 95%</a:t>
                      </a:r>
                      <a:endParaRPr lang="sl-SI" sz="1300" dirty="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a:solidFill>
                            <a:srgbClr val="336699"/>
                          </a:solidFill>
                          <a:effectLst/>
                          <a:latin typeface="Ubuntu" panose="020B0504030602030204" pitchFamily="34" charset="0"/>
                          <a:ea typeface="Tahoma"/>
                          <a:cs typeface="Arial"/>
                        </a:rPr>
                        <a:t>2.000 trenerjev, 80%</a:t>
                      </a:r>
                      <a:endParaRPr lang="sl-SI" sz="130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10918">
                <a:tc>
                  <a:txBody>
                    <a:bodyPr/>
                    <a:lstStyle/>
                    <a:p>
                      <a:pPr>
                        <a:lnSpc>
                          <a:spcPct val="97000"/>
                        </a:lnSpc>
                        <a:spcAft>
                          <a:spcPts val="0"/>
                        </a:spcAft>
                      </a:pPr>
                      <a:r>
                        <a:rPr lang="sl-SI" sz="1300" b="1">
                          <a:solidFill>
                            <a:srgbClr val="336699"/>
                          </a:solidFill>
                          <a:effectLst/>
                          <a:latin typeface="Ubuntu" panose="020B0504030602030204" pitchFamily="34" charset="0"/>
                          <a:ea typeface="Tahoma"/>
                          <a:cs typeface="Arial"/>
                        </a:rPr>
                        <a:t> </a:t>
                      </a:r>
                      <a:endParaRPr lang="sl-SI" sz="130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dirty="0">
                          <a:solidFill>
                            <a:srgbClr val="336699"/>
                          </a:solidFill>
                          <a:effectLst/>
                          <a:latin typeface="Ubuntu" panose="020B0504030602030204" pitchFamily="34" charset="0"/>
                          <a:ea typeface="Tahoma"/>
                          <a:cs typeface="Arial"/>
                        </a:rPr>
                        <a:t>200 oblikovalcev politike, 50% </a:t>
                      </a:r>
                      <a:endParaRPr lang="sl-SI" sz="1300" dirty="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a:solidFill>
                            <a:srgbClr val="336699"/>
                          </a:solidFill>
                          <a:effectLst/>
                          <a:latin typeface="Ubuntu" panose="020B0504030602030204" pitchFamily="34" charset="0"/>
                          <a:ea typeface="Tahoma"/>
                          <a:cs typeface="Arial"/>
                        </a:rPr>
                        <a:t>500 oblikovalcev politike, 50% </a:t>
                      </a:r>
                      <a:endParaRPr lang="sl-SI" sz="130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10918">
                <a:tc>
                  <a:txBody>
                    <a:bodyPr/>
                    <a:lstStyle/>
                    <a:p>
                      <a:pPr>
                        <a:lnSpc>
                          <a:spcPct val="97000"/>
                        </a:lnSpc>
                        <a:spcAft>
                          <a:spcPts val="0"/>
                        </a:spcAft>
                      </a:pPr>
                      <a:r>
                        <a:rPr lang="sl-SI" sz="1300" b="1">
                          <a:solidFill>
                            <a:srgbClr val="336699"/>
                          </a:solidFill>
                          <a:effectLst/>
                          <a:latin typeface="Ubuntu" panose="020B0504030602030204" pitchFamily="34" charset="0"/>
                          <a:ea typeface="Tahoma"/>
                          <a:cs typeface="Arial"/>
                        </a:rPr>
                        <a:t> </a:t>
                      </a:r>
                      <a:endParaRPr lang="sl-SI" sz="130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dirty="0">
                          <a:solidFill>
                            <a:srgbClr val="336699"/>
                          </a:solidFill>
                          <a:effectLst/>
                          <a:latin typeface="Ubuntu" panose="020B0504030602030204" pitchFamily="34" charset="0"/>
                          <a:ea typeface="Tahoma"/>
                          <a:cs typeface="Arial"/>
                        </a:rPr>
                        <a:t>10.000 izvajalcev </a:t>
                      </a:r>
                      <a:r>
                        <a:rPr lang="sl-SI" sz="1300" b="1" dirty="0" err="1">
                          <a:solidFill>
                            <a:srgbClr val="336699"/>
                          </a:solidFill>
                          <a:effectLst/>
                          <a:latin typeface="Ubuntu" panose="020B0504030602030204" pitchFamily="34" charset="0"/>
                          <a:ea typeface="Tahoma"/>
                          <a:cs typeface="Arial"/>
                        </a:rPr>
                        <a:t>prehrambenih</a:t>
                      </a:r>
                      <a:r>
                        <a:rPr lang="sl-SI" sz="1300" b="1" dirty="0">
                          <a:solidFill>
                            <a:srgbClr val="336699"/>
                          </a:solidFill>
                          <a:effectLst/>
                          <a:latin typeface="Ubuntu" panose="020B0504030602030204" pitchFamily="34" charset="0"/>
                          <a:ea typeface="Tahoma"/>
                          <a:cs typeface="Arial"/>
                        </a:rPr>
                        <a:t> storitev, 50% </a:t>
                      </a:r>
                      <a:endParaRPr lang="sl-SI" sz="1300" dirty="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a:solidFill>
                            <a:srgbClr val="336699"/>
                          </a:solidFill>
                          <a:effectLst/>
                          <a:latin typeface="Ubuntu" panose="020B0504030602030204" pitchFamily="34" charset="0"/>
                          <a:ea typeface="Tahoma"/>
                          <a:cs typeface="Arial"/>
                        </a:rPr>
                        <a:t>18.000 izvajalcev prehrambenih storitev, 50% </a:t>
                      </a:r>
                      <a:endParaRPr lang="sl-SI" sz="130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616378">
                <a:tc>
                  <a:txBody>
                    <a:bodyPr/>
                    <a:lstStyle/>
                    <a:p>
                      <a:pPr>
                        <a:lnSpc>
                          <a:spcPct val="97000"/>
                        </a:lnSpc>
                        <a:spcAft>
                          <a:spcPts val="0"/>
                        </a:spcAft>
                      </a:pPr>
                      <a:r>
                        <a:rPr lang="sl-SI" sz="1300" b="1">
                          <a:solidFill>
                            <a:srgbClr val="336699"/>
                          </a:solidFill>
                          <a:effectLst/>
                          <a:latin typeface="Ubuntu" panose="020B0504030602030204" pitchFamily="34" charset="0"/>
                          <a:ea typeface="Tahoma"/>
                          <a:cs typeface="Arial"/>
                        </a:rPr>
                        <a:t>Spletna stran: </a:t>
                      </a:r>
                      <a:endParaRPr lang="sl-SI" sz="1300">
                        <a:effectLst/>
                        <a:latin typeface="Ubuntu" panose="020B0504030602030204" pitchFamily="34" charset="0"/>
                        <a:ea typeface="Calibri"/>
                        <a:cs typeface="Arial"/>
                      </a:endParaRPr>
                    </a:p>
                    <a:p>
                      <a:pPr>
                        <a:lnSpc>
                          <a:spcPct val="97000"/>
                        </a:lnSpc>
                        <a:spcAft>
                          <a:spcPts val="0"/>
                        </a:spcAft>
                      </a:pPr>
                      <a:r>
                        <a:rPr lang="sl-SI" sz="1300" b="1">
                          <a:solidFill>
                            <a:srgbClr val="336699"/>
                          </a:solidFill>
                          <a:effectLst/>
                          <a:latin typeface="Ubuntu" panose="020B0504030602030204" pitchFamily="34" charset="0"/>
                          <a:ea typeface="Tahoma"/>
                          <a:cs typeface="Arial"/>
                        </a:rPr>
                        <a:t> </a:t>
                      </a:r>
                      <a:endParaRPr lang="sl-SI" sz="130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dirty="0">
                          <a:solidFill>
                            <a:srgbClr val="336699"/>
                          </a:solidFill>
                          <a:effectLst/>
                          <a:latin typeface="Ubuntu" panose="020B0504030602030204" pitchFamily="34" charset="0"/>
                          <a:ea typeface="Tahoma"/>
                          <a:cs typeface="Arial"/>
                        </a:rPr>
                        <a:t>stopnja obiskov: 30%; Povprečje</a:t>
                      </a:r>
                      <a:endParaRPr lang="sl-SI" sz="1300" dirty="0">
                        <a:effectLst/>
                        <a:latin typeface="Ubuntu" panose="020B0504030602030204" pitchFamily="34" charset="0"/>
                        <a:ea typeface="Calibri"/>
                        <a:cs typeface="Arial"/>
                      </a:endParaRPr>
                    </a:p>
                    <a:p>
                      <a:pPr>
                        <a:lnSpc>
                          <a:spcPct val="97000"/>
                        </a:lnSpc>
                        <a:spcAft>
                          <a:spcPts val="0"/>
                        </a:spcAft>
                      </a:pPr>
                      <a:r>
                        <a:rPr lang="sl-SI" sz="1300" b="1" dirty="0">
                          <a:solidFill>
                            <a:srgbClr val="336699"/>
                          </a:solidFill>
                          <a:effectLst/>
                          <a:latin typeface="Ubuntu" panose="020B0504030602030204" pitchFamily="34" charset="0"/>
                          <a:ea typeface="Tahoma"/>
                          <a:cs typeface="Arial"/>
                        </a:rPr>
                        <a:t>čas:&gt; 40 sekund.</a:t>
                      </a:r>
                      <a:endParaRPr lang="sl-SI" sz="1300" dirty="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dirty="0">
                          <a:solidFill>
                            <a:srgbClr val="336699"/>
                          </a:solidFill>
                          <a:effectLst/>
                          <a:latin typeface="Ubuntu" panose="020B0504030602030204" pitchFamily="34" charset="0"/>
                          <a:ea typeface="Tahoma"/>
                          <a:cs typeface="Arial"/>
                        </a:rPr>
                        <a:t>stopnja obiskov: 30%; Povprečje</a:t>
                      </a:r>
                      <a:endParaRPr lang="sl-SI" sz="1300" dirty="0">
                        <a:effectLst/>
                        <a:latin typeface="Ubuntu" panose="020B0504030602030204" pitchFamily="34" charset="0"/>
                        <a:ea typeface="Calibri"/>
                        <a:cs typeface="Arial"/>
                      </a:endParaRPr>
                    </a:p>
                    <a:p>
                      <a:pPr>
                        <a:lnSpc>
                          <a:spcPct val="97000"/>
                        </a:lnSpc>
                        <a:spcAft>
                          <a:spcPts val="0"/>
                        </a:spcAft>
                      </a:pPr>
                      <a:r>
                        <a:rPr lang="sl-SI" sz="1300" b="1" dirty="0">
                          <a:solidFill>
                            <a:srgbClr val="336699"/>
                          </a:solidFill>
                          <a:effectLst/>
                          <a:latin typeface="Ubuntu" panose="020B0504030602030204" pitchFamily="34" charset="0"/>
                          <a:ea typeface="Tahoma"/>
                          <a:cs typeface="Arial"/>
                        </a:rPr>
                        <a:t>čas:&gt; 40 sekund.</a:t>
                      </a:r>
                      <a:endParaRPr lang="sl-SI" sz="1300" dirty="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05459">
                <a:tc>
                  <a:txBody>
                    <a:bodyPr/>
                    <a:lstStyle/>
                    <a:p>
                      <a:pPr>
                        <a:lnSpc>
                          <a:spcPct val="97000"/>
                        </a:lnSpc>
                        <a:spcAft>
                          <a:spcPts val="0"/>
                        </a:spcAft>
                      </a:pPr>
                      <a:r>
                        <a:rPr lang="sl-SI" sz="1300" b="1" dirty="0">
                          <a:solidFill>
                            <a:srgbClr val="C00000"/>
                          </a:solidFill>
                          <a:effectLst/>
                          <a:latin typeface="Ubuntu" panose="020B0504030602030204" pitchFamily="34" charset="0"/>
                          <a:ea typeface="Tahoma"/>
                          <a:cs typeface="Arial"/>
                        </a:rPr>
                        <a:t>Sprememba vedenja: </a:t>
                      </a:r>
                      <a:endParaRPr lang="sl-SI" sz="1300" dirty="0">
                        <a:solidFill>
                          <a:srgbClr val="C00000"/>
                        </a:solidFill>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97000"/>
                        </a:lnSpc>
                        <a:spcAft>
                          <a:spcPts val="0"/>
                        </a:spcAft>
                      </a:pPr>
                      <a:r>
                        <a:rPr lang="sl-SI" sz="1300" b="1">
                          <a:solidFill>
                            <a:srgbClr val="336699"/>
                          </a:solidFill>
                          <a:effectLst/>
                          <a:latin typeface="Ubuntu" panose="020B0504030602030204" pitchFamily="34" charset="0"/>
                          <a:ea typeface="Tahoma"/>
                          <a:cs typeface="Arial"/>
                        </a:rPr>
                        <a:t>11.000 študentov, 75% </a:t>
                      </a:r>
                      <a:endParaRPr lang="sl-SI" sz="130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dirty="0">
                          <a:solidFill>
                            <a:srgbClr val="336699"/>
                          </a:solidFill>
                          <a:effectLst/>
                          <a:latin typeface="Ubuntu" panose="020B0504030602030204" pitchFamily="34" charset="0"/>
                          <a:ea typeface="Tahoma"/>
                          <a:cs typeface="Arial"/>
                        </a:rPr>
                        <a:t>22.500 študentov, 75% </a:t>
                      </a:r>
                      <a:endParaRPr lang="sl-SI" sz="1300" dirty="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410918">
                <a:tc>
                  <a:txBody>
                    <a:bodyPr/>
                    <a:lstStyle/>
                    <a:p>
                      <a:pPr>
                        <a:lnSpc>
                          <a:spcPct val="97000"/>
                        </a:lnSpc>
                        <a:spcAft>
                          <a:spcPts val="0"/>
                        </a:spcAft>
                      </a:pPr>
                      <a:r>
                        <a:rPr lang="sl-SI" sz="1300" b="1">
                          <a:solidFill>
                            <a:srgbClr val="336699"/>
                          </a:solidFill>
                          <a:effectLst/>
                          <a:latin typeface="Ubuntu" panose="020B0504030602030204" pitchFamily="34" charset="0"/>
                          <a:ea typeface="Tahoma"/>
                          <a:cs typeface="Arial"/>
                        </a:rPr>
                        <a:t> </a:t>
                      </a:r>
                      <a:endParaRPr lang="sl-SI" sz="130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dirty="0">
                          <a:solidFill>
                            <a:srgbClr val="336699"/>
                          </a:solidFill>
                          <a:effectLst/>
                          <a:latin typeface="Ubuntu" panose="020B0504030602030204" pitchFamily="34" charset="0"/>
                          <a:ea typeface="Tahoma"/>
                          <a:cs typeface="Arial"/>
                        </a:rPr>
                        <a:t>50 oblikovalcev politike, 25% </a:t>
                      </a:r>
                      <a:endParaRPr lang="sl-SI" sz="1300" dirty="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dirty="0">
                          <a:solidFill>
                            <a:srgbClr val="336699"/>
                          </a:solidFill>
                          <a:effectLst/>
                          <a:latin typeface="Ubuntu" panose="020B0504030602030204" pitchFamily="34" charset="0"/>
                          <a:ea typeface="Tahoma"/>
                          <a:cs typeface="Arial"/>
                        </a:rPr>
                        <a:t>125 oblikovalcev politike, 25% </a:t>
                      </a:r>
                      <a:endParaRPr lang="sl-SI" sz="1300" dirty="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410918">
                <a:tc>
                  <a:txBody>
                    <a:bodyPr/>
                    <a:lstStyle/>
                    <a:p>
                      <a:pPr>
                        <a:lnSpc>
                          <a:spcPct val="97000"/>
                        </a:lnSpc>
                        <a:spcAft>
                          <a:spcPts val="0"/>
                        </a:spcAft>
                      </a:pPr>
                      <a:r>
                        <a:rPr lang="sl-SI" sz="1300" b="1">
                          <a:solidFill>
                            <a:srgbClr val="336699"/>
                          </a:solidFill>
                          <a:effectLst/>
                          <a:latin typeface="Ubuntu" panose="020B0504030602030204" pitchFamily="34" charset="0"/>
                          <a:ea typeface="Tahoma"/>
                          <a:cs typeface="Arial"/>
                        </a:rPr>
                        <a:t> </a:t>
                      </a:r>
                      <a:endParaRPr lang="sl-SI" sz="130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dirty="0">
                          <a:solidFill>
                            <a:srgbClr val="336699"/>
                          </a:solidFill>
                          <a:effectLst/>
                          <a:latin typeface="Ubuntu" panose="020B0504030602030204" pitchFamily="34" charset="0"/>
                          <a:ea typeface="Tahoma"/>
                          <a:cs typeface="Arial"/>
                        </a:rPr>
                        <a:t>2.500 ponudnikov </a:t>
                      </a:r>
                      <a:r>
                        <a:rPr lang="sl-SI" sz="1300" b="1" dirty="0" err="1">
                          <a:solidFill>
                            <a:srgbClr val="336699"/>
                          </a:solidFill>
                          <a:effectLst/>
                          <a:latin typeface="Ubuntu" panose="020B0504030602030204" pitchFamily="34" charset="0"/>
                          <a:ea typeface="Tahoma"/>
                          <a:cs typeface="Arial"/>
                        </a:rPr>
                        <a:t>prehrambenih</a:t>
                      </a:r>
                      <a:r>
                        <a:rPr lang="sl-SI" sz="1300" b="1" dirty="0">
                          <a:solidFill>
                            <a:srgbClr val="336699"/>
                          </a:solidFill>
                          <a:effectLst/>
                          <a:latin typeface="Ubuntu" panose="020B0504030602030204" pitchFamily="34" charset="0"/>
                          <a:ea typeface="Tahoma"/>
                          <a:cs typeface="Arial"/>
                        </a:rPr>
                        <a:t> storitev, 25% </a:t>
                      </a:r>
                      <a:endParaRPr lang="sl-SI" sz="1300" dirty="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97000"/>
                        </a:lnSpc>
                        <a:spcAft>
                          <a:spcPts val="0"/>
                        </a:spcAft>
                      </a:pPr>
                      <a:r>
                        <a:rPr lang="sl-SI" sz="1300" b="1" dirty="0">
                          <a:solidFill>
                            <a:srgbClr val="336699"/>
                          </a:solidFill>
                          <a:effectLst/>
                          <a:latin typeface="Ubuntu" panose="020B0504030602030204" pitchFamily="34" charset="0"/>
                          <a:ea typeface="Tahoma"/>
                          <a:cs typeface="Arial"/>
                        </a:rPr>
                        <a:t>7.500 ponudnikov </a:t>
                      </a:r>
                      <a:r>
                        <a:rPr lang="sl-SI" sz="1300" b="1" dirty="0" err="1">
                          <a:solidFill>
                            <a:srgbClr val="336699"/>
                          </a:solidFill>
                          <a:effectLst/>
                          <a:latin typeface="Ubuntu" panose="020B0504030602030204" pitchFamily="34" charset="0"/>
                          <a:ea typeface="Tahoma"/>
                          <a:cs typeface="Arial"/>
                        </a:rPr>
                        <a:t>prehrambenih</a:t>
                      </a:r>
                      <a:r>
                        <a:rPr lang="sl-SI" sz="1300" b="1" dirty="0">
                          <a:solidFill>
                            <a:srgbClr val="336699"/>
                          </a:solidFill>
                          <a:effectLst/>
                          <a:latin typeface="Ubuntu" panose="020B0504030602030204" pitchFamily="34" charset="0"/>
                          <a:ea typeface="Tahoma"/>
                          <a:cs typeface="Arial"/>
                        </a:rPr>
                        <a:t> storitev, 40% </a:t>
                      </a:r>
                      <a:endParaRPr lang="sl-SI" sz="1300" dirty="0">
                        <a:effectLst/>
                        <a:latin typeface="Ubuntu" panose="020B0504030602030204" pitchFamily="34" charset="0"/>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9592939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20" name="Pravokotnik 1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grpSp>
        <p:nvGrpSpPr>
          <p:cNvPr id="15" name="Skupina 14"/>
          <p:cNvGrpSpPr/>
          <p:nvPr/>
        </p:nvGrpSpPr>
        <p:grpSpPr>
          <a:xfrm>
            <a:off x="297601" y="121987"/>
            <a:ext cx="1594805" cy="878779"/>
            <a:chOff x="107504" y="121987"/>
            <a:chExt cx="1594805" cy="878779"/>
          </a:xfrm>
        </p:grpSpPr>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6" name="PoljeZBesedilom 5"/>
            <p:cNvSpPr txBox="1"/>
            <p:nvPr/>
          </p:nvSpPr>
          <p:spPr>
            <a:xfrm>
              <a:off x="107504" y="754545"/>
              <a:ext cx="1594805" cy="246221"/>
            </a:xfrm>
            <a:prstGeom prst="rect">
              <a:avLst/>
            </a:prstGeom>
            <a:noFill/>
          </p:spPr>
          <p:txBody>
            <a:bodyPr wrap="square" rtlCol="0">
              <a:spAutoFit/>
            </a:bodyPr>
            <a:lstStyle/>
            <a:p>
              <a:r>
                <a:rPr lang="sl-SI" sz="1000" dirty="0">
                  <a:solidFill>
                    <a:prstClr val="black"/>
                  </a:solidFill>
                  <a:latin typeface="Ubuntu" panose="020B0504030602030204" pitchFamily="34" charset="0"/>
                </a:rPr>
                <a:t>LIFE14 CAP/SI/000012</a:t>
              </a:r>
            </a:p>
          </p:txBody>
        </p:sp>
      </p:grpSp>
      <p:pic>
        <p:nvPicPr>
          <p:cNvPr id="10" name="Slika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335" y="28525"/>
            <a:ext cx="1154799" cy="8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Slik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5409" y="378588"/>
            <a:ext cx="3312368" cy="432771"/>
          </a:xfrm>
          <a:prstGeom prst="rect">
            <a:avLst/>
          </a:prstGeom>
        </p:spPr>
      </p:pic>
      <p:sp>
        <p:nvSpPr>
          <p:cNvPr id="17" name="Pravokotnik 16"/>
          <p:cNvSpPr/>
          <p:nvPr/>
        </p:nvSpPr>
        <p:spPr>
          <a:xfrm>
            <a:off x="967048" y="2060848"/>
            <a:ext cx="7759745" cy="1167307"/>
          </a:xfrm>
          <a:prstGeom prst="rect">
            <a:avLst/>
          </a:prstGeom>
        </p:spPr>
        <p:txBody>
          <a:bodyPr wrap="square">
            <a:spAutoFit/>
          </a:bodyPr>
          <a:lstStyle/>
          <a:p>
            <a:pPr algn="ctr">
              <a:lnSpc>
                <a:spcPct val="150000"/>
              </a:lnSpc>
            </a:pPr>
            <a:r>
              <a:rPr lang="sl-SI" sz="5400" b="1" dirty="0">
                <a:solidFill>
                  <a:prstClr val="white"/>
                </a:solidFill>
                <a:latin typeface="Ubuntu" pitchFamily="34" charset="0"/>
              </a:rPr>
              <a:t>Izkušnje iz prakse</a:t>
            </a:r>
          </a:p>
        </p:txBody>
      </p:sp>
      <p:sp>
        <p:nvSpPr>
          <p:cNvPr id="12" name="PoljeZBesedilom 11"/>
          <p:cNvSpPr txBox="1"/>
          <p:nvPr/>
        </p:nvSpPr>
        <p:spPr>
          <a:xfrm>
            <a:off x="2627784" y="6381328"/>
            <a:ext cx="3898839" cy="369332"/>
          </a:xfrm>
          <a:prstGeom prst="rect">
            <a:avLst/>
          </a:prstGeom>
          <a:noFill/>
        </p:spPr>
        <p:txBody>
          <a:bodyPr wrap="square" rtlCol="0">
            <a:spAutoFit/>
          </a:bodyPr>
          <a:lstStyle/>
          <a:p>
            <a:pPr algn="ctr"/>
            <a:r>
              <a:rPr lang="sl-SI" dirty="0">
                <a:solidFill>
                  <a:prstClr val="white"/>
                </a:solidFill>
                <a:latin typeface="Ubuntu" panose="020B0504030602030204" pitchFamily="34" charset="0"/>
              </a:rPr>
              <a:t>Ljubljana, 15. in 16. januar 2019</a:t>
            </a:r>
          </a:p>
        </p:txBody>
      </p:sp>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5696" y="5522491"/>
            <a:ext cx="5237163"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99739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1297208" y="1196752"/>
            <a:ext cx="6280212" cy="2268252"/>
          </a:xfrm>
        </p:spPr>
        <p:txBody>
          <a:bodyPr>
            <a:normAutofit/>
          </a:bodyPr>
          <a:lstStyle/>
          <a:p>
            <a:pPr marL="0" indent="0">
              <a:buNone/>
              <a:defRPr/>
            </a:pPr>
            <a:r>
              <a:rPr lang="sl-SI" kern="0" dirty="0">
                <a:solidFill>
                  <a:srgbClr val="006738"/>
                </a:solidFill>
                <a:ea typeface="ＭＳ Ｐゴシック" pitchFamily="-109" charset="-128"/>
              </a:rPr>
              <a:t>Več  nivojev :</a:t>
            </a:r>
          </a:p>
          <a:p>
            <a:pPr marL="0" indent="0">
              <a:buNone/>
              <a:defRPr/>
            </a:pPr>
            <a:r>
              <a:rPr lang="sl-SI" sz="2400" kern="0" dirty="0">
                <a:solidFill>
                  <a:srgbClr val="006738"/>
                </a:solidFill>
                <a:ea typeface="ＭＳ Ｐゴシック" pitchFamily="-109" charset="-128"/>
              </a:rPr>
              <a:t>- indikatorji napredka (v posameznih akcijah)</a:t>
            </a:r>
          </a:p>
          <a:p>
            <a:pPr marL="0" indent="0">
              <a:buNone/>
              <a:defRPr/>
            </a:pPr>
            <a:r>
              <a:rPr lang="sl-SI" sz="2400" kern="0" dirty="0">
                <a:solidFill>
                  <a:srgbClr val="006738"/>
                </a:solidFill>
                <a:ea typeface="ＭＳ Ｐゴシック" pitchFamily="-109" charset="-128"/>
              </a:rPr>
              <a:t>- indikatorji projekta (Excel priloga)</a:t>
            </a:r>
          </a:p>
          <a:p>
            <a:pPr marL="0" indent="0">
              <a:buNone/>
              <a:defRPr/>
            </a:pPr>
            <a:r>
              <a:rPr lang="sl-SI" sz="2400" kern="0" dirty="0">
                <a:solidFill>
                  <a:srgbClr val="006738"/>
                </a:solidFill>
                <a:ea typeface="ＭＳ Ｐゴシック" pitchFamily="-109" charset="-128"/>
              </a:rPr>
              <a:t>- KPI indikatorji (</a:t>
            </a:r>
            <a:r>
              <a:rPr lang="sl-SI" sz="2400" kern="0" dirty="0" err="1">
                <a:solidFill>
                  <a:srgbClr val="006738"/>
                </a:solidFill>
                <a:ea typeface="ＭＳ Ｐゴシック" pitchFamily="-109" charset="-128"/>
              </a:rPr>
              <a:t>www</a:t>
            </a:r>
            <a:r>
              <a:rPr lang="sl-SI" sz="2400" kern="0" dirty="0">
                <a:solidFill>
                  <a:srgbClr val="006738"/>
                </a:solidFill>
                <a:ea typeface="ＭＳ Ｐゴシック" pitchFamily="-109" charset="-128"/>
              </a:rPr>
              <a:t> portal EC)</a:t>
            </a:r>
          </a:p>
          <a:p>
            <a:pPr marL="0" indent="0" algn="ctr">
              <a:buNone/>
              <a:defRPr/>
            </a:pPr>
            <a:endParaRPr lang="sl-SI" sz="1800" kern="0" dirty="0">
              <a:solidFill>
                <a:srgbClr val="006738"/>
              </a:solidFill>
              <a:ea typeface="ＭＳ Ｐゴシック" pitchFamily="-109" charset="-128"/>
            </a:endParaRPr>
          </a:p>
        </p:txBody>
      </p:sp>
      <p:sp>
        <p:nvSpPr>
          <p:cNvPr id="4" name="Naslov 1"/>
          <p:cNvSpPr txBox="1">
            <a:spLocks/>
          </p:cNvSpPr>
          <p:nvPr/>
        </p:nvSpPr>
        <p:spPr>
          <a:xfrm>
            <a:off x="1405220" y="332656"/>
            <a:ext cx="6172200" cy="584775"/>
          </a:xfrm>
          <a:prstGeom prst="rect">
            <a:avLst/>
          </a:prstGeom>
          <a:noFill/>
          <a:ln w="28575">
            <a:solidFill>
              <a:srgbClr val="99CC00"/>
            </a:solidFill>
          </a:ln>
        </p:spPr>
        <p:txBody>
          <a:bodyPr vert="horz" wrap="square" lIns="91440" tIns="45720" rIns="91440" bIns="45720" rtlCol="0" anchor="ctr">
            <a:spAutoFit/>
          </a:bodyPr>
          <a:lstStyle>
            <a:lvl1pPr algn="ctr">
              <a:spcBef>
                <a:spcPct val="0"/>
              </a:spcBef>
              <a:buNone/>
              <a:defRPr sz="3200" b="1" kern="0">
                <a:solidFill>
                  <a:srgbClr val="006738"/>
                </a:solidFill>
                <a:latin typeface="Calibri" panose="020F0502020204030204" pitchFamily="34" charset="0"/>
                <a:ea typeface="ＭＳ Ｐゴシック" pitchFamily="-109" charset="-128"/>
              </a:defRPr>
            </a:lvl1pPr>
          </a:lstStyle>
          <a:p>
            <a:r>
              <a:rPr lang="sl-SI" altLang="en-US" dirty="0"/>
              <a:t>Indikatorji</a:t>
            </a:r>
          </a:p>
        </p:txBody>
      </p:sp>
      <p:pic>
        <p:nvPicPr>
          <p:cNvPr id="1026" name="Picture 2" descr="Image result for chan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99792" y="3284984"/>
            <a:ext cx="3744416" cy="2650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1288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827584" y="1340768"/>
            <a:ext cx="7792356" cy="3510390"/>
          </a:xfrm>
        </p:spPr>
        <p:txBody>
          <a:bodyPr>
            <a:normAutofit/>
          </a:bodyPr>
          <a:lstStyle/>
          <a:p>
            <a:pPr marL="0" indent="0">
              <a:buNone/>
              <a:defRPr/>
            </a:pPr>
            <a:r>
              <a:rPr lang="sl-SI" kern="0" dirty="0">
                <a:solidFill>
                  <a:srgbClr val="006738"/>
                </a:solidFill>
                <a:ea typeface="ＭＳ Ｐゴシック" pitchFamily="-109" charset="-128"/>
              </a:rPr>
              <a:t>Indikatorji napredka (v posameznih akcijah):</a:t>
            </a:r>
          </a:p>
          <a:p>
            <a:pPr>
              <a:buFontTx/>
              <a:buChar char="-"/>
              <a:defRPr/>
            </a:pPr>
            <a:r>
              <a:rPr lang="sl-SI" sz="2200" kern="0" dirty="0">
                <a:solidFill>
                  <a:srgbClr val="006738"/>
                </a:solidFill>
                <a:ea typeface="ＭＳ Ｐゴシック" pitchFamily="-109" charset="-128"/>
              </a:rPr>
              <a:t>Izvedena 1 od 4 delavnic do 1. avgusta 2018, 3 od 4 do 1. december 2018,  4 od 4  do 1. maja 2019</a:t>
            </a:r>
          </a:p>
          <a:p>
            <a:pPr>
              <a:buFontTx/>
              <a:buChar char="-"/>
              <a:defRPr/>
            </a:pPr>
            <a:r>
              <a:rPr lang="sl-SI" sz="2200" kern="0" dirty="0">
                <a:solidFill>
                  <a:srgbClr val="006738"/>
                </a:solidFill>
                <a:ea typeface="ＭＳ Ｐゴシック" pitchFamily="-109" charset="-128"/>
              </a:rPr>
              <a:t>Izvedeno 30% odstranjene zarasti do 31.12.2018,  70% do 2019 in 100% do 31.12.2020</a:t>
            </a:r>
          </a:p>
          <a:p>
            <a:pPr>
              <a:buFontTx/>
              <a:buChar char="-"/>
              <a:defRPr/>
            </a:pPr>
            <a:r>
              <a:rPr lang="sl-SI" sz="2200" kern="0" dirty="0">
                <a:solidFill>
                  <a:srgbClr val="006738"/>
                </a:solidFill>
                <a:ea typeface="ＭＳ Ｐゴシック" pitchFamily="-109" charset="-128"/>
              </a:rPr>
              <a:t>Obiskanih 100 kmetij do 1.6.2018, obiskanih 200 kmetij do 1.6.2019, obiskanih 300 kmetij do 1.6.2020</a:t>
            </a:r>
          </a:p>
          <a:p>
            <a:pPr>
              <a:buFontTx/>
              <a:buChar char="-"/>
              <a:defRPr/>
            </a:pPr>
            <a:endParaRPr lang="sl-SI" sz="1500" kern="0" dirty="0">
              <a:solidFill>
                <a:srgbClr val="006738"/>
              </a:solidFill>
              <a:ea typeface="ＭＳ Ｐゴシック" pitchFamily="-109" charset="-128"/>
            </a:endParaRPr>
          </a:p>
          <a:p>
            <a:pPr>
              <a:buFontTx/>
              <a:buChar char="-"/>
              <a:defRPr/>
            </a:pPr>
            <a:endParaRPr lang="sl-SI" sz="1500" kern="0" dirty="0">
              <a:solidFill>
                <a:srgbClr val="006738"/>
              </a:solidFill>
              <a:ea typeface="ＭＳ Ｐゴシック" pitchFamily="-109" charset="-128"/>
            </a:endParaRPr>
          </a:p>
          <a:p>
            <a:pPr>
              <a:buFontTx/>
              <a:buChar char="-"/>
              <a:defRPr/>
            </a:pPr>
            <a:endParaRPr lang="sl-SI" sz="1500" kern="0" dirty="0">
              <a:solidFill>
                <a:srgbClr val="006738"/>
              </a:solidFill>
              <a:ea typeface="ＭＳ Ｐゴシック" pitchFamily="-109" charset="-128"/>
            </a:endParaRPr>
          </a:p>
          <a:p>
            <a:pPr marL="0" indent="0" algn="ctr">
              <a:buNone/>
              <a:defRPr/>
            </a:pPr>
            <a:endParaRPr lang="sl-SI" sz="1800" kern="0" dirty="0">
              <a:solidFill>
                <a:srgbClr val="006738"/>
              </a:solidFill>
              <a:ea typeface="ＭＳ Ｐゴシック" pitchFamily="-109" charset="-128"/>
            </a:endParaRPr>
          </a:p>
        </p:txBody>
      </p:sp>
      <p:sp>
        <p:nvSpPr>
          <p:cNvPr id="4" name="Naslov 1"/>
          <p:cNvSpPr txBox="1">
            <a:spLocks/>
          </p:cNvSpPr>
          <p:nvPr/>
        </p:nvSpPr>
        <p:spPr>
          <a:xfrm>
            <a:off x="1637662" y="404664"/>
            <a:ext cx="6172200" cy="561692"/>
          </a:xfrm>
          <a:prstGeom prst="rect">
            <a:avLst/>
          </a:prstGeom>
          <a:noFill/>
          <a:ln w="28575">
            <a:solidFill>
              <a:srgbClr val="99CC00"/>
            </a:solidFill>
          </a:ln>
        </p:spPr>
        <p:txBody>
          <a:bodyPr vert="horz" wrap="square" lIns="68580" tIns="34290" rIns="68580" bIns="3429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altLang="en-US" sz="3200" b="1" kern="0" dirty="0">
                <a:solidFill>
                  <a:srgbClr val="006738"/>
                </a:solidFill>
                <a:ea typeface="ＭＳ Ｐゴシック" pitchFamily="-109" charset="-128"/>
              </a:rPr>
              <a:t>Indikatorji</a:t>
            </a:r>
          </a:p>
        </p:txBody>
      </p:sp>
      <p:pic>
        <p:nvPicPr>
          <p:cNvPr id="5" name="Slika 4"/>
          <p:cNvPicPr>
            <a:picLocks noChangeAspect="1"/>
          </p:cNvPicPr>
          <p:nvPr/>
        </p:nvPicPr>
        <p:blipFill>
          <a:blip r:embed="rId2"/>
          <a:stretch>
            <a:fillRect/>
          </a:stretch>
        </p:blipFill>
        <p:spPr>
          <a:xfrm>
            <a:off x="3275856" y="4139930"/>
            <a:ext cx="2880320" cy="1916722"/>
          </a:xfrm>
          <a:prstGeom prst="rect">
            <a:avLst/>
          </a:prstGeom>
        </p:spPr>
      </p:pic>
    </p:spTree>
    <p:extLst>
      <p:ext uri="{BB962C8B-B14F-4D97-AF65-F5344CB8AC3E}">
        <p14:creationId xmlns:p14="http://schemas.microsoft.com/office/powerpoint/2010/main" val="330063103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827584" y="1268760"/>
            <a:ext cx="7792356" cy="4248472"/>
          </a:xfrm>
        </p:spPr>
        <p:txBody>
          <a:bodyPr>
            <a:normAutofit/>
          </a:bodyPr>
          <a:lstStyle/>
          <a:p>
            <a:pPr marL="0" indent="0">
              <a:buNone/>
              <a:defRPr/>
            </a:pPr>
            <a:r>
              <a:rPr lang="sl-SI" kern="0" dirty="0">
                <a:solidFill>
                  <a:srgbClr val="006738"/>
                </a:solidFill>
                <a:ea typeface="ＭＳ Ｐゴシック" pitchFamily="-109" charset="-128"/>
              </a:rPr>
              <a:t>Indikatorji projekta (Excel priloga):</a:t>
            </a:r>
          </a:p>
          <a:p>
            <a:pPr>
              <a:buFontTx/>
              <a:buChar char="-"/>
              <a:defRPr/>
            </a:pPr>
            <a:r>
              <a:rPr lang="sl-SI" sz="2000" kern="0" dirty="0">
                <a:solidFill>
                  <a:srgbClr val="006738"/>
                </a:solidFill>
                <a:ea typeface="ＭＳ Ｐゴシック" pitchFamily="-109" charset="-128"/>
              </a:rPr>
              <a:t>Sklopi: narava, biodiverziteta; emisija plinov, obnovljivi viri energije, prilagajanje spremembam, upravljanje virov, informiranje in ozaveščanje, krepitev zmogljivosti</a:t>
            </a:r>
          </a:p>
          <a:p>
            <a:pPr>
              <a:buFontTx/>
              <a:buChar char="-"/>
              <a:defRPr/>
            </a:pPr>
            <a:r>
              <a:rPr lang="sl-SI" sz="2000" kern="0" dirty="0">
                <a:solidFill>
                  <a:srgbClr val="006738"/>
                </a:solidFill>
                <a:ea typeface="ＭＳ Ｐゴシック" pitchFamily="-109" charset="-128"/>
              </a:rPr>
              <a:t>Matrika: </a:t>
            </a:r>
          </a:p>
          <a:p>
            <a:pPr lvl="1">
              <a:buFontTx/>
              <a:buChar char="-"/>
              <a:defRPr/>
            </a:pPr>
            <a:r>
              <a:rPr lang="sl-SI" sz="1800" kern="0" dirty="0">
                <a:solidFill>
                  <a:srgbClr val="006738"/>
                </a:solidFill>
                <a:ea typeface="ＭＳ Ｐゴシック" pitchFamily="-109" charset="-128"/>
              </a:rPr>
              <a:t>opis indikatorja, </a:t>
            </a:r>
          </a:p>
          <a:p>
            <a:pPr lvl="1">
              <a:buFontTx/>
              <a:buChar char="-"/>
              <a:defRPr/>
            </a:pPr>
            <a:r>
              <a:rPr lang="sl-SI" sz="1800" kern="0" dirty="0">
                <a:solidFill>
                  <a:srgbClr val="006738"/>
                </a:solidFill>
                <a:ea typeface="ＭＳ Ｐゴシック" pitchFamily="-109" charset="-128"/>
              </a:rPr>
              <a:t>enota, </a:t>
            </a:r>
          </a:p>
          <a:p>
            <a:pPr lvl="1">
              <a:buFontTx/>
              <a:buChar char="-"/>
              <a:defRPr/>
            </a:pPr>
            <a:r>
              <a:rPr lang="sl-SI" sz="1800" kern="0" dirty="0">
                <a:solidFill>
                  <a:srgbClr val="006738"/>
                </a:solidFill>
                <a:ea typeface="ＭＳ Ｐゴシック" pitchFamily="-109" charset="-128"/>
              </a:rPr>
              <a:t>EU relevance/ stanje ob začetku projekta/ na koncu projekta, </a:t>
            </a:r>
          </a:p>
          <a:p>
            <a:pPr lvl="1">
              <a:buFontTx/>
              <a:buChar char="-"/>
              <a:defRPr/>
            </a:pPr>
            <a:r>
              <a:rPr lang="sl-SI" sz="1800" kern="0" dirty="0">
                <a:solidFill>
                  <a:srgbClr val="006738"/>
                </a:solidFill>
                <a:ea typeface="ＭＳ Ｐゴシック" pitchFamily="-109" charset="-128"/>
              </a:rPr>
              <a:t>vpliv projekta, </a:t>
            </a:r>
          </a:p>
          <a:p>
            <a:pPr lvl="1">
              <a:buFontTx/>
              <a:buChar char="-"/>
              <a:defRPr/>
            </a:pPr>
            <a:r>
              <a:rPr lang="sl-SI" sz="1800" kern="0" dirty="0">
                <a:solidFill>
                  <a:srgbClr val="006738"/>
                </a:solidFill>
                <a:ea typeface="ＭＳ Ｐゴシック" pitchFamily="-109" charset="-128"/>
              </a:rPr>
              <a:t>stanje 3-5 let po projektu, </a:t>
            </a:r>
          </a:p>
          <a:p>
            <a:pPr lvl="1">
              <a:buFontTx/>
              <a:buChar char="-"/>
              <a:defRPr/>
            </a:pPr>
            <a:r>
              <a:rPr lang="sl-SI" sz="1800" kern="0" dirty="0">
                <a:solidFill>
                  <a:srgbClr val="006738"/>
                </a:solidFill>
                <a:ea typeface="ＭＳ Ｐゴシック" pitchFamily="-109" charset="-128"/>
              </a:rPr>
              <a:t>vpliv projekta 3-5 let po končanju projekta</a:t>
            </a:r>
            <a:endParaRPr lang="sl-SI" sz="1500" kern="0" dirty="0">
              <a:solidFill>
                <a:srgbClr val="006738"/>
              </a:solidFill>
              <a:ea typeface="ＭＳ Ｐゴシック" pitchFamily="-109" charset="-128"/>
            </a:endParaRPr>
          </a:p>
          <a:p>
            <a:pPr marL="0" indent="0" algn="ctr">
              <a:buNone/>
              <a:defRPr/>
            </a:pPr>
            <a:endParaRPr lang="sl-SI" sz="1800" kern="0" dirty="0">
              <a:solidFill>
                <a:srgbClr val="006738"/>
              </a:solidFill>
              <a:ea typeface="ＭＳ Ｐゴシック" pitchFamily="-109" charset="-128"/>
            </a:endParaRPr>
          </a:p>
        </p:txBody>
      </p:sp>
      <p:sp>
        <p:nvSpPr>
          <p:cNvPr id="4" name="Naslov 1"/>
          <p:cNvSpPr txBox="1">
            <a:spLocks/>
          </p:cNvSpPr>
          <p:nvPr/>
        </p:nvSpPr>
        <p:spPr>
          <a:xfrm>
            <a:off x="1637662" y="291240"/>
            <a:ext cx="6172200" cy="561692"/>
          </a:xfrm>
          <a:prstGeom prst="rect">
            <a:avLst/>
          </a:prstGeom>
          <a:noFill/>
          <a:ln w="28575">
            <a:solidFill>
              <a:srgbClr val="99CC00"/>
            </a:solidFill>
          </a:ln>
        </p:spPr>
        <p:txBody>
          <a:bodyPr vert="horz" wrap="square" lIns="68580" tIns="34290" rIns="68580" bIns="3429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altLang="en-US" sz="3200" b="1" kern="0" dirty="0">
                <a:solidFill>
                  <a:srgbClr val="006738"/>
                </a:solidFill>
                <a:ea typeface="ＭＳ Ｐゴシック" pitchFamily="-109" charset="-128"/>
              </a:rPr>
              <a:t>Indikatorji</a:t>
            </a:r>
          </a:p>
        </p:txBody>
      </p:sp>
      <p:pic>
        <p:nvPicPr>
          <p:cNvPr id="5" name="Slika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56176" y="4648688"/>
            <a:ext cx="2987824" cy="1444608"/>
          </a:xfrm>
          <a:prstGeom prst="rect">
            <a:avLst/>
          </a:prstGeom>
        </p:spPr>
      </p:pic>
    </p:spTree>
    <p:extLst>
      <p:ext uri="{BB962C8B-B14F-4D97-AF65-F5344CB8AC3E}">
        <p14:creationId xmlns:p14="http://schemas.microsoft.com/office/powerpoint/2010/main" val="96898361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1637662" y="1350826"/>
            <a:ext cx="6172200" cy="3021041"/>
          </a:xfrm>
        </p:spPr>
        <p:txBody>
          <a:bodyPr>
            <a:normAutofit/>
          </a:bodyPr>
          <a:lstStyle/>
          <a:p>
            <a:pPr marL="0" indent="0">
              <a:buNone/>
              <a:defRPr/>
            </a:pPr>
            <a:r>
              <a:rPr lang="sl-SI" kern="0" dirty="0">
                <a:solidFill>
                  <a:srgbClr val="006738"/>
                </a:solidFill>
                <a:ea typeface="ＭＳ Ｐゴシック" pitchFamily="-109" charset="-128"/>
              </a:rPr>
              <a:t>Indikatorji projekta (Excel priloga):</a:t>
            </a:r>
          </a:p>
          <a:p>
            <a:pPr lvl="1">
              <a:defRPr/>
            </a:pPr>
            <a:r>
              <a:rPr lang="sl-SI" sz="2400" dirty="0">
                <a:solidFill>
                  <a:schemeClr val="accent6">
                    <a:lumMod val="75000"/>
                  </a:schemeClr>
                </a:solidFill>
              </a:rPr>
              <a:t>skladni z rezultati projekta, </a:t>
            </a:r>
          </a:p>
          <a:p>
            <a:pPr lvl="1">
              <a:defRPr/>
            </a:pPr>
            <a:r>
              <a:rPr lang="sl-SI" sz="2400" dirty="0">
                <a:solidFill>
                  <a:schemeClr val="accent6">
                    <a:lumMod val="75000"/>
                  </a:schemeClr>
                </a:solidFill>
              </a:rPr>
              <a:t>dokazujejo uspešnost projekta,</a:t>
            </a:r>
          </a:p>
          <a:p>
            <a:pPr lvl="1">
              <a:defRPr/>
            </a:pPr>
            <a:r>
              <a:rPr lang="sl-SI" sz="2400" dirty="0">
                <a:solidFill>
                  <a:schemeClr val="accent6">
                    <a:lumMod val="75000"/>
                  </a:schemeClr>
                </a:solidFill>
              </a:rPr>
              <a:t>specifični, </a:t>
            </a:r>
          </a:p>
          <a:p>
            <a:pPr lvl="1">
              <a:defRPr/>
            </a:pPr>
            <a:r>
              <a:rPr lang="sl-SI" sz="2400" dirty="0">
                <a:solidFill>
                  <a:schemeClr val="accent6">
                    <a:lumMod val="75000"/>
                  </a:schemeClr>
                </a:solidFill>
              </a:rPr>
              <a:t>dosegljivi vendar dovolj ambiciozni, </a:t>
            </a:r>
          </a:p>
          <a:p>
            <a:pPr lvl="1">
              <a:defRPr/>
            </a:pPr>
            <a:r>
              <a:rPr lang="sl-SI" sz="2400" dirty="0">
                <a:solidFill>
                  <a:schemeClr val="accent6">
                    <a:lumMod val="75000"/>
                  </a:schemeClr>
                </a:solidFill>
              </a:rPr>
              <a:t>merljivi (aktivnosti za merjenje učinka)!</a:t>
            </a:r>
          </a:p>
          <a:p>
            <a:pPr marL="0" indent="0" algn="ctr">
              <a:buNone/>
              <a:defRPr/>
            </a:pPr>
            <a:endParaRPr lang="sl-SI" sz="1800" kern="0" dirty="0">
              <a:solidFill>
                <a:srgbClr val="006738"/>
              </a:solidFill>
              <a:ea typeface="ＭＳ Ｐゴシック" pitchFamily="-109" charset="-128"/>
            </a:endParaRPr>
          </a:p>
        </p:txBody>
      </p:sp>
      <p:sp>
        <p:nvSpPr>
          <p:cNvPr id="4" name="Naslov 1"/>
          <p:cNvSpPr txBox="1">
            <a:spLocks/>
          </p:cNvSpPr>
          <p:nvPr/>
        </p:nvSpPr>
        <p:spPr>
          <a:xfrm>
            <a:off x="1637662" y="404664"/>
            <a:ext cx="6172200" cy="561692"/>
          </a:xfrm>
          <a:prstGeom prst="rect">
            <a:avLst/>
          </a:prstGeom>
          <a:noFill/>
          <a:ln w="28575">
            <a:solidFill>
              <a:srgbClr val="99CC00"/>
            </a:solidFill>
          </a:ln>
        </p:spPr>
        <p:txBody>
          <a:bodyPr vert="horz" wrap="square" lIns="68580" tIns="34290" rIns="68580" bIns="3429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altLang="en-US" sz="3200" b="1" kern="0" dirty="0">
                <a:solidFill>
                  <a:srgbClr val="006738"/>
                </a:solidFill>
                <a:ea typeface="ＭＳ Ｐゴシック" pitchFamily="-109" charset="-128"/>
              </a:rPr>
              <a:t>Indikatorji</a:t>
            </a:r>
          </a:p>
        </p:txBody>
      </p:sp>
      <p:pic>
        <p:nvPicPr>
          <p:cNvPr id="2050" name="Picture 2" descr="Image result for chan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63888" y="4365104"/>
            <a:ext cx="2259249" cy="1700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65478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projekti\LIFE capacity building projekt\A 6 TRAINING WORKSHOPS FOR POTENTIAL APPLICANTS\Delavnica za zavarovana območja\Slike\adult-1868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6632" y="2924944"/>
            <a:ext cx="4292801" cy="2862155"/>
          </a:xfrm>
          <a:prstGeom prst="rect">
            <a:avLst/>
          </a:prstGeom>
          <a:noFill/>
          <a:extLst>
            <a:ext uri="{909E8E84-426E-40DD-AFC4-6F175D3DCCD1}">
              <a14:hiddenFill xmlns:a14="http://schemas.microsoft.com/office/drawing/2010/main">
                <a:solidFill>
                  <a:srgbClr val="FFFFFF"/>
                </a:solidFill>
              </a14:hiddenFill>
            </a:ext>
          </a:extLst>
        </p:spPr>
      </p:pic>
      <p:sp>
        <p:nvSpPr>
          <p:cNvPr id="21" name="Škarnice 20"/>
          <p:cNvSpPr>
            <a:spLocks noChangeArrowheads="1"/>
          </p:cNvSpPr>
          <p:nvPr/>
        </p:nvSpPr>
        <p:spPr bwMode="auto">
          <a:xfrm>
            <a:off x="4499992" y="36129"/>
            <a:ext cx="1750583" cy="674388"/>
          </a:xfrm>
          <a:prstGeom prst="chevron">
            <a:avLst>
              <a:gd name="adj" fmla="val 44083"/>
            </a:avLst>
          </a:prstGeom>
          <a:noFill/>
          <a:ln w="12700">
            <a:noFill/>
            <a:prstDash val="dash"/>
            <a:miter lim="800000"/>
            <a:headEnd/>
            <a:tailEnd/>
          </a:ln>
        </p:spPr>
        <p:txBody>
          <a:bodyPr rot="0" vert="horz" wrap="square" lIns="91440" tIns="45720" rIns="91440" bIns="45720" anchor="ctr" anchorCtr="0" upright="1">
            <a:noAutofit/>
          </a:bodyPr>
          <a:lstStyle/>
          <a:p>
            <a:pPr>
              <a:lnSpc>
                <a:spcPct val="115000"/>
              </a:lnSpc>
              <a:spcAft>
                <a:spcPts val="0"/>
              </a:spcAft>
            </a:pPr>
            <a:r>
              <a:rPr lang="sl-SI" sz="900" b="1" dirty="0">
                <a:solidFill>
                  <a:schemeClr val="bg1"/>
                </a:solidFill>
                <a:latin typeface="Ubuntu" panose="020B0504030602030204" pitchFamily="34" charset="0"/>
                <a:ea typeface="Arial"/>
                <a:cs typeface="Times New Roman"/>
              </a:rPr>
              <a:t>VEČ INFORMACIJ?</a:t>
            </a:r>
          </a:p>
        </p:txBody>
      </p:sp>
      <p:sp>
        <p:nvSpPr>
          <p:cNvPr id="24" name="Škarnice 23"/>
          <p:cNvSpPr>
            <a:spLocks noChangeArrowheads="1"/>
          </p:cNvSpPr>
          <p:nvPr/>
        </p:nvSpPr>
        <p:spPr bwMode="auto">
          <a:xfrm>
            <a:off x="2051720" y="36129"/>
            <a:ext cx="1549661" cy="674388"/>
          </a:xfrm>
          <a:prstGeom prst="chevron">
            <a:avLst>
              <a:gd name="adj" fmla="val 44083"/>
            </a:avLst>
          </a:prstGeom>
          <a:noFill/>
          <a:ln w="12700">
            <a:noFill/>
            <a:prstDash val="dash"/>
            <a:miter lim="800000"/>
            <a:headEnd/>
            <a:tailEnd/>
          </a:ln>
        </p:spPr>
        <p:txBody>
          <a:bodyPr rot="0" vert="horz" wrap="square" lIns="91440" tIns="45720" rIns="91440" bIns="45720" anchor="ctr" anchorCtr="0" upright="1">
            <a:noAutofit/>
          </a:bodyPr>
          <a:lstStyle/>
          <a:p>
            <a:pPr algn="ctr">
              <a:lnSpc>
                <a:spcPct val="115000"/>
              </a:lnSpc>
              <a:spcAft>
                <a:spcPts val="0"/>
              </a:spcAft>
            </a:pPr>
            <a:r>
              <a:rPr lang="sl-SI" sz="900" b="1" dirty="0">
                <a:solidFill>
                  <a:schemeClr val="bg1"/>
                </a:solidFill>
                <a:latin typeface="Ubuntu" panose="020B0504030602030204" pitchFamily="34" charset="0"/>
                <a:ea typeface="Arial"/>
                <a:cs typeface="Times New Roman"/>
              </a:rPr>
              <a:t>KAKO ZAČETI?</a:t>
            </a:r>
          </a:p>
        </p:txBody>
      </p:sp>
      <p:pic>
        <p:nvPicPr>
          <p:cNvPr id="2" name="Slika 1"/>
          <p:cNvPicPr>
            <a:picLocks noChangeAspect="1"/>
          </p:cNvPicPr>
          <p:nvPr/>
        </p:nvPicPr>
        <p:blipFill rotWithShape="1">
          <a:blip r:embed="rId4"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179512" y="6165304"/>
            <a:ext cx="1275680" cy="704111"/>
            <a:chOff x="-8103" y="121987"/>
            <a:chExt cx="1594805" cy="940179"/>
          </a:xfrm>
        </p:grpSpPr>
        <p:pic>
          <p:nvPicPr>
            <p:cNvPr id="26" name="Slika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8103" y="795038"/>
              <a:ext cx="1594805" cy="267128"/>
            </a:xfrm>
            <a:prstGeom prst="rect">
              <a:avLst/>
            </a:prstGeom>
            <a:noFill/>
          </p:spPr>
          <p:txBody>
            <a:bodyPr wrap="square" rtlCol="0" anchor="ctr">
              <a:spAutoFit/>
            </a:bodyPr>
            <a:lstStyle/>
            <a:p>
              <a:r>
                <a:rPr lang="sl-SI" sz="700" dirty="0">
                  <a:latin typeface="Ubuntu" pitchFamily="34" charset="0"/>
                </a:rPr>
                <a:t>LIFE14 CAP/SI/000012</a:t>
              </a:r>
            </a:p>
          </p:txBody>
        </p:sp>
      </p:grpSp>
      <p:pic>
        <p:nvPicPr>
          <p:cNvPr id="28" name="Slika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grada vsebine 2"/>
          <p:cNvSpPr>
            <a:spLocks noGrp="1"/>
          </p:cNvSpPr>
          <p:nvPr>
            <p:ph sz="half" idx="1"/>
          </p:nvPr>
        </p:nvSpPr>
        <p:spPr>
          <a:xfrm>
            <a:off x="323528" y="1207293"/>
            <a:ext cx="7020545" cy="4525963"/>
          </a:xfrm>
        </p:spPr>
        <p:txBody>
          <a:bodyPr>
            <a:normAutofit/>
          </a:bodyPr>
          <a:lstStyle/>
          <a:p>
            <a:pPr marL="981075" lvl="0" indent="-981075">
              <a:buAutoNum type="arabicPeriod" startAt="4"/>
            </a:pPr>
            <a:r>
              <a:rPr lang="sl-SI" b="1" dirty="0"/>
              <a:t>KDO UPRAVLJA S PROGRAMOM LIFE?</a:t>
            </a:r>
          </a:p>
          <a:p>
            <a:pPr marL="0" lvl="0" indent="0">
              <a:buNone/>
            </a:pPr>
            <a:endParaRPr lang="sl-SI" b="1" dirty="0"/>
          </a:p>
          <a:p>
            <a:pPr marL="981075" lvl="0" indent="-981075">
              <a:buFont typeface="+mj-lt"/>
              <a:buAutoNum type="alphaUcPeriod"/>
            </a:pPr>
            <a:r>
              <a:rPr lang="sl-SI" dirty="0"/>
              <a:t>Izključno EK</a:t>
            </a:r>
          </a:p>
          <a:p>
            <a:pPr marL="981075" lvl="0" indent="-981075">
              <a:buFont typeface="+mj-lt"/>
              <a:buAutoNum type="alphaUcPeriod"/>
            </a:pPr>
            <a:r>
              <a:rPr lang="sl-SI" dirty="0"/>
              <a:t>EK + DČ</a:t>
            </a:r>
          </a:p>
          <a:p>
            <a:pPr marL="981075" lvl="0" indent="-981075">
              <a:buFont typeface="+mj-lt"/>
              <a:buAutoNum type="alphaUcPeriod"/>
            </a:pPr>
            <a:r>
              <a:rPr lang="sl-SI" dirty="0"/>
              <a:t>EK, DČ lahko podajo </a:t>
            </a:r>
            <a:br>
              <a:rPr lang="sl-SI" dirty="0"/>
            </a:br>
            <a:r>
              <a:rPr lang="sl-SI" dirty="0"/>
              <a:t>mnenje o projektih</a:t>
            </a:r>
          </a:p>
          <a:p>
            <a:pPr marL="981075" lvl="0" indent="-981075">
              <a:buFont typeface="+mj-lt"/>
              <a:buAutoNum type="alphaUcPeriod"/>
            </a:pPr>
            <a:r>
              <a:rPr lang="sl-SI" dirty="0"/>
              <a:t>Organ upravljanja DČ</a:t>
            </a:r>
          </a:p>
          <a:p>
            <a:pPr marL="981075" lvl="0" indent="-981075">
              <a:buFont typeface="+mj-lt"/>
              <a:buAutoNum type="alphaUcPeriod"/>
            </a:pPr>
            <a:r>
              <a:rPr lang="sl-SI" dirty="0"/>
              <a:t>MOP</a:t>
            </a:r>
          </a:p>
        </p:txBody>
      </p:sp>
      <p:sp>
        <p:nvSpPr>
          <p:cNvPr id="20" name="Pravokotnik 19"/>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schemeClr val="tx1"/>
                </a:solidFill>
                <a:latin typeface="Ubuntu" panose="020B0504030602030204" pitchFamily="34" charset="0"/>
              </a:rPr>
              <a:t>Sklop: LIFE kviz </a:t>
            </a:r>
            <a:endParaRPr lang="sl-SI" sz="2000" dirty="0">
              <a:latin typeface="Ubuntu" panose="020B0504030602030204" pitchFamily="34" charset="0"/>
            </a:endParaRPr>
          </a:p>
        </p:txBody>
      </p:sp>
    </p:spTree>
    <p:extLst>
      <p:ext uri="{BB962C8B-B14F-4D97-AF65-F5344CB8AC3E}">
        <p14:creationId xmlns:p14="http://schemas.microsoft.com/office/powerpoint/2010/main" val="238310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iterate type="lt">
                                    <p:tmPct val="0"/>
                                  </p:iterate>
                                  <p:childTnLst>
                                    <p:animClr clrSpc="rgb" dir="cw">
                                      <p:cBhvr override="childStyle">
                                        <p:cTn id="26" dur="2000" fill="hold"/>
                                        <p:tgtEl>
                                          <p:spTgt spid="3">
                                            <p:txEl>
                                              <p:pRg st="2" end="2"/>
                                            </p:txEl>
                                          </p:spTgt>
                                        </p:tgtEl>
                                        <p:attrNameLst>
                                          <p:attrName>style.color</p:attrName>
                                        </p:attrNameLst>
                                      </p:cBhvr>
                                      <p:to>
                                        <a:srgbClr val="6CC04A"/>
                                      </p:to>
                                    </p:animClr>
                                  </p:childTnLst>
                                </p:cTn>
                              </p:par>
                              <p:par>
                                <p:cTn id="27" presetID="15" presetClass="emph" presetSubtype="0" nodeType="withEffect">
                                  <p:stCondLst>
                                    <p:cond delay="0"/>
                                  </p:stCondLst>
                                  <p:iterate type="lt">
                                    <p:tmAbs val="25"/>
                                  </p:iterate>
                                  <p:childTnLst>
                                    <p:set>
                                      <p:cBhvr override="childStyle">
                                        <p:cTn id="28" dur="indefinite"/>
                                        <p:tgtEl>
                                          <p:spTgt spid="3">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txBox="1">
            <a:spLocks/>
          </p:cNvSpPr>
          <p:nvPr/>
        </p:nvSpPr>
        <p:spPr>
          <a:xfrm>
            <a:off x="1637662" y="404664"/>
            <a:ext cx="6172200" cy="561692"/>
          </a:xfrm>
          <a:prstGeom prst="rect">
            <a:avLst/>
          </a:prstGeom>
          <a:noFill/>
          <a:ln w="28575">
            <a:solidFill>
              <a:srgbClr val="99CC00"/>
            </a:solidFill>
          </a:ln>
        </p:spPr>
        <p:txBody>
          <a:bodyPr vert="horz" wrap="square" lIns="68580" tIns="34290" rIns="68580" bIns="3429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altLang="en-US" sz="3200" b="1" kern="0" dirty="0">
                <a:solidFill>
                  <a:srgbClr val="006738"/>
                </a:solidFill>
                <a:ea typeface="ＭＳ Ｐゴシック" pitchFamily="-109" charset="-128"/>
              </a:rPr>
              <a:t>KPI indikatorji</a:t>
            </a: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5390" y="1268760"/>
            <a:ext cx="6696744" cy="4480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78026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txBox="1">
            <a:spLocks/>
          </p:cNvSpPr>
          <p:nvPr/>
        </p:nvSpPr>
        <p:spPr>
          <a:xfrm>
            <a:off x="467544" y="263750"/>
            <a:ext cx="8229600" cy="584775"/>
          </a:xfrm>
          <a:prstGeom prst="rect">
            <a:avLst/>
          </a:prstGeom>
          <a:noFill/>
          <a:ln w="28575">
            <a:solidFill>
              <a:srgbClr val="99CC00"/>
            </a:solidFill>
          </a:ln>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altLang="en-US" sz="3200" b="1" kern="0" dirty="0">
                <a:solidFill>
                  <a:srgbClr val="006738"/>
                </a:solidFill>
                <a:ea typeface="ＭＳ Ｐゴシック" pitchFamily="-109" charset="-128"/>
              </a:rPr>
              <a:t>Deležniki in cilje skupine</a:t>
            </a:r>
          </a:p>
        </p:txBody>
      </p:sp>
      <p:sp>
        <p:nvSpPr>
          <p:cNvPr id="5" name="Pravokotnik 4"/>
          <p:cNvSpPr/>
          <p:nvPr/>
        </p:nvSpPr>
        <p:spPr>
          <a:xfrm>
            <a:off x="2627784" y="987986"/>
            <a:ext cx="3488455" cy="523220"/>
          </a:xfrm>
          <a:prstGeom prst="rect">
            <a:avLst/>
          </a:prstGeom>
        </p:spPr>
        <p:txBody>
          <a:bodyPr wrap="none">
            <a:spAutoFit/>
          </a:bodyPr>
          <a:lstStyle/>
          <a:p>
            <a:r>
              <a:rPr lang="sl-SI" sz="2800" b="1" kern="0" dirty="0">
                <a:solidFill>
                  <a:srgbClr val="006738"/>
                </a:solidFill>
                <a:ea typeface="ＭＳ Ｐゴシック" pitchFamily="-109" charset="-128"/>
              </a:rPr>
              <a:t>Projektno partnerstvo</a:t>
            </a:r>
            <a:endParaRPr lang="sl-SI" sz="2800" dirty="0">
              <a:solidFill>
                <a:prstClr val="black"/>
              </a:solidFill>
            </a:endParaRPr>
          </a:p>
        </p:txBody>
      </p:sp>
      <p:pic>
        <p:nvPicPr>
          <p:cNvPr id="6" name="Slika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44" y="241913"/>
            <a:ext cx="9144000" cy="6096000"/>
          </a:xfrm>
          <a:prstGeom prst="rect">
            <a:avLst/>
          </a:prstGeom>
        </p:spPr>
      </p:pic>
    </p:spTree>
    <p:extLst>
      <p:ext uri="{BB962C8B-B14F-4D97-AF65-F5344CB8AC3E}">
        <p14:creationId xmlns:p14="http://schemas.microsoft.com/office/powerpoint/2010/main" val="154659643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332656"/>
            <a:ext cx="8229600" cy="584775"/>
          </a:xfrm>
          <a:noFill/>
          <a:ln w="28575">
            <a:solidFill>
              <a:srgbClr val="99CC00"/>
            </a:solidFill>
          </a:ln>
        </p:spPr>
        <p:txBody>
          <a:bodyPr wrap="square" rtlCol="0">
            <a:spAutoFit/>
          </a:bodyPr>
          <a:lstStyle/>
          <a:p>
            <a:r>
              <a:rPr lang="sl-SI" sz="3200" b="1" kern="0" dirty="0">
                <a:solidFill>
                  <a:srgbClr val="006738"/>
                </a:solidFill>
                <a:latin typeface="Calibri" panose="020F0502020204030204" pitchFamily="34" charset="0"/>
                <a:ea typeface="ＭＳ Ｐゴシック" pitchFamily="-109" charset="-128"/>
                <a:cs typeface="+mn-cs"/>
              </a:rPr>
              <a:t>Osnovni podatki projekta</a:t>
            </a:r>
          </a:p>
        </p:txBody>
      </p:sp>
      <p:sp>
        <p:nvSpPr>
          <p:cNvPr id="3" name="Označba mesta vsebine 2"/>
          <p:cNvSpPr>
            <a:spLocks noGrp="1"/>
          </p:cNvSpPr>
          <p:nvPr>
            <p:ph idx="1"/>
          </p:nvPr>
        </p:nvSpPr>
        <p:spPr>
          <a:xfrm>
            <a:off x="1043608" y="1484784"/>
            <a:ext cx="7931224" cy="3888432"/>
          </a:xfrm>
        </p:spPr>
        <p:txBody>
          <a:bodyPr>
            <a:normAutofit/>
          </a:bodyPr>
          <a:lstStyle/>
          <a:p>
            <a:r>
              <a:rPr lang="sl-SI" altLang="en-US" sz="2800" dirty="0">
                <a:solidFill>
                  <a:srgbClr val="006738"/>
                </a:solidFill>
                <a:latin typeface="Calibri" panose="020F0502020204030204" pitchFamily="34" charset="0"/>
              </a:rPr>
              <a:t>Vrednost: 3.898.582 EUR</a:t>
            </a:r>
          </a:p>
          <a:p>
            <a:pPr marL="0" indent="0">
              <a:buNone/>
            </a:pPr>
            <a:endParaRPr lang="sl-SI" altLang="en-US" sz="2800" dirty="0">
              <a:solidFill>
                <a:srgbClr val="006738"/>
              </a:solidFill>
              <a:latin typeface="Calibri" panose="020F0502020204030204" pitchFamily="34" charset="0"/>
            </a:endParaRPr>
          </a:p>
          <a:p>
            <a:r>
              <a:rPr lang="sl-SI" altLang="en-US" sz="2800" dirty="0">
                <a:solidFill>
                  <a:srgbClr val="006738"/>
                </a:solidFill>
                <a:latin typeface="Calibri" panose="020F0502020204030204" pitchFamily="34" charset="0"/>
              </a:rPr>
              <a:t>Sofinanciranje:</a:t>
            </a:r>
          </a:p>
          <a:p>
            <a:pPr lvl="2"/>
            <a:r>
              <a:rPr lang="sl-SI" altLang="en-US" sz="2800" dirty="0">
                <a:solidFill>
                  <a:srgbClr val="006738"/>
                </a:solidFill>
                <a:latin typeface="Calibri" panose="020F0502020204030204" pitchFamily="34" charset="0"/>
              </a:rPr>
              <a:t>75 % EU</a:t>
            </a:r>
            <a:r>
              <a:rPr lang="sl-SI" altLang="sl-SI" sz="2800" dirty="0">
                <a:solidFill>
                  <a:srgbClr val="006738"/>
                </a:solidFill>
                <a:latin typeface="Calibri" panose="020F0502020204030204" pitchFamily="34" charset="0"/>
              </a:rPr>
              <a:t> program LIFE narava in biodiverziteta</a:t>
            </a:r>
            <a:endParaRPr lang="sl-SI" altLang="en-US" sz="2800" dirty="0">
              <a:solidFill>
                <a:srgbClr val="006738"/>
              </a:solidFill>
              <a:latin typeface="Calibri" panose="020F0502020204030204" pitchFamily="34" charset="0"/>
            </a:endParaRPr>
          </a:p>
          <a:p>
            <a:pPr lvl="2"/>
            <a:r>
              <a:rPr lang="sl-SI" altLang="en-US" sz="2800" dirty="0">
                <a:solidFill>
                  <a:srgbClr val="006738"/>
                </a:solidFill>
                <a:latin typeface="Calibri" panose="020F0502020204030204" pitchFamily="34" charset="0"/>
              </a:rPr>
              <a:t>20 % MOP</a:t>
            </a:r>
          </a:p>
          <a:p>
            <a:pPr lvl="1"/>
            <a:endParaRPr lang="sl-SI" altLang="en-US" dirty="0">
              <a:solidFill>
                <a:srgbClr val="006738"/>
              </a:solidFill>
              <a:latin typeface="Calibri" panose="020F0502020204030204" pitchFamily="34" charset="0"/>
            </a:endParaRPr>
          </a:p>
          <a:p>
            <a:r>
              <a:rPr lang="sl-SI" altLang="en-US" sz="2800" dirty="0">
                <a:solidFill>
                  <a:srgbClr val="006738"/>
                </a:solidFill>
                <a:latin typeface="Calibri" panose="020F0502020204030204" pitchFamily="34" charset="0"/>
              </a:rPr>
              <a:t>Trajanje: 01/11/2015 - 31/10/2020</a:t>
            </a:r>
          </a:p>
        </p:txBody>
      </p:sp>
    </p:spTree>
    <p:extLst>
      <p:ext uri="{BB962C8B-B14F-4D97-AF65-F5344CB8AC3E}">
        <p14:creationId xmlns:p14="http://schemas.microsoft.com/office/powerpoint/2010/main" val="222597756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5" name="PoljeZBesedilom 4"/>
          <p:cNvSpPr txBox="1"/>
          <p:nvPr/>
        </p:nvSpPr>
        <p:spPr>
          <a:xfrm>
            <a:off x="271985" y="1137518"/>
            <a:ext cx="8548487" cy="954107"/>
          </a:xfrm>
          <a:prstGeom prst="rect">
            <a:avLst/>
          </a:prstGeom>
          <a:noFill/>
        </p:spPr>
        <p:txBody>
          <a:bodyPr wrap="square" rtlCol="0">
            <a:spAutoFit/>
          </a:bodyPr>
          <a:lstStyle/>
          <a:p>
            <a:pPr algn="ctr"/>
            <a:r>
              <a:rPr lang="sl-SI" sz="3200" dirty="0">
                <a:solidFill>
                  <a:prstClr val="black"/>
                </a:solidFill>
                <a:latin typeface="Ubuntu" panose="020B0504030602030204" pitchFamily="34" charset="0"/>
              </a:rPr>
              <a:t>DELO V SKUPINAH</a:t>
            </a:r>
          </a:p>
          <a:p>
            <a:pPr algn="ctr"/>
            <a:r>
              <a:rPr lang="sl-SI" sz="2400" dirty="0">
                <a:solidFill>
                  <a:prstClr val="black"/>
                </a:solidFill>
                <a:latin typeface="Ubuntu" panose="020B0504030602030204" pitchFamily="34" charset="0"/>
              </a:rPr>
              <a:t>20 MINUT</a:t>
            </a:r>
          </a:p>
        </p:txBody>
      </p:sp>
      <p:pic>
        <p:nvPicPr>
          <p:cNvPr id="2050" name="Picture 2" descr="http://www.mspguide.org/sites/default/files/images/problem_tree_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4376" y="2274858"/>
            <a:ext cx="3627824" cy="3514061"/>
          </a:xfrm>
          <a:prstGeom prst="rect">
            <a:avLst/>
          </a:prstGeom>
          <a:noFill/>
          <a:extLst>
            <a:ext uri="{909E8E84-426E-40DD-AFC4-6F175D3DCCD1}">
              <a14:hiddenFill xmlns:a14="http://schemas.microsoft.com/office/drawing/2010/main">
                <a:solidFill>
                  <a:srgbClr val="FFFFFF"/>
                </a:solidFill>
              </a14:hiddenFill>
            </a:ext>
          </a:extLst>
        </p:spPr>
      </p:pic>
      <p:sp>
        <p:nvSpPr>
          <p:cNvPr id="12" name="Pravokotnik 11"/>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a:t>
            </a:r>
            <a:r>
              <a:rPr lang="it-IT" sz="2000" dirty="0" err="1">
                <a:solidFill>
                  <a:prstClr val="black"/>
                </a:solidFill>
                <a:latin typeface="Ubuntu" panose="020B0504030602030204" pitchFamily="34" charset="0"/>
              </a:rPr>
              <a:t>Cilji</a:t>
            </a:r>
            <a:r>
              <a:rPr lang="it-IT" sz="2000" dirty="0">
                <a:solidFill>
                  <a:prstClr val="black"/>
                </a:solidFill>
                <a:latin typeface="Ubuntu" panose="020B0504030602030204" pitchFamily="34" charset="0"/>
              </a:rPr>
              <a:t> in </a:t>
            </a:r>
            <a:r>
              <a:rPr lang="it-IT" sz="2000" dirty="0" err="1">
                <a:solidFill>
                  <a:prstClr val="black"/>
                </a:solidFill>
                <a:latin typeface="Ubuntu" panose="020B0504030602030204" pitchFamily="34" charset="0"/>
              </a:rPr>
              <a:t>pričakovani</a:t>
            </a:r>
            <a:r>
              <a:rPr lang="it-IT" sz="2000" dirty="0">
                <a:solidFill>
                  <a:prstClr val="black"/>
                </a:solidFill>
                <a:latin typeface="Ubuntu" panose="020B0504030602030204" pitchFamily="34" charset="0"/>
              </a:rPr>
              <a:t> </a:t>
            </a:r>
            <a:r>
              <a:rPr lang="it-IT" sz="2000" dirty="0" err="1">
                <a:solidFill>
                  <a:prstClr val="black"/>
                </a:solidFill>
                <a:latin typeface="Ubuntu" panose="020B0504030602030204" pitchFamily="34" charset="0"/>
              </a:rPr>
              <a:t>rezultati</a:t>
            </a:r>
            <a:r>
              <a:rPr lang="it-IT" sz="2000" dirty="0">
                <a:solidFill>
                  <a:prstClr val="black"/>
                </a:solidFill>
                <a:latin typeface="Ubuntu" panose="020B0504030602030204" pitchFamily="34" charset="0"/>
              </a:rPr>
              <a:t> </a:t>
            </a:r>
            <a:r>
              <a:rPr lang="it-IT" sz="2000" dirty="0" err="1">
                <a:solidFill>
                  <a:prstClr val="black"/>
                </a:solidFill>
                <a:latin typeface="Ubuntu" panose="020B0504030602030204" pitchFamily="34" charset="0"/>
              </a:rPr>
              <a:t>projekta</a:t>
            </a:r>
            <a:endParaRPr lang="sl-SI" sz="2000" dirty="0">
              <a:solidFill>
                <a:prstClr val="white"/>
              </a:solidFill>
              <a:latin typeface="Ubuntu" panose="020B0504030602030204" pitchFamily="34" charset="0"/>
            </a:endParaRPr>
          </a:p>
        </p:txBody>
      </p:sp>
    </p:spTree>
    <p:extLst>
      <p:ext uri="{BB962C8B-B14F-4D97-AF65-F5344CB8AC3E}">
        <p14:creationId xmlns:p14="http://schemas.microsoft.com/office/powerpoint/2010/main" val="35801029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3999"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white"/>
                </a:solidFill>
                <a:latin typeface="Ubuntu" panose="020B0504030602030204" pitchFamily="34" charset="0"/>
              </a:rPr>
              <a:t> </a:t>
            </a:r>
            <a:r>
              <a:rPr lang="sl-SI" sz="2000" dirty="0">
                <a:solidFill>
                  <a:prstClr val="black"/>
                </a:solidFill>
                <a:latin typeface="Ubuntu" panose="020B0504030602030204" pitchFamily="34" charset="0"/>
              </a:rPr>
              <a:t>Sklop: Indikatorji</a:t>
            </a:r>
            <a:endParaRPr lang="sl-SI" sz="2000" dirty="0">
              <a:solidFill>
                <a:prstClr val="white"/>
              </a:solidFill>
              <a:latin typeface="Ubuntu" panose="020B0504030602030204" pitchFamily="34" charset="0"/>
            </a:endParaRPr>
          </a:p>
        </p:txBody>
      </p:sp>
      <p:sp>
        <p:nvSpPr>
          <p:cNvPr id="12" name="Pravokotnik 11"/>
          <p:cNvSpPr/>
          <p:nvPr/>
        </p:nvSpPr>
        <p:spPr>
          <a:xfrm>
            <a:off x="271984" y="764704"/>
            <a:ext cx="8764511" cy="3847207"/>
          </a:xfrm>
          <a:prstGeom prst="rect">
            <a:avLst/>
          </a:prstGeom>
        </p:spPr>
        <p:txBody>
          <a:bodyPr wrap="square">
            <a:spAutoFit/>
          </a:bodyPr>
          <a:lstStyle/>
          <a:p>
            <a:pPr>
              <a:defRPr/>
            </a:pPr>
            <a:r>
              <a:rPr lang="sl-SI" sz="2800" b="1" dirty="0">
                <a:solidFill>
                  <a:prstClr val="black"/>
                </a:solidFill>
                <a:latin typeface="Ubuntu" pitchFamily="34" charset="0"/>
              </a:rPr>
              <a:t>VAJA </a:t>
            </a:r>
            <a:r>
              <a:rPr lang="sl-SI" sz="1600" dirty="0">
                <a:solidFill>
                  <a:prstClr val="black"/>
                </a:solidFill>
                <a:latin typeface="Ubuntu" pitchFamily="34" charset="0"/>
              </a:rPr>
              <a:t>(20 min)</a:t>
            </a:r>
          </a:p>
          <a:p>
            <a:pPr>
              <a:defRPr/>
            </a:pPr>
            <a:endParaRPr lang="sl-SI" sz="1600" dirty="0">
              <a:solidFill>
                <a:prstClr val="black"/>
              </a:solidFill>
              <a:latin typeface="Ubuntu" pitchFamily="34" charset="0"/>
            </a:endParaRPr>
          </a:p>
          <a:p>
            <a:pPr marL="285750" indent="-285750">
              <a:lnSpc>
                <a:spcPct val="150000"/>
              </a:lnSpc>
              <a:buFont typeface="Wingdings"/>
              <a:buChar char="à"/>
              <a:defRPr/>
            </a:pPr>
            <a:r>
              <a:rPr lang="sl-SI" sz="1600" dirty="0">
                <a:solidFill>
                  <a:prstClr val="black"/>
                </a:solidFill>
                <a:latin typeface="Ubuntu" pitchFamily="34" charset="0"/>
                <a:sym typeface="Wingdings" panose="05000000000000000000" pitchFamily="2" charset="2"/>
              </a:rPr>
              <a:t>Vsako omizje  pripravi najbolj relevanten seznam </a:t>
            </a:r>
          </a:p>
          <a:p>
            <a:pPr>
              <a:lnSpc>
                <a:spcPct val="150000"/>
              </a:lnSpc>
              <a:defRPr/>
            </a:pPr>
            <a:r>
              <a:rPr lang="sl-SI" sz="1600" dirty="0">
                <a:solidFill>
                  <a:prstClr val="black"/>
                </a:solidFill>
                <a:latin typeface="Ubuntu" pitchFamily="34" charset="0"/>
                <a:sym typeface="Wingdings" panose="05000000000000000000" pitchFamily="2" charset="2"/>
              </a:rPr>
              <a:t>indikatorjev glede na zastavljene  rezultate projekta:</a:t>
            </a:r>
          </a:p>
          <a:p>
            <a:pPr>
              <a:lnSpc>
                <a:spcPct val="150000"/>
              </a:lnSpc>
              <a:defRPr/>
            </a:pPr>
            <a:r>
              <a:rPr lang="sl-SI" sz="1600" dirty="0">
                <a:solidFill>
                  <a:prstClr val="black"/>
                </a:solidFill>
                <a:latin typeface="Ubuntu" pitchFamily="34" charset="0"/>
                <a:sym typeface="Wingdings" panose="05000000000000000000" pitchFamily="2" charset="2"/>
              </a:rPr>
              <a:t> </a:t>
            </a:r>
            <a:r>
              <a:rPr lang="sl-SI" sz="1600">
                <a:solidFill>
                  <a:prstClr val="black"/>
                </a:solidFill>
                <a:latin typeface="Ubuntu" pitchFamily="34" charset="0"/>
                <a:sym typeface="Wingdings" panose="05000000000000000000" pitchFamily="2" charset="2"/>
              </a:rPr>
              <a:t>-    sklop </a:t>
            </a:r>
            <a:r>
              <a:rPr lang="sl-SI" sz="1600" dirty="0">
                <a:solidFill>
                  <a:prstClr val="black"/>
                </a:solidFill>
                <a:latin typeface="Ubuntu" pitchFamily="34" charset="0"/>
                <a:sym typeface="Wingdings" panose="05000000000000000000" pitchFamily="2" charset="2"/>
              </a:rPr>
              <a:t>okolje</a:t>
            </a:r>
          </a:p>
          <a:p>
            <a:pPr marL="285750" indent="-285750">
              <a:lnSpc>
                <a:spcPct val="150000"/>
              </a:lnSpc>
              <a:buFontTx/>
              <a:buChar char="-"/>
              <a:defRPr/>
            </a:pPr>
            <a:r>
              <a:rPr lang="sl-SI" sz="1600" dirty="0">
                <a:solidFill>
                  <a:prstClr val="black"/>
                </a:solidFill>
                <a:latin typeface="Ubuntu" pitchFamily="34" charset="0"/>
                <a:sym typeface="Wingdings" panose="05000000000000000000" pitchFamily="2" charset="2"/>
              </a:rPr>
              <a:t>sklop komunikacija</a:t>
            </a:r>
          </a:p>
          <a:p>
            <a:pPr marL="285750" indent="-285750">
              <a:lnSpc>
                <a:spcPct val="150000"/>
              </a:lnSpc>
              <a:buFontTx/>
              <a:buChar char="-"/>
              <a:defRPr/>
            </a:pPr>
            <a:r>
              <a:rPr lang="sl-SI" sz="1600" dirty="0">
                <a:solidFill>
                  <a:prstClr val="black"/>
                </a:solidFill>
                <a:latin typeface="Ubuntu" pitchFamily="34" charset="0"/>
                <a:sym typeface="Wingdings" panose="05000000000000000000" pitchFamily="2" charset="2"/>
              </a:rPr>
              <a:t>sklop družbeni učinki (delovna mesta, prihodki,..)</a:t>
            </a:r>
          </a:p>
          <a:p>
            <a:pPr>
              <a:lnSpc>
                <a:spcPct val="150000"/>
              </a:lnSpc>
              <a:defRPr/>
            </a:pPr>
            <a:endParaRPr lang="sl-SI" sz="1600" dirty="0">
              <a:solidFill>
                <a:prstClr val="black"/>
              </a:solidFill>
              <a:latin typeface="Ubuntu" pitchFamily="34" charset="0"/>
              <a:sym typeface="Wingdings" panose="05000000000000000000" pitchFamily="2" charset="2"/>
            </a:endParaRPr>
          </a:p>
          <a:p>
            <a:pPr>
              <a:lnSpc>
                <a:spcPct val="150000"/>
              </a:lnSpc>
              <a:defRPr/>
            </a:pPr>
            <a:endParaRPr lang="sl-SI" sz="1600" dirty="0">
              <a:solidFill>
                <a:prstClr val="black"/>
              </a:solidFill>
              <a:latin typeface="Ubuntu" pitchFamily="34" charset="0"/>
            </a:endParaRPr>
          </a:p>
          <a:p>
            <a:pPr marL="285750" indent="-285750">
              <a:buFont typeface="Ubuntu" panose="020B0504030602030204" pitchFamily="34" charset="0"/>
              <a:buChar char="–"/>
              <a:defRPr/>
            </a:pPr>
            <a:endParaRPr lang="sl-SI" sz="1600" dirty="0">
              <a:solidFill>
                <a:prstClr val="black"/>
              </a:solidFill>
              <a:latin typeface="Ubuntu" pitchFamily="34" charset="0"/>
            </a:endParaRPr>
          </a:p>
          <a:p>
            <a:pPr>
              <a:defRPr/>
            </a:pPr>
            <a:endParaRPr lang="sl-SI" sz="1600" dirty="0">
              <a:solidFill>
                <a:prstClr val="black"/>
              </a:solidFill>
              <a:latin typeface="Ubuntu" pitchFamily="34" charset="0"/>
            </a:endParaRPr>
          </a:p>
        </p:txBody>
      </p:sp>
      <p:pic>
        <p:nvPicPr>
          <p:cNvPr id="3" name="Slika 2"/>
          <p:cNvPicPr>
            <a:picLocks noChangeAspect="1"/>
          </p:cNvPicPr>
          <p:nvPr/>
        </p:nvPicPr>
        <p:blipFill rotWithShape="1">
          <a:blip r:embed="rId7" cstate="print">
            <a:extLst>
              <a:ext uri="{28A0092B-C50C-407E-A947-70E740481C1C}">
                <a14:useLocalDpi xmlns:a14="http://schemas.microsoft.com/office/drawing/2010/main" val="0"/>
              </a:ext>
            </a:extLst>
          </a:blip>
          <a:srcRect b="15376"/>
          <a:stretch/>
        </p:blipFill>
        <p:spPr>
          <a:xfrm>
            <a:off x="5347502" y="766124"/>
            <a:ext cx="3688920" cy="2081133"/>
          </a:xfrm>
          <a:prstGeom prst="rect">
            <a:avLst/>
          </a:prstGeom>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2240" y="3396789"/>
            <a:ext cx="6779518" cy="255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20"/>
          <a:stretch/>
        </p:blipFill>
        <p:spPr bwMode="auto">
          <a:xfrm>
            <a:off x="2267744" y="3726300"/>
            <a:ext cx="4248472" cy="802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65592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dirty="0">
                <a:solidFill>
                  <a:prstClr val="white"/>
                </a:solidFill>
              </a:rPr>
              <a:t>			</a:t>
            </a:r>
          </a:p>
        </p:txBody>
      </p:sp>
      <p:sp>
        <p:nvSpPr>
          <p:cNvPr id="12" name="PoljeZBesedilom 11"/>
          <p:cNvSpPr txBox="1"/>
          <p:nvPr/>
        </p:nvSpPr>
        <p:spPr>
          <a:xfrm>
            <a:off x="1900435" y="836712"/>
            <a:ext cx="5405647" cy="707886"/>
          </a:xfrm>
          <a:prstGeom prst="rect">
            <a:avLst/>
          </a:prstGeom>
          <a:noFill/>
        </p:spPr>
        <p:txBody>
          <a:bodyPr wrap="none" rtlCol="0">
            <a:spAutoFit/>
          </a:bodyPr>
          <a:lstStyle/>
          <a:p>
            <a:pPr algn="ctr"/>
            <a:r>
              <a:rPr lang="sl-SI" sz="2000" b="1" dirty="0">
                <a:solidFill>
                  <a:prstClr val="black"/>
                </a:solidFill>
                <a:latin typeface="Ubuntu" panose="020B0504030602030204" pitchFamily="34" charset="0"/>
              </a:rPr>
              <a:t>Program 1. LIFE delavnice za pisanje prijav:</a:t>
            </a:r>
          </a:p>
          <a:p>
            <a:pPr algn="ctr"/>
            <a:r>
              <a:rPr lang="sl-SI" sz="2000" b="1" dirty="0">
                <a:solidFill>
                  <a:prstClr val="black"/>
                </a:solidFill>
                <a:latin typeface="Ubuntu" panose="020B0504030602030204" pitchFamily="34" charset="0"/>
              </a:rPr>
              <a:t>Program delavnice</a:t>
            </a:r>
          </a:p>
        </p:txBody>
      </p:sp>
      <p:graphicFrame>
        <p:nvGraphicFramePr>
          <p:cNvPr id="15" name="Tabela 14"/>
          <p:cNvGraphicFramePr>
            <a:graphicFrameLocks noGrp="1"/>
          </p:cNvGraphicFramePr>
          <p:nvPr>
            <p:extLst>
              <p:ext uri="{D42A27DB-BD31-4B8C-83A1-F6EECF244321}">
                <p14:modId xmlns:p14="http://schemas.microsoft.com/office/powerpoint/2010/main" val="2032137077"/>
              </p:ext>
            </p:extLst>
          </p:nvPr>
        </p:nvGraphicFramePr>
        <p:xfrm>
          <a:off x="539231" y="1700808"/>
          <a:ext cx="8065536" cy="3737908"/>
        </p:xfrm>
        <a:graphic>
          <a:graphicData uri="http://schemas.openxmlformats.org/drawingml/2006/table">
            <a:tbl>
              <a:tblPr>
                <a:tableStyleId>{5C22544A-7EE6-4342-B048-85BDC9FD1C3A}</a:tableStyleId>
              </a:tblPr>
              <a:tblGrid>
                <a:gridCol w="1607139">
                  <a:extLst>
                    <a:ext uri="{9D8B030D-6E8A-4147-A177-3AD203B41FA5}">
                      <a16:colId xmlns:a16="http://schemas.microsoft.com/office/drawing/2014/main" val="20000"/>
                    </a:ext>
                  </a:extLst>
                </a:gridCol>
                <a:gridCol w="4202831">
                  <a:extLst>
                    <a:ext uri="{9D8B030D-6E8A-4147-A177-3AD203B41FA5}">
                      <a16:colId xmlns:a16="http://schemas.microsoft.com/office/drawing/2014/main" val="20001"/>
                    </a:ext>
                  </a:extLst>
                </a:gridCol>
                <a:gridCol w="2255566">
                  <a:extLst>
                    <a:ext uri="{9D8B030D-6E8A-4147-A177-3AD203B41FA5}">
                      <a16:colId xmlns:a16="http://schemas.microsoft.com/office/drawing/2014/main" val="20002"/>
                    </a:ext>
                  </a:extLst>
                </a:gridCol>
              </a:tblGrid>
              <a:tr h="396185">
                <a:tc>
                  <a:txBody>
                    <a:bodyPr/>
                    <a:lstStyle/>
                    <a:p>
                      <a:pPr algn="ctr">
                        <a:lnSpc>
                          <a:spcPct val="115000"/>
                        </a:lnSpc>
                        <a:spcAft>
                          <a:spcPts val="0"/>
                        </a:spcAft>
                      </a:pPr>
                      <a:r>
                        <a:rPr lang="sl-SI" sz="1600" b="1" dirty="0">
                          <a:effectLst/>
                          <a:latin typeface="Ubuntu" panose="020B0504030602030204" pitchFamily="34" charset="0"/>
                        </a:rPr>
                        <a:t>Trajanje</a:t>
                      </a:r>
                      <a:endParaRPr lang="sl-SI" sz="1600" b="1" dirty="0">
                        <a:effectLst/>
                        <a:latin typeface="Ubuntu" panose="020B0504030602030204" pitchFamily="34" charset="0"/>
                        <a:ea typeface="Calibri"/>
                        <a:cs typeface="Times New Roman"/>
                      </a:endParaRPr>
                    </a:p>
                  </a:txBody>
                  <a:tcPr marL="19050" marR="19050" marT="0" marB="0">
                    <a:solidFill>
                      <a:srgbClr val="4696C8"/>
                    </a:solidFill>
                  </a:tcPr>
                </a:tc>
                <a:tc>
                  <a:txBody>
                    <a:bodyPr/>
                    <a:lstStyle/>
                    <a:p>
                      <a:pPr algn="ctr">
                        <a:lnSpc>
                          <a:spcPct val="115000"/>
                        </a:lnSpc>
                        <a:spcAft>
                          <a:spcPts val="0"/>
                        </a:spcAft>
                      </a:pPr>
                      <a:r>
                        <a:rPr lang="sl-SI" sz="1600" b="1" dirty="0">
                          <a:effectLst/>
                          <a:latin typeface="Ubuntu" panose="020B0504030602030204" pitchFamily="34" charset="0"/>
                        </a:rPr>
                        <a:t>Naslov sklopa</a:t>
                      </a:r>
                      <a:endParaRPr lang="sl-SI" sz="1600" b="1" dirty="0">
                        <a:effectLst/>
                        <a:latin typeface="Ubuntu" panose="020B0504030602030204" pitchFamily="34" charset="0"/>
                        <a:ea typeface="Calibri"/>
                        <a:cs typeface="Times New Roman"/>
                      </a:endParaRPr>
                    </a:p>
                  </a:txBody>
                  <a:tcPr marL="19050" marR="19050" marT="0" marB="0">
                    <a:solidFill>
                      <a:srgbClr val="4696C8"/>
                    </a:solidFill>
                  </a:tcPr>
                </a:tc>
                <a:tc>
                  <a:txBody>
                    <a:bodyPr/>
                    <a:lstStyle/>
                    <a:p>
                      <a:pPr algn="ctr">
                        <a:lnSpc>
                          <a:spcPct val="115000"/>
                        </a:lnSpc>
                        <a:spcAft>
                          <a:spcPts val="0"/>
                        </a:spcAft>
                      </a:pPr>
                      <a:r>
                        <a:rPr lang="sl-SI" sz="1600" b="1" dirty="0">
                          <a:effectLst/>
                          <a:latin typeface="Ubuntu" panose="020B0504030602030204" pitchFamily="34" charset="0"/>
                        </a:rPr>
                        <a:t>Nosilec</a:t>
                      </a:r>
                      <a:endParaRPr lang="sl-SI" sz="1600" b="1" dirty="0">
                        <a:effectLst/>
                        <a:latin typeface="Ubuntu" panose="020B0504030602030204" pitchFamily="34" charset="0"/>
                        <a:ea typeface="Calibri"/>
                        <a:cs typeface="Times New Roman"/>
                      </a:endParaRPr>
                    </a:p>
                  </a:txBody>
                  <a:tcPr marL="19050" marR="19050" marT="0" marB="0">
                    <a:solidFill>
                      <a:srgbClr val="4696C8"/>
                    </a:solidFill>
                  </a:tcPr>
                </a:tc>
                <a:extLst>
                  <a:ext uri="{0D108BD9-81ED-4DB2-BD59-A6C34878D82A}">
                    <a16:rowId xmlns:a16="http://schemas.microsoft.com/office/drawing/2014/main" val="10000"/>
                  </a:ext>
                </a:extLst>
              </a:tr>
              <a:tr h="332195">
                <a:tc>
                  <a:txBody>
                    <a:bodyPr/>
                    <a:lstStyle/>
                    <a:p>
                      <a:pPr algn="ctr">
                        <a:lnSpc>
                          <a:spcPct val="115000"/>
                        </a:lnSpc>
                        <a:spcAft>
                          <a:spcPts val="0"/>
                        </a:spcAft>
                      </a:pPr>
                      <a:r>
                        <a:rPr lang="sl-SI" sz="1400" dirty="0">
                          <a:effectLst/>
                          <a:latin typeface="Ubuntu" panose="020B0504030602030204" pitchFamily="34" charset="0"/>
                        </a:rPr>
                        <a:t>08.30 – 09.00</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Registracija udeležencev in pogostitev s kavo</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1"/>
                  </a:ext>
                </a:extLst>
              </a:tr>
              <a:tr h="506598">
                <a:tc>
                  <a:txBody>
                    <a:bodyPr/>
                    <a:lstStyle/>
                    <a:p>
                      <a:pPr algn="ctr">
                        <a:lnSpc>
                          <a:spcPct val="115000"/>
                        </a:lnSpc>
                        <a:spcAft>
                          <a:spcPts val="0"/>
                        </a:spcAft>
                      </a:pPr>
                      <a:r>
                        <a:rPr lang="sl-SI" sz="1400" b="0" dirty="0">
                          <a:effectLst/>
                          <a:latin typeface="Ubuntu" panose="020B0504030602030204" pitchFamily="34" charset="0"/>
                        </a:rPr>
                        <a:t>09.00 – 09.10</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Pozdravni govor v.d. Generalne direktorice Direktorata za okolje</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mag. Tanja Bolte</a:t>
                      </a:r>
                    </a:p>
                    <a:p>
                      <a:pPr algn="ctr">
                        <a:lnSpc>
                          <a:spcPct val="115000"/>
                        </a:lnSpc>
                        <a:spcAft>
                          <a:spcPts val="0"/>
                        </a:spcAft>
                      </a:pPr>
                      <a:r>
                        <a:rPr lang="sl-SI" sz="1400" b="0" dirty="0">
                          <a:effectLst/>
                          <a:latin typeface="Ubuntu" panose="020B0504030602030204" pitchFamily="34" charset="0"/>
                          <a:ea typeface="Calibri"/>
                          <a:cs typeface="Times New Roman"/>
                        </a:rPr>
                        <a:t>Julijana </a:t>
                      </a:r>
                      <a:r>
                        <a:rPr lang="sl-SI" sz="1400" b="0" dirty="0" err="1">
                          <a:effectLst/>
                          <a:latin typeface="Ubuntu" panose="020B0504030602030204" pitchFamily="34" charset="0"/>
                          <a:ea typeface="Calibri"/>
                          <a:cs typeface="Times New Roman"/>
                        </a:rPr>
                        <a:t>Lebez</a:t>
                      </a:r>
                      <a:r>
                        <a:rPr lang="sl-SI" sz="1400" b="0" dirty="0">
                          <a:effectLst/>
                          <a:latin typeface="Ubuntu" panose="020B0504030602030204" pitchFamily="34" charset="0"/>
                          <a:ea typeface="Calibri"/>
                          <a:cs typeface="Times New Roman"/>
                        </a:rPr>
                        <a:t> Lozej</a:t>
                      </a:r>
                    </a:p>
                  </a:txBody>
                  <a:tcPr marL="19050" marR="19050" marT="0" marB="0">
                    <a:solidFill>
                      <a:schemeClr val="bg1">
                        <a:lumMod val="85000"/>
                      </a:schemeClr>
                    </a:solidFill>
                  </a:tcPr>
                </a:tc>
                <a:extLst>
                  <a:ext uri="{0D108BD9-81ED-4DB2-BD59-A6C34878D82A}">
                    <a16:rowId xmlns:a16="http://schemas.microsoft.com/office/drawing/2014/main" val="10002"/>
                  </a:ext>
                </a:extLst>
              </a:tr>
              <a:tr h="277190">
                <a:tc>
                  <a:txBody>
                    <a:bodyPr/>
                    <a:lstStyle/>
                    <a:p>
                      <a:pPr algn="ctr">
                        <a:lnSpc>
                          <a:spcPct val="115000"/>
                        </a:lnSpc>
                        <a:spcAft>
                          <a:spcPts val="0"/>
                        </a:spcAft>
                      </a:pPr>
                      <a:r>
                        <a:rPr lang="sl-SI" sz="1400" b="0" dirty="0">
                          <a:effectLst/>
                          <a:latin typeface="Ubuntu" panose="020B0504030602030204" pitchFamily="34" charset="0"/>
                        </a:rPr>
                        <a:t>09.10 – 09.35</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Prednostne teme</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Janja Samec</a:t>
                      </a:r>
                    </a:p>
                  </a:txBody>
                  <a:tcPr marL="19050" marR="19050" marT="0" marB="0">
                    <a:solidFill>
                      <a:schemeClr val="bg1">
                        <a:lumMod val="85000"/>
                      </a:schemeClr>
                    </a:solidFill>
                  </a:tcPr>
                </a:tc>
                <a:extLst>
                  <a:ext uri="{0D108BD9-81ED-4DB2-BD59-A6C34878D82A}">
                    <a16:rowId xmlns:a16="http://schemas.microsoft.com/office/drawing/2014/main" val="10003"/>
                  </a:ext>
                </a:extLst>
              </a:tr>
              <a:tr h="530848">
                <a:tc>
                  <a:txBody>
                    <a:bodyPr/>
                    <a:lstStyle/>
                    <a:p>
                      <a:pPr algn="ctr">
                        <a:lnSpc>
                          <a:spcPct val="115000"/>
                        </a:lnSpc>
                        <a:spcAft>
                          <a:spcPts val="0"/>
                        </a:spcAft>
                      </a:pPr>
                      <a:r>
                        <a:rPr lang="sl-SI" sz="1400" dirty="0">
                          <a:effectLst/>
                          <a:latin typeface="Ubuntu" panose="020B0504030602030204" pitchFamily="34" charset="0"/>
                        </a:rPr>
                        <a:t>09.35 – 11.15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Definiranje (okoljskega) projektnega problema</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Marjetka Šemrl </a:t>
                      </a:r>
                      <a:r>
                        <a:rPr lang="sl-SI" sz="1400" dirty="0" err="1">
                          <a:effectLst/>
                          <a:latin typeface="Ubuntu" panose="020B0504030602030204" pitchFamily="34" charset="0"/>
                        </a:rPr>
                        <a:t>dos</a:t>
                      </a:r>
                      <a:r>
                        <a:rPr lang="sl-SI" sz="1400" dirty="0">
                          <a:effectLst/>
                          <a:latin typeface="Ubuntu" panose="020B0504030602030204" pitchFamily="34" charset="0"/>
                        </a:rPr>
                        <a:t> </a:t>
                      </a:r>
                      <a:r>
                        <a:rPr lang="sl-SI" sz="1400" dirty="0" err="1">
                          <a:effectLst/>
                          <a:latin typeface="Ubuntu" panose="020B0504030602030204" pitchFamily="34" charset="0"/>
                        </a:rPr>
                        <a:t>Reis</a:t>
                      </a:r>
                      <a:endParaRPr lang="sl-SI" sz="1400" dirty="0">
                        <a:effectLst/>
                        <a:latin typeface="Ubuntu" panose="020B0504030602030204" pitchFamily="34" charset="0"/>
                      </a:endParaRPr>
                    </a:p>
                    <a:p>
                      <a:pPr algn="ctr">
                        <a:lnSpc>
                          <a:spcPct val="115000"/>
                        </a:lnSpc>
                        <a:spcAft>
                          <a:spcPts val="0"/>
                        </a:spcAft>
                      </a:pPr>
                      <a:r>
                        <a:rPr lang="sl-SI" sz="1400" dirty="0">
                          <a:effectLst/>
                          <a:latin typeface="Ubuntu" panose="020B0504030602030204" pitchFamily="34" charset="0"/>
                        </a:rPr>
                        <a:t>dr. Nika Debeljak</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4"/>
                  </a:ext>
                </a:extLst>
              </a:tr>
              <a:tr h="332195">
                <a:tc>
                  <a:txBody>
                    <a:bodyPr/>
                    <a:lstStyle/>
                    <a:p>
                      <a:pPr algn="ctr">
                        <a:lnSpc>
                          <a:spcPct val="115000"/>
                        </a:lnSpc>
                        <a:spcAft>
                          <a:spcPts val="0"/>
                        </a:spcAft>
                      </a:pPr>
                      <a:r>
                        <a:rPr lang="sl-SI" sz="1400" dirty="0">
                          <a:effectLst/>
                          <a:latin typeface="Ubuntu" panose="020B0504030602030204" pitchFamily="34" charset="0"/>
                        </a:rPr>
                        <a:t>11.15 – 11.35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Odmor</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 </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5"/>
                  </a:ext>
                </a:extLst>
              </a:tr>
              <a:tr h="526446">
                <a:tc>
                  <a:txBody>
                    <a:bodyPr/>
                    <a:lstStyle/>
                    <a:p>
                      <a:pPr algn="ctr">
                        <a:lnSpc>
                          <a:spcPct val="115000"/>
                        </a:lnSpc>
                        <a:spcAft>
                          <a:spcPts val="0"/>
                        </a:spcAft>
                      </a:pPr>
                      <a:r>
                        <a:rPr lang="sl-SI" sz="1400" b="0" dirty="0">
                          <a:effectLst/>
                          <a:latin typeface="Ubuntu" panose="020B0504030602030204" pitchFamily="34" charset="0"/>
                        </a:rPr>
                        <a:t>11.35 – 13.15</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Cilji in pričakovani rezultati projekta</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0" dirty="0">
                          <a:effectLst/>
                          <a:latin typeface="Ubuntu" panose="020B0504030602030204" pitchFamily="34" charset="0"/>
                        </a:rPr>
                        <a:t>Danilo Šteblaj</a:t>
                      </a:r>
                    </a:p>
                    <a:p>
                      <a:pPr algn="ctr">
                        <a:lnSpc>
                          <a:spcPct val="115000"/>
                        </a:lnSpc>
                        <a:spcAft>
                          <a:spcPts val="0"/>
                        </a:spcAft>
                      </a:pPr>
                      <a:r>
                        <a:rPr lang="sl-SI" sz="1400" b="0" dirty="0">
                          <a:effectLst/>
                          <a:latin typeface="Ubuntu" panose="020B0504030602030204" pitchFamily="34" charset="0"/>
                        </a:rPr>
                        <a:t>dr. Nika Debeljak</a:t>
                      </a:r>
                      <a:endParaRPr lang="sl-SI" sz="1400" b="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6"/>
                  </a:ext>
                </a:extLst>
              </a:tr>
              <a:tr h="504056">
                <a:tc>
                  <a:txBody>
                    <a:bodyPr/>
                    <a:lstStyle/>
                    <a:p>
                      <a:pPr algn="ctr">
                        <a:lnSpc>
                          <a:spcPct val="115000"/>
                        </a:lnSpc>
                        <a:spcAft>
                          <a:spcPts val="0"/>
                        </a:spcAft>
                      </a:pPr>
                      <a:r>
                        <a:rPr lang="sl-SI" sz="1400" dirty="0">
                          <a:effectLst/>
                          <a:latin typeface="Ubuntu" panose="020B0504030602030204" pitchFamily="34" charset="0"/>
                        </a:rPr>
                        <a:t>13.15 – 14.15</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Indikatorji</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dirty="0">
                          <a:effectLst/>
                          <a:latin typeface="Ubuntu" panose="020B0504030602030204" pitchFamily="34" charset="0"/>
                        </a:rPr>
                        <a:t>Tatjana </a:t>
                      </a:r>
                      <a:r>
                        <a:rPr lang="sl-SI" sz="1400" dirty="0" err="1">
                          <a:effectLst/>
                          <a:latin typeface="Ubuntu" panose="020B0504030602030204" pitchFamily="34" charset="0"/>
                        </a:rPr>
                        <a:t>Orhini</a:t>
                      </a:r>
                      <a:r>
                        <a:rPr lang="sl-SI" sz="1400" dirty="0">
                          <a:effectLst/>
                          <a:latin typeface="Ubuntu" panose="020B0504030602030204" pitchFamily="34" charset="0"/>
                        </a:rPr>
                        <a:t> Valjavec</a:t>
                      </a:r>
                    </a:p>
                    <a:p>
                      <a:pPr algn="ctr">
                        <a:lnSpc>
                          <a:spcPct val="115000"/>
                        </a:lnSpc>
                        <a:spcAft>
                          <a:spcPts val="0"/>
                        </a:spcAft>
                      </a:pPr>
                      <a:r>
                        <a:rPr lang="sl-SI" sz="1400" dirty="0">
                          <a:effectLst/>
                          <a:latin typeface="Ubuntu" panose="020B0504030602030204" pitchFamily="34" charset="0"/>
                        </a:rPr>
                        <a:t>dr. Nika Debeljak</a:t>
                      </a:r>
                      <a:endParaRPr lang="sl-SI" sz="1400"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7"/>
                  </a:ext>
                </a:extLst>
              </a:tr>
              <a:tr h="332195">
                <a:tc>
                  <a:txBody>
                    <a:bodyPr/>
                    <a:lstStyle/>
                    <a:p>
                      <a:pPr algn="ctr">
                        <a:lnSpc>
                          <a:spcPct val="115000"/>
                        </a:lnSpc>
                        <a:spcAft>
                          <a:spcPts val="0"/>
                        </a:spcAft>
                      </a:pPr>
                      <a:r>
                        <a:rPr lang="sl-SI" sz="1400" b="1" dirty="0">
                          <a:effectLst/>
                          <a:latin typeface="Ubuntu" panose="020B0504030602030204" pitchFamily="34" charset="0"/>
                        </a:rPr>
                        <a:t>14.15 – 15.15</a:t>
                      </a:r>
                      <a:endParaRPr lang="sl-SI" sz="1400" b="1"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1" dirty="0">
                          <a:effectLst/>
                          <a:latin typeface="Ubuntu" panose="020B0504030602030204" pitchFamily="34" charset="0"/>
                        </a:rPr>
                        <a:t>Zaključek in kosilo</a:t>
                      </a:r>
                      <a:endParaRPr lang="sl-SI" sz="1400" b="1" dirty="0">
                        <a:effectLst/>
                        <a:latin typeface="Ubuntu" panose="020B0504030602030204" pitchFamily="34" charset="0"/>
                        <a:ea typeface="Calibri"/>
                        <a:cs typeface="Times New Roman"/>
                      </a:endParaRPr>
                    </a:p>
                  </a:txBody>
                  <a:tcPr marL="19050" marR="19050" marT="0" marB="0">
                    <a:solidFill>
                      <a:schemeClr val="bg1">
                        <a:lumMod val="85000"/>
                      </a:schemeClr>
                    </a:solidFill>
                  </a:tcPr>
                </a:tc>
                <a:tc>
                  <a:txBody>
                    <a:bodyPr/>
                    <a:lstStyle/>
                    <a:p>
                      <a:pPr algn="ctr">
                        <a:lnSpc>
                          <a:spcPct val="115000"/>
                        </a:lnSpc>
                        <a:spcAft>
                          <a:spcPts val="0"/>
                        </a:spcAft>
                      </a:pPr>
                      <a:r>
                        <a:rPr lang="sl-SI" sz="1400" b="1" dirty="0">
                          <a:effectLst/>
                          <a:latin typeface="Ubuntu" panose="020B0504030602030204" pitchFamily="34" charset="0"/>
                        </a:rPr>
                        <a:t> </a:t>
                      </a:r>
                      <a:endParaRPr lang="sl-SI" sz="1400" b="1" dirty="0">
                        <a:effectLst/>
                        <a:latin typeface="Ubuntu" panose="020B0504030602030204" pitchFamily="34" charset="0"/>
                        <a:ea typeface="Calibri"/>
                        <a:cs typeface="Times New Roman"/>
                      </a:endParaRPr>
                    </a:p>
                  </a:txBody>
                  <a:tcPr marL="19050" marR="19050" marT="0" marB="0">
                    <a:solidFill>
                      <a:schemeClr val="bg1">
                        <a:lumMod val="85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7935301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20" name="Pravokotnik 1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nvGrpSpPr>
          <p:cNvPr id="15" name="Skupina 14"/>
          <p:cNvGrpSpPr/>
          <p:nvPr/>
        </p:nvGrpSpPr>
        <p:grpSpPr>
          <a:xfrm>
            <a:off x="297601" y="121987"/>
            <a:ext cx="1594805" cy="878779"/>
            <a:chOff x="107504" y="121987"/>
            <a:chExt cx="1594805" cy="878779"/>
          </a:xfrm>
        </p:grpSpPr>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6" name="PoljeZBesedilom 5"/>
            <p:cNvSpPr txBox="1"/>
            <p:nvPr/>
          </p:nvSpPr>
          <p:spPr>
            <a:xfrm>
              <a:off x="107504" y="754545"/>
              <a:ext cx="1594805" cy="246221"/>
            </a:xfrm>
            <a:prstGeom prst="rect">
              <a:avLst/>
            </a:prstGeom>
            <a:noFill/>
          </p:spPr>
          <p:txBody>
            <a:bodyPr wrap="square" rtlCol="0">
              <a:spAutoFit/>
            </a:bodyPr>
            <a:lstStyle/>
            <a:p>
              <a:r>
                <a:rPr lang="sl-SI" sz="1000" dirty="0">
                  <a:latin typeface="Ubuntu" panose="020B0504030602030204" pitchFamily="34" charset="0"/>
                </a:rPr>
                <a:t>LIFE14 CAP/SI/000012</a:t>
              </a:r>
            </a:p>
          </p:txBody>
        </p:sp>
      </p:grpSp>
      <p:pic>
        <p:nvPicPr>
          <p:cNvPr id="10" name="Slika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335" y="28525"/>
            <a:ext cx="1154799" cy="8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Slik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5409" y="378588"/>
            <a:ext cx="3312368" cy="432771"/>
          </a:xfrm>
          <a:prstGeom prst="rect">
            <a:avLst/>
          </a:prstGeom>
        </p:spPr>
      </p:pic>
      <p:sp>
        <p:nvSpPr>
          <p:cNvPr id="17" name="Pravokotnik 16"/>
          <p:cNvSpPr/>
          <p:nvPr/>
        </p:nvSpPr>
        <p:spPr>
          <a:xfrm>
            <a:off x="806677" y="2564904"/>
            <a:ext cx="7469043" cy="853952"/>
          </a:xfrm>
          <a:prstGeom prst="rect">
            <a:avLst/>
          </a:prstGeom>
        </p:spPr>
        <p:txBody>
          <a:bodyPr wrap="square">
            <a:spAutoFit/>
          </a:bodyPr>
          <a:lstStyle/>
          <a:p>
            <a:pPr algn="ctr">
              <a:lnSpc>
                <a:spcPct val="115000"/>
              </a:lnSpc>
              <a:spcAft>
                <a:spcPts val="0"/>
              </a:spcAft>
            </a:pPr>
            <a:r>
              <a:rPr lang="sl-SI" sz="4800" b="1" dirty="0">
                <a:solidFill>
                  <a:schemeClr val="bg1"/>
                </a:solidFill>
                <a:latin typeface="Ubuntu" panose="020B0504030602030204" pitchFamily="34" charset="0"/>
                <a:ea typeface="Calibri"/>
                <a:cs typeface="Times New Roman"/>
              </a:rPr>
              <a:t>Zaključek </a:t>
            </a:r>
          </a:p>
        </p:txBody>
      </p:sp>
      <p:sp>
        <p:nvSpPr>
          <p:cNvPr id="12" name="PoljeZBesedilom 11"/>
          <p:cNvSpPr txBox="1"/>
          <p:nvPr/>
        </p:nvSpPr>
        <p:spPr>
          <a:xfrm>
            <a:off x="2494175" y="6381328"/>
            <a:ext cx="4094049" cy="369332"/>
          </a:xfrm>
          <a:prstGeom prst="rect">
            <a:avLst/>
          </a:prstGeom>
          <a:noFill/>
        </p:spPr>
        <p:txBody>
          <a:bodyPr wrap="square" rtlCol="0">
            <a:spAutoFit/>
          </a:bodyPr>
          <a:lstStyle/>
          <a:p>
            <a:pPr algn="ctr"/>
            <a:r>
              <a:rPr lang="sl-SI" dirty="0">
                <a:solidFill>
                  <a:prstClr val="white"/>
                </a:solidFill>
                <a:latin typeface="Ubuntu" panose="020B0504030602030204" pitchFamily="34" charset="0"/>
              </a:rPr>
              <a:t>Ljubljana, 15. in 16. januar 2019</a:t>
            </a:r>
          </a:p>
        </p:txBody>
      </p:sp>
      <p:sp>
        <p:nvSpPr>
          <p:cNvPr id="13" name="PoljeZBesedilom 12"/>
          <p:cNvSpPr txBox="1"/>
          <p:nvPr/>
        </p:nvSpPr>
        <p:spPr>
          <a:xfrm>
            <a:off x="2195737" y="5661248"/>
            <a:ext cx="4824535" cy="584775"/>
          </a:xfrm>
          <a:prstGeom prst="rect">
            <a:avLst/>
          </a:prstGeom>
          <a:noFill/>
        </p:spPr>
        <p:txBody>
          <a:bodyPr wrap="square" rtlCol="0">
            <a:spAutoFit/>
          </a:bodyPr>
          <a:lstStyle/>
          <a:p>
            <a:pPr algn="ctr"/>
            <a:r>
              <a:rPr lang="sl-SI" sz="3200" b="1" dirty="0">
                <a:solidFill>
                  <a:schemeClr val="bg1"/>
                </a:solidFill>
                <a:latin typeface="Ubuntu" panose="020B0504030602030204" pitchFamily="34" charset="0"/>
              </a:rPr>
              <a:t>Tatjana </a:t>
            </a:r>
            <a:r>
              <a:rPr lang="sl-SI" sz="3200" b="1" dirty="0" err="1">
                <a:solidFill>
                  <a:schemeClr val="bg1"/>
                </a:solidFill>
                <a:latin typeface="Ubuntu" panose="020B0504030602030204" pitchFamily="34" charset="0"/>
              </a:rPr>
              <a:t>Orhini</a:t>
            </a:r>
            <a:r>
              <a:rPr lang="sl-SI" sz="3200" b="1" dirty="0">
                <a:solidFill>
                  <a:schemeClr val="bg1"/>
                </a:solidFill>
                <a:latin typeface="Ubuntu" panose="020B0504030602030204" pitchFamily="34" charset="0"/>
              </a:rPr>
              <a:t> Valjavec</a:t>
            </a:r>
          </a:p>
        </p:txBody>
      </p:sp>
    </p:spTree>
    <p:extLst>
      <p:ext uri="{BB962C8B-B14F-4D97-AF65-F5344CB8AC3E}">
        <p14:creationId xmlns:p14="http://schemas.microsoft.com/office/powerpoint/2010/main" val="4056041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  Sklop: Zaključek delavnice</a:t>
            </a:r>
          </a:p>
        </p:txBody>
      </p:sp>
      <p:sp>
        <p:nvSpPr>
          <p:cNvPr id="6" name="AutoShape 2"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7" name="AutoShape 4"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42" name="PoljeZBesedilom 41"/>
          <p:cNvSpPr txBox="1"/>
          <p:nvPr/>
        </p:nvSpPr>
        <p:spPr>
          <a:xfrm>
            <a:off x="271985" y="4365104"/>
            <a:ext cx="8548487" cy="1468031"/>
          </a:xfrm>
          <a:prstGeom prst="rect">
            <a:avLst/>
          </a:prstGeom>
          <a:noFill/>
        </p:spPr>
        <p:txBody>
          <a:bodyPr wrap="square" rtlCol="0">
            <a:spAutoFit/>
          </a:bodyPr>
          <a:lstStyle/>
          <a:p>
            <a:pPr algn="ctr">
              <a:lnSpc>
                <a:spcPct val="150000"/>
              </a:lnSpc>
            </a:pPr>
            <a:r>
              <a:rPr lang="sl-SI" sz="3200" dirty="0">
                <a:solidFill>
                  <a:prstClr val="black"/>
                </a:solidFill>
                <a:latin typeface="Ubuntu" panose="020B0504030602030204" pitchFamily="34" charset="0"/>
              </a:rPr>
              <a:t>Hvala za pozornost!</a:t>
            </a:r>
          </a:p>
          <a:p>
            <a:pPr algn="ctr">
              <a:lnSpc>
                <a:spcPct val="150000"/>
              </a:lnSpc>
            </a:pPr>
            <a:r>
              <a:rPr lang="sl-SI" sz="3200" i="1" dirty="0">
                <a:solidFill>
                  <a:prstClr val="black"/>
                </a:solidFill>
                <a:latin typeface="Ubuntu" panose="020B0504030602030204" pitchFamily="34" charset="0"/>
              </a:rPr>
              <a:t>Se vidimo na naslednji delavnici</a:t>
            </a:r>
            <a:endParaRPr lang="sl-SI" sz="2400" i="1" dirty="0">
              <a:solidFill>
                <a:prstClr val="black"/>
              </a:solidFill>
              <a:latin typeface="Ubuntu" panose="020B0504030602030204" pitchFamily="34" charset="0"/>
            </a:endParaRPr>
          </a:p>
        </p:txBody>
      </p:sp>
      <p:pic>
        <p:nvPicPr>
          <p:cNvPr id="3" name="Slika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3946" y="980729"/>
            <a:ext cx="3489176" cy="3489176"/>
          </a:xfrm>
          <a:prstGeom prst="rect">
            <a:avLst/>
          </a:prstGeom>
        </p:spPr>
      </p:pic>
    </p:spTree>
    <p:extLst>
      <p:ext uri="{BB962C8B-B14F-4D97-AF65-F5344CB8AC3E}">
        <p14:creationId xmlns:p14="http://schemas.microsoft.com/office/powerpoint/2010/main" val="11096112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   Sklop: Kosilo</a:t>
            </a:r>
            <a:endParaRPr lang="sl-SI" sz="2000" dirty="0">
              <a:solidFill>
                <a:prstClr val="white"/>
              </a:solidFill>
              <a:latin typeface="Ubuntu" panose="020B0504030602030204" pitchFamily="34" charset="0"/>
            </a:endParaRPr>
          </a:p>
        </p:txBody>
      </p:sp>
      <p:sp>
        <p:nvSpPr>
          <p:cNvPr id="6" name="AutoShape 2"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7" name="AutoShape 4"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pic>
        <p:nvPicPr>
          <p:cNvPr id="4" name="Slika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9599" y="1268760"/>
            <a:ext cx="5184576" cy="3883428"/>
          </a:xfrm>
          <a:prstGeom prst="rect">
            <a:avLst/>
          </a:prstGeom>
        </p:spPr>
      </p:pic>
    </p:spTree>
    <p:extLst>
      <p:ext uri="{BB962C8B-B14F-4D97-AF65-F5344CB8AC3E}">
        <p14:creationId xmlns:p14="http://schemas.microsoft.com/office/powerpoint/2010/main" val="673113532"/>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7824</TotalTime>
  <Words>6970</Words>
  <Application>Microsoft Office PowerPoint</Application>
  <PresentationFormat>Diaprojekcija na zaslonu (4:3)</PresentationFormat>
  <Paragraphs>1244</Paragraphs>
  <Slides>98</Slides>
  <Notes>74</Notes>
  <HiddenSlides>0</HiddenSlides>
  <MMClips>0</MMClips>
  <ScaleCrop>false</ScaleCrop>
  <HeadingPairs>
    <vt:vector size="6" baseType="variant">
      <vt:variant>
        <vt:lpstr>Uporabljene pisave</vt:lpstr>
      </vt:variant>
      <vt:variant>
        <vt:i4>8</vt:i4>
      </vt:variant>
      <vt:variant>
        <vt:lpstr>Tema</vt:lpstr>
      </vt:variant>
      <vt:variant>
        <vt:i4>10</vt:i4>
      </vt:variant>
      <vt:variant>
        <vt:lpstr>Naslovi diapozitivov</vt:lpstr>
      </vt:variant>
      <vt:variant>
        <vt:i4>98</vt:i4>
      </vt:variant>
    </vt:vector>
  </HeadingPairs>
  <TitlesOfParts>
    <vt:vector size="116" baseType="lpstr">
      <vt:lpstr>ＭＳ Ｐゴシック</vt:lpstr>
      <vt:lpstr>Arial</vt:lpstr>
      <vt:lpstr>Calibri</vt:lpstr>
      <vt:lpstr>MV Boli</vt:lpstr>
      <vt:lpstr>Tahoma</vt:lpstr>
      <vt:lpstr>Times</vt:lpstr>
      <vt:lpstr>Ubuntu</vt:lpstr>
      <vt:lpstr>Wingdings</vt:lpstr>
      <vt:lpstr>Officeova tema</vt:lpstr>
      <vt:lpstr>2_Officeova tema</vt:lpstr>
      <vt:lpstr>3_Officeova tema</vt:lpstr>
      <vt:lpstr>10_Officeova tema</vt:lpstr>
      <vt:lpstr>4_Officeova tema</vt:lpstr>
      <vt:lpstr>1_Officeova tema</vt:lpstr>
      <vt:lpstr>5_Officeova tema</vt:lpstr>
      <vt:lpstr>6_Officeova tema</vt:lpstr>
      <vt:lpstr>7_Officeova tema</vt:lpstr>
      <vt:lpstr>8_Officeova tema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Osnovne informacije</vt:lpstr>
      <vt:lpstr>Prednostne teme</vt:lpstr>
      <vt:lpstr>Zakaj je to pomembno?</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KAJ JE PROJEKT?</vt:lpstr>
      <vt:lpstr>PowerPointova predstavitev</vt:lpstr>
      <vt:lpstr>RAZVOJ PROJEKTNE IDEJE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Poročanje po direktivi o habitatih 2013 za Slovenijo</vt:lpstr>
      <vt:lpstr>Definiranje okoljskega problema</vt:lpstr>
      <vt:lpstr>Cilj projekta</vt:lpstr>
      <vt:lpstr>Pregled dokumentov in preteklih praks</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Cilj projekta</vt:lpstr>
      <vt:lpstr>Pregled dokumentov in preteklih praks</vt:lpstr>
      <vt:lpstr>PowerPointova predstavitev</vt:lpstr>
      <vt:lpstr>PowerPointova predstavitev</vt:lpstr>
      <vt:lpstr>Definiranje cilja in aktivnosti</vt:lpstr>
      <vt:lpstr>Definiranje rezultatov aktivnosti</vt:lpstr>
      <vt:lpstr>Definiranje cilja in aktivnosti</vt:lpstr>
      <vt:lpstr>Definiranje cilja in aktivnosti</vt:lpstr>
      <vt:lpstr>Definiranje cilja in aktivnosti - diskusija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Osnovni podatki projekta</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MZIP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Dejan.Zupanc</dc:creator>
  <cp:lastModifiedBy>Tatjana Orhini Valjavec</cp:lastModifiedBy>
  <cp:revision>684</cp:revision>
  <cp:lastPrinted>2019-01-10T15:02:47Z</cp:lastPrinted>
  <dcterms:created xsi:type="dcterms:W3CDTF">2016-06-28T07:28:05Z</dcterms:created>
  <dcterms:modified xsi:type="dcterms:W3CDTF">2024-12-19T09:40:40Z</dcterms:modified>
</cp:coreProperties>
</file>