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96"/>
  </p:notesMasterIdLst>
  <p:handoutMasterIdLst>
    <p:handoutMasterId r:id="rId97"/>
  </p:handoutMasterIdLst>
  <p:sldIdLst>
    <p:sldId id="269" r:id="rId6"/>
    <p:sldId id="270" r:id="rId7"/>
    <p:sldId id="330" r:id="rId8"/>
    <p:sldId id="422" r:id="rId9"/>
    <p:sldId id="315" r:id="rId10"/>
    <p:sldId id="316" r:id="rId11"/>
    <p:sldId id="317" r:id="rId12"/>
    <p:sldId id="318" r:id="rId13"/>
    <p:sldId id="319" r:id="rId14"/>
    <p:sldId id="320" r:id="rId15"/>
    <p:sldId id="382" r:id="rId16"/>
    <p:sldId id="331" r:id="rId17"/>
    <p:sldId id="321" r:id="rId18"/>
    <p:sldId id="323" r:id="rId19"/>
    <p:sldId id="324" r:id="rId20"/>
    <p:sldId id="325" r:id="rId21"/>
    <p:sldId id="326" r:id="rId22"/>
    <p:sldId id="327" r:id="rId23"/>
    <p:sldId id="328" r:id="rId24"/>
    <p:sldId id="404" r:id="rId25"/>
    <p:sldId id="406" r:id="rId26"/>
    <p:sldId id="425" r:id="rId27"/>
    <p:sldId id="332" r:id="rId28"/>
    <p:sldId id="426" r:id="rId29"/>
    <p:sldId id="427" r:id="rId30"/>
    <p:sldId id="428" r:id="rId31"/>
    <p:sldId id="429" r:id="rId32"/>
    <p:sldId id="430" r:id="rId33"/>
    <p:sldId id="431" r:id="rId34"/>
    <p:sldId id="333" r:id="rId35"/>
    <p:sldId id="383" r:id="rId36"/>
    <p:sldId id="335" r:id="rId37"/>
    <p:sldId id="384" r:id="rId38"/>
    <p:sldId id="337" r:id="rId39"/>
    <p:sldId id="407" r:id="rId40"/>
    <p:sldId id="339" r:id="rId41"/>
    <p:sldId id="400" r:id="rId42"/>
    <p:sldId id="401" r:id="rId43"/>
    <p:sldId id="340" r:id="rId44"/>
    <p:sldId id="341" r:id="rId45"/>
    <p:sldId id="342" r:id="rId46"/>
    <p:sldId id="402" r:id="rId47"/>
    <p:sldId id="343" r:id="rId48"/>
    <p:sldId id="403" r:id="rId49"/>
    <p:sldId id="344" r:id="rId50"/>
    <p:sldId id="345" r:id="rId51"/>
    <p:sldId id="346" r:id="rId52"/>
    <p:sldId id="347" r:id="rId53"/>
    <p:sldId id="348" r:id="rId54"/>
    <p:sldId id="424" r:id="rId55"/>
    <p:sldId id="441" r:id="rId56"/>
    <p:sldId id="423" r:id="rId57"/>
    <p:sldId id="350" r:id="rId58"/>
    <p:sldId id="432" r:id="rId59"/>
    <p:sldId id="433" r:id="rId60"/>
    <p:sldId id="434" r:id="rId61"/>
    <p:sldId id="435" r:id="rId62"/>
    <p:sldId id="351" r:id="rId63"/>
    <p:sldId id="385" r:id="rId64"/>
    <p:sldId id="311" r:id="rId65"/>
    <p:sldId id="386" r:id="rId66"/>
    <p:sldId id="408" r:id="rId67"/>
    <p:sldId id="409" r:id="rId68"/>
    <p:sldId id="410" r:id="rId69"/>
    <p:sldId id="411" r:id="rId70"/>
    <p:sldId id="412" r:id="rId71"/>
    <p:sldId id="413" r:id="rId72"/>
    <p:sldId id="414" r:id="rId73"/>
    <p:sldId id="415" r:id="rId74"/>
    <p:sldId id="416" r:id="rId75"/>
    <p:sldId id="417" r:id="rId76"/>
    <p:sldId id="418" r:id="rId77"/>
    <p:sldId id="419" r:id="rId78"/>
    <p:sldId id="420" r:id="rId79"/>
    <p:sldId id="365" r:id="rId80"/>
    <p:sldId id="436" r:id="rId81"/>
    <p:sldId id="437" r:id="rId82"/>
    <p:sldId id="438" r:id="rId83"/>
    <p:sldId id="439" r:id="rId84"/>
    <p:sldId id="440" r:id="rId85"/>
    <p:sldId id="367" r:id="rId86"/>
    <p:sldId id="387" r:id="rId87"/>
    <p:sldId id="442" r:id="rId88"/>
    <p:sldId id="296" r:id="rId89"/>
    <p:sldId id="369" r:id="rId90"/>
    <p:sldId id="370" r:id="rId91"/>
    <p:sldId id="371" r:id="rId92"/>
    <p:sldId id="297" r:id="rId93"/>
    <p:sldId id="421" r:id="rId94"/>
    <p:sldId id="372" r:id="rId95"/>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ja.Cipot" initials="MajaC" lastIdx="1" clrIdx="0"/>
  <p:cmAuthor id="1" name="Danilo Steblaj" initials="D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706259"/>
    <a:srgbClr val="6CC04A"/>
    <a:srgbClr val="D2ECB6"/>
    <a:srgbClr val="FFEAA7"/>
    <a:srgbClr val="FFD653"/>
    <a:srgbClr val="FFAE9B"/>
    <a:srgbClr val="FF3300"/>
    <a:srgbClr val="B3DEA2"/>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1760" autoAdjust="0"/>
  </p:normalViewPr>
  <p:slideViewPr>
    <p:cSldViewPr>
      <p:cViewPr varScale="1">
        <p:scale>
          <a:sx n="131" d="100"/>
          <a:sy n="131" d="100"/>
        </p:scale>
        <p:origin x="105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mop.sigov.si\dfs\Grupe\projekti\LIFE%20capacity%20building%20projekt\A%207%20Svetovanje%20prijaviteljem\Analiza_ocen_2016_2017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78149850227828E-2"/>
          <c:y val="7.2632023838698101E-2"/>
          <c:w val="0.52442432846451814"/>
          <c:h val="0.78187094001612456"/>
        </c:manualLayout>
      </c:layout>
      <c:barChart>
        <c:barDir val="col"/>
        <c:grouping val="clustered"/>
        <c:varyColors val="0"/>
        <c:ser>
          <c:idx val="1"/>
          <c:order val="0"/>
          <c:tx>
            <c:strRef>
              <c:f>CN_ocene!$D$12</c:f>
              <c:strCache>
                <c:ptCount val="1"/>
                <c:pt idx="0">
                  <c:v>povprečno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CN_ocene!$D$13:$D$14</c:f>
              <c:numCache>
                <c:formatCode>General</c:formatCode>
                <c:ptCount val="2"/>
                <c:pt idx="0">
                  <c:v>35</c:v>
                </c:pt>
                <c:pt idx="1">
                  <c:v>19</c:v>
                </c:pt>
              </c:numCache>
            </c:numRef>
          </c:val>
          <c:extLst>
            <c:ext xmlns:c16="http://schemas.microsoft.com/office/drawing/2014/chart" uri="{C3380CC4-5D6E-409C-BE32-E72D297353CC}">
              <c16:uniqueId val="{00000000-8635-4625-8E49-05F45862086D}"/>
            </c:ext>
          </c:extLst>
        </c:ser>
        <c:ser>
          <c:idx val="2"/>
          <c:order val="1"/>
          <c:tx>
            <c:strRef>
              <c:f>CN_ocene!$E$12</c:f>
              <c:strCache>
                <c:ptCount val="1"/>
                <c:pt idx="0">
                  <c:v>Povprečje točk kriterij 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CN_ocene!$E$13:$E$14</c:f>
              <c:numCache>
                <c:formatCode>General</c:formatCode>
                <c:ptCount val="2"/>
                <c:pt idx="0">
                  <c:v>14</c:v>
                </c:pt>
                <c:pt idx="1">
                  <c:v>8</c:v>
                </c:pt>
              </c:numCache>
            </c:numRef>
          </c:val>
          <c:extLst>
            <c:ext xmlns:c16="http://schemas.microsoft.com/office/drawing/2014/chart" uri="{C3380CC4-5D6E-409C-BE32-E72D297353CC}">
              <c16:uniqueId val="{00000001-8635-4625-8E49-05F45862086D}"/>
            </c:ext>
          </c:extLst>
        </c:ser>
        <c:ser>
          <c:idx val="0"/>
          <c:order val="2"/>
          <c:tx>
            <c:strRef>
              <c:f>CN_ocene!$G$12</c:f>
              <c:strCache>
                <c:ptCount val="1"/>
                <c:pt idx="0">
                  <c:v>Povprečje točk kriterij II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CN_ocene!$G$13:$G$14</c:f>
              <c:numCache>
                <c:formatCode>General</c:formatCode>
                <c:ptCount val="2"/>
                <c:pt idx="0">
                  <c:v>21</c:v>
                </c:pt>
                <c:pt idx="1">
                  <c:v>11</c:v>
                </c:pt>
              </c:numCache>
            </c:numRef>
          </c:val>
          <c:extLst>
            <c:ext xmlns:c16="http://schemas.microsoft.com/office/drawing/2014/chart" uri="{C3380CC4-5D6E-409C-BE32-E72D297353CC}">
              <c16:uniqueId val="{00000002-8635-4625-8E49-05F45862086D}"/>
            </c:ext>
          </c:extLst>
        </c:ser>
        <c:dLbls>
          <c:showLegendKey val="0"/>
          <c:showVal val="0"/>
          <c:showCatName val="0"/>
          <c:showSerName val="0"/>
          <c:showPercent val="0"/>
          <c:showBubbleSize val="0"/>
        </c:dLbls>
        <c:gapWidth val="150"/>
        <c:axId val="133931008"/>
        <c:axId val="133933312"/>
      </c:barChart>
      <c:catAx>
        <c:axId val="133931008"/>
        <c:scaling>
          <c:orientation val="minMax"/>
        </c:scaling>
        <c:delete val="0"/>
        <c:axPos val="b"/>
        <c:majorTickMark val="out"/>
        <c:minorTickMark val="none"/>
        <c:tickLblPos val="nextTo"/>
        <c:crossAx val="133933312"/>
        <c:crosses val="autoZero"/>
        <c:auto val="1"/>
        <c:lblAlgn val="ctr"/>
        <c:lblOffset val="100"/>
        <c:noMultiLvlLbl val="0"/>
      </c:catAx>
      <c:valAx>
        <c:axId val="133933312"/>
        <c:scaling>
          <c:orientation val="minMax"/>
        </c:scaling>
        <c:delete val="0"/>
        <c:axPos val="l"/>
        <c:majorGridlines/>
        <c:numFmt formatCode="General" sourceLinked="1"/>
        <c:majorTickMark val="out"/>
        <c:minorTickMark val="none"/>
        <c:tickLblPos val="nextTo"/>
        <c:crossAx val="133931008"/>
        <c:crosses val="autoZero"/>
        <c:crossBetween val="between"/>
      </c:valAx>
    </c:plotArea>
    <c:legend>
      <c:legendPos val="r"/>
      <c:layout>
        <c:manualLayout>
          <c:xMode val="edge"/>
          <c:yMode val="edge"/>
          <c:x val="0.64196478169092319"/>
          <c:y val="0.36781476876793912"/>
          <c:w val="0.34374132040884348"/>
          <c:h val="0.27142484168425729"/>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2F44D-8803-4038-A6F1-B29451FC85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D6085300-96B6-4D6F-A7FB-EE90BD78AA46}">
      <dgm:prSet phldrT="[besedilo]" custT="1"/>
      <dgm:spPr>
        <a:solidFill>
          <a:srgbClr val="FF3300"/>
        </a:solidFill>
      </dgm:spPr>
      <dgm:t>
        <a:bodyPr/>
        <a:lstStyle/>
        <a:p>
          <a:pPr>
            <a:lnSpc>
              <a:spcPct val="90000"/>
            </a:lnSpc>
          </a:pPr>
          <a:r>
            <a:rPr lang="sl-SI" sz="2200" b="1" u="sng" dirty="0">
              <a:solidFill>
                <a:schemeClr val="bg1"/>
              </a:solidFill>
              <a:effectLst>
                <a:outerShdw blurRad="38100" dist="38100" dir="2700000" algn="tl">
                  <a:srgbClr val="000000">
                    <a:alpha val="43137"/>
                  </a:srgbClr>
                </a:outerShdw>
              </a:effectLst>
              <a:latin typeface="Ubuntu" panose="020B0504030602030204" pitchFamily="34" charset="0"/>
            </a:rPr>
            <a:t>NADALJEVANJE</a:t>
          </a:r>
        </a:p>
        <a:p>
          <a:pPr>
            <a:lnSpc>
              <a:spcPct val="150000"/>
            </a:lnSpc>
          </a:pPr>
          <a:r>
            <a:rPr lang="sl-SI" sz="2000" dirty="0">
              <a:solidFill>
                <a:schemeClr val="tx1"/>
              </a:solidFill>
              <a:latin typeface="Ubuntu" panose="020B0504030602030204" pitchFamily="34" charset="0"/>
            </a:rPr>
            <a:t>nadaljnja uporaba rešitev, izvedenih pri projektu po koncu obdobja projekta pri subjektih, ki so sodelovali pri projektu</a:t>
          </a:r>
          <a:endParaRPr lang="sl-SI" sz="2000" dirty="0">
            <a:solidFill>
              <a:schemeClr val="tx1"/>
            </a:solidFill>
          </a:endParaRPr>
        </a:p>
      </dgm:t>
    </dgm:pt>
    <dgm:pt modelId="{B46AAF1A-B1EB-4487-B052-79B0160C95EB}" type="parTrans" cxnId="{98887296-9D24-48F1-89E7-91A0F74BBA6A}">
      <dgm:prSet/>
      <dgm:spPr/>
      <dgm:t>
        <a:bodyPr/>
        <a:lstStyle/>
        <a:p>
          <a:endParaRPr lang="sl-SI"/>
        </a:p>
      </dgm:t>
    </dgm:pt>
    <dgm:pt modelId="{63F84592-855E-4162-B8F2-74FF04211FFD}" type="sibTrans" cxnId="{98887296-9D24-48F1-89E7-91A0F74BBA6A}">
      <dgm:prSet/>
      <dgm:spPr/>
      <dgm:t>
        <a:bodyPr/>
        <a:lstStyle/>
        <a:p>
          <a:endParaRPr lang="sl-SI"/>
        </a:p>
      </dgm:t>
    </dgm:pt>
    <dgm:pt modelId="{485377BD-750A-46D0-A662-DD9E71E5FA95}">
      <dgm:prSet phldrT="[besedilo]" custT="1"/>
      <dgm:spPr>
        <a:solidFill>
          <a:srgbClr val="FFAE9B">
            <a:alpha val="89804"/>
          </a:srgbClr>
        </a:solidFill>
      </dgm:spPr>
      <dgm:t>
        <a:bodyPr/>
        <a:lstStyle/>
        <a:p>
          <a:pPr algn="ctr">
            <a:lnSpc>
              <a:spcPct val="150000"/>
            </a:lnSpc>
          </a:pPr>
          <a:r>
            <a:rPr lang="sl-SI" sz="1900" dirty="0">
              <a:latin typeface="Ubuntu" panose="020B0504030602030204" pitchFamily="34" charset="0"/>
            </a:rPr>
            <a:t>Primer: </a:t>
          </a:r>
          <a:r>
            <a:rPr lang="sl-SI" sz="1800" i="1" dirty="0">
              <a:latin typeface="Ubuntu" panose="020B0504030602030204" pitchFamily="34" charset="0"/>
            </a:rPr>
            <a:t>Partner A v projektu nadaljuje z aktivnostjo, za katero je bil zadolžen v projektu. </a:t>
          </a:r>
        </a:p>
      </dgm:t>
    </dgm:pt>
    <dgm:pt modelId="{D779BE75-C9C9-4B97-93CA-E88036BD0BE2}" type="parTrans" cxnId="{95103B74-8016-4679-A1A0-C84E478ECB18}">
      <dgm:prSet/>
      <dgm:spPr/>
      <dgm:t>
        <a:bodyPr/>
        <a:lstStyle/>
        <a:p>
          <a:endParaRPr lang="sl-SI"/>
        </a:p>
      </dgm:t>
    </dgm:pt>
    <dgm:pt modelId="{BB2C1027-39F5-4D68-BB96-E5D84A93B29C}" type="sibTrans" cxnId="{95103B74-8016-4679-A1A0-C84E478ECB18}">
      <dgm:prSet/>
      <dgm:spPr/>
      <dgm:t>
        <a:bodyPr/>
        <a:lstStyle/>
        <a:p>
          <a:endParaRPr lang="sl-SI"/>
        </a:p>
      </dgm:t>
    </dgm:pt>
    <dgm:pt modelId="{2A9415BD-CE81-46FC-8D25-E10B9BE827BA}">
      <dgm:prSet phldrT="[besedilo]" custT="1"/>
      <dgm:spPr>
        <a:solidFill>
          <a:srgbClr val="FFAE9B">
            <a:alpha val="89804"/>
          </a:srgbClr>
        </a:solidFill>
      </dgm:spPr>
      <dgm:t>
        <a:bodyPr/>
        <a:lstStyle/>
        <a:p>
          <a:pPr algn="ctr">
            <a:lnSpc>
              <a:spcPct val="150000"/>
            </a:lnSpc>
          </a:pPr>
          <a:r>
            <a:rPr lang="sl-SI" sz="1800" i="1" dirty="0">
              <a:latin typeface="Ubuntu" panose="020B0504030602030204" pitchFamily="34" charset="0"/>
            </a:rPr>
            <a:t>Zagotovi tudi sredstva za nadaljevanje aktivnosti</a:t>
          </a:r>
        </a:p>
      </dgm:t>
    </dgm:pt>
    <dgm:pt modelId="{954BF55A-7DC8-4C71-AC43-C7B1442B17C2}" type="parTrans" cxnId="{44177255-F39D-43C8-87F7-D0D83830D543}">
      <dgm:prSet/>
      <dgm:spPr/>
      <dgm:t>
        <a:bodyPr/>
        <a:lstStyle/>
        <a:p>
          <a:endParaRPr lang="sl-SI"/>
        </a:p>
      </dgm:t>
    </dgm:pt>
    <dgm:pt modelId="{602BEC39-2281-4D00-95DB-3F6112CEB7C9}" type="sibTrans" cxnId="{44177255-F39D-43C8-87F7-D0D83830D543}">
      <dgm:prSet/>
      <dgm:spPr/>
      <dgm:t>
        <a:bodyPr/>
        <a:lstStyle/>
        <a:p>
          <a:endParaRPr lang="sl-SI"/>
        </a:p>
      </dgm:t>
    </dgm:pt>
    <dgm:pt modelId="{D7BFFC70-5E7B-4E8B-BED4-F7B2276ABD57}" type="pres">
      <dgm:prSet presAssocID="{F782F44D-8803-4038-A6F1-B29451FC85AF}" presName="Name0" presStyleCnt="0">
        <dgm:presLayoutVars>
          <dgm:dir/>
          <dgm:animLvl val="lvl"/>
          <dgm:resizeHandles/>
        </dgm:presLayoutVars>
      </dgm:prSet>
      <dgm:spPr/>
    </dgm:pt>
    <dgm:pt modelId="{352BE06B-530F-4497-B8E4-FBAAEB5F952B}" type="pres">
      <dgm:prSet presAssocID="{D6085300-96B6-4D6F-A7FB-EE90BD78AA46}" presName="linNode" presStyleCnt="0"/>
      <dgm:spPr/>
    </dgm:pt>
    <dgm:pt modelId="{56CFCAEE-F02A-42E9-BA09-727B7136031D}" type="pres">
      <dgm:prSet presAssocID="{D6085300-96B6-4D6F-A7FB-EE90BD78AA46}" presName="parentShp" presStyleLbl="node1" presStyleIdx="0" presStyleCnt="1" custLinFactNeighborX="-605" custLinFactNeighborY="388">
        <dgm:presLayoutVars>
          <dgm:bulletEnabled val="1"/>
        </dgm:presLayoutVars>
      </dgm:prSet>
      <dgm:spPr/>
    </dgm:pt>
    <dgm:pt modelId="{C149907D-EE04-4E52-93AA-D9219DB5520B}" type="pres">
      <dgm:prSet presAssocID="{D6085300-96B6-4D6F-A7FB-EE90BD78AA46}" presName="childShp" presStyleLbl="bgAccFollowNode1" presStyleIdx="0" presStyleCnt="1" custLinFactNeighborX="-1100" custLinFactNeighborY="-49">
        <dgm:presLayoutVars>
          <dgm:bulletEnabled val="1"/>
        </dgm:presLayoutVars>
      </dgm:prSet>
      <dgm:spPr/>
    </dgm:pt>
  </dgm:ptLst>
  <dgm:cxnLst>
    <dgm:cxn modelId="{FAAC4017-9100-4AA5-BF15-3D53C45C0607}" type="presOf" srcId="{485377BD-750A-46D0-A662-DD9E71E5FA95}" destId="{C149907D-EE04-4E52-93AA-D9219DB5520B}" srcOrd="0" destOrd="0" presId="urn:microsoft.com/office/officeart/2005/8/layout/vList6"/>
    <dgm:cxn modelId="{95103B74-8016-4679-A1A0-C84E478ECB18}" srcId="{D6085300-96B6-4D6F-A7FB-EE90BD78AA46}" destId="{485377BD-750A-46D0-A662-DD9E71E5FA95}" srcOrd="0" destOrd="0" parTransId="{D779BE75-C9C9-4B97-93CA-E88036BD0BE2}" sibTransId="{BB2C1027-39F5-4D68-BB96-E5D84A93B29C}"/>
    <dgm:cxn modelId="{44177255-F39D-43C8-87F7-D0D83830D543}" srcId="{D6085300-96B6-4D6F-A7FB-EE90BD78AA46}" destId="{2A9415BD-CE81-46FC-8D25-E10B9BE827BA}" srcOrd="1" destOrd="0" parTransId="{954BF55A-7DC8-4C71-AC43-C7B1442B17C2}" sibTransId="{602BEC39-2281-4D00-95DB-3F6112CEB7C9}"/>
    <dgm:cxn modelId="{3196F178-DA56-41B0-A850-722A5DE582D1}" type="presOf" srcId="{F782F44D-8803-4038-A6F1-B29451FC85AF}" destId="{D7BFFC70-5E7B-4E8B-BED4-F7B2276ABD57}" srcOrd="0" destOrd="0" presId="urn:microsoft.com/office/officeart/2005/8/layout/vList6"/>
    <dgm:cxn modelId="{98887296-9D24-48F1-89E7-91A0F74BBA6A}" srcId="{F782F44D-8803-4038-A6F1-B29451FC85AF}" destId="{D6085300-96B6-4D6F-A7FB-EE90BD78AA46}" srcOrd="0" destOrd="0" parTransId="{B46AAF1A-B1EB-4487-B052-79B0160C95EB}" sibTransId="{63F84592-855E-4162-B8F2-74FF04211FFD}"/>
    <dgm:cxn modelId="{A3C3BB96-60A7-46BD-88D2-957CA1CB459A}" type="presOf" srcId="{2A9415BD-CE81-46FC-8D25-E10B9BE827BA}" destId="{C149907D-EE04-4E52-93AA-D9219DB5520B}" srcOrd="0" destOrd="1" presId="urn:microsoft.com/office/officeart/2005/8/layout/vList6"/>
    <dgm:cxn modelId="{98A88E97-A6DF-49C5-B01D-D0F8A787FD09}" type="presOf" srcId="{D6085300-96B6-4D6F-A7FB-EE90BD78AA46}" destId="{56CFCAEE-F02A-42E9-BA09-727B7136031D}" srcOrd="0" destOrd="0" presId="urn:microsoft.com/office/officeart/2005/8/layout/vList6"/>
    <dgm:cxn modelId="{D9A09974-82B6-4561-8A85-8360CA7E94DA}" type="presParOf" srcId="{D7BFFC70-5E7B-4E8B-BED4-F7B2276ABD57}" destId="{352BE06B-530F-4497-B8E4-FBAAEB5F952B}" srcOrd="0" destOrd="0" presId="urn:microsoft.com/office/officeart/2005/8/layout/vList6"/>
    <dgm:cxn modelId="{48F62CBE-2BA6-4206-AC8D-4CAC4F95225F}" type="presParOf" srcId="{352BE06B-530F-4497-B8E4-FBAAEB5F952B}" destId="{56CFCAEE-F02A-42E9-BA09-727B7136031D}" srcOrd="0" destOrd="0" presId="urn:microsoft.com/office/officeart/2005/8/layout/vList6"/>
    <dgm:cxn modelId="{3D9AAFCC-732E-406B-B002-CB5E8D55499F}" type="presParOf" srcId="{352BE06B-530F-4497-B8E4-FBAAEB5F952B}" destId="{C149907D-EE04-4E52-93AA-D9219DB5520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2F44D-8803-4038-A6F1-B29451FC85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D6085300-96B6-4D6F-A7FB-EE90BD78AA46}">
      <dgm:prSet phldrT="[besedilo]" custT="1"/>
      <dgm:spPr>
        <a:solidFill>
          <a:srgbClr val="FFC000"/>
        </a:solidFill>
      </dgm:spPr>
      <dgm:t>
        <a:bodyPr/>
        <a:lstStyle/>
        <a:p>
          <a:pPr>
            <a:lnSpc>
              <a:spcPct val="90000"/>
            </a:lnSpc>
          </a:pPr>
          <a:r>
            <a:rPr lang="sl-SI" sz="2200" b="1" u="sng" dirty="0">
              <a:solidFill>
                <a:schemeClr val="tx1"/>
              </a:solidFill>
              <a:effectLst>
                <a:outerShdw blurRad="38100" dist="38100" dir="2700000" algn="tl">
                  <a:srgbClr val="000000">
                    <a:alpha val="43137"/>
                  </a:srgbClr>
                </a:outerShdw>
              </a:effectLst>
              <a:latin typeface="Ubuntu" panose="020B0504030602030204" pitchFamily="34" charset="0"/>
            </a:rPr>
            <a:t>PONAVLJANJE</a:t>
          </a:r>
        </a:p>
        <a:p>
          <a:pPr>
            <a:lnSpc>
              <a:spcPct val="150000"/>
            </a:lnSpc>
          </a:pPr>
          <a:r>
            <a:rPr lang="sl-SI" sz="2200" dirty="0">
              <a:solidFill>
                <a:schemeClr val="tx1"/>
              </a:solidFill>
              <a:latin typeface="Ubuntu" panose="020B0504030602030204" pitchFamily="34" charset="0"/>
            </a:rPr>
            <a:t>rešitve, uporabljene pri projektu, med projektom ali po njem znova na enak način in za enake namene uporabijo drugi subjekti / sektorji.</a:t>
          </a:r>
          <a:endParaRPr lang="sl-SI" sz="2000" dirty="0">
            <a:solidFill>
              <a:schemeClr val="tx1"/>
            </a:solidFill>
          </a:endParaRPr>
        </a:p>
      </dgm:t>
    </dgm:pt>
    <dgm:pt modelId="{B46AAF1A-B1EB-4487-B052-79B0160C95EB}" type="parTrans" cxnId="{98887296-9D24-48F1-89E7-91A0F74BBA6A}">
      <dgm:prSet/>
      <dgm:spPr/>
      <dgm:t>
        <a:bodyPr/>
        <a:lstStyle/>
        <a:p>
          <a:endParaRPr lang="sl-SI"/>
        </a:p>
      </dgm:t>
    </dgm:pt>
    <dgm:pt modelId="{63F84592-855E-4162-B8F2-74FF04211FFD}" type="sibTrans" cxnId="{98887296-9D24-48F1-89E7-91A0F74BBA6A}">
      <dgm:prSet/>
      <dgm:spPr/>
      <dgm:t>
        <a:bodyPr/>
        <a:lstStyle/>
        <a:p>
          <a:endParaRPr lang="sl-SI"/>
        </a:p>
      </dgm:t>
    </dgm:pt>
    <dgm:pt modelId="{485377BD-750A-46D0-A662-DD9E71E5FA95}">
      <dgm:prSet phldrT="[besedilo]" custT="1"/>
      <dgm:spPr>
        <a:solidFill>
          <a:srgbClr val="FFEAA7">
            <a:alpha val="89804"/>
          </a:srgbClr>
        </a:solidFill>
      </dgm:spPr>
      <dgm:t>
        <a:bodyPr/>
        <a:lstStyle/>
        <a:p>
          <a:pPr algn="ctr">
            <a:lnSpc>
              <a:spcPct val="150000"/>
            </a:lnSpc>
          </a:pPr>
          <a:r>
            <a:rPr lang="sl-SI" sz="2000" dirty="0">
              <a:latin typeface="Ubuntu" panose="020B0504030602030204" pitchFamily="34" charset="0"/>
            </a:rPr>
            <a:t>Primer: </a:t>
          </a:r>
          <a:r>
            <a:rPr lang="sl-SI" sz="2000" i="1" dirty="0">
              <a:latin typeface="Ubuntu" panose="020B0504030602030204" pitchFamily="34" charset="0"/>
            </a:rPr>
            <a:t>preizkušena metoda za čiščenje odpadnih voda podjetja v Sloveniji bo prenesena na podjetje na Hrvaškem (rešitev uporabi drug subjekt za enak namen)</a:t>
          </a:r>
        </a:p>
      </dgm:t>
    </dgm:pt>
    <dgm:pt modelId="{D779BE75-C9C9-4B97-93CA-E88036BD0BE2}" type="parTrans" cxnId="{95103B74-8016-4679-A1A0-C84E478ECB18}">
      <dgm:prSet/>
      <dgm:spPr/>
      <dgm:t>
        <a:bodyPr/>
        <a:lstStyle/>
        <a:p>
          <a:endParaRPr lang="sl-SI"/>
        </a:p>
      </dgm:t>
    </dgm:pt>
    <dgm:pt modelId="{BB2C1027-39F5-4D68-BB96-E5D84A93B29C}" type="sibTrans" cxnId="{95103B74-8016-4679-A1A0-C84E478ECB18}">
      <dgm:prSet/>
      <dgm:spPr/>
      <dgm:t>
        <a:bodyPr/>
        <a:lstStyle/>
        <a:p>
          <a:endParaRPr lang="sl-SI"/>
        </a:p>
      </dgm:t>
    </dgm:pt>
    <dgm:pt modelId="{D7BFFC70-5E7B-4E8B-BED4-F7B2276ABD57}" type="pres">
      <dgm:prSet presAssocID="{F782F44D-8803-4038-A6F1-B29451FC85AF}" presName="Name0" presStyleCnt="0">
        <dgm:presLayoutVars>
          <dgm:dir/>
          <dgm:animLvl val="lvl"/>
          <dgm:resizeHandles/>
        </dgm:presLayoutVars>
      </dgm:prSet>
      <dgm:spPr/>
    </dgm:pt>
    <dgm:pt modelId="{352BE06B-530F-4497-B8E4-FBAAEB5F952B}" type="pres">
      <dgm:prSet presAssocID="{D6085300-96B6-4D6F-A7FB-EE90BD78AA46}" presName="linNode" presStyleCnt="0"/>
      <dgm:spPr/>
    </dgm:pt>
    <dgm:pt modelId="{56CFCAEE-F02A-42E9-BA09-727B7136031D}" type="pres">
      <dgm:prSet presAssocID="{D6085300-96B6-4D6F-A7FB-EE90BD78AA46}" presName="parentShp" presStyleLbl="node1" presStyleIdx="0" presStyleCnt="1" custLinFactNeighborX="-605" custLinFactNeighborY="388">
        <dgm:presLayoutVars>
          <dgm:bulletEnabled val="1"/>
        </dgm:presLayoutVars>
      </dgm:prSet>
      <dgm:spPr/>
    </dgm:pt>
    <dgm:pt modelId="{C149907D-EE04-4E52-93AA-D9219DB5520B}" type="pres">
      <dgm:prSet presAssocID="{D6085300-96B6-4D6F-A7FB-EE90BD78AA46}" presName="childShp" presStyleLbl="bgAccFollowNode1" presStyleIdx="0" presStyleCnt="1" custLinFactNeighborX="-472" custLinFactNeighborY="1020">
        <dgm:presLayoutVars>
          <dgm:bulletEnabled val="1"/>
        </dgm:presLayoutVars>
      </dgm:prSet>
      <dgm:spPr/>
    </dgm:pt>
  </dgm:ptLst>
  <dgm:cxnLst>
    <dgm:cxn modelId="{EF3B4300-66A8-480C-9F58-38654E6CBBAE}" type="presOf" srcId="{F782F44D-8803-4038-A6F1-B29451FC85AF}" destId="{D7BFFC70-5E7B-4E8B-BED4-F7B2276ABD57}" srcOrd="0" destOrd="0" presId="urn:microsoft.com/office/officeart/2005/8/layout/vList6"/>
    <dgm:cxn modelId="{95103B74-8016-4679-A1A0-C84E478ECB18}" srcId="{D6085300-96B6-4D6F-A7FB-EE90BD78AA46}" destId="{485377BD-750A-46D0-A662-DD9E71E5FA95}" srcOrd="0" destOrd="0" parTransId="{D779BE75-C9C9-4B97-93CA-E88036BD0BE2}" sibTransId="{BB2C1027-39F5-4D68-BB96-E5D84A93B29C}"/>
    <dgm:cxn modelId="{0CC5CF77-4640-4A41-BB33-FDF0131E3BED}" type="presOf" srcId="{D6085300-96B6-4D6F-A7FB-EE90BD78AA46}" destId="{56CFCAEE-F02A-42E9-BA09-727B7136031D}" srcOrd="0" destOrd="0" presId="urn:microsoft.com/office/officeart/2005/8/layout/vList6"/>
    <dgm:cxn modelId="{98887296-9D24-48F1-89E7-91A0F74BBA6A}" srcId="{F782F44D-8803-4038-A6F1-B29451FC85AF}" destId="{D6085300-96B6-4D6F-A7FB-EE90BD78AA46}" srcOrd="0" destOrd="0" parTransId="{B46AAF1A-B1EB-4487-B052-79B0160C95EB}" sibTransId="{63F84592-855E-4162-B8F2-74FF04211FFD}"/>
    <dgm:cxn modelId="{FF7B75A1-8B60-4889-A157-38FB55856D9D}" type="presOf" srcId="{485377BD-750A-46D0-A662-DD9E71E5FA95}" destId="{C149907D-EE04-4E52-93AA-D9219DB5520B}" srcOrd="0" destOrd="0" presId="urn:microsoft.com/office/officeart/2005/8/layout/vList6"/>
    <dgm:cxn modelId="{128BCF94-6153-4BEE-8A28-A72A8AF6D0F1}" type="presParOf" srcId="{D7BFFC70-5E7B-4E8B-BED4-F7B2276ABD57}" destId="{352BE06B-530F-4497-B8E4-FBAAEB5F952B}" srcOrd="0" destOrd="0" presId="urn:microsoft.com/office/officeart/2005/8/layout/vList6"/>
    <dgm:cxn modelId="{9B6E50B4-5EAB-4143-8BA7-56CB16646291}" type="presParOf" srcId="{352BE06B-530F-4497-B8E4-FBAAEB5F952B}" destId="{56CFCAEE-F02A-42E9-BA09-727B7136031D}" srcOrd="0" destOrd="0" presId="urn:microsoft.com/office/officeart/2005/8/layout/vList6"/>
    <dgm:cxn modelId="{778D5BE6-B42F-4213-AEC7-805946C12F99}" type="presParOf" srcId="{352BE06B-530F-4497-B8E4-FBAAEB5F952B}" destId="{C149907D-EE04-4E52-93AA-D9219DB5520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2F44D-8803-4038-A6F1-B29451FC85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D6085300-96B6-4D6F-A7FB-EE90BD78AA46}">
      <dgm:prSet phldrT="[besedilo]" custT="1"/>
      <dgm:spPr>
        <a:solidFill>
          <a:srgbClr val="6CC04A"/>
        </a:solidFill>
      </dgm:spPr>
      <dgm:t>
        <a:bodyPr/>
        <a:lstStyle/>
        <a:p>
          <a:pPr>
            <a:lnSpc>
              <a:spcPct val="90000"/>
            </a:lnSpc>
          </a:pPr>
          <a:r>
            <a:rPr lang="sl-SI" sz="2200" b="1" u="sng" dirty="0">
              <a:solidFill>
                <a:srgbClr val="FF0000"/>
              </a:solidFill>
              <a:effectLst>
                <a:outerShdw blurRad="38100" dist="38100" dir="2700000" algn="tl">
                  <a:srgbClr val="000000">
                    <a:alpha val="43137"/>
                  </a:srgbClr>
                </a:outerShdw>
              </a:effectLst>
              <a:latin typeface="Ubuntu" panose="020B0504030602030204" pitchFamily="34" charset="0"/>
            </a:rPr>
            <a:t>PRENOS</a:t>
          </a:r>
        </a:p>
        <a:p>
          <a:pPr>
            <a:lnSpc>
              <a:spcPct val="150000"/>
            </a:lnSpc>
          </a:pPr>
          <a:r>
            <a:rPr lang="sl-SI" sz="2200" dirty="0">
              <a:solidFill>
                <a:schemeClr val="tx1"/>
              </a:solidFill>
              <a:latin typeface="Ubuntu" panose="020B0504030602030204" pitchFamily="34" charset="0"/>
            </a:rPr>
            <a:t>rešitve, uporabljene pri projektu, med projektom ali po njem isti ali drugi subjekti / sektorji uporabijo na drugačen način ali za druge namene</a:t>
          </a:r>
          <a:endParaRPr lang="sl-SI" sz="2000" dirty="0">
            <a:solidFill>
              <a:schemeClr val="tx1"/>
            </a:solidFill>
          </a:endParaRPr>
        </a:p>
      </dgm:t>
    </dgm:pt>
    <dgm:pt modelId="{B46AAF1A-B1EB-4487-B052-79B0160C95EB}" type="parTrans" cxnId="{98887296-9D24-48F1-89E7-91A0F74BBA6A}">
      <dgm:prSet/>
      <dgm:spPr/>
      <dgm:t>
        <a:bodyPr/>
        <a:lstStyle/>
        <a:p>
          <a:endParaRPr lang="sl-SI"/>
        </a:p>
      </dgm:t>
    </dgm:pt>
    <dgm:pt modelId="{63F84592-855E-4162-B8F2-74FF04211FFD}" type="sibTrans" cxnId="{98887296-9D24-48F1-89E7-91A0F74BBA6A}">
      <dgm:prSet/>
      <dgm:spPr/>
      <dgm:t>
        <a:bodyPr/>
        <a:lstStyle/>
        <a:p>
          <a:endParaRPr lang="sl-SI"/>
        </a:p>
      </dgm:t>
    </dgm:pt>
    <dgm:pt modelId="{485377BD-750A-46D0-A662-DD9E71E5FA95}">
      <dgm:prSet phldrT="[besedilo]" custT="1"/>
      <dgm:spPr>
        <a:solidFill>
          <a:srgbClr val="B3DEA2">
            <a:alpha val="89804"/>
          </a:srgbClr>
        </a:solidFill>
      </dgm:spPr>
      <dgm:t>
        <a:bodyPr/>
        <a:lstStyle/>
        <a:p>
          <a:pPr algn="ctr">
            <a:lnSpc>
              <a:spcPct val="150000"/>
            </a:lnSpc>
          </a:pPr>
          <a:r>
            <a:rPr lang="sl-SI" sz="1700" dirty="0">
              <a:latin typeface="Ubuntu" panose="020B0504030602030204" pitchFamily="34" charset="0"/>
            </a:rPr>
            <a:t>Primer: </a:t>
          </a:r>
          <a:r>
            <a:rPr lang="sl-SI" sz="1700" i="1" dirty="0">
              <a:latin typeface="Ubuntu" panose="020B0504030602030204" pitchFamily="34" charset="0"/>
            </a:rPr>
            <a:t>inovativna tehnologija čiščenja odpadne vode v papirni industriji v slovenskem podjetju bo prenesena v kovinsko podjetje na Slovaškem. Tehnologija bo prilagojena sektorju in drugemu območju.</a:t>
          </a:r>
        </a:p>
      </dgm:t>
    </dgm:pt>
    <dgm:pt modelId="{D779BE75-C9C9-4B97-93CA-E88036BD0BE2}" type="parTrans" cxnId="{95103B74-8016-4679-A1A0-C84E478ECB18}">
      <dgm:prSet/>
      <dgm:spPr/>
      <dgm:t>
        <a:bodyPr/>
        <a:lstStyle/>
        <a:p>
          <a:endParaRPr lang="sl-SI"/>
        </a:p>
      </dgm:t>
    </dgm:pt>
    <dgm:pt modelId="{BB2C1027-39F5-4D68-BB96-E5D84A93B29C}" type="sibTrans" cxnId="{95103B74-8016-4679-A1A0-C84E478ECB18}">
      <dgm:prSet/>
      <dgm:spPr/>
      <dgm:t>
        <a:bodyPr/>
        <a:lstStyle/>
        <a:p>
          <a:endParaRPr lang="sl-SI"/>
        </a:p>
      </dgm:t>
    </dgm:pt>
    <dgm:pt modelId="{D7BFFC70-5E7B-4E8B-BED4-F7B2276ABD57}" type="pres">
      <dgm:prSet presAssocID="{F782F44D-8803-4038-A6F1-B29451FC85AF}" presName="Name0" presStyleCnt="0">
        <dgm:presLayoutVars>
          <dgm:dir/>
          <dgm:animLvl val="lvl"/>
          <dgm:resizeHandles/>
        </dgm:presLayoutVars>
      </dgm:prSet>
      <dgm:spPr/>
    </dgm:pt>
    <dgm:pt modelId="{352BE06B-530F-4497-B8E4-FBAAEB5F952B}" type="pres">
      <dgm:prSet presAssocID="{D6085300-96B6-4D6F-A7FB-EE90BD78AA46}" presName="linNode" presStyleCnt="0"/>
      <dgm:spPr/>
    </dgm:pt>
    <dgm:pt modelId="{56CFCAEE-F02A-42E9-BA09-727B7136031D}" type="pres">
      <dgm:prSet presAssocID="{D6085300-96B6-4D6F-A7FB-EE90BD78AA46}" presName="parentShp" presStyleLbl="node1" presStyleIdx="0" presStyleCnt="1" custLinFactNeighborX="-605" custLinFactNeighborY="388">
        <dgm:presLayoutVars>
          <dgm:bulletEnabled val="1"/>
        </dgm:presLayoutVars>
      </dgm:prSet>
      <dgm:spPr/>
    </dgm:pt>
    <dgm:pt modelId="{C149907D-EE04-4E52-93AA-D9219DB5520B}" type="pres">
      <dgm:prSet presAssocID="{D6085300-96B6-4D6F-A7FB-EE90BD78AA46}" presName="childShp" presStyleLbl="bgAccFollowNode1" presStyleIdx="0" presStyleCnt="1">
        <dgm:presLayoutVars>
          <dgm:bulletEnabled val="1"/>
        </dgm:presLayoutVars>
      </dgm:prSet>
      <dgm:spPr/>
    </dgm:pt>
  </dgm:ptLst>
  <dgm:cxnLst>
    <dgm:cxn modelId="{0A8D5A11-D4FF-46D1-B12D-A3E94D6D8BE4}" type="presOf" srcId="{485377BD-750A-46D0-A662-DD9E71E5FA95}" destId="{C149907D-EE04-4E52-93AA-D9219DB5520B}" srcOrd="0" destOrd="0" presId="urn:microsoft.com/office/officeart/2005/8/layout/vList6"/>
    <dgm:cxn modelId="{95103B74-8016-4679-A1A0-C84E478ECB18}" srcId="{D6085300-96B6-4D6F-A7FB-EE90BD78AA46}" destId="{485377BD-750A-46D0-A662-DD9E71E5FA95}" srcOrd="0" destOrd="0" parTransId="{D779BE75-C9C9-4B97-93CA-E88036BD0BE2}" sibTransId="{BB2C1027-39F5-4D68-BB96-E5D84A93B29C}"/>
    <dgm:cxn modelId="{702FE67F-255F-4D2C-A235-92572A77CB74}" type="presOf" srcId="{F782F44D-8803-4038-A6F1-B29451FC85AF}" destId="{D7BFFC70-5E7B-4E8B-BED4-F7B2276ABD57}" srcOrd="0" destOrd="0" presId="urn:microsoft.com/office/officeart/2005/8/layout/vList6"/>
    <dgm:cxn modelId="{EA761488-75EC-4625-9A13-B87CB258A68A}" type="presOf" srcId="{D6085300-96B6-4D6F-A7FB-EE90BD78AA46}" destId="{56CFCAEE-F02A-42E9-BA09-727B7136031D}" srcOrd="0" destOrd="0" presId="urn:microsoft.com/office/officeart/2005/8/layout/vList6"/>
    <dgm:cxn modelId="{98887296-9D24-48F1-89E7-91A0F74BBA6A}" srcId="{F782F44D-8803-4038-A6F1-B29451FC85AF}" destId="{D6085300-96B6-4D6F-A7FB-EE90BD78AA46}" srcOrd="0" destOrd="0" parTransId="{B46AAF1A-B1EB-4487-B052-79B0160C95EB}" sibTransId="{63F84592-855E-4162-B8F2-74FF04211FFD}"/>
    <dgm:cxn modelId="{617858E4-9B6E-4FAF-878B-333A8692FEFA}" type="presParOf" srcId="{D7BFFC70-5E7B-4E8B-BED4-F7B2276ABD57}" destId="{352BE06B-530F-4497-B8E4-FBAAEB5F952B}" srcOrd="0" destOrd="0" presId="urn:microsoft.com/office/officeart/2005/8/layout/vList6"/>
    <dgm:cxn modelId="{2E5BAFCB-BB05-4DBA-8871-49FF3FEA89C2}" type="presParOf" srcId="{352BE06B-530F-4497-B8E4-FBAAEB5F952B}" destId="{56CFCAEE-F02A-42E9-BA09-727B7136031D}" srcOrd="0" destOrd="0" presId="urn:microsoft.com/office/officeart/2005/8/layout/vList6"/>
    <dgm:cxn modelId="{A5146180-6C26-429B-9DFE-6865F7A17C98}" type="presParOf" srcId="{352BE06B-530F-4497-B8E4-FBAAEB5F952B}" destId="{C149907D-EE04-4E52-93AA-D9219DB5520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6B101-ED52-476E-9652-6BA5C4F8A436}" type="doc">
      <dgm:prSet loTypeId="urn:microsoft.com/office/officeart/2005/8/layout/hProcess3" loCatId="process" qsTypeId="urn:microsoft.com/office/officeart/2005/8/quickstyle/simple1" qsCatId="simple" csTypeId="urn:microsoft.com/office/officeart/2005/8/colors/accent1_2" csCatId="accent1" phldr="1"/>
      <dgm:spPr/>
    </dgm:pt>
    <dgm:pt modelId="{0C23484E-CD26-4BCC-8B04-7F5327BD631B}">
      <dgm:prSet phldrT="[besedilo]"/>
      <dgm:spPr/>
      <dgm:t>
        <a:bodyPr/>
        <a:lstStyle/>
        <a:p>
          <a:r>
            <a:rPr lang="sl-SI" b="1" dirty="0"/>
            <a:t>PROJEKTNE AKTIVNOSTI</a:t>
          </a:r>
        </a:p>
      </dgm:t>
    </dgm:pt>
    <dgm:pt modelId="{686531A6-E987-4190-94C7-7AFE4B35786F}" type="parTrans" cxnId="{B48808A7-AF94-436D-9F93-5695FD632A67}">
      <dgm:prSet/>
      <dgm:spPr/>
      <dgm:t>
        <a:bodyPr/>
        <a:lstStyle/>
        <a:p>
          <a:endParaRPr lang="sl-SI"/>
        </a:p>
      </dgm:t>
    </dgm:pt>
    <dgm:pt modelId="{8D94C9E0-7C2E-4E17-8AC9-1386CB9C7F77}" type="sibTrans" cxnId="{B48808A7-AF94-436D-9F93-5695FD632A67}">
      <dgm:prSet/>
      <dgm:spPr/>
      <dgm:t>
        <a:bodyPr/>
        <a:lstStyle/>
        <a:p>
          <a:endParaRPr lang="sl-SI"/>
        </a:p>
      </dgm:t>
    </dgm:pt>
    <dgm:pt modelId="{6808370A-ED87-4476-A5DD-0E01A093D4AD}" type="pres">
      <dgm:prSet presAssocID="{47E6B101-ED52-476E-9652-6BA5C4F8A436}" presName="Name0" presStyleCnt="0">
        <dgm:presLayoutVars>
          <dgm:dir/>
          <dgm:animLvl val="lvl"/>
          <dgm:resizeHandles val="exact"/>
        </dgm:presLayoutVars>
      </dgm:prSet>
      <dgm:spPr/>
    </dgm:pt>
    <dgm:pt modelId="{AED83684-048F-4E08-8FAA-459D1898970A}" type="pres">
      <dgm:prSet presAssocID="{47E6B101-ED52-476E-9652-6BA5C4F8A436}" presName="dummy" presStyleCnt="0"/>
      <dgm:spPr/>
    </dgm:pt>
    <dgm:pt modelId="{92E73B60-381C-4620-AAE3-F46C005EECB3}" type="pres">
      <dgm:prSet presAssocID="{47E6B101-ED52-476E-9652-6BA5C4F8A436}" presName="linH" presStyleCnt="0"/>
      <dgm:spPr/>
    </dgm:pt>
    <dgm:pt modelId="{CBFD765F-0121-46DD-83A8-0AC2F7BD104B}" type="pres">
      <dgm:prSet presAssocID="{47E6B101-ED52-476E-9652-6BA5C4F8A436}" presName="padding1" presStyleCnt="0"/>
      <dgm:spPr/>
    </dgm:pt>
    <dgm:pt modelId="{32794DFF-F963-46CF-B937-38BCE4426325}" type="pres">
      <dgm:prSet presAssocID="{0C23484E-CD26-4BCC-8B04-7F5327BD631B}" presName="linV" presStyleCnt="0"/>
      <dgm:spPr/>
    </dgm:pt>
    <dgm:pt modelId="{EF6EE135-F698-4D92-B216-9C0B52E270BB}" type="pres">
      <dgm:prSet presAssocID="{0C23484E-CD26-4BCC-8B04-7F5327BD631B}" presName="spVertical1" presStyleCnt="0"/>
      <dgm:spPr/>
    </dgm:pt>
    <dgm:pt modelId="{991B1086-6B09-4175-A48E-B97890536E15}" type="pres">
      <dgm:prSet presAssocID="{0C23484E-CD26-4BCC-8B04-7F5327BD631B}" presName="parTx" presStyleLbl="revTx" presStyleIdx="0" presStyleCnt="1" custLinFactNeighborX="-8975" custLinFactNeighborY="36379">
        <dgm:presLayoutVars>
          <dgm:chMax val="0"/>
          <dgm:chPref val="0"/>
          <dgm:bulletEnabled val="1"/>
        </dgm:presLayoutVars>
      </dgm:prSet>
      <dgm:spPr/>
    </dgm:pt>
    <dgm:pt modelId="{C1935E0F-BDA2-4A14-9D80-D428C42FD656}" type="pres">
      <dgm:prSet presAssocID="{0C23484E-CD26-4BCC-8B04-7F5327BD631B}" presName="spVertical2" presStyleCnt="0"/>
      <dgm:spPr/>
    </dgm:pt>
    <dgm:pt modelId="{4A0AA1E6-1B11-4BE0-8224-CBE39E6152DE}" type="pres">
      <dgm:prSet presAssocID="{0C23484E-CD26-4BCC-8B04-7F5327BD631B}" presName="spVertical3" presStyleCnt="0"/>
      <dgm:spPr/>
    </dgm:pt>
    <dgm:pt modelId="{53C1B541-F8D8-421A-A649-4F7747DBB758}" type="pres">
      <dgm:prSet presAssocID="{47E6B101-ED52-476E-9652-6BA5C4F8A436}" presName="padding2" presStyleCnt="0"/>
      <dgm:spPr/>
    </dgm:pt>
    <dgm:pt modelId="{92ED2811-337E-471F-8737-95BCAAD5F4D2}" type="pres">
      <dgm:prSet presAssocID="{47E6B101-ED52-476E-9652-6BA5C4F8A436}" presName="negArrow" presStyleCnt="0"/>
      <dgm:spPr/>
    </dgm:pt>
    <dgm:pt modelId="{94C0F176-DD5D-456A-B736-D45E337E10FB}" type="pres">
      <dgm:prSet presAssocID="{47E6B101-ED52-476E-9652-6BA5C4F8A436}" presName="backgroundArrow" presStyleLbl="node1" presStyleIdx="0" presStyleCnt="1" custLinFactNeighborY="6825"/>
      <dgm:spPr>
        <a:solidFill>
          <a:srgbClr val="4696C8"/>
        </a:solidFill>
        <a:ln>
          <a:solidFill>
            <a:schemeClr val="tx2"/>
          </a:solidFill>
        </a:ln>
      </dgm:spPr>
    </dgm:pt>
  </dgm:ptLst>
  <dgm:cxnLst>
    <dgm:cxn modelId="{77A6680E-B39F-4B85-BBC4-E0B2311727D1}" type="presOf" srcId="{47E6B101-ED52-476E-9652-6BA5C4F8A436}" destId="{6808370A-ED87-4476-A5DD-0E01A093D4AD}" srcOrd="0" destOrd="0" presId="urn:microsoft.com/office/officeart/2005/8/layout/hProcess3"/>
    <dgm:cxn modelId="{688DFFA0-B9B4-4E12-BB35-DBB230DDFF50}" type="presOf" srcId="{0C23484E-CD26-4BCC-8B04-7F5327BD631B}" destId="{991B1086-6B09-4175-A48E-B97890536E15}" srcOrd="0" destOrd="0" presId="urn:microsoft.com/office/officeart/2005/8/layout/hProcess3"/>
    <dgm:cxn modelId="{B48808A7-AF94-436D-9F93-5695FD632A67}" srcId="{47E6B101-ED52-476E-9652-6BA5C4F8A436}" destId="{0C23484E-CD26-4BCC-8B04-7F5327BD631B}" srcOrd="0" destOrd="0" parTransId="{686531A6-E987-4190-94C7-7AFE4B35786F}" sibTransId="{8D94C9E0-7C2E-4E17-8AC9-1386CB9C7F77}"/>
    <dgm:cxn modelId="{112A3C37-93FB-47BD-BD49-5F6139813C6B}" type="presParOf" srcId="{6808370A-ED87-4476-A5DD-0E01A093D4AD}" destId="{AED83684-048F-4E08-8FAA-459D1898970A}" srcOrd="0" destOrd="0" presId="urn:microsoft.com/office/officeart/2005/8/layout/hProcess3"/>
    <dgm:cxn modelId="{7EEC9B2C-036E-4511-AB12-B4BA26535E52}" type="presParOf" srcId="{6808370A-ED87-4476-A5DD-0E01A093D4AD}" destId="{92E73B60-381C-4620-AAE3-F46C005EECB3}" srcOrd="1" destOrd="0" presId="urn:microsoft.com/office/officeart/2005/8/layout/hProcess3"/>
    <dgm:cxn modelId="{152B14A1-1BE4-47F2-ABFB-6ABE349843AF}" type="presParOf" srcId="{92E73B60-381C-4620-AAE3-F46C005EECB3}" destId="{CBFD765F-0121-46DD-83A8-0AC2F7BD104B}" srcOrd="0" destOrd="0" presId="urn:microsoft.com/office/officeart/2005/8/layout/hProcess3"/>
    <dgm:cxn modelId="{B4074150-FCB2-46EA-925B-E53279D0694E}" type="presParOf" srcId="{92E73B60-381C-4620-AAE3-F46C005EECB3}" destId="{32794DFF-F963-46CF-B937-38BCE4426325}" srcOrd="1" destOrd="0" presId="urn:microsoft.com/office/officeart/2005/8/layout/hProcess3"/>
    <dgm:cxn modelId="{C9FE5D5F-5C96-455A-A3EB-3BF2FFF6E0D5}" type="presParOf" srcId="{32794DFF-F963-46CF-B937-38BCE4426325}" destId="{EF6EE135-F698-4D92-B216-9C0B52E270BB}" srcOrd="0" destOrd="0" presId="urn:microsoft.com/office/officeart/2005/8/layout/hProcess3"/>
    <dgm:cxn modelId="{233F853C-D5DE-4E2E-925A-F2F56D4D2B32}" type="presParOf" srcId="{32794DFF-F963-46CF-B937-38BCE4426325}" destId="{991B1086-6B09-4175-A48E-B97890536E15}" srcOrd="1" destOrd="0" presId="urn:microsoft.com/office/officeart/2005/8/layout/hProcess3"/>
    <dgm:cxn modelId="{0A09A78F-9306-4F60-B978-437BC811D6DD}" type="presParOf" srcId="{32794DFF-F963-46CF-B937-38BCE4426325}" destId="{C1935E0F-BDA2-4A14-9D80-D428C42FD656}" srcOrd="2" destOrd="0" presId="urn:microsoft.com/office/officeart/2005/8/layout/hProcess3"/>
    <dgm:cxn modelId="{3C6FD1E6-0C5F-49DF-9487-62F9B4ECA6E4}" type="presParOf" srcId="{32794DFF-F963-46CF-B937-38BCE4426325}" destId="{4A0AA1E6-1B11-4BE0-8224-CBE39E6152DE}" srcOrd="3" destOrd="0" presId="urn:microsoft.com/office/officeart/2005/8/layout/hProcess3"/>
    <dgm:cxn modelId="{951DBA94-F555-4560-9FA9-D5CED7A495CD}" type="presParOf" srcId="{92E73B60-381C-4620-AAE3-F46C005EECB3}" destId="{53C1B541-F8D8-421A-A649-4F7747DBB758}" srcOrd="2" destOrd="0" presId="urn:microsoft.com/office/officeart/2005/8/layout/hProcess3"/>
    <dgm:cxn modelId="{E631C4B1-24AE-4F85-9F9D-25887FC1EAC3}" type="presParOf" srcId="{92E73B60-381C-4620-AAE3-F46C005EECB3}" destId="{92ED2811-337E-471F-8737-95BCAAD5F4D2}" srcOrd="3" destOrd="0" presId="urn:microsoft.com/office/officeart/2005/8/layout/hProcess3"/>
    <dgm:cxn modelId="{95A54224-9B17-453A-A2F3-2351EA7222AE}" type="presParOf" srcId="{92E73B60-381C-4620-AAE3-F46C005EECB3}" destId="{94C0F176-DD5D-456A-B736-D45E337E10FB}"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EE8E4-3DD3-41D8-A4DD-5D7C849A033E}"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B23D4B0A-344F-4AD6-80B6-81393826DC66}">
      <dgm:prSet phldrT="[besedilo]" custT="1"/>
      <dgm:spPr>
        <a:solidFill>
          <a:srgbClr val="FF0000"/>
        </a:solidFill>
      </dgm:spPr>
      <dgm:t>
        <a:bodyPr/>
        <a:lstStyle/>
        <a:p>
          <a:r>
            <a:rPr lang="sl-SI" sz="1600" b="1" dirty="0">
              <a:latin typeface="Ubuntu" panose="020B0504030602030204" pitchFamily="34" charset="0"/>
            </a:rPr>
            <a:t>DANES</a:t>
          </a:r>
          <a:endParaRPr lang="en-GB" sz="1600" b="1" dirty="0">
            <a:latin typeface="Ubuntu" panose="020B0504030602030204" pitchFamily="34" charset="0"/>
          </a:endParaRPr>
        </a:p>
      </dgm:t>
    </dgm:pt>
    <dgm:pt modelId="{ACEA5D20-0041-4EE4-9742-AC9ECEE0A2F0}" type="parTrans" cxnId="{048F6AC2-C6AA-41D6-84E3-30333F63367A}">
      <dgm:prSet/>
      <dgm:spPr/>
      <dgm:t>
        <a:bodyPr/>
        <a:lstStyle/>
        <a:p>
          <a:endParaRPr lang="en-GB"/>
        </a:p>
      </dgm:t>
    </dgm:pt>
    <dgm:pt modelId="{46602010-8A8D-45B4-A397-77FA79F4381E}" type="sibTrans" cxnId="{048F6AC2-C6AA-41D6-84E3-30333F63367A}">
      <dgm:prSet/>
      <dgm:spPr/>
      <dgm:t>
        <a:bodyPr/>
        <a:lstStyle/>
        <a:p>
          <a:endParaRPr lang="en-GB"/>
        </a:p>
      </dgm:t>
    </dgm:pt>
    <dgm:pt modelId="{9DD3F8D8-0ED7-4EF0-9CE6-67F1B4196087}">
      <dgm:prSet phldrT="[besedilo]" custT="1"/>
      <dgm:spPr>
        <a:solidFill>
          <a:srgbClr val="6CC04A"/>
        </a:solidFill>
      </dgm:spPr>
      <dgm:t>
        <a:bodyPr/>
        <a:lstStyle/>
        <a:p>
          <a:r>
            <a:rPr lang="sl-SI" sz="1400" b="1" dirty="0">
              <a:latin typeface="Ubuntu" panose="020B0504030602030204" pitchFamily="34" charset="0"/>
            </a:rPr>
            <a:t>APRIL 2019</a:t>
          </a:r>
        </a:p>
        <a:p>
          <a:r>
            <a:rPr lang="sl-SI" sz="1400" b="1" dirty="0">
              <a:latin typeface="Ubuntu" panose="020B0504030602030204" pitchFamily="34" charset="0"/>
            </a:rPr>
            <a:t>Razpis EK</a:t>
          </a:r>
          <a:endParaRPr lang="en-GB" sz="1400" b="1" dirty="0">
            <a:latin typeface="Ubuntu" panose="020B0504030602030204" pitchFamily="34" charset="0"/>
          </a:endParaRPr>
        </a:p>
      </dgm:t>
    </dgm:pt>
    <dgm:pt modelId="{BD307187-01DA-4B57-8667-8FFED6C04C91}" type="parTrans" cxnId="{F10368CF-FB3F-46C1-8B78-6CFC3E661320}">
      <dgm:prSet/>
      <dgm:spPr/>
      <dgm:t>
        <a:bodyPr/>
        <a:lstStyle/>
        <a:p>
          <a:endParaRPr lang="en-GB"/>
        </a:p>
      </dgm:t>
    </dgm:pt>
    <dgm:pt modelId="{30AB81D3-7714-432E-80CA-39CC97555471}" type="sibTrans" cxnId="{F10368CF-FB3F-46C1-8B78-6CFC3E661320}">
      <dgm:prSet/>
      <dgm:spPr/>
      <dgm:t>
        <a:bodyPr/>
        <a:lstStyle/>
        <a:p>
          <a:endParaRPr lang="en-GB"/>
        </a:p>
      </dgm:t>
    </dgm:pt>
    <dgm:pt modelId="{491A974B-A039-4A2B-83D9-0C95E8A89633}">
      <dgm:prSet phldrT="[besedilo]" custT="1"/>
      <dgm:spPr>
        <a:solidFill>
          <a:srgbClr val="4696C8"/>
        </a:solidFill>
      </dgm:spPr>
      <dgm:t>
        <a:bodyPr/>
        <a:lstStyle/>
        <a:p>
          <a:r>
            <a:rPr lang="sl-SI" sz="1400" b="1" dirty="0">
              <a:latin typeface="Ubuntu" panose="020B0504030602030204" pitchFamily="34" charset="0"/>
            </a:rPr>
            <a:t>JUNIJ 2019 </a:t>
          </a:r>
        </a:p>
        <a:p>
          <a:r>
            <a:rPr lang="sl-SI" sz="1400" b="1" dirty="0">
              <a:latin typeface="Ubuntu" panose="020B0504030602030204" pitchFamily="34" charset="0"/>
            </a:rPr>
            <a:t>Oddaja osnutkov </a:t>
          </a:r>
          <a:endParaRPr lang="en-GB" sz="1400" b="1" dirty="0">
            <a:latin typeface="Ubuntu" panose="020B0504030602030204" pitchFamily="34" charset="0"/>
          </a:endParaRPr>
        </a:p>
      </dgm:t>
    </dgm:pt>
    <dgm:pt modelId="{4339512C-DE86-41AE-BBA0-BE525BEDBD70}" type="parTrans" cxnId="{65C6D1B3-05EC-468B-A90B-1C3AD0EFEEB0}">
      <dgm:prSet/>
      <dgm:spPr/>
      <dgm:t>
        <a:bodyPr/>
        <a:lstStyle/>
        <a:p>
          <a:endParaRPr lang="en-GB"/>
        </a:p>
      </dgm:t>
    </dgm:pt>
    <dgm:pt modelId="{AB33DCF8-FED3-439E-841C-0A5CF0B0EF49}" type="sibTrans" cxnId="{65C6D1B3-05EC-468B-A90B-1C3AD0EFEEB0}">
      <dgm:prSet/>
      <dgm:spPr/>
      <dgm:t>
        <a:bodyPr/>
        <a:lstStyle/>
        <a:p>
          <a:endParaRPr lang="en-GB"/>
        </a:p>
      </dgm:t>
    </dgm:pt>
    <dgm:pt modelId="{4F15B6AD-9F4B-4475-A456-1A96B3473B90}">
      <dgm:prSet custT="1"/>
      <dgm:spPr>
        <a:solidFill>
          <a:srgbClr val="6CC04A"/>
        </a:solidFill>
      </dgm:spPr>
      <dgm:t>
        <a:bodyPr/>
        <a:lstStyle/>
        <a:p>
          <a:pPr>
            <a:lnSpc>
              <a:spcPct val="90000"/>
            </a:lnSpc>
          </a:pPr>
          <a:r>
            <a:rPr lang="sl-SI" sz="1400" b="1" dirty="0">
              <a:latin typeface="Ubuntu" panose="020B0504030602030204" pitchFamily="34" charset="0"/>
            </a:rPr>
            <a:t>OKTOBER 2019</a:t>
          </a:r>
        </a:p>
        <a:p>
          <a:pPr>
            <a:lnSpc>
              <a:spcPct val="100000"/>
            </a:lnSpc>
          </a:pPr>
          <a:r>
            <a:rPr lang="sl-SI" sz="1400" b="1" dirty="0">
              <a:latin typeface="Ubuntu" panose="020B0504030602030204" pitchFamily="34" charset="0"/>
            </a:rPr>
            <a:t>Ocene osnutkov </a:t>
          </a:r>
          <a:endParaRPr lang="en-GB" sz="1400" b="1" dirty="0">
            <a:latin typeface="Ubuntu" panose="020B0504030602030204" pitchFamily="34" charset="0"/>
          </a:endParaRPr>
        </a:p>
      </dgm:t>
    </dgm:pt>
    <dgm:pt modelId="{6929055F-DD7B-4838-8A96-1B80FAF54C41}" type="parTrans" cxnId="{3BE7F78D-758A-4EE5-9629-468BFCD88105}">
      <dgm:prSet/>
      <dgm:spPr/>
      <dgm:t>
        <a:bodyPr/>
        <a:lstStyle/>
        <a:p>
          <a:endParaRPr lang="en-GB"/>
        </a:p>
      </dgm:t>
    </dgm:pt>
    <dgm:pt modelId="{34C21C40-E352-4E59-882F-6F50343DA1B4}" type="sibTrans" cxnId="{3BE7F78D-758A-4EE5-9629-468BFCD88105}">
      <dgm:prSet/>
      <dgm:spPr/>
      <dgm:t>
        <a:bodyPr/>
        <a:lstStyle/>
        <a:p>
          <a:endParaRPr lang="en-GB"/>
        </a:p>
      </dgm:t>
    </dgm:pt>
    <dgm:pt modelId="{0C9A4813-2ECB-45DE-A244-9171E5234F3E}">
      <dgm:prSet custT="1"/>
      <dgm:spPr>
        <a:solidFill>
          <a:srgbClr val="4696C8"/>
        </a:solidFill>
      </dgm:spPr>
      <dgm:t>
        <a:bodyPr/>
        <a:lstStyle/>
        <a:p>
          <a:r>
            <a:rPr lang="sl-SI" sz="1400" b="1" dirty="0">
              <a:latin typeface="Ubuntu" panose="020B0504030602030204" pitchFamily="34" charset="0"/>
            </a:rPr>
            <a:t>JANUAR 2020</a:t>
          </a:r>
        </a:p>
        <a:p>
          <a:r>
            <a:rPr lang="sl-SI" sz="1400" b="1" dirty="0">
              <a:latin typeface="Ubuntu" panose="020B0504030602030204" pitchFamily="34" charset="0"/>
            </a:rPr>
            <a:t>Oddaja končne prijave</a:t>
          </a:r>
          <a:endParaRPr lang="en-GB" sz="1400" b="1" dirty="0">
            <a:latin typeface="Ubuntu" panose="020B0504030602030204" pitchFamily="34" charset="0"/>
          </a:endParaRPr>
        </a:p>
      </dgm:t>
    </dgm:pt>
    <dgm:pt modelId="{CBD1F803-64CC-4C79-99F9-DC283674E336}" type="parTrans" cxnId="{83E23508-B618-4B2D-B9DA-004B1AD788E6}">
      <dgm:prSet/>
      <dgm:spPr/>
      <dgm:t>
        <a:bodyPr/>
        <a:lstStyle/>
        <a:p>
          <a:endParaRPr lang="en-GB"/>
        </a:p>
      </dgm:t>
    </dgm:pt>
    <dgm:pt modelId="{F4B75BDC-9165-4993-8F2E-0C1F6080BBA6}" type="sibTrans" cxnId="{83E23508-B618-4B2D-B9DA-004B1AD788E6}">
      <dgm:prSet/>
      <dgm:spPr/>
      <dgm:t>
        <a:bodyPr/>
        <a:lstStyle/>
        <a:p>
          <a:endParaRPr lang="en-GB"/>
        </a:p>
      </dgm:t>
    </dgm:pt>
    <dgm:pt modelId="{BB28070B-40A5-48A4-BFB2-B74932317D62}" type="pres">
      <dgm:prSet presAssocID="{7C9EE8E4-3DD3-41D8-A4DD-5D7C849A033E}" presName="Name0" presStyleCnt="0">
        <dgm:presLayoutVars>
          <dgm:dir/>
          <dgm:animLvl val="lvl"/>
          <dgm:resizeHandles val="exact"/>
        </dgm:presLayoutVars>
      </dgm:prSet>
      <dgm:spPr/>
    </dgm:pt>
    <dgm:pt modelId="{06882FE2-1813-414A-A49A-812E6388C9BC}" type="pres">
      <dgm:prSet presAssocID="{B23D4B0A-344F-4AD6-80B6-81393826DC66}" presName="parTxOnly" presStyleLbl="node1" presStyleIdx="0" presStyleCnt="5" custScaleX="88917" custScaleY="105612">
        <dgm:presLayoutVars>
          <dgm:chMax val="0"/>
          <dgm:chPref val="0"/>
          <dgm:bulletEnabled val="1"/>
        </dgm:presLayoutVars>
      </dgm:prSet>
      <dgm:spPr/>
    </dgm:pt>
    <dgm:pt modelId="{C8806A35-1E83-4056-8F2E-B2B0D1FC0912}" type="pres">
      <dgm:prSet presAssocID="{46602010-8A8D-45B4-A397-77FA79F4381E}" presName="parTxOnlySpace" presStyleCnt="0"/>
      <dgm:spPr/>
    </dgm:pt>
    <dgm:pt modelId="{ADC247E5-438A-48A7-814D-A85301D06D12}" type="pres">
      <dgm:prSet presAssocID="{9DD3F8D8-0ED7-4EF0-9CE6-67F1B4196087}" presName="parTxOnly" presStyleLbl="node1" presStyleIdx="1" presStyleCnt="5">
        <dgm:presLayoutVars>
          <dgm:chMax val="0"/>
          <dgm:chPref val="0"/>
          <dgm:bulletEnabled val="1"/>
        </dgm:presLayoutVars>
      </dgm:prSet>
      <dgm:spPr/>
    </dgm:pt>
    <dgm:pt modelId="{ADD90E85-83C0-4615-8055-2369C48745FC}" type="pres">
      <dgm:prSet presAssocID="{30AB81D3-7714-432E-80CA-39CC97555471}" presName="parTxOnlySpace" presStyleCnt="0"/>
      <dgm:spPr/>
    </dgm:pt>
    <dgm:pt modelId="{64D70C69-8E67-41C2-B38B-73991F8C99EC}" type="pres">
      <dgm:prSet presAssocID="{491A974B-A039-4A2B-83D9-0C95E8A89633}" presName="parTxOnly" presStyleLbl="node1" presStyleIdx="2" presStyleCnt="5" custScaleX="114991" custScaleY="106079">
        <dgm:presLayoutVars>
          <dgm:chMax val="0"/>
          <dgm:chPref val="0"/>
          <dgm:bulletEnabled val="1"/>
        </dgm:presLayoutVars>
      </dgm:prSet>
      <dgm:spPr/>
    </dgm:pt>
    <dgm:pt modelId="{01A3AF3D-8504-4489-98B0-826D2AB0DD6F}" type="pres">
      <dgm:prSet presAssocID="{AB33DCF8-FED3-439E-841C-0A5CF0B0EF49}" presName="parTxOnlySpace" presStyleCnt="0"/>
      <dgm:spPr/>
    </dgm:pt>
    <dgm:pt modelId="{B852552E-9B26-40ED-B47E-B153517AF301}" type="pres">
      <dgm:prSet presAssocID="{4F15B6AD-9F4B-4475-A456-1A96B3473B90}" presName="parTxOnly" presStyleLbl="node1" presStyleIdx="3" presStyleCnt="5" custScaleX="124623" custScaleY="105612">
        <dgm:presLayoutVars>
          <dgm:chMax val="0"/>
          <dgm:chPref val="0"/>
          <dgm:bulletEnabled val="1"/>
        </dgm:presLayoutVars>
      </dgm:prSet>
      <dgm:spPr/>
    </dgm:pt>
    <dgm:pt modelId="{C05668E5-674E-4F4A-8E5E-9793122C6141}" type="pres">
      <dgm:prSet presAssocID="{34C21C40-E352-4E59-882F-6F50343DA1B4}" presName="parTxOnlySpace" presStyleCnt="0"/>
      <dgm:spPr/>
    </dgm:pt>
    <dgm:pt modelId="{EC599A5C-0444-4417-A756-5E75A252A449}" type="pres">
      <dgm:prSet presAssocID="{0C9A4813-2ECB-45DE-A244-9171E5234F3E}" presName="parTxOnly" presStyleLbl="node1" presStyleIdx="4" presStyleCnt="5" custScaleX="131258" custScaleY="101179">
        <dgm:presLayoutVars>
          <dgm:chMax val="0"/>
          <dgm:chPref val="0"/>
          <dgm:bulletEnabled val="1"/>
        </dgm:presLayoutVars>
      </dgm:prSet>
      <dgm:spPr/>
    </dgm:pt>
  </dgm:ptLst>
  <dgm:cxnLst>
    <dgm:cxn modelId="{83E23508-B618-4B2D-B9DA-004B1AD788E6}" srcId="{7C9EE8E4-3DD3-41D8-A4DD-5D7C849A033E}" destId="{0C9A4813-2ECB-45DE-A244-9171E5234F3E}" srcOrd="4" destOrd="0" parTransId="{CBD1F803-64CC-4C79-99F9-DC283674E336}" sibTransId="{F4B75BDC-9165-4993-8F2E-0C1F6080BBA6}"/>
    <dgm:cxn modelId="{80563428-6F34-4C3B-A6E0-2A92D7EE5174}" type="presOf" srcId="{4F15B6AD-9F4B-4475-A456-1A96B3473B90}" destId="{B852552E-9B26-40ED-B47E-B153517AF301}" srcOrd="0" destOrd="0" presId="urn:microsoft.com/office/officeart/2005/8/layout/chevron1"/>
    <dgm:cxn modelId="{9DC41729-782D-41FF-A363-AB9240AEA97F}" type="presOf" srcId="{491A974B-A039-4A2B-83D9-0C95E8A89633}" destId="{64D70C69-8E67-41C2-B38B-73991F8C99EC}" srcOrd="0" destOrd="0" presId="urn:microsoft.com/office/officeart/2005/8/layout/chevron1"/>
    <dgm:cxn modelId="{9952F733-0AD1-4769-8C59-D9D8B5A1900B}" type="presOf" srcId="{9DD3F8D8-0ED7-4EF0-9CE6-67F1B4196087}" destId="{ADC247E5-438A-48A7-814D-A85301D06D12}" srcOrd="0" destOrd="0" presId="urn:microsoft.com/office/officeart/2005/8/layout/chevron1"/>
    <dgm:cxn modelId="{D1D40B7D-0895-4D38-B0DB-22F768F9E349}" type="presOf" srcId="{0C9A4813-2ECB-45DE-A244-9171E5234F3E}" destId="{EC599A5C-0444-4417-A756-5E75A252A449}" srcOrd="0" destOrd="0" presId="urn:microsoft.com/office/officeart/2005/8/layout/chevron1"/>
    <dgm:cxn modelId="{3BE7F78D-758A-4EE5-9629-468BFCD88105}" srcId="{7C9EE8E4-3DD3-41D8-A4DD-5D7C849A033E}" destId="{4F15B6AD-9F4B-4475-A456-1A96B3473B90}" srcOrd="3" destOrd="0" parTransId="{6929055F-DD7B-4838-8A96-1B80FAF54C41}" sibTransId="{34C21C40-E352-4E59-882F-6F50343DA1B4}"/>
    <dgm:cxn modelId="{65C6D1B3-05EC-468B-A90B-1C3AD0EFEEB0}" srcId="{7C9EE8E4-3DD3-41D8-A4DD-5D7C849A033E}" destId="{491A974B-A039-4A2B-83D9-0C95E8A89633}" srcOrd="2" destOrd="0" parTransId="{4339512C-DE86-41AE-BBA0-BE525BEDBD70}" sibTransId="{AB33DCF8-FED3-439E-841C-0A5CF0B0EF49}"/>
    <dgm:cxn modelId="{108917B5-9424-430D-B190-DD0CC7D4A526}" type="presOf" srcId="{7C9EE8E4-3DD3-41D8-A4DD-5D7C849A033E}" destId="{BB28070B-40A5-48A4-BFB2-B74932317D62}" srcOrd="0" destOrd="0" presId="urn:microsoft.com/office/officeart/2005/8/layout/chevron1"/>
    <dgm:cxn modelId="{048F6AC2-C6AA-41D6-84E3-30333F63367A}" srcId="{7C9EE8E4-3DD3-41D8-A4DD-5D7C849A033E}" destId="{B23D4B0A-344F-4AD6-80B6-81393826DC66}" srcOrd="0" destOrd="0" parTransId="{ACEA5D20-0041-4EE4-9742-AC9ECEE0A2F0}" sibTransId="{46602010-8A8D-45B4-A397-77FA79F4381E}"/>
    <dgm:cxn modelId="{F10368CF-FB3F-46C1-8B78-6CFC3E661320}" srcId="{7C9EE8E4-3DD3-41D8-A4DD-5D7C849A033E}" destId="{9DD3F8D8-0ED7-4EF0-9CE6-67F1B4196087}" srcOrd="1" destOrd="0" parTransId="{BD307187-01DA-4B57-8667-8FFED6C04C91}" sibTransId="{30AB81D3-7714-432E-80CA-39CC97555471}"/>
    <dgm:cxn modelId="{6DF7ECD2-B794-492D-9755-1B56613346E9}" type="presOf" srcId="{B23D4B0A-344F-4AD6-80B6-81393826DC66}" destId="{06882FE2-1813-414A-A49A-812E6388C9BC}" srcOrd="0" destOrd="0" presId="urn:microsoft.com/office/officeart/2005/8/layout/chevron1"/>
    <dgm:cxn modelId="{1588BB7F-7963-4292-BC18-DA4FEC89F4FA}" type="presParOf" srcId="{BB28070B-40A5-48A4-BFB2-B74932317D62}" destId="{06882FE2-1813-414A-A49A-812E6388C9BC}" srcOrd="0" destOrd="0" presId="urn:microsoft.com/office/officeart/2005/8/layout/chevron1"/>
    <dgm:cxn modelId="{37F12816-B547-417E-8967-49992E035E58}" type="presParOf" srcId="{BB28070B-40A5-48A4-BFB2-B74932317D62}" destId="{C8806A35-1E83-4056-8F2E-B2B0D1FC0912}" srcOrd="1" destOrd="0" presId="urn:microsoft.com/office/officeart/2005/8/layout/chevron1"/>
    <dgm:cxn modelId="{98241DB9-539C-4118-816C-55DB2C4BBB79}" type="presParOf" srcId="{BB28070B-40A5-48A4-BFB2-B74932317D62}" destId="{ADC247E5-438A-48A7-814D-A85301D06D12}" srcOrd="2" destOrd="0" presId="urn:microsoft.com/office/officeart/2005/8/layout/chevron1"/>
    <dgm:cxn modelId="{BAE97F36-EAB1-4B04-BEBD-7B979BD291D5}" type="presParOf" srcId="{BB28070B-40A5-48A4-BFB2-B74932317D62}" destId="{ADD90E85-83C0-4615-8055-2369C48745FC}" srcOrd="3" destOrd="0" presId="urn:microsoft.com/office/officeart/2005/8/layout/chevron1"/>
    <dgm:cxn modelId="{4E58C662-E0C4-4745-A95D-6C165C1EF16B}" type="presParOf" srcId="{BB28070B-40A5-48A4-BFB2-B74932317D62}" destId="{64D70C69-8E67-41C2-B38B-73991F8C99EC}" srcOrd="4" destOrd="0" presId="urn:microsoft.com/office/officeart/2005/8/layout/chevron1"/>
    <dgm:cxn modelId="{40F60ABB-B0B0-43F0-BAC8-4C7D7DD07ADD}" type="presParOf" srcId="{BB28070B-40A5-48A4-BFB2-B74932317D62}" destId="{01A3AF3D-8504-4489-98B0-826D2AB0DD6F}" srcOrd="5" destOrd="0" presId="urn:microsoft.com/office/officeart/2005/8/layout/chevron1"/>
    <dgm:cxn modelId="{0A87D8FA-DA9B-4E9E-B671-A55B1B57AEEF}" type="presParOf" srcId="{BB28070B-40A5-48A4-BFB2-B74932317D62}" destId="{B852552E-9B26-40ED-B47E-B153517AF301}" srcOrd="6" destOrd="0" presId="urn:microsoft.com/office/officeart/2005/8/layout/chevron1"/>
    <dgm:cxn modelId="{011183C4-15B9-4E16-8F68-043C92E16E8F}" type="presParOf" srcId="{BB28070B-40A5-48A4-BFB2-B74932317D62}" destId="{C05668E5-674E-4F4A-8E5E-9793122C6141}" srcOrd="7" destOrd="0" presId="urn:microsoft.com/office/officeart/2005/8/layout/chevron1"/>
    <dgm:cxn modelId="{A449F6AA-234B-46C8-AAFD-BA3BAC4D0778}" type="presParOf" srcId="{BB28070B-40A5-48A4-BFB2-B74932317D62}" destId="{EC599A5C-0444-4417-A756-5E75A252A449}" srcOrd="8"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9EE8E4-3DD3-41D8-A4DD-5D7C849A033E}"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GB"/>
        </a:p>
      </dgm:t>
    </dgm:pt>
    <dgm:pt modelId="{B23D4B0A-344F-4AD6-80B6-81393826DC66}">
      <dgm:prSet phldrT="[besedilo]" custT="1"/>
      <dgm:spPr>
        <a:solidFill>
          <a:srgbClr val="FF0000"/>
        </a:solidFill>
      </dgm:spPr>
      <dgm:t>
        <a:bodyPr/>
        <a:lstStyle/>
        <a:p>
          <a:r>
            <a:rPr lang="sl-SI" sz="2000" dirty="0">
              <a:latin typeface="Ubuntu" panose="020B0504030602030204" pitchFamily="34" charset="0"/>
            </a:rPr>
            <a:t>DANES</a:t>
          </a:r>
          <a:endParaRPr lang="en-GB" sz="2000" dirty="0">
            <a:latin typeface="Ubuntu" panose="020B0504030602030204" pitchFamily="34" charset="0"/>
          </a:endParaRPr>
        </a:p>
      </dgm:t>
    </dgm:pt>
    <dgm:pt modelId="{ACEA5D20-0041-4EE4-9742-AC9ECEE0A2F0}" type="parTrans" cxnId="{048F6AC2-C6AA-41D6-84E3-30333F63367A}">
      <dgm:prSet/>
      <dgm:spPr/>
      <dgm:t>
        <a:bodyPr/>
        <a:lstStyle/>
        <a:p>
          <a:endParaRPr lang="en-GB"/>
        </a:p>
      </dgm:t>
    </dgm:pt>
    <dgm:pt modelId="{46602010-8A8D-45B4-A397-77FA79F4381E}" type="sibTrans" cxnId="{048F6AC2-C6AA-41D6-84E3-30333F63367A}">
      <dgm:prSet/>
      <dgm:spPr/>
      <dgm:t>
        <a:bodyPr/>
        <a:lstStyle/>
        <a:p>
          <a:endParaRPr lang="en-GB"/>
        </a:p>
      </dgm:t>
    </dgm:pt>
    <dgm:pt modelId="{9DD3F8D8-0ED7-4EF0-9CE6-67F1B4196087}">
      <dgm:prSet phldrT="[besedilo]" custT="1"/>
      <dgm:spPr>
        <a:solidFill>
          <a:srgbClr val="6CC04A"/>
        </a:solidFill>
      </dgm:spPr>
      <dgm:t>
        <a:bodyPr/>
        <a:lstStyle/>
        <a:p>
          <a:r>
            <a:rPr lang="sl-SI" sz="1400" b="1" dirty="0">
              <a:latin typeface="Ubuntu" panose="020B0504030602030204" pitchFamily="34" charset="0"/>
            </a:rPr>
            <a:t>APRIL 2019</a:t>
          </a:r>
        </a:p>
        <a:p>
          <a:r>
            <a:rPr lang="sl-SI" sz="1400" b="1" dirty="0">
              <a:latin typeface="Ubuntu" panose="020B0504030602030204" pitchFamily="34" charset="0"/>
            </a:rPr>
            <a:t>Razpis EK</a:t>
          </a:r>
          <a:endParaRPr lang="en-GB" sz="1400" b="1" dirty="0">
            <a:latin typeface="Ubuntu" panose="020B0504030602030204" pitchFamily="34" charset="0"/>
          </a:endParaRPr>
        </a:p>
      </dgm:t>
    </dgm:pt>
    <dgm:pt modelId="{BD307187-01DA-4B57-8667-8FFED6C04C91}" type="parTrans" cxnId="{F10368CF-FB3F-46C1-8B78-6CFC3E661320}">
      <dgm:prSet/>
      <dgm:spPr/>
      <dgm:t>
        <a:bodyPr/>
        <a:lstStyle/>
        <a:p>
          <a:endParaRPr lang="en-GB"/>
        </a:p>
      </dgm:t>
    </dgm:pt>
    <dgm:pt modelId="{30AB81D3-7714-432E-80CA-39CC97555471}" type="sibTrans" cxnId="{F10368CF-FB3F-46C1-8B78-6CFC3E661320}">
      <dgm:prSet/>
      <dgm:spPr/>
      <dgm:t>
        <a:bodyPr/>
        <a:lstStyle/>
        <a:p>
          <a:endParaRPr lang="en-GB"/>
        </a:p>
      </dgm:t>
    </dgm:pt>
    <dgm:pt modelId="{0C9A4813-2ECB-45DE-A244-9171E5234F3E}">
      <dgm:prSet custT="1"/>
      <dgm:spPr>
        <a:solidFill>
          <a:srgbClr val="4696C8"/>
        </a:solidFill>
      </dgm:spPr>
      <dgm:t>
        <a:bodyPr/>
        <a:lstStyle/>
        <a:p>
          <a:r>
            <a:rPr lang="sl-SI" sz="1400" b="1" dirty="0">
              <a:latin typeface="Ubuntu" panose="020B0504030602030204" pitchFamily="34" charset="0"/>
            </a:rPr>
            <a:t>SEPTEMBER 2019</a:t>
          </a:r>
        </a:p>
        <a:p>
          <a:r>
            <a:rPr lang="sl-SI" sz="1400" b="1" dirty="0">
              <a:latin typeface="Ubuntu" panose="020B0504030602030204" pitchFamily="34" charset="0"/>
            </a:rPr>
            <a:t>Oddaja končne prijave</a:t>
          </a:r>
          <a:endParaRPr lang="en-GB" sz="1400" b="1" dirty="0">
            <a:latin typeface="Ubuntu" panose="020B0504030602030204" pitchFamily="34" charset="0"/>
          </a:endParaRPr>
        </a:p>
      </dgm:t>
    </dgm:pt>
    <dgm:pt modelId="{CBD1F803-64CC-4C79-99F9-DC283674E336}" type="parTrans" cxnId="{83E23508-B618-4B2D-B9DA-004B1AD788E6}">
      <dgm:prSet/>
      <dgm:spPr/>
      <dgm:t>
        <a:bodyPr/>
        <a:lstStyle/>
        <a:p>
          <a:endParaRPr lang="en-GB"/>
        </a:p>
      </dgm:t>
    </dgm:pt>
    <dgm:pt modelId="{F4B75BDC-9165-4993-8F2E-0C1F6080BBA6}" type="sibTrans" cxnId="{83E23508-B618-4B2D-B9DA-004B1AD788E6}">
      <dgm:prSet/>
      <dgm:spPr/>
      <dgm:t>
        <a:bodyPr/>
        <a:lstStyle/>
        <a:p>
          <a:endParaRPr lang="en-GB"/>
        </a:p>
      </dgm:t>
    </dgm:pt>
    <dgm:pt modelId="{BB28070B-40A5-48A4-BFB2-B74932317D62}" type="pres">
      <dgm:prSet presAssocID="{7C9EE8E4-3DD3-41D8-A4DD-5D7C849A033E}" presName="Name0" presStyleCnt="0">
        <dgm:presLayoutVars>
          <dgm:dir/>
          <dgm:animLvl val="lvl"/>
          <dgm:resizeHandles val="exact"/>
        </dgm:presLayoutVars>
      </dgm:prSet>
      <dgm:spPr/>
    </dgm:pt>
    <dgm:pt modelId="{06882FE2-1813-414A-A49A-812E6388C9BC}" type="pres">
      <dgm:prSet presAssocID="{B23D4B0A-344F-4AD6-80B6-81393826DC66}" presName="parTxOnly" presStyleLbl="node1" presStyleIdx="0" presStyleCnt="3" custScaleX="77997" custScaleY="61456">
        <dgm:presLayoutVars>
          <dgm:chMax val="0"/>
          <dgm:chPref val="0"/>
          <dgm:bulletEnabled val="1"/>
        </dgm:presLayoutVars>
      </dgm:prSet>
      <dgm:spPr/>
    </dgm:pt>
    <dgm:pt modelId="{C8806A35-1E83-4056-8F2E-B2B0D1FC0912}" type="pres">
      <dgm:prSet presAssocID="{46602010-8A8D-45B4-A397-77FA79F4381E}" presName="parTxOnlySpace" presStyleCnt="0"/>
      <dgm:spPr/>
    </dgm:pt>
    <dgm:pt modelId="{ADC247E5-438A-48A7-814D-A85301D06D12}" type="pres">
      <dgm:prSet presAssocID="{9DD3F8D8-0ED7-4EF0-9CE6-67F1B4196087}" presName="parTxOnly" presStyleLbl="node1" presStyleIdx="1" presStyleCnt="3" custScaleY="61456">
        <dgm:presLayoutVars>
          <dgm:chMax val="0"/>
          <dgm:chPref val="0"/>
          <dgm:bulletEnabled val="1"/>
        </dgm:presLayoutVars>
      </dgm:prSet>
      <dgm:spPr/>
    </dgm:pt>
    <dgm:pt modelId="{ADD90E85-83C0-4615-8055-2369C48745FC}" type="pres">
      <dgm:prSet presAssocID="{30AB81D3-7714-432E-80CA-39CC97555471}" presName="parTxOnlySpace" presStyleCnt="0"/>
      <dgm:spPr/>
    </dgm:pt>
    <dgm:pt modelId="{EC599A5C-0444-4417-A756-5E75A252A449}" type="pres">
      <dgm:prSet presAssocID="{0C9A4813-2ECB-45DE-A244-9171E5234F3E}" presName="parTxOnly" presStyleLbl="node1" presStyleIdx="2" presStyleCnt="3" custScaleX="73330" custScaleY="61456">
        <dgm:presLayoutVars>
          <dgm:chMax val="0"/>
          <dgm:chPref val="0"/>
          <dgm:bulletEnabled val="1"/>
        </dgm:presLayoutVars>
      </dgm:prSet>
      <dgm:spPr/>
    </dgm:pt>
  </dgm:ptLst>
  <dgm:cxnLst>
    <dgm:cxn modelId="{83E23508-B618-4B2D-B9DA-004B1AD788E6}" srcId="{7C9EE8E4-3DD3-41D8-A4DD-5D7C849A033E}" destId="{0C9A4813-2ECB-45DE-A244-9171E5234F3E}" srcOrd="2" destOrd="0" parTransId="{CBD1F803-64CC-4C79-99F9-DC283674E336}" sibTransId="{F4B75BDC-9165-4993-8F2E-0C1F6080BBA6}"/>
    <dgm:cxn modelId="{E6D22F43-DB5F-4CB4-A38C-64A248FE1D71}" type="presOf" srcId="{9DD3F8D8-0ED7-4EF0-9CE6-67F1B4196087}" destId="{ADC247E5-438A-48A7-814D-A85301D06D12}" srcOrd="0" destOrd="0" presId="urn:microsoft.com/office/officeart/2005/8/layout/chevron1"/>
    <dgm:cxn modelId="{EF158E71-6954-4808-B6E6-AE9EA2099114}" type="presOf" srcId="{B23D4B0A-344F-4AD6-80B6-81393826DC66}" destId="{06882FE2-1813-414A-A49A-812E6388C9BC}" srcOrd="0" destOrd="0" presId="urn:microsoft.com/office/officeart/2005/8/layout/chevron1"/>
    <dgm:cxn modelId="{F5AA6879-9E24-48E7-981F-130F164E0A46}" type="presOf" srcId="{7C9EE8E4-3DD3-41D8-A4DD-5D7C849A033E}" destId="{BB28070B-40A5-48A4-BFB2-B74932317D62}" srcOrd="0" destOrd="0" presId="urn:microsoft.com/office/officeart/2005/8/layout/chevron1"/>
    <dgm:cxn modelId="{048F6AC2-C6AA-41D6-84E3-30333F63367A}" srcId="{7C9EE8E4-3DD3-41D8-A4DD-5D7C849A033E}" destId="{B23D4B0A-344F-4AD6-80B6-81393826DC66}" srcOrd="0" destOrd="0" parTransId="{ACEA5D20-0041-4EE4-9742-AC9ECEE0A2F0}" sibTransId="{46602010-8A8D-45B4-A397-77FA79F4381E}"/>
    <dgm:cxn modelId="{2B6CEFC9-66C0-4A35-93C8-4D1F656D18C7}" type="presOf" srcId="{0C9A4813-2ECB-45DE-A244-9171E5234F3E}" destId="{EC599A5C-0444-4417-A756-5E75A252A449}" srcOrd="0" destOrd="0" presId="urn:microsoft.com/office/officeart/2005/8/layout/chevron1"/>
    <dgm:cxn modelId="{F10368CF-FB3F-46C1-8B78-6CFC3E661320}" srcId="{7C9EE8E4-3DD3-41D8-A4DD-5D7C849A033E}" destId="{9DD3F8D8-0ED7-4EF0-9CE6-67F1B4196087}" srcOrd="1" destOrd="0" parTransId="{BD307187-01DA-4B57-8667-8FFED6C04C91}" sibTransId="{30AB81D3-7714-432E-80CA-39CC97555471}"/>
    <dgm:cxn modelId="{B8152C0B-8FF4-4C27-96C9-7F8FB14CD755}" type="presParOf" srcId="{BB28070B-40A5-48A4-BFB2-B74932317D62}" destId="{06882FE2-1813-414A-A49A-812E6388C9BC}" srcOrd="0" destOrd="0" presId="urn:microsoft.com/office/officeart/2005/8/layout/chevron1"/>
    <dgm:cxn modelId="{B48C6A71-EC28-4667-939F-A88E2B6865D0}" type="presParOf" srcId="{BB28070B-40A5-48A4-BFB2-B74932317D62}" destId="{C8806A35-1E83-4056-8F2E-B2B0D1FC0912}" srcOrd="1" destOrd="0" presId="urn:microsoft.com/office/officeart/2005/8/layout/chevron1"/>
    <dgm:cxn modelId="{4B7F4322-2FCF-44A6-981F-61255D3CBDAF}" type="presParOf" srcId="{BB28070B-40A5-48A4-BFB2-B74932317D62}" destId="{ADC247E5-438A-48A7-814D-A85301D06D12}" srcOrd="2" destOrd="0" presId="urn:microsoft.com/office/officeart/2005/8/layout/chevron1"/>
    <dgm:cxn modelId="{0F198FC7-9089-4D60-B754-E2A38E82B1B6}" type="presParOf" srcId="{BB28070B-40A5-48A4-BFB2-B74932317D62}" destId="{ADD90E85-83C0-4615-8055-2369C48745FC}" srcOrd="3" destOrd="0" presId="urn:microsoft.com/office/officeart/2005/8/layout/chevron1"/>
    <dgm:cxn modelId="{2BD4CF29-BA72-4E47-AE50-BC58520EBD38}" type="presParOf" srcId="{BB28070B-40A5-48A4-BFB2-B74932317D62}" destId="{EC599A5C-0444-4417-A756-5E75A252A449}"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907D-EE04-4E52-93AA-D9219DB5520B}">
      <dsp:nvSpPr>
        <dsp:cNvPr id="0" name=""/>
        <dsp:cNvSpPr/>
      </dsp:nvSpPr>
      <dsp:spPr>
        <a:xfrm>
          <a:off x="3114018" y="0"/>
          <a:ext cx="4722980" cy="4064000"/>
        </a:xfrm>
        <a:prstGeom prst="rightArrow">
          <a:avLst>
            <a:gd name="adj1" fmla="val 75000"/>
            <a:gd name="adj2" fmla="val 50000"/>
          </a:avLst>
        </a:prstGeom>
        <a:solidFill>
          <a:srgbClr val="FFAE9B">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ctr" defTabSz="844550">
            <a:lnSpc>
              <a:spcPct val="150000"/>
            </a:lnSpc>
            <a:spcBef>
              <a:spcPct val="0"/>
            </a:spcBef>
            <a:spcAft>
              <a:spcPct val="15000"/>
            </a:spcAft>
            <a:buChar char="•"/>
          </a:pPr>
          <a:r>
            <a:rPr lang="sl-SI" sz="1900" kern="1200" dirty="0">
              <a:latin typeface="Ubuntu" panose="020B0504030602030204" pitchFamily="34" charset="0"/>
            </a:rPr>
            <a:t>Primer: </a:t>
          </a:r>
          <a:r>
            <a:rPr lang="sl-SI" sz="1800" i="1" kern="1200" dirty="0">
              <a:latin typeface="Ubuntu" panose="020B0504030602030204" pitchFamily="34" charset="0"/>
            </a:rPr>
            <a:t>Partner A v projektu nadaljuje z aktivnostjo, za katero je bil zadolžen v projektu. </a:t>
          </a:r>
        </a:p>
        <a:p>
          <a:pPr marL="171450" lvl="1" indent="-171450" algn="ctr" defTabSz="800100">
            <a:lnSpc>
              <a:spcPct val="150000"/>
            </a:lnSpc>
            <a:spcBef>
              <a:spcPct val="0"/>
            </a:spcBef>
            <a:spcAft>
              <a:spcPct val="15000"/>
            </a:spcAft>
            <a:buChar char="•"/>
          </a:pPr>
          <a:r>
            <a:rPr lang="sl-SI" sz="1800" i="1" kern="1200" dirty="0">
              <a:latin typeface="Ubuntu" panose="020B0504030602030204" pitchFamily="34" charset="0"/>
            </a:rPr>
            <a:t>Zagotovi tudi sredstva za nadaljevanje aktivnosti</a:t>
          </a:r>
        </a:p>
      </dsp:txBody>
      <dsp:txXfrm>
        <a:off x="3114018" y="508000"/>
        <a:ext cx="3198980" cy="3048000"/>
      </dsp:txXfrm>
    </dsp:sp>
    <dsp:sp modelId="{56CFCAEE-F02A-42E9-BA09-727B7136031D}">
      <dsp:nvSpPr>
        <dsp:cNvPr id="0" name=""/>
        <dsp:cNvSpPr/>
      </dsp:nvSpPr>
      <dsp:spPr>
        <a:xfrm>
          <a:off x="0" y="0"/>
          <a:ext cx="3148653" cy="4064000"/>
        </a:xfrm>
        <a:prstGeom prst="roundRect">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sl-SI" sz="2200" b="1" u="sng" kern="1200" dirty="0">
              <a:solidFill>
                <a:schemeClr val="bg1"/>
              </a:solidFill>
              <a:effectLst>
                <a:outerShdw blurRad="38100" dist="38100" dir="2700000" algn="tl">
                  <a:srgbClr val="000000">
                    <a:alpha val="43137"/>
                  </a:srgbClr>
                </a:outerShdw>
              </a:effectLst>
              <a:latin typeface="Ubuntu" panose="020B0504030602030204" pitchFamily="34" charset="0"/>
            </a:rPr>
            <a:t>NADALJEVANJE</a:t>
          </a:r>
        </a:p>
        <a:p>
          <a:pPr marL="0" lvl="0" indent="0" algn="ctr" defTabSz="977900">
            <a:lnSpc>
              <a:spcPct val="150000"/>
            </a:lnSpc>
            <a:spcBef>
              <a:spcPct val="0"/>
            </a:spcBef>
            <a:spcAft>
              <a:spcPct val="35000"/>
            </a:spcAft>
            <a:buNone/>
          </a:pPr>
          <a:r>
            <a:rPr lang="sl-SI" sz="2000" kern="1200" dirty="0">
              <a:solidFill>
                <a:schemeClr val="tx1"/>
              </a:solidFill>
              <a:latin typeface="Ubuntu" panose="020B0504030602030204" pitchFamily="34" charset="0"/>
            </a:rPr>
            <a:t>nadaljnja uporaba rešitev, izvedenih pri projektu po koncu obdobja projekta pri subjektih, ki so sodelovali pri projektu</a:t>
          </a:r>
          <a:endParaRPr lang="sl-SI" sz="2000" kern="1200" dirty="0">
            <a:solidFill>
              <a:schemeClr val="tx1"/>
            </a:solidFill>
          </a:endParaRPr>
        </a:p>
      </dsp:txBody>
      <dsp:txXfrm>
        <a:off x="153705" y="153705"/>
        <a:ext cx="2841243" cy="3756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907D-EE04-4E52-93AA-D9219DB5520B}">
      <dsp:nvSpPr>
        <dsp:cNvPr id="0" name=""/>
        <dsp:cNvSpPr/>
      </dsp:nvSpPr>
      <dsp:spPr>
        <a:xfrm>
          <a:off x="3191126" y="4335"/>
          <a:ext cx="4809390" cy="4435566"/>
        </a:xfrm>
        <a:prstGeom prst="rightArrow">
          <a:avLst>
            <a:gd name="adj1" fmla="val 75000"/>
            <a:gd name="adj2" fmla="val 50000"/>
          </a:avLst>
        </a:prstGeom>
        <a:solidFill>
          <a:srgbClr val="FFEAA7">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150000"/>
            </a:lnSpc>
            <a:spcBef>
              <a:spcPct val="0"/>
            </a:spcBef>
            <a:spcAft>
              <a:spcPct val="15000"/>
            </a:spcAft>
            <a:buChar char="•"/>
          </a:pPr>
          <a:r>
            <a:rPr lang="sl-SI" sz="2000" kern="1200" dirty="0">
              <a:latin typeface="Ubuntu" panose="020B0504030602030204" pitchFamily="34" charset="0"/>
            </a:rPr>
            <a:t>Primer: </a:t>
          </a:r>
          <a:r>
            <a:rPr lang="sl-SI" sz="2000" i="1" kern="1200" dirty="0">
              <a:latin typeface="Ubuntu" panose="020B0504030602030204" pitchFamily="34" charset="0"/>
            </a:rPr>
            <a:t>preizkušena metoda za čiščenje odpadnih voda podjetja v Sloveniji bo prenesena na podjetje na Hrvaškem (rešitev uporabi drug subjekt za enak namen)</a:t>
          </a:r>
        </a:p>
      </dsp:txBody>
      <dsp:txXfrm>
        <a:off x="3191126" y="558781"/>
        <a:ext cx="3146053" cy="3326674"/>
      </dsp:txXfrm>
    </dsp:sp>
    <dsp:sp modelId="{56CFCAEE-F02A-42E9-BA09-727B7136031D}">
      <dsp:nvSpPr>
        <dsp:cNvPr id="0" name=""/>
        <dsp:cNvSpPr/>
      </dsp:nvSpPr>
      <dsp:spPr>
        <a:xfrm>
          <a:off x="0" y="4335"/>
          <a:ext cx="3206260" cy="443556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sl-SI" sz="2200" b="1" u="sng" kern="1200" dirty="0">
              <a:solidFill>
                <a:schemeClr val="tx1"/>
              </a:solidFill>
              <a:effectLst>
                <a:outerShdw blurRad="38100" dist="38100" dir="2700000" algn="tl">
                  <a:srgbClr val="000000">
                    <a:alpha val="43137"/>
                  </a:srgbClr>
                </a:outerShdw>
              </a:effectLst>
              <a:latin typeface="Ubuntu" panose="020B0504030602030204" pitchFamily="34" charset="0"/>
            </a:rPr>
            <a:t>PONAVLJANJE</a:t>
          </a:r>
        </a:p>
        <a:p>
          <a:pPr marL="0" lvl="0" indent="0" algn="ctr" defTabSz="977900">
            <a:lnSpc>
              <a:spcPct val="150000"/>
            </a:lnSpc>
            <a:spcBef>
              <a:spcPct val="0"/>
            </a:spcBef>
            <a:spcAft>
              <a:spcPct val="35000"/>
            </a:spcAft>
            <a:buNone/>
          </a:pPr>
          <a:r>
            <a:rPr lang="sl-SI" sz="2200" kern="1200" dirty="0">
              <a:solidFill>
                <a:schemeClr val="tx1"/>
              </a:solidFill>
              <a:latin typeface="Ubuntu" panose="020B0504030602030204" pitchFamily="34" charset="0"/>
            </a:rPr>
            <a:t>rešitve, uporabljene pri projektu, med projektom ali po njem znova na enak način in za enake namene uporabijo drugi subjekti / sektorji.</a:t>
          </a:r>
          <a:endParaRPr lang="sl-SI" sz="2000" kern="1200" dirty="0">
            <a:solidFill>
              <a:schemeClr val="tx1"/>
            </a:solidFill>
          </a:endParaRPr>
        </a:p>
      </dsp:txBody>
      <dsp:txXfrm>
        <a:off x="156517" y="160852"/>
        <a:ext cx="2893226" cy="4122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907D-EE04-4E52-93AA-D9219DB5520B}">
      <dsp:nvSpPr>
        <dsp:cNvPr id="0" name=""/>
        <dsp:cNvSpPr/>
      </dsp:nvSpPr>
      <dsp:spPr>
        <a:xfrm>
          <a:off x="3206260" y="2167"/>
          <a:ext cx="4809390" cy="4435566"/>
        </a:xfrm>
        <a:prstGeom prst="rightArrow">
          <a:avLst>
            <a:gd name="adj1" fmla="val 75000"/>
            <a:gd name="adj2" fmla="val 50000"/>
          </a:avLst>
        </a:prstGeom>
        <a:solidFill>
          <a:srgbClr val="B3DEA2">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ctr" defTabSz="755650">
            <a:lnSpc>
              <a:spcPct val="150000"/>
            </a:lnSpc>
            <a:spcBef>
              <a:spcPct val="0"/>
            </a:spcBef>
            <a:spcAft>
              <a:spcPct val="15000"/>
            </a:spcAft>
            <a:buChar char="•"/>
          </a:pPr>
          <a:r>
            <a:rPr lang="sl-SI" sz="1700" kern="1200" dirty="0">
              <a:latin typeface="Ubuntu" panose="020B0504030602030204" pitchFamily="34" charset="0"/>
            </a:rPr>
            <a:t>Primer: </a:t>
          </a:r>
          <a:r>
            <a:rPr lang="sl-SI" sz="1700" i="1" kern="1200" dirty="0">
              <a:latin typeface="Ubuntu" panose="020B0504030602030204" pitchFamily="34" charset="0"/>
            </a:rPr>
            <a:t>inovativna tehnologija čiščenja odpadne vode v papirni industriji v slovenskem podjetju bo prenesena v kovinsko podjetje na Slovaškem. Tehnologija bo prilagojena sektorju in drugemu območju.</a:t>
          </a:r>
        </a:p>
      </dsp:txBody>
      <dsp:txXfrm>
        <a:off x="3206260" y="556613"/>
        <a:ext cx="3146053" cy="3326674"/>
      </dsp:txXfrm>
    </dsp:sp>
    <dsp:sp modelId="{56CFCAEE-F02A-42E9-BA09-727B7136031D}">
      <dsp:nvSpPr>
        <dsp:cNvPr id="0" name=""/>
        <dsp:cNvSpPr/>
      </dsp:nvSpPr>
      <dsp:spPr>
        <a:xfrm>
          <a:off x="0" y="4335"/>
          <a:ext cx="3206260" cy="4435566"/>
        </a:xfrm>
        <a:prstGeom prst="roundRect">
          <a:avLst/>
        </a:prstGeom>
        <a:solidFill>
          <a:srgbClr val="6CC0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sl-SI" sz="2200" b="1" u="sng" kern="1200" dirty="0">
              <a:solidFill>
                <a:srgbClr val="FF0000"/>
              </a:solidFill>
              <a:effectLst>
                <a:outerShdw blurRad="38100" dist="38100" dir="2700000" algn="tl">
                  <a:srgbClr val="000000">
                    <a:alpha val="43137"/>
                  </a:srgbClr>
                </a:outerShdw>
              </a:effectLst>
              <a:latin typeface="Ubuntu" panose="020B0504030602030204" pitchFamily="34" charset="0"/>
            </a:rPr>
            <a:t>PRENOS</a:t>
          </a:r>
        </a:p>
        <a:p>
          <a:pPr marL="0" lvl="0" indent="0" algn="ctr" defTabSz="977900">
            <a:lnSpc>
              <a:spcPct val="150000"/>
            </a:lnSpc>
            <a:spcBef>
              <a:spcPct val="0"/>
            </a:spcBef>
            <a:spcAft>
              <a:spcPct val="35000"/>
            </a:spcAft>
            <a:buNone/>
          </a:pPr>
          <a:r>
            <a:rPr lang="sl-SI" sz="2200" kern="1200" dirty="0">
              <a:solidFill>
                <a:schemeClr val="tx1"/>
              </a:solidFill>
              <a:latin typeface="Ubuntu" panose="020B0504030602030204" pitchFamily="34" charset="0"/>
            </a:rPr>
            <a:t>rešitve, uporabljene pri projektu, med projektom ali po njem isti ali drugi subjekti / sektorji uporabijo na drugačen način ali za druge namene</a:t>
          </a:r>
          <a:endParaRPr lang="sl-SI" sz="2000" kern="1200" dirty="0">
            <a:solidFill>
              <a:schemeClr val="tx1"/>
            </a:solidFill>
          </a:endParaRPr>
        </a:p>
      </dsp:txBody>
      <dsp:txXfrm>
        <a:off x="156517" y="160852"/>
        <a:ext cx="2893226" cy="4122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0F176-DD5D-456A-B736-D45E337E10FB}">
      <dsp:nvSpPr>
        <dsp:cNvPr id="0" name=""/>
        <dsp:cNvSpPr/>
      </dsp:nvSpPr>
      <dsp:spPr>
        <a:xfrm>
          <a:off x="0" y="288216"/>
          <a:ext cx="3575175" cy="1584000"/>
        </a:xfrm>
        <a:prstGeom prst="rightArrow">
          <a:avLst/>
        </a:prstGeom>
        <a:solidFill>
          <a:srgbClr val="4696C8"/>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991B1086-6B09-4175-A48E-B97890536E15}">
      <dsp:nvSpPr>
        <dsp:cNvPr id="0" name=""/>
        <dsp:cNvSpPr/>
      </dsp:nvSpPr>
      <dsp:spPr>
        <a:xfrm>
          <a:off x="25486" y="720168"/>
          <a:ext cx="2929269"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sl-SI" sz="2200" b="1" kern="1200" dirty="0"/>
            <a:t>PROJEKTNE AKTIVNOSTI</a:t>
          </a:r>
        </a:p>
      </dsp:txBody>
      <dsp:txXfrm>
        <a:off x="25486" y="720168"/>
        <a:ext cx="2929269" cy="79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82FE2-1813-414A-A49A-812E6388C9BC}">
      <dsp:nvSpPr>
        <dsp:cNvPr id="0" name=""/>
        <dsp:cNvSpPr/>
      </dsp:nvSpPr>
      <dsp:spPr>
        <a:xfrm>
          <a:off x="69" y="1660425"/>
          <a:ext cx="1564181" cy="743148"/>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l-SI" sz="1600" b="1" kern="1200" dirty="0">
              <a:latin typeface="Ubuntu" panose="020B0504030602030204" pitchFamily="34" charset="0"/>
            </a:rPr>
            <a:t>DANES</a:t>
          </a:r>
          <a:endParaRPr lang="en-GB" sz="1600" b="1" kern="1200" dirty="0">
            <a:latin typeface="Ubuntu" panose="020B0504030602030204" pitchFamily="34" charset="0"/>
          </a:endParaRPr>
        </a:p>
      </dsp:txBody>
      <dsp:txXfrm>
        <a:off x="371643" y="1660425"/>
        <a:ext cx="821033" cy="743148"/>
      </dsp:txXfrm>
    </dsp:sp>
    <dsp:sp modelId="{ADC247E5-438A-48A7-814D-A85301D06D12}">
      <dsp:nvSpPr>
        <dsp:cNvPr id="0" name=""/>
        <dsp:cNvSpPr/>
      </dsp:nvSpPr>
      <dsp:spPr>
        <a:xfrm>
          <a:off x="1388336" y="1680170"/>
          <a:ext cx="1759148" cy="703659"/>
        </a:xfrm>
        <a:prstGeom prst="chevron">
          <a:avLst/>
        </a:prstGeom>
        <a:solidFill>
          <a:srgbClr val="6CC0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Ubuntu" panose="020B0504030602030204" pitchFamily="34" charset="0"/>
            </a:rPr>
            <a:t>APRIL 2019</a:t>
          </a:r>
        </a:p>
        <a:p>
          <a:pPr marL="0" lvl="0" indent="0" algn="ctr" defTabSz="622300">
            <a:lnSpc>
              <a:spcPct val="90000"/>
            </a:lnSpc>
            <a:spcBef>
              <a:spcPct val="0"/>
            </a:spcBef>
            <a:spcAft>
              <a:spcPct val="35000"/>
            </a:spcAft>
            <a:buNone/>
          </a:pPr>
          <a:r>
            <a:rPr lang="sl-SI" sz="1400" b="1" kern="1200" dirty="0">
              <a:latin typeface="Ubuntu" panose="020B0504030602030204" pitchFamily="34" charset="0"/>
            </a:rPr>
            <a:t>Razpis EK</a:t>
          </a:r>
          <a:endParaRPr lang="en-GB" sz="1400" b="1" kern="1200" dirty="0">
            <a:latin typeface="Ubuntu" panose="020B0504030602030204" pitchFamily="34" charset="0"/>
          </a:endParaRPr>
        </a:p>
      </dsp:txBody>
      <dsp:txXfrm>
        <a:off x="1740166" y="1680170"/>
        <a:ext cx="1055489" cy="703659"/>
      </dsp:txXfrm>
    </dsp:sp>
    <dsp:sp modelId="{64D70C69-8E67-41C2-B38B-73991F8C99EC}">
      <dsp:nvSpPr>
        <dsp:cNvPr id="0" name=""/>
        <dsp:cNvSpPr/>
      </dsp:nvSpPr>
      <dsp:spPr>
        <a:xfrm>
          <a:off x="2971570" y="1658782"/>
          <a:ext cx="2022862" cy="746434"/>
        </a:xfrm>
        <a:prstGeom prst="chevron">
          <a:avLst/>
        </a:prstGeom>
        <a:solidFill>
          <a:srgbClr val="4696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Ubuntu" panose="020B0504030602030204" pitchFamily="34" charset="0"/>
            </a:rPr>
            <a:t>JUNIJ 2019 </a:t>
          </a:r>
        </a:p>
        <a:p>
          <a:pPr marL="0" lvl="0" indent="0" algn="ctr" defTabSz="622300">
            <a:lnSpc>
              <a:spcPct val="90000"/>
            </a:lnSpc>
            <a:spcBef>
              <a:spcPct val="0"/>
            </a:spcBef>
            <a:spcAft>
              <a:spcPct val="35000"/>
            </a:spcAft>
            <a:buNone/>
          </a:pPr>
          <a:r>
            <a:rPr lang="sl-SI" sz="1400" b="1" kern="1200" dirty="0">
              <a:latin typeface="Ubuntu" panose="020B0504030602030204" pitchFamily="34" charset="0"/>
            </a:rPr>
            <a:t>Oddaja osnutkov </a:t>
          </a:r>
          <a:endParaRPr lang="en-GB" sz="1400" b="1" kern="1200" dirty="0">
            <a:latin typeface="Ubuntu" panose="020B0504030602030204" pitchFamily="34" charset="0"/>
          </a:endParaRPr>
        </a:p>
      </dsp:txBody>
      <dsp:txXfrm>
        <a:off x="3344787" y="1658782"/>
        <a:ext cx="1276428" cy="746434"/>
      </dsp:txXfrm>
    </dsp:sp>
    <dsp:sp modelId="{B852552E-9B26-40ED-B47E-B153517AF301}">
      <dsp:nvSpPr>
        <dsp:cNvPr id="0" name=""/>
        <dsp:cNvSpPr/>
      </dsp:nvSpPr>
      <dsp:spPr>
        <a:xfrm>
          <a:off x="4818517" y="1660425"/>
          <a:ext cx="2192303" cy="743148"/>
        </a:xfrm>
        <a:prstGeom prst="chevron">
          <a:avLst/>
        </a:prstGeom>
        <a:solidFill>
          <a:srgbClr val="6CC0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Ubuntu" panose="020B0504030602030204" pitchFamily="34" charset="0"/>
            </a:rPr>
            <a:t>OKTOBER 2019</a:t>
          </a:r>
        </a:p>
        <a:p>
          <a:pPr marL="0" lvl="0" indent="0" algn="ctr" defTabSz="622300">
            <a:lnSpc>
              <a:spcPct val="100000"/>
            </a:lnSpc>
            <a:spcBef>
              <a:spcPct val="0"/>
            </a:spcBef>
            <a:spcAft>
              <a:spcPct val="35000"/>
            </a:spcAft>
            <a:buNone/>
          </a:pPr>
          <a:r>
            <a:rPr lang="sl-SI" sz="1400" b="1" kern="1200" dirty="0">
              <a:latin typeface="Ubuntu" panose="020B0504030602030204" pitchFamily="34" charset="0"/>
            </a:rPr>
            <a:t>Ocene osnutkov </a:t>
          </a:r>
          <a:endParaRPr lang="en-GB" sz="1400" b="1" kern="1200" dirty="0">
            <a:latin typeface="Ubuntu" panose="020B0504030602030204" pitchFamily="34" charset="0"/>
          </a:endParaRPr>
        </a:p>
      </dsp:txBody>
      <dsp:txXfrm>
        <a:off x="5190091" y="1660425"/>
        <a:ext cx="1449155" cy="743148"/>
      </dsp:txXfrm>
    </dsp:sp>
    <dsp:sp modelId="{EC599A5C-0444-4417-A756-5E75A252A449}">
      <dsp:nvSpPr>
        <dsp:cNvPr id="0" name=""/>
        <dsp:cNvSpPr/>
      </dsp:nvSpPr>
      <dsp:spPr>
        <a:xfrm>
          <a:off x="6834906" y="1676022"/>
          <a:ext cx="2309022" cy="711955"/>
        </a:xfrm>
        <a:prstGeom prst="chevron">
          <a:avLst/>
        </a:prstGeom>
        <a:solidFill>
          <a:srgbClr val="4696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Ubuntu" panose="020B0504030602030204" pitchFamily="34" charset="0"/>
            </a:rPr>
            <a:t>JANUAR 2020</a:t>
          </a:r>
        </a:p>
        <a:p>
          <a:pPr marL="0" lvl="0" indent="0" algn="ctr" defTabSz="622300">
            <a:lnSpc>
              <a:spcPct val="90000"/>
            </a:lnSpc>
            <a:spcBef>
              <a:spcPct val="0"/>
            </a:spcBef>
            <a:spcAft>
              <a:spcPct val="35000"/>
            </a:spcAft>
            <a:buNone/>
          </a:pPr>
          <a:r>
            <a:rPr lang="sl-SI" sz="1400" b="1" kern="1200" dirty="0">
              <a:latin typeface="Ubuntu" panose="020B0504030602030204" pitchFamily="34" charset="0"/>
            </a:rPr>
            <a:t>Oddaja končne prijave</a:t>
          </a:r>
          <a:endParaRPr lang="en-GB" sz="1400" b="1" kern="1200" dirty="0">
            <a:latin typeface="Ubuntu" panose="020B0504030602030204" pitchFamily="34" charset="0"/>
          </a:endParaRPr>
        </a:p>
      </dsp:txBody>
      <dsp:txXfrm>
        <a:off x="7190884" y="1676022"/>
        <a:ext cx="1597067" cy="711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82FE2-1813-414A-A49A-812E6388C9BC}">
      <dsp:nvSpPr>
        <dsp:cNvPr id="0" name=""/>
        <dsp:cNvSpPr/>
      </dsp:nvSpPr>
      <dsp:spPr>
        <a:xfrm>
          <a:off x="1626" y="720082"/>
          <a:ext cx="2970129" cy="936098"/>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sl-SI" sz="2000" kern="1200" dirty="0">
              <a:latin typeface="Ubuntu" panose="020B0504030602030204" pitchFamily="34" charset="0"/>
            </a:rPr>
            <a:t>DANES</a:t>
          </a:r>
          <a:endParaRPr lang="en-GB" sz="2000" kern="1200" dirty="0">
            <a:latin typeface="Ubuntu" panose="020B0504030602030204" pitchFamily="34" charset="0"/>
          </a:endParaRPr>
        </a:p>
      </dsp:txBody>
      <dsp:txXfrm>
        <a:off x="469675" y="720082"/>
        <a:ext cx="2034031" cy="936098"/>
      </dsp:txXfrm>
    </dsp:sp>
    <dsp:sp modelId="{ADC247E5-438A-48A7-814D-A85301D06D12}">
      <dsp:nvSpPr>
        <dsp:cNvPr id="0" name=""/>
        <dsp:cNvSpPr/>
      </dsp:nvSpPr>
      <dsp:spPr>
        <a:xfrm>
          <a:off x="2590955" y="720082"/>
          <a:ext cx="3808004" cy="936098"/>
        </a:xfrm>
        <a:prstGeom prst="chevron">
          <a:avLst/>
        </a:prstGeom>
        <a:solidFill>
          <a:srgbClr val="6CC0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Ubuntu" panose="020B0504030602030204" pitchFamily="34" charset="0"/>
            </a:rPr>
            <a:t>APRIL 2019</a:t>
          </a:r>
        </a:p>
        <a:p>
          <a:pPr marL="0" lvl="0" indent="0" algn="ctr" defTabSz="622300">
            <a:lnSpc>
              <a:spcPct val="90000"/>
            </a:lnSpc>
            <a:spcBef>
              <a:spcPct val="0"/>
            </a:spcBef>
            <a:spcAft>
              <a:spcPct val="35000"/>
            </a:spcAft>
            <a:buNone/>
          </a:pPr>
          <a:r>
            <a:rPr lang="sl-SI" sz="1400" b="1" kern="1200" dirty="0">
              <a:latin typeface="Ubuntu" panose="020B0504030602030204" pitchFamily="34" charset="0"/>
            </a:rPr>
            <a:t>Razpis EK</a:t>
          </a:r>
          <a:endParaRPr lang="en-GB" sz="1400" b="1" kern="1200" dirty="0">
            <a:latin typeface="Ubuntu" panose="020B0504030602030204" pitchFamily="34" charset="0"/>
          </a:endParaRPr>
        </a:p>
      </dsp:txBody>
      <dsp:txXfrm>
        <a:off x="3059004" y="720082"/>
        <a:ext cx="2871906" cy="936098"/>
      </dsp:txXfrm>
    </dsp:sp>
    <dsp:sp modelId="{EC599A5C-0444-4417-A756-5E75A252A449}">
      <dsp:nvSpPr>
        <dsp:cNvPr id="0" name=""/>
        <dsp:cNvSpPr/>
      </dsp:nvSpPr>
      <dsp:spPr>
        <a:xfrm>
          <a:off x="6018159" y="720082"/>
          <a:ext cx="2792409" cy="936098"/>
        </a:xfrm>
        <a:prstGeom prst="chevron">
          <a:avLst/>
        </a:prstGeom>
        <a:solidFill>
          <a:srgbClr val="4696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Ubuntu" panose="020B0504030602030204" pitchFamily="34" charset="0"/>
            </a:rPr>
            <a:t>SEPTEMBER 2019</a:t>
          </a:r>
        </a:p>
        <a:p>
          <a:pPr marL="0" lvl="0" indent="0" algn="ctr" defTabSz="622300">
            <a:lnSpc>
              <a:spcPct val="90000"/>
            </a:lnSpc>
            <a:spcBef>
              <a:spcPct val="0"/>
            </a:spcBef>
            <a:spcAft>
              <a:spcPct val="35000"/>
            </a:spcAft>
            <a:buNone/>
          </a:pPr>
          <a:r>
            <a:rPr lang="sl-SI" sz="1400" b="1" kern="1200" dirty="0">
              <a:latin typeface="Ubuntu" panose="020B0504030602030204" pitchFamily="34" charset="0"/>
            </a:rPr>
            <a:t>Oddaja končne prijave</a:t>
          </a:r>
          <a:endParaRPr lang="en-GB" sz="1400" b="1" kern="1200" dirty="0">
            <a:latin typeface="Ubuntu" panose="020B0504030602030204" pitchFamily="34" charset="0"/>
          </a:endParaRPr>
        </a:p>
      </dsp:txBody>
      <dsp:txXfrm>
        <a:off x="6486208" y="720082"/>
        <a:ext cx="1856311" cy="93609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0B0F9BE-BE2B-4722-AB92-E1D4616B4074}" type="datetimeFigureOut">
              <a:rPr lang="sl-SI" smtClean="0"/>
              <a:t>19. 12. 2024</a:t>
            </a:fld>
            <a:endParaRPr lang="sl-SI"/>
          </a:p>
        </p:txBody>
      </p:sp>
      <p:sp>
        <p:nvSpPr>
          <p:cNvPr id="4" name="Ograda no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77C17CA-1830-41FC-B487-1310C79F21D1}" type="slidenum">
              <a:rPr lang="sl-SI" smtClean="0"/>
              <a:t>‹#›</a:t>
            </a:fld>
            <a:endParaRPr lang="sl-SI"/>
          </a:p>
        </p:txBody>
      </p:sp>
    </p:spTree>
    <p:extLst>
      <p:ext uri="{BB962C8B-B14F-4D97-AF65-F5344CB8AC3E}">
        <p14:creationId xmlns:p14="http://schemas.microsoft.com/office/powerpoint/2010/main" val="3587743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1F0385-2F07-4BA0-AE8F-CFDDE0EB5C4B}" type="datetimeFigureOut">
              <a:rPr lang="sl-SI" smtClean="0"/>
              <a:t>19. 12. 2024</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FB7745-16D1-4D94-9306-41A0B2F26561}" type="slidenum">
              <a:rPr lang="sl-SI" smtClean="0"/>
              <a:t>‹#›</a:t>
            </a:fld>
            <a:endParaRPr lang="sl-SI"/>
          </a:p>
        </p:txBody>
      </p:sp>
    </p:spTree>
    <p:extLst>
      <p:ext uri="{BB962C8B-B14F-4D97-AF65-F5344CB8AC3E}">
        <p14:creationId xmlns:p14="http://schemas.microsoft.com/office/powerpoint/2010/main" val="143485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pPr/>
              <a:t>1</a:t>
            </a:fld>
            <a:endParaRPr lang="sl-SI" dirty="0"/>
          </a:p>
        </p:txBody>
      </p:sp>
    </p:spTree>
    <p:extLst>
      <p:ext uri="{BB962C8B-B14F-4D97-AF65-F5344CB8AC3E}">
        <p14:creationId xmlns:p14="http://schemas.microsoft.com/office/powerpoint/2010/main" val="420985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10</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11</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12</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13</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14</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15</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16</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17</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18</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19</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2</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20</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21</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Za vsako</a:t>
            </a:r>
            <a:r>
              <a:rPr lang="sl-SI" baseline="0" dirty="0"/>
              <a:t> skupino morate opredelit primerne metode za naslavljanje in vključevanje, ki bodo izvedene v okviru projektnih aktivnosti</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22</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23</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30</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31</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a:latin typeface="Ubuntu" panose="020B0504030602030204" pitchFamily="34" charset="0"/>
              </a:rPr>
              <a:t>Uvrstitev projektnega predloga na več prednostnih področij</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32</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33</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pPr/>
              <a:t>34</a:t>
            </a:fld>
            <a:endParaRPr lang="sl-SI" dirty="0"/>
          </a:p>
        </p:txBody>
      </p:sp>
    </p:spTree>
    <p:extLst>
      <p:ext uri="{BB962C8B-B14F-4D97-AF65-F5344CB8AC3E}">
        <p14:creationId xmlns:p14="http://schemas.microsoft.com/office/powerpoint/2010/main" val="4209852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a:lnSpc>
                <a:spcPct val="150000"/>
              </a:lnSpc>
            </a:pPr>
            <a:r>
              <a:rPr lang="sl-SI" dirty="0"/>
              <a:t>Trajnost rezultatov projekta v srednjeročnem in dolgoročnem obdobju je zmožnost, da jih ohranjamo po njegovem izvajanju, bodisi z nadaljevanjem, s ponovitvijo ali s prenosom. </a:t>
            </a:r>
          </a:p>
        </p:txBody>
      </p:sp>
      <p:sp>
        <p:nvSpPr>
          <p:cNvPr id="4" name="Ograda številke diapozitiva 3"/>
          <p:cNvSpPr>
            <a:spLocks noGrp="1"/>
          </p:cNvSpPr>
          <p:nvPr>
            <p:ph type="sldNum" sz="quarter" idx="10"/>
          </p:nvPr>
        </p:nvSpPr>
        <p:spPr/>
        <p:txBody>
          <a:bodyPr/>
          <a:lstStyle/>
          <a:p>
            <a:fld id="{14FB7745-16D1-4D94-9306-41A0B2F26561}" type="slidenum">
              <a:rPr lang="sl-SI" smtClean="0"/>
              <a:t>35</a:t>
            </a:fld>
            <a:endParaRPr lang="sl-SI"/>
          </a:p>
        </p:txBody>
      </p:sp>
    </p:spTree>
    <p:extLst>
      <p:ext uri="{BB962C8B-B14F-4D97-AF65-F5344CB8AC3E}">
        <p14:creationId xmlns:p14="http://schemas.microsoft.com/office/powerpoint/2010/main" val="333467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3</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a:t>Nadaljevanje pomeni nadaljevanje uporabe rešitev, ki so bile izvedene med projektom po njegovem zaključku. Nadaljevanje lahko pomeni tudi nadaljnje geografsko širjenje. Nadaljnje nadaljevanje in vzdrževanje rezultatov projekta bo zadostovalo za prehodni rezultat, nadaljnja geografska razširjenost pa bo ocenjena glede na pričakovani obseg, zaradi česar je primerljiva s podvajanjem ali prenosom.</a:t>
            </a:r>
          </a:p>
          <a:p>
            <a:endParaRPr lang="en-US"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36</a:t>
            </a:fld>
            <a:endParaRPr lang="sl-SI"/>
          </a:p>
        </p:txBody>
      </p:sp>
    </p:spTree>
    <p:extLst>
      <p:ext uri="{BB962C8B-B14F-4D97-AF65-F5344CB8AC3E}">
        <p14:creationId xmlns:p14="http://schemas.microsoft.com/office/powerpoint/2010/main" val="2339588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37</a:t>
            </a:fld>
            <a:endParaRPr lang="sl-SI"/>
          </a:p>
        </p:txBody>
      </p:sp>
    </p:spTree>
    <p:extLst>
      <p:ext uri="{BB962C8B-B14F-4D97-AF65-F5344CB8AC3E}">
        <p14:creationId xmlns:p14="http://schemas.microsoft.com/office/powerpoint/2010/main" val="2702672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38</a:t>
            </a:fld>
            <a:endParaRPr lang="sl-SI"/>
          </a:p>
        </p:txBody>
      </p:sp>
    </p:spTree>
    <p:extLst>
      <p:ext uri="{BB962C8B-B14F-4D97-AF65-F5344CB8AC3E}">
        <p14:creationId xmlns:p14="http://schemas.microsoft.com/office/powerpoint/2010/main" val="1843767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39</a:t>
            </a:fld>
            <a:endParaRPr lang="sl-SI"/>
          </a:p>
        </p:txBody>
      </p:sp>
    </p:spTree>
    <p:extLst>
      <p:ext uri="{BB962C8B-B14F-4D97-AF65-F5344CB8AC3E}">
        <p14:creationId xmlns:p14="http://schemas.microsoft.com/office/powerpoint/2010/main" val="3414228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40</a:t>
            </a:fld>
            <a:endParaRPr lang="sl-SI"/>
          </a:p>
        </p:txBody>
      </p:sp>
    </p:spTree>
    <p:extLst>
      <p:ext uri="{BB962C8B-B14F-4D97-AF65-F5344CB8AC3E}">
        <p14:creationId xmlns:p14="http://schemas.microsoft.com/office/powerpoint/2010/main" val="3435950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41</a:t>
            </a:fld>
            <a:endParaRPr lang="sl-SI"/>
          </a:p>
        </p:txBody>
      </p:sp>
    </p:spTree>
    <p:extLst>
      <p:ext uri="{BB962C8B-B14F-4D97-AF65-F5344CB8AC3E}">
        <p14:creationId xmlns:p14="http://schemas.microsoft.com/office/powerpoint/2010/main" val="578505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42</a:t>
            </a:fld>
            <a:endParaRPr lang="sl-SI"/>
          </a:p>
        </p:txBody>
      </p:sp>
    </p:spTree>
    <p:extLst>
      <p:ext uri="{BB962C8B-B14F-4D97-AF65-F5344CB8AC3E}">
        <p14:creationId xmlns:p14="http://schemas.microsoft.com/office/powerpoint/2010/main" val="3503754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43</a:t>
            </a:fld>
            <a:endParaRPr lang="sl-SI"/>
          </a:p>
        </p:txBody>
      </p:sp>
    </p:spTree>
    <p:extLst>
      <p:ext uri="{BB962C8B-B14F-4D97-AF65-F5344CB8AC3E}">
        <p14:creationId xmlns:p14="http://schemas.microsoft.com/office/powerpoint/2010/main" val="2996805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44</a:t>
            </a:fld>
            <a:endParaRPr lang="sl-SI"/>
          </a:p>
        </p:txBody>
      </p:sp>
    </p:spTree>
    <p:extLst>
      <p:ext uri="{BB962C8B-B14F-4D97-AF65-F5344CB8AC3E}">
        <p14:creationId xmlns:p14="http://schemas.microsoft.com/office/powerpoint/2010/main" val="934705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Sinergije se lahko dosežejo </a:t>
            </a:r>
            <a:r>
              <a:rPr lang="sl-SI" u="sng" dirty="0"/>
              <a:t>z večnamenskimi pristopi </a:t>
            </a:r>
            <a:r>
              <a:rPr lang="sl-SI" dirty="0"/>
              <a:t>ter </a:t>
            </a:r>
            <a:r>
              <a:rPr lang="sl-SI" u="sng" dirty="0"/>
              <a:t>vključevanjem in / ali dopolnjevanjem z drugimi politikami EU in mehanizmi financiranja</a:t>
            </a:r>
            <a:r>
              <a:rPr lang="sl-SI" dirty="0"/>
              <a:t>. Predlogi bodo prejeli bonus točke za sinergije in ukrepe dopolnjevanja, odvisno od njihove razširjenosti in kakovosti.</a:t>
            </a:r>
          </a:p>
        </p:txBody>
      </p:sp>
      <p:sp>
        <p:nvSpPr>
          <p:cNvPr id="4" name="Ograda številke diapozitiva 3"/>
          <p:cNvSpPr>
            <a:spLocks noGrp="1"/>
          </p:cNvSpPr>
          <p:nvPr>
            <p:ph type="sldNum" sz="quarter" idx="10"/>
          </p:nvPr>
        </p:nvSpPr>
        <p:spPr/>
        <p:txBody>
          <a:bodyPr/>
          <a:lstStyle/>
          <a:p>
            <a:fld id="{14FB7745-16D1-4D94-9306-41A0B2F26561}" type="slidenum">
              <a:rPr lang="sl-SI" smtClean="0"/>
              <a:t>45</a:t>
            </a:fld>
            <a:endParaRPr lang="sl-SI"/>
          </a:p>
        </p:txBody>
      </p:sp>
    </p:spTree>
    <p:extLst>
      <p:ext uri="{BB962C8B-B14F-4D97-AF65-F5344CB8AC3E}">
        <p14:creationId xmlns:p14="http://schemas.microsoft.com/office/powerpoint/2010/main" val="35430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4</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46</a:t>
            </a:fld>
            <a:endParaRPr lang="sl-SI"/>
          </a:p>
        </p:txBody>
      </p:sp>
    </p:spTree>
    <p:extLst>
      <p:ext uri="{BB962C8B-B14F-4D97-AF65-F5344CB8AC3E}">
        <p14:creationId xmlns:p14="http://schemas.microsoft.com/office/powerpoint/2010/main" val="4017544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47</a:t>
            </a:fld>
            <a:endParaRPr lang="sl-SI"/>
          </a:p>
        </p:txBody>
      </p:sp>
    </p:spTree>
    <p:extLst>
      <p:ext uri="{BB962C8B-B14F-4D97-AF65-F5344CB8AC3E}">
        <p14:creationId xmlns:p14="http://schemas.microsoft.com/office/powerpoint/2010/main" val="2055503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48</a:t>
            </a:fld>
            <a:endParaRPr lang="sl-SI"/>
          </a:p>
        </p:txBody>
      </p:sp>
    </p:spTree>
    <p:extLst>
      <p:ext uri="{BB962C8B-B14F-4D97-AF65-F5344CB8AC3E}">
        <p14:creationId xmlns:p14="http://schemas.microsoft.com/office/powerpoint/2010/main" val="148957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a:p>
        </p:txBody>
      </p:sp>
      <p:sp>
        <p:nvSpPr>
          <p:cNvPr id="4" name="Ograda številke diapozitiva 3"/>
          <p:cNvSpPr>
            <a:spLocks noGrp="1"/>
          </p:cNvSpPr>
          <p:nvPr>
            <p:ph type="sldNum" sz="quarter" idx="10"/>
          </p:nvPr>
        </p:nvSpPr>
        <p:spPr/>
        <p:txBody>
          <a:bodyPr/>
          <a:lstStyle/>
          <a:p>
            <a:fld id="{14FB7745-16D1-4D94-9306-41A0B2F26561}" type="slidenum">
              <a:rPr lang="sl-SI" smtClean="0"/>
              <a:t>49</a:t>
            </a:fld>
            <a:endParaRPr lang="sl-SI"/>
          </a:p>
        </p:txBody>
      </p:sp>
    </p:spTree>
    <p:extLst>
      <p:ext uri="{BB962C8B-B14F-4D97-AF65-F5344CB8AC3E}">
        <p14:creationId xmlns:p14="http://schemas.microsoft.com/office/powerpoint/2010/main" val="326559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EU dodana vrednost je poseben ocenjevalni</a:t>
            </a:r>
            <a:r>
              <a:rPr lang="sl-SI" baseline="0" dirty="0"/>
              <a:t> sklop, ki obsega:</a:t>
            </a:r>
          </a:p>
          <a:p>
            <a:pPr marL="228600" indent="-228600">
              <a:buAutoNum type="arabicPeriod"/>
            </a:pPr>
            <a:r>
              <a:rPr lang="sl-SI" baseline="0" dirty="0"/>
              <a:t>Obseg in kakovost prispevka k posebnim ciljem prednostnih področij podprograma za okolje</a:t>
            </a:r>
          </a:p>
          <a:p>
            <a:pPr marL="228600" indent="-228600">
              <a:buAutoNum type="arabicPeriod"/>
            </a:pPr>
            <a:r>
              <a:rPr lang="sl-SI" baseline="0" dirty="0"/>
              <a:t>Trajnost </a:t>
            </a:r>
          </a:p>
          <a:p>
            <a:pPr marL="228600" indent="-228600">
              <a:buAutoNum type="arabicPeriod"/>
            </a:pPr>
            <a:r>
              <a:rPr lang="sl-SI" baseline="0" dirty="0"/>
              <a:t>Prispevanje k projektnim temam (kar smo predelali že na pretekli delavnici)</a:t>
            </a:r>
          </a:p>
          <a:p>
            <a:pPr marL="228600" indent="-228600">
              <a:buAutoNum type="arabicPeriod"/>
            </a:pPr>
            <a:r>
              <a:rPr lang="sl-SI" baseline="0" dirty="0"/>
              <a:t>Sinergije in </a:t>
            </a:r>
            <a:r>
              <a:rPr lang="sl-SI" baseline="0" dirty="0" err="1"/>
              <a:t>nadnacionalnost</a:t>
            </a:r>
            <a:r>
              <a:rPr lang="sl-SI" baseline="0" dirty="0"/>
              <a:t>.</a:t>
            </a:r>
          </a:p>
          <a:p>
            <a:pPr marL="0" indent="0">
              <a:buNone/>
            </a:pPr>
            <a:r>
              <a:rPr lang="sl-SI" baseline="0" dirty="0"/>
              <a:t>Celoten ocenjevalni sklop obsega kar 60% vseh ocenjevalnih točk, kar pomeni, da bomo danes upravičeno temu sklopu namenili nekaj več časa. </a:t>
            </a:r>
          </a:p>
        </p:txBody>
      </p:sp>
      <p:sp>
        <p:nvSpPr>
          <p:cNvPr id="4" name="Ograda številke diapozitiva 3"/>
          <p:cNvSpPr>
            <a:spLocks noGrp="1"/>
          </p:cNvSpPr>
          <p:nvPr>
            <p:ph type="sldNum" sz="quarter" idx="10"/>
          </p:nvPr>
        </p:nvSpPr>
        <p:spPr/>
        <p:txBody>
          <a:bodyPr/>
          <a:lstStyle/>
          <a:p>
            <a:fld id="{14FB7745-16D1-4D94-9306-41A0B2F26561}" type="slidenum">
              <a:rPr lang="sl-SI" smtClean="0"/>
              <a:t>50</a:t>
            </a:fld>
            <a:endParaRPr lang="sl-SI"/>
          </a:p>
        </p:txBody>
      </p:sp>
    </p:spTree>
    <p:extLst>
      <p:ext uri="{BB962C8B-B14F-4D97-AF65-F5344CB8AC3E}">
        <p14:creationId xmlns:p14="http://schemas.microsoft.com/office/powerpoint/2010/main" val="4194460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Za vsako</a:t>
            </a:r>
            <a:r>
              <a:rPr lang="sl-SI" baseline="0" dirty="0"/>
              <a:t> skupino morate opredelit primerne metode za naslavljanje in vključevanje, ki bodo izvedene v okviru projektnih aktivnosti</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51</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Za vsako</a:t>
            </a:r>
            <a:r>
              <a:rPr lang="sl-SI" baseline="0" dirty="0"/>
              <a:t> skupino morate opredelit primerne metode za naslavljanje in vključevanje, ki bodo izvedene v okviru projektnih aktivnosti</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52</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53</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58</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59</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5</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a:latin typeface="Ubuntu" panose="020B0504030602030204" pitchFamily="34" charset="0"/>
              </a:rPr>
              <a:t>Uvrstitev projektnega predloga na več prednostnih področij</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60</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61</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62</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Preden se posvetimo današnji temi, si najprej poglejmo, kako ste</a:t>
            </a:r>
            <a:r>
              <a:rPr lang="sl-SI" baseline="0" dirty="0"/>
              <a:t> lahko vključeni v LIFE projekt:</a:t>
            </a:r>
          </a:p>
          <a:p>
            <a:r>
              <a:rPr lang="sl-SI" baseline="0" dirty="0"/>
              <a:t>Prijavitelj – če imate idejo za reševanje okoljskega problema in zmožni vodenja projekta, lahko prevzamete vlogo prijavitelja.</a:t>
            </a:r>
          </a:p>
          <a:p>
            <a:r>
              <a:rPr lang="sl-SI" baseline="0" dirty="0"/>
              <a:t>Partnerji – so podobno kot prijavitelj, aktivno vključeni v izvajanje projekta in vanj vložijo tudi finančni vložek.</a:t>
            </a:r>
          </a:p>
          <a:p>
            <a:r>
              <a:rPr lang="sl-SI" baseline="0" dirty="0"/>
              <a:t>Sofinancerji – projekt podrejo finančno, vendar ne izvajajo samih aktivnosti. Običajno so sofinancerji organizacija, katerim je v interesu, da se problem reši, vendar sami ne sodelujejo pri tem.</a:t>
            </a:r>
          </a:p>
          <a:p>
            <a:r>
              <a:rPr lang="sl-SI" baseline="0" dirty="0"/>
              <a:t>Zunanji izvajalci določenih aktivnosti – seveda, vedno ne morete vseh aktivnosti izvesti sami, zato lahko najamete zunanjo pomoč, ki jo plačate v celoti.</a:t>
            </a:r>
          </a:p>
          <a:p>
            <a:endParaRPr lang="sl-SI" baseline="0" dirty="0"/>
          </a:p>
          <a:p>
            <a:r>
              <a:rPr lang="sl-SI" baseline="0" dirty="0"/>
              <a:t>To so vse skupine, ki jim je v interesu, da se projekt izvede.</a:t>
            </a:r>
          </a:p>
          <a:p>
            <a:r>
              <a:rPr lang="sl-SI" baseline="0" dirty="0"/>
              <a:t>Posebno pozornost pa morate nameniti deležniki in ciljne skupine, ki pa niso nujno vedno podporniki vašega projekta.</a:t>
            </a: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63</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Da boste razumeli, zakaj se sploh pogovarjamo</a:t>
            </a:r>
            <a:r>
              <a:rPr lang="sl-SI" baseline="0" dirty="0"/>
              <a:t> o tem danes, </a:t>
            </a:r>
            <a:r>
              <a:rPr lang="sl-SI" dirty="0"/>
              <a:t>bomo</a:t>
            </a:r>
            <a:r>
              <a:rPr lang="sl-SI" baseline="0" dirty="0"/>
              <a:t> začeli na začetku oblikovanja osnutka našega projekta. Že na pretekli delavnici smo pričeli z opredelitvijo okoljskega problema preko priprave problemskega drevesa. Problemsko drevo je bila podlaga za oblikovane ciljev in pričakovanih rezultatov, ki jih bomo skušali z izvajanjem projektnih aktivnosti. Pri vseh teh korakih pa ne smemo pozabiti na deležnike in ciljne skupine. Zakaj? Ker so oboji ali pod vplivom okoljskega problema ali pa celo prispevajo k njegovemu nastanku (npr. če naslavljamo problem velikih količin zavržene hrane). Tako imajo lahko posledično vpliv tako na potek projektnih aktivnosti (npr. udeležba na dogodkih, priprava predlogov za spremembo zakonodaje) ter s tem na samo doseganje projektnih ciljev in pričakovanih rezultatov. </a:t>
            </a:r>
          </a:p>
          <a:p>
            <a:endParaRPr lang="sl-SI" baseline="0" dirty="0"/>
          </a:p>
          <a:p>
            <a:r>
              <a:rPr lang="sl-SI" baseline="0" dirty="0"/>
              <a:t>Če pa jih imamo v mislih na vseh stopnjah oblikovanja osnutka projekta, si lahko zastavimo realnejše cilje in pričakovane rezultate, predvsem pa vključimo v projekt ustrezne aktivnosti, s katerimi preprečimo, da bodo negativno vplivali na projekt.</a:t>
            </a: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64</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aseline="0" dirty="0"/>
              <a:t>Vedno imejte v mislih, da so to ljudje, z vsemi svojimi lastnostmi, z vsemi svojimi potrebami, pričakovanji. Tako da vsak LIFE projekt mora imeti tudi družboslovno noto, z vključeno komunikacijo, prilagojeno prepoznanim deležnikom in ciljnim skupinam.</a:t>
            </a:r>
          </a:p>
          <a:p>
            <a:r>
              <a:rPr lang="sl-SI" baseline="0" dirty="0"/>
              <a:t>Kot smo že omenili, so deležniki tisti posamezniki ali skupine, ki so pod vplivom okoljskega problema kot tudi samega reševanja problema, torej lahko vplivajo na vaše projektne aktivnosti ter cilje in rezultate. Tako so nujni za izvedbo projekta, kar pomeni, da jih je dobro vključiti v projektne aktivnosti. Pri tem pa moramo paziti, da nimajo direktnih finančnih koristi kot jih imajo prijavitelj in partnerji projekta.</a:t>
            </a:r>
          </a:p>
          <a:p>
            <a:endParaRPr lang="sl-SI" baseline="0" dirty="0"/>
          </a:p>
          <a:p>
            <a:r>
              <a:rPr lang="sl-SI" baseline="0" dirty="0"/>
              <a:t>Poleg deležnikov morate za vsak LIFE projekt prepoznati tudi ključne ciljne skupine. Njim so dejansko namenjeni projektni rezultati, saj se bodo preko njih razširjali učinki projekta tudi po zaključku.</a:t>
            </a:r>
          </a:p>
          <a:p>
            <a:r>
              <a:rPr lang="sl-SI" baseline="0" dirty="0"/>
              <a:t>Če pogledamo na primeru. V projektu načrtujemo izvedbo ukrepov na določenem zemljišču. Lastnik tega dotičnega zemljišča je deležnik, saj brez njegovega dovoljenja ne moremo izvesti aktivnosti. Lastniki zemljišč s podobno situacijo izven projektnega območja pa so ciljna skupina, saj nam je v interesu, da tudi oni izvedejo ukrepe, preizkušene v projektu, na svojem zemljišču. </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65</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Če nadaljujemo z deležniki, si moramo še pogledati razliko med deležnikom</a:t>
            </a:r>
            <a:r>
              <a:rPr lang="sl-SI" baseline="0" dirty="0"/>
              <a:t> in partnerjem v projektu. </a:t>
            </a:r>
          </a:p>
          <a:p>
            <a:endParaRPr lang="sl-SI" baseline="0" dirty="0"/>
          </a:p>
          <a:p>
            <a:r>
              <a:rPr lang="sl-SI" dirty="0"/>
              <a:t>Splošna definicija</a:t>
            </a:r>
            <a:r>
              <a:rPr lang="sl-SI" baseline="0" dirty="0"/>
              <a:t> opredeljuje kot deležnika vsakega, ki ima lahko pozitiven ali negativen vpliv na potek izvajanja načrtovanih aktivnosti in s tem na doseganje ciljev in pričakovanih rezultatov projekta, oziroma imajo naše aktivnosti vpliv nanj. In pa njegovo naslavljanje je nujno za izvedbo projekta. </a:t>
            </a:r>
          </a:p>
          <a:p>
            <a:r>
              <a:rPr lang="sl-SI" baseline="0" dirty="0"/>
              <a:t>Glede nato, ali se deležnik nahaja znotraj organizacij, ki sestavljajo projektno partnerstvo ali izven, jih delimo na NOTRANJE in ZUNANJE.</a:t>
            </a:r>
          </a:p>
          <a:p>
            <a:endParaRPr lang="sl-SI" baseline="0" dirty="0"/>
          </a:p>
          <a:p>
            <a:r>
              <a:rPr lang="sl-SI" baseline="0" dirty="0"/>
              <a:t>Notranji deležniki – so običajno enote naše organizacije, ki niso aktivno vključene v izvajanje projekta, vendar lahko vplivajo na sam potek. Tipičen primer notranjega deležnika je vodstvo podjetja, v primeru da projekt izvaja manjša projektna ekipa znotraj podjetja. Potem imamo tu še npr. finančno, pravno službo. </a:t>
            </a:r>
          </a:p>
          <a:p>
            <a:endParaRPr lang="sl-SI" baseline="0" dirty="0"/>
          </a:p>
          <a:p>
            <a:r>
              <a:rPr lang="sl-SI" baseline="0" dirty="0"/>
              <a:t>Pri programu LIFE  partner ni isto kot deležnik, vendar je logično, da so najbolj ključni deležniki vključeni v partnerstvo, torej prevzamejo vlogo partnerja.</a:t>
            </a:r>
          </a:p>
          <a:p>
            <a:r>
              <a:rPr lang="sl-SI" baseline="0" dirty="0"/>
              <a:t>Kakšna je razlika med partnerjem in deležnikom. </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66</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Kako</a:t>
            </a:r>
            <a:r>
              <a:rPr lang="sl-SI" baseline="0" dirty="0"/>
              <a:t> določimo, kdo so naši ključni deležniki in kako jih vključujemo v projekt?</a:t>
            </a:r>
          </a:p>
          <a:p>
            <a:r>
              <a:rPr lang="sl-SI" baseline="0" dirty="0"/>
              <a:t>Z a</a:t>
            </a:r>
            <a:r>
              <a:rPr lang="sl-SI" dirty="0"/>
              <a:t>nalizo deležnikov, ki se izvaja</a:t>
            </a:r>
            <a:r>
              <a:rPr lang="sl-SI" baseline="0" dirty="0"/>
              <a:t> po korakih istočasno z opredeljevanjem problemskega drevesa.</a:t>
            </a:r>
          </a:p>
          <a:p>
            <a:r>
              <a:rPr lang="sl-SI" baseline="0" dirty="0"/>
              <a:t>Analiza ima 4 korake, identifikacijo deležnikov, analizo njihove stopnje podpore našim aktivnostim in projektu na splošno ter analizama njihovih interesov in možnih vplivov.</a:t>
            </a:r>
          </a:p>
          <a:p>
            <a:r>
              <a:rPr lang="sl-SI" baseline="0" dirty="0"/>
              <a:t>Bolje kot bomo izvedli analizo, bolj primerne metode njihovega naslavljanja bomo vključili v projekt, večja je verjetnost, da bo izvedba projekta potekala po naših načrtih.</a:t>
            </a: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67</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Če pričnemo s samo identifikacijo. Dejansko</a:t>
            </a:r>
            <a:r>
              <a:rPr lang="sl-SI" baseline="0" dirty="0"/>
              <a:t> tu naredimo </a:t>
            </a:r>
            <a:r>
              <a:rPr lang="sl-SI" baseline="0" dirty="0" err="1"/>
              <a:t>brainstrorming</a:t>
            </a:r>
            <a:r>
              <a:rPr lang="sl-SI" baseline="0" dirty="0"/>
              <a:t>, v projektni skupini premislimo, kdo so naši deležniki glede na vsebino projekta.</a:t>
            </a:r>
          </a:p>
          <a:p>
            <a:r>
              <a:rPr lang="sl-SI" baseline="0" dirty="0"/>
              <a:t>Je to prebivalstvo območja, v katerem izvajamo projekt, organi, ki izdajajo dovoljenja in soglasja, lastniki zemljišč na projektnem območju, občine, nevladne organizacije, itn.</a:t>
            </a:r>
          </a:p>
          <a:p>
            <a:endParaRPr lang="sl-SI" baseline="0" dirty="0"/>
          </a:p>
          <a:p>
            <a:r>
              <a:rPr lang="sl-SI" baseline="0" dirty="0"/>
              <a:t>Pri tem bodite pazljivi, da res vključite na vaš seznam vse, saj se vam lahko ignoranca grdo maščuje. Vsi verjetno poznate pravljico o </a:t>
            </a:r>
            <a:r>
              <a:rPr lang="sl-SI" baseline="0" dirty="0" err="1"/>
              <a:t>trnuljčičci</a:t>
            </a:r>
            <a:r>
              <a:rPr lang="sl-SI" baseline="0" dirty="0"/>
              <a:t>, ki verjetno ne bi imela nesrečnega zapleta, če bi le povabili 13. vilo na praznovanje.</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68</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69</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6</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70</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71</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Kdo so CILJNE SKUPINE,</a:t>
            </a:r>
            <a:r>
              <a:rPr lang="sl-SI" baseline="0" dirty="0"/>
              <a:t> kaj so njihove potrebe, kako velike so njihove potrebe, a jih bomo s projektnimi rezultati rešili v celoti, v kakšnem deležu, kakšen bo učinek?</a:t>
            </a:r>
          </a:p>
          <a:p>
            <a:r>
              <a:rPr lang="sl-SI" baseline="0" dirty="0"/>
              <a:t>Temu primerno naj bo komuniciranje – komunikacijska strategija naj bo ogrodje za ves projekt:</a:t>
            </a:r>
          </a:p>
          <a:p>
            <a:r>
              <a:rPr lang="sl-SI" baseline="0" dirty="0"/>
              <a:t>- Kako pristopiti kateri ciljni skupini (mladi in kmetje. mladi – </a:t>
            </a:r>
            <a:r>
              <a:rPr lang="sl-SI" baseline="0" dirty="0" err="1"/>
              <a:t>fb</a:t>
            </a:r>
            <a:r>
              <a:rPr lang="sl-SI" baseline="0" dirty="0"/>
              <a:t>, kratki filmi na </a:t>
            </a:r>
            <a:r>
              <a:rPr lang="sl-SI" baseline="0" dirty="0" err="1"/>
              <a:t>you</a:t>
            </a:r>
            <a:r>
              <a:rPr lang="sl-SI" baseline="0" dirty="0"/>
              <a:t> tube; kmetje nimajo časa sedeti na delavnicah, če že se jim časovno in prostorsko prilagodite, osebno…)</a:t>
            </a: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72</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Za vsako</a:t>
            </a:r>
            <a:r>
              <a:rPr lang="sl-SI" baseline="0" dirty="0"/>
              <a:t> skupino morate opredelit primerne metode za naslavljanje in vključevanje, ki bodo izvedene v okviru projektnih aktivnosti</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73</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V</a:t>
            </a:r>
            <a:r>
              <a:rPr lang="sl-SI" baseline="0" dirty="0"/>
              <a:t> pomoč naši videi</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74</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75</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81</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82</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latin typeface="+mn-lt"/>
              <a:ea typeface="+mn-ea"/>
              <a:cs typeface="+mn-cs"/>
            </a:endParaRPr>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83</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84</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7</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85</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defTabSz="873605">
              <a:defRPr/>
            </a:pP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86</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defTabSz="873605">
              <a:defRPr/>
            </a:pP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87</a:t>
            </a:fld>
            <a:endParaRPr lang="sl-SI" dirty="0">
              <a:solidFill>
                <a:prstClr val="black"/>
              </a:solidFill>
            </a:endParaRPr>
          </a:p>
        </p:txBody>
      </p:sp>
    </p:spTree>
    <p:extLst>
      <p:ext uri="{BB962C8B-B14F-4D97-AF65-F5344CB8AC3E}">
        <p14:creationId xmlns:p14="http://schemas.microsoft.com/office/powerpoint/2010/main" val="42098521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a:latin typeface="Ubuntu" panose="020B0504030602030204" pitchFamily="34" charset="0"/>
              </a:rPr>
              <a:t>Uvrstitev projektnega predloga na več prednostnih področij</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88</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a:t>Za vsako</a:t>
            </a:r>
            <a:r>
              <a:rPr lang="sl-SI" baseline="0" dirty="0"/>
              <a:t> skupino morate opredelit primerne metode za naslavljanje in vključevanje, ki bodo izvedene v okviru projektnih aktivnosti</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89</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a:latin typeface="Ubuntu" panose="020B0504030602030204" pitchFamily="34" charset="0"/>
              </a:rPr>
              <a:t>Uvrstitev projektnega predloga na več prednostnih področij</a:t>
            </a:r>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solidFill>
                  <a:prstClr val="black"/>
                </a:solidFill>
              </a:rPr>
              <a:pPr/>
              <a:t>90</a:t>
            </a:fld>
            <a:endParaRPr lang="sl-SI" dirty="0">
              <a:solidFill>
                <a:prstClr val="black"/>
              </a:solidFill>
            </a:endParaRPr>
          </a:p>
        </p:txBody>
      </p:sp>
    </p:spTree>
    <p:extLst>
      <p:ext uri="{BB962C8B-B14F-4D97-AF65-F5344CB8AC3E}">
        <p14:creationId xmlns:p14="http://schemas.microsoft.com/office/powerpoint/2010/main" val="136001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8</a:t>
            </a:fld>
            <a:endParaRPr lang="sl-SI" dirty="0"/>
          </a:p>
        </p:txBody>
      </p:sp>
    </p:spTree>
    <p:extLst>
      <p:ext uri="{BB962C8B-B14F-4D97-AF65-F5344CB8AC3E}">
        <p14:creationId xmlns:p14="http://schemas.microsoft.com/office/powerpoint/2010/main" val="136001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14FB7745-16D1-4D94-9306-41A0B2F26561}" type="slidenum">
              <a:rPr lang="sl-SI" smtClean="0"/>
              <a:t>9</a:t>
            </a:fld>
            <a:endParaRPr lang="sl-SI" dirty="0"/>
          </a:p>
        </p:txBody>
      </p:sp>
    </p:spTree>
    <p:extLst>
      <p:ext uri="{BB962C8B-B14F-4D97-AF65-F5344CB8AC3E}">
        <p14:creationId xmlns:p14="http://schemas.microsoft.com/office/powerpoint/2010/main" val="136001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CE5048-6C22-44A5-A25B-7C85D0147E47}" type="datetime1">
              <a:rPr lang="sl-SI" smtClean="0"/>
              <a:t>19. 12. 2024</a:t>
            </a:fld>
            <a:endParaRPr lang="sl-SI"/>
          </a:p>
        </p:txBody>
      </p:sp>
      <p:sp>
        <p:nvSpPr>
          <p:cNvPr id="5" name="Ograda noge 4"/>
          <p:cNvSpPr>
            <a:spLocks noGrp="1"/>
          </p:cNvSpPr>
          <p:nvPr>
            <p:ph type="ftr" sz="quarter" idx="11"/>
          </p:nvPr>
        </p:nvSpPr>
        <p:spPr/>
        <p:txBody>
          <a:bodyPr/>
          <a:lstStyle/>
          <a:p>
            <a:r>
              <a:rPr lang="sl-SI"/>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14428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A2AE97-1116-4FC6-BDB8-331A21E1ACA2}" type="datetime1">
              <a:rPr lang="sl-SI" smtClean="0"/>
              <a:t>19. 12. 2024</a:t>
            </a:fld>
            <a:endParaRPr lang="sl-SI"/>
          </a:p>
        </p:txBody>
      </p:sp>
      <p:sp>
        <p:nvSpPr>
          <p:cNvPr id="5" name="Ograda noge 4"/>
          <p:cNvSpPr>
            <a:spLocks noGrp="1"/>
          </p:cNvSpPr>
          <p:nvPr>
            <p:ph type="ftr" sz="quarter" idx="11"/>
          </p:nvPr>
        </p:nvSpPr>
        <p:spPr/>
        <p:txBody>
          <a:bodyPr/>
          <a:lstStyle/>
          <a:p>
            <a:r>
              <a:rPr lang="sl-SI"/>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328812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8BB5820-EBB9-44CD-8899-B178BD68B24C}" type="datetime1">
              <a:rPr lang="sl-SI" smtClean="0"/>
              <a:t>19. 12. 2024</a:t>
            </a:fld>
            <a:endParaRPr lang="sl-SI"/>
          </a:p>
        </p:txBody>
      </p:sp>
      <p:sp>
        <p:nvSpPr>
          <p:cNvPr id="5" name="Ograda noge 4"/>
          <p:cNvSpPr>
            <a:spLocks noGrp="1"/>
          </p:cNvSpPr>
          <p:nvPr>
            <p:ph type="ftr" sz="quarter" idx="11"/>
          </p:nvPr>
        </p:nvSpPr>
        <p:spPr/>
        <p:txBody>
          <a:bodyPr/>
          <a:lstStyle/>
          <a:p>
            <a:r>
              <a:rPr lang="sl-SI"/>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174666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CE5048-6C22-44A5-A25B-7C85D0147E4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0500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E857DB2-2B67-4400-954B-7E1F52020B2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07945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09D0952-C422-4911-BC0E-C237E905C39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1168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593D31B-F6E2-472A-A27A-A260573B9A51}"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963245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48EC812-6F9B-4D55-A5A1-3418E2DD9149}" type="datetime1">
              <a:rPr lang="sl-SI" smtClean="0">
                <a:solidFill>
                  <a:prstClr val="black">
                    <a:tint val="75000"/>
                  </a:prstClr>
                </a:solidFill>
              </a:rPr>
              <a:pPr/>
              <a:t>19. 12. 2024</a:t>
            </a:fld>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a:solidFill>
                  <a:prstClr val="black">
                    <a:tint val="75000"/>
                  </a:prstClr>
                </a:solidFill>
              </a:rPr>
              <a:t>Maribor, 24. januar 2017</a:t>
            </a:r>
          </a:p>
        </p:txBody>
      </p:sp>
      <p:sp>
        <p:nvSpPr>
          <p:cNvPr id="9" name="Ograda številke diapozitiva 8"/>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5299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EAB6BB5-FBE2-49B6-8F8A-3EF49B8263B6}" type="datetime1">
              <a:rPr lang="sl-SI" smtClean="0">
                <a:solidFill>
                  <a:prstClr val="black">
                    <a:tint val="75000"/>
                  </a:prstClr>
                </a:solidFill>
              </a:rPr>
              <a:pPr/>
              <a:t>19. 12. 2024</a:t>
            </a:fld>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a:solidFill>
                  <a:prstClr val="black">
                    <a:tint val="75000"/>
                  </a:prstClr>
                </a:solidFill>
              </a:rPr>
              <a:t>Maribor, 24. januar 2017</a:t>
            </a:r>
          </a:p>
        </p:txBody>
      </p:sp>
      <p:sp>
        <p:nvSpPr>
          <p:cNvPr id="5" name="Ograda številke diapozitiva 4"/>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13065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70D267-E6A6-4CF7-A212-95DF462CCA7E}" type="datetime1">
              <a:rPr lang="sl-SI" smtClean="0">
                <a:solidFill>
                  <a:prstClr val="black">
                    <a:tint val="75000"/>
                  </a:prstClr>
                </a:solidFill>
              </a:rPr>
              <a:pPr/>
              <a:t>19. 12. 2024</a:t>
            </a:fld>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a:solidFill>
                  <a:prstClr val="black">
                    <a:tint val="75000"/>
                  </a:prstClr>
                </a:solidFill>
              </a:rPr>
              <a:t>Maribor, 24. januar 2017</a:t>
            </a:r>
          </a:p>
        </p:txBody>
      </p:sp>
      <p:sp>
        <p:nvSpPr>
          <p:cNvPr id="4" name="Ograda številke diapozitiva 3"/>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3421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B067B03-1EF0-45AC-9BD1-BEE269447256}"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33637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E857DB2-2B67-4400-954B-7E1F52020B2C}" type="datetime1">
              <a:rPr lang="sl-SI" smtClean="0"/>
              <a:t>19. 12. 2024</a:t>
            </a:fld>
            <a:endParaRPr lang="sl-SI"/>
          </a:p>
        </p:txBody>
      </p:sp>
      <p:sp>
        <p:nvSpPr>
          <p:cNvPr id="5" name="Ograda noge 4"/>
          <p:cNvSpPr>
            <a:spLocks noGrp="1"/>
          </p:cNvSpPr>
          <p:nvPr>
            <p:ph type="ftr" sz="quarter" idx="11"/>
          </p:nvPr>
        </p:nvSpPr>
        <p:spPr/>
        <p:txBody>
          <a:bodyPr/>
          <a:lstStyle/>
          <a:p>
            <a:r>
              <a:rPr lang="sl-SI"/>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572212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36891D1-E54A-402F-8EFD-594D44ACB2B2}"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54757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A2AE97-1116-4FC6-BDB8-331A21E1ACA2}"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64026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8BB5820-EBB9-44CD-8899-B178BD68B24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66416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CE5048-6C22-44A5-A25B-7C85D0147E4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73628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E857DB2-2B67-4400-954B-7E1F52020B2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82648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09D0952-C422-4911-BC0E-C237E905C39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1898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593D31B-F6E2-472A-A27A-A260573B9A51}"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646771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48EC812-6F9B-4D55-A5A1-3418E2DD9149}" type="datetime1">
              <a:rPr lang="sl-SI" smtClean="0">
                <a:solidFill>
                  <a:prstClr val="black">
                    <a:tint val="75000"/>
                  </a:prstClr>
                </a:solidFill>
              </a:rPr>
              <a:pPr/>
              <a:t>19. 12. 2024</a:t>
            </a:fld>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a:solidFill>
                  <a:prstClr val="black">
                    <a:tint val="75000"/>
                  </a:prstClr>
                </a:solidFill>
              </a:rPr>
              <a:t>Maribor, 24. januar 2017</a:t>
            </a:r>
          </a:p>
        </p:txBody>
      </p:sp>
      <p:sp>
        <p:nvSpPr>
          <p:cNvPr id="9" name="Ograda številke diapozitiva 8"/>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4845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EAB6BB5-FBE2-49B6-8F8A-3EF49B8263B6}" type="datetime1">
              <a:rPr lang="sl-SI" smtClean="0">
                <a:solidFill>
                  <a:prstClr val="black">
                    <a:tint val="75000"/>
                  </a:prstClr>
                </a:solidFill>
              </a:rPr>
              <a:pPr/>
              <a:t>19. 12. 2024</a:t>
            </a:fld>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a:solidFill>
                  <a:prstClr val="black">
                    <a:tint val="75000"/>
                  </a:prstClr>
                </a:solidFill>
              </a:rPr>
              <a:t>Maribor, 24. januar 2017</a:t>
            </a:r>
          </a:p>
        </p:txBody>
      </p:sp>
      <p:sp>
        <p:nvSpPr>
          <p:cNvPr id="5" name="Ograda številke diapozitiva 4"/>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674333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70D267-E6A6-4CF7-A212-95DF462CCA7E}" type="datetime1">
              <a:rPr lang="sl-SI" smtClean="0">
                <a:solidFill>
                  <a:prstClr val="black">
                    <a:tint val="75000"/>
                  </a:prstClr>
                </a:solidFill>
              </a:rPr>
              <a:pPr/>
              <a:t>19. 12. 2024</a:t>
            </a:fld>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a:solidFill>
                  <a:prstClr val="black">
                    <a:tint val="75000"/>
                  </a:prstClr>
                </a:solidFill>
              </a:rPr>
              <a:t>Maribor, 24. januar 2017</a:t>
            </a:r>
          </a:p>
        </p:txBody>
      </p:sp>
      <p:sp>
        <p:nvSpPr>
          <p:cNvPr id="4" name="Ograda številke diapozitiva 3"/>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64518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09D0952-C422-4911-BC0E-C237E905C397}" type="datetime1">
              <a:rPr lang="sl-SI" smtClean="0"/>
              <a:t>19. 12. 2024</a:t>
            </a:fld>
            <a:endParaRPr lang="sl-SI"/>
          </a:p>
        </p:txBody>
      </p:sp>
      <p:sp>
        <p:nvSpPr>
          <p:cNvPr id="5" name="Ograda noge 4"/>
          <p:cNvSpPr>
            <a:spLocks noGrp="1"/>
          </p:cNvSpPr>
          <p:nvPr>
            <p:ph type="ftr" sz="quarter" idx="11"/>
          </p:nvPr>
        </p:nvSpPr>
        <p:spPr/>
        <p:txBody>
          <a:bodyPr/>
          <a:lstStyle/>
          <a:p>
            <a:r>
              <a:rPr lang="sl-SI"/>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970585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B067B03-1EF0-45AC-9BD1-BEE269447256}"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2725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36891D1-E54A-402F-8EFD-594D44ACB2B2}"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545397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A2AE97-1116-4FC6-BDB8-331A21E1ACA2}"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67694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8BB5820-EBB9-44CD-8899-B178BD68B24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317632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CE5048-6C22-44A5-A25B-7C85D0147E4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579339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E857DB2-2B67-4400-954B-7E1F52020B2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503741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09D0952-C422-4911-BC0E-C237E905C39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39295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593D31B-F6E2-472A-A27A-A260573B9A51}"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56118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48EC812-6F9B-4D55-A5A1-3418E2DD9149}" type="datetime1">
              <a:rPr lang="sl-SI" smtClean="0">
                <a:solidFill>
                  <a:prstClr val="black">
                    <a:tint val="75000"/>
                  </a:prstClr>
                </a:solidFill>
              </a:rPr>
              <a:pPr/>
              <a:t>19. 12. 2024</a:t>
            </a:fld>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a:solidFill>
                  <a:prstClr val="black">
                    <a:tint val="75000"/>
                  </a:prstClr>
                </a:solidFill>
              </a:rPr>
              <a:t>Maribor, 24. januar 2017</a:t>
            </a:r>
          </a:p>
        </p:txBody>
      </p:sp>
      <p:sp>
        <p:nvSpPr>
          <p:cNvPr id="9" name="Ograda številke diapozitiva 8"/>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911228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EAB6BB5-FBE2-49B6-8F8A-3EF49B8263B6}" type="datetime1">
              <a:rPr lang="sl-SI" smtClean="0">
                <a:solidFill>
                  <a:prstClr val="black">
                    <a:tint val="75000"/>
                  </a:prstClr>
                </a:solidFill>
              </a:rPr>
              <a:pPr/>
              <a:t>19. 12. 2024</a:t>
            </a:fld>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a:solidFill>
                  <a:prstClr val="black">
                    <a:tint val="75000"/>
                  </a:prstClr>
                </a:solidFill>
              </a:rPr>
              <a:t>Maribor, 24. januar 2017</a:t>
            </a:r>
          </a:p>
        </p:txBody>
      </p:sp>
      <p:sp>
        <p:nvSpPr>
          <p:cNvPr id="5" name="Ograda številke diapozitiva 4"/>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003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593D31B-F6E2-472A-A27A-A260573B9A51}" type="datetime1">
              <a:rPr lang="sl-SI" smtClean="0"/>
              <a:t>19. 12. 2024</a:t>
            </a:fld>
            <a:endParaRPr lang="sl-SI"/>
          </a:p>
        </p:txBody>
      </p:sp>
      <p:sp>
        <p:nvSpPr>
          <p:cNvPr id="6" name="Ograda noge 5"/>
          <p:cNvSpPr>
            <a:spLocks noGrp="1"/>
          </p:cNvSpPr>
          <p:nvPr>
            <p:ph type="ftr" sz="quarter" idx="11"/>
          </p:nvPr>
        </p:nvSpPr>
        <p:spPr/>
        <p:txBody>
          <a:bodyPr/>
          <a:lstStyle/>
          <a:p>
            <a:r>
              <a:rPr lang="sl-SI"/>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2612409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70D267-E6A6-4CF7-A212-95DF462CCA7E}" type="datetime1">
              <a:rPr lang="sl-SI" smtClean="0">
                <a:solidFill>
                  <a:prstClr val="black">
                    <a:tint val="75000"/>
                  </a:prstClr>
                </a:solidFill>
              </a:rPr>
              <a:pPr/>
              <a:t>19. 12. 2024</a:t>
            </a:fld>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a:solidFill>
                  <a:prstClr val="black">
                    <a:tint val="75000"/>
                  </a:prstClr>
                </a:solidFill>
              </a:rPr>
              <a:t>Maribor, 24. januar 2017</a:t>
            </a:r>
          </a:p>
        </p:txBody>
      </p:sp>
      <p:sp>
        <p:nvSpPr>
          <p:cNvPr id="4" name="Ograda številke diapozitiva 3"/>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53849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B067B03-1EF0-45AC-9BD1-BEE269447256}"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812109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36891D1-E54A-402F-8EFD-594D44ACB2B2}"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583151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A2AE97-1116-4FC6-BDB8-331A21E1ACA2}"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808316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8BB5820-EBB9-44CD-8899-B178BD68B24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530573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27CE5048-6C22-44A5-A25B-7C85D0147E4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51522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E857DB2-2B67-4400-954B-7E1F52020B2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128394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09D0952-C422-4911-BC0E-C237E905C397}"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50472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593D31B-F6E2-472A-A27A-A260573B9A51}"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798260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48EC812-6F9B-4D55-A5A1-3418E2DD9149}" type="datetime1">
              <a:rPr lang="sl-SI" smtClean="0">
                <a:solidFill>
                  <a:prstClr val="black">
                    <a:tint val="75000"/>
                  </a:prstClr>
                </a:solidFill>
              </a:rPr>
              <a:pPr/>
              <a:t>19. 12. 2024</a:t>
            </a:fld>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a:solidFill>
                  <a:prstClr val="black">
                    <a:tint val="75000"/>
                  </a:prstClr>
                </a:solidFill>
              </a:rPr>
              <a:t>Maribor, 24. januar 2017</a:t>
            </a:r>
          </a:p>
        </p:txBody>
      </p:sp>
      <p:sp>
        <p:nvSpPr>
          <p:cNvPr id="9" name="Ograda številke diapozitiva 8"/>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82102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C48EC812-6F9B-4D55-A5A1-3418E2DD9149}" type="datetime1">
              <a:rPr lang="sl-SI" smtClean="0"/>
              <a:t>19. 12. 2024</a:t>
            </a:fld>
            <a:endParaRPr lang="sl-SI"/>
          </a:p>
        </p:txBody>
      </p:sp>
      <p:sp>
        <p:nvSpPr>
          <p:cNvPr id="8" name="Ograda noge 7"/>
          <p:cNvSpPr>
            <a:spLocks noGrp="1"/>
          </p:cNvSpPr>
          <p:nvPr>
            <p:ph type="ftr" sz="quarter" idx="11"/>
          </p:nvPr>
        </p:nvSpPr>
        <p:spPr/>
        <p:txBody>
          <a:bodyPr/>
          <a:lstStyle/>
          <a:p>
            <a:r>
              <a:rPr lang="sl-SI"/>
              <a:t>Maribor, 24. januar 2017</a:t>
            </a:r>
          </a:p>
        </p:txBody>
      </p:sp>
      <p:sp>
        <p:nvSpPr>
          <p:cNvPr id="9" name="Ograda številke diapozitiva 8"/>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2803065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EAB6BB5-FBE2-49B6-8F8A-3EF49B8263B6}" type="datetime1">
              <a:rPr lang="sl-SI" smtClean="0">
                <a:solidFill>
                  <a:prstClr val="black">
                    <a:tint val="75000"/>
                  </a:prstClr>
                </a:solidFill>
              </a:rPr>
              <a:pPr/>
              <a:t>19. 12. 2024</a:t>
            </a:fld>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a:solidFill>
                  <a:prstClr val="black">
                    <a:tint val="75000"/>
                  </a:prstClr>
                </a:solidFill>
              </a:rPr>
              <a:t>Maribor, 24. januar 2017</a:t>
            </a:r>
          </a:p>
        </p:txBody>
      </p:sp>
      <p:sp>
        <p:nvSpPr>
          <p:cNvPr id="5" name="Ograda številke diapozitiva 4"/>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9551995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70D267-E6A6-4CF7-A212-95DF462CCA7E}" type="datetime1">
              <a:rPr lang="sl-SI" smtClean="0">
                <a:solidFill>
                  <a:prstClr val="black">
                    <a:tint val="75000"/>
                  </a:prstClr>
                </a:solidFill>
              </a:rPr>
              <a:pPr/>
              <a:t>19. 12. 2024</a:t>
            </a:fld>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a:solidFill>
                  <a:prstClr val="black">
                    <a:tint val="75000"/>
                  </a:prstClr>
                </a:solidFill>
              </a:rPr>
              <a:t>Maribor, 24. januar 2017</a:t>
            </a:r>
          </a:p>
        </p:txBody>
      </p:sp>
      <p:sp>
        <p:nvSpPr>
          <p:cNvPr id="4" name="Ograda številke diapozitiva 3"/>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503018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B067B03-1EF0-45AC-9BD1-BEE269447256}"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60034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36891D1-E54A-402F-8EFD-594D44ACB2B2}" type="datetime1">
              <a:rPr lang="sl-SI" smtClean="0">
                <a:solidFill>
                  <a:prstClr val="black">
                    <a:tint val="75000"/>
                  </a:prstClr>
                </a:solidFill>
              </a:rPr>
              <a:pPr/>
              <a:t>19. 12. 2024</a:t>
            </a:fld>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a:solidFill>
                  <a:prstClr val="black">
                    <a:tint val="75000"/>
                  </a:prstClr>
                </a:solidFill>
              </a:rPr>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300624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A2AE97-1116-4FC6-BDB8-331A21E1ACA2}"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09880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8BB5820-EBB9-44CD-8899-B178BD68B24C}"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a:solidFill>
                  <a:prstClr val="black">
                    <a:tint val="75000"/>
                  </a:prstClr>
                </a:solidFill>
              </a:rPr>
              <a:t>Maribor, 24. januar 2017</a:t>
            </a:r>
          </a:p>
        </p:txBody>
      </p:sp>
      <p:sp>
        <p:nvSpPr>
          <p:cNvPr id="6" name="Ograda številke diapozitiva 5"/>
          <p:cNvSpPr>
            <a:spLocks noGrp="1"/>
          </p:cNvSpPr>
          <p:nvPr>
            <p:ph type="sldNum" sz="quarter" idx="12"/>
          </p:nvPr>
        </p:nvSpPr>
        <p:spPr/>
        <p:txBody>
          <a:body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99850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2EAB6BB5-FBE2-49B6-8F8A-3EF49B8263B6}" type="datetime1">
              <a:rPr lang="sl-SI" smtClean="0"/>
              <a:t>19. 12. 2024</a:t>
            </a:fld>
            <a:endParaRPr lang="sl-SI"/>
          </a:p>
        </p:txBody>
      </p:sp>
      <p:sp>
        <p:nvSpPr>
          <p:cNvPr id="4" name="Ograda noge 3"/>
          <p:cNvSpPr>
            <a:spLocks noGrp="1"/>
          </p:cNvSpPr>
          <p:nvPr>
            <p:ph type="ftr" sz="quarter" idx="11"/>
          </p:nvPr>
        </p:nvSpPr>
        <p:spPr/>
        <p:txBody>
          <a:bodyPr/>
          <a:lstStyle/>
          <a:p>
            <a:r>
              <a:rPr lang="sl-SI"/>
              <a:t>Maribor, 24. januar 2017</a:t>
            </a:r>
          </a:p>
        </p:txBody>
      </p:sp>
      <p:sp>
        <p:nvSpPr>
          <p:cNvPr id="5" name="Ograda številke diapozitiva 4"/>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100434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70D267-E6A6-4CF7-A212-95DF462CCA7E}" type="datetime1">
              <a:rPr lang="sl-SI" smtClean="0"/>
              <a:t>19. 12. 2024</a:t>
            </a:fld>
            <a:endParaRPr lang="sl-SI"/>
          </a:p>
        </p:txBody>
      </p:sp>
      <p:sp>
        <p:nvSpPr>
          <p:cNvPr id="3" name="Ograda noge 2"/>
          <p:cNvSpPr>
            <a:spLocks noGrp="1"/>
          </p:cNvSpPr>
          <p:nvPr>
            <p:ph type="ftr" sz="quarter" idx="11"/>
          </p:nvPr>
        </p:nvSpPr>
        <p:spPr/>
        <p:txBody>
          <a:bodyPr/>
          <a:lstStyle/>
          <a:p>
            <a:r>
              <a:rPr lang="sl-SI"/>
              <a:t>Maribor, 24. januar 2017</a:t>
            </a:r>
          </a:p>
        </p:txBody>
      </p:sp>
      <p:sp>
        <p:nvSpPr>
          <p:cNvPr id="4" name="Ograda številke diapozitiva 3"/>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1126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8B067B03-1EF0-45AC-9BD1-BEE269447256}" type="datetime1">
              <a:rPr lang="sl-SI" smtClean="0"/>
              <a:t>19. 12. 2024</a:t>
            </a:fld>
            <a:endParaRPr lang="sl-SI"/>
          </a:p>
        </p:txBody>
      </p:sp>
      <p:sp>
        <p:nvSpPr>
          <p:cNvPr id="6" name="Ograda noge 5"/>
          <p:cNvSpPr>
            <a:spLocks noGrp="1"/>
          </p:cNvSpPr>
          <p:nvPr>
            <p:ph type="ftr" sz="quarter" idx="11"/>
          </p:nvPr>
        </p:nvSpPr>
        <p:spPr/>
        <p:txBody>
          <a:bodyPr/>
          <a:lstStyle/>
          <a:p>
            <a:r>
              <a:rPr lang="sl-SI"/>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24766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036891D1-E54A-402F-8EFD-594D44ACB2B2}" type="datetime1">
              <a:rPr lang="sl-SI" smtClean="0"/>
              <a:t>19. 12. 2024</a:t>
            </a:fld>
            <a:endParaRPr lang="sl-SI"/>
          </a:p>
        </p:txBody>
      </p:sp>
      <p:sp>
        <p:nvSpPr>
          <p:cNvPr id="6" name="Ograda noge 5"/>
          <p:cNvSpPr>
            <a:spLocks noGrp="1"/>
          </p:cNvSpPr>
          <p:nvPr>
            <p:ph type="ftr" sz="quarter" idx="11"/>
          </p:nvPr>
        </p:nvSpPr>
        <p:spPr/>
        <p:txBody>
          <a:bodyPr/>
          <a:lstStyle/>
          <a:p>
            <a:r>
              <a:rPr lang="sl-SI"/>
              <a:t>Maribor, 24. januar 2017</a:t>
            </a:r>
          </a:p>
        </p:txBody>
      </p:sp>
      <p:sp>
        <p:nvSpPr>
          <p:cNvPr id="7" name="Ograda številke diapozitiva 6"/>
          <p:cNvSpPr>
            <a:spLocks noGrp="1"/>
          </p:cNvSpPr>
          <p:nvPr>
            <p:ph type="sldNum" sz="quarter" idx="12"/>
          </p:nvPr>
        </p:nvSpPr>
        <p:spPr/>
        <p:txBody>
          <a:bodyPr/>
          <a:lstStyle/>
          <a:p>
            <a:fld id="{FED72AD9-3E9E-4734-B760-392D27257E37}" type="slidenum">
              <a:rPr lang="sl-SI" smtClean="0"/>
              <a:pPr/>
              <a:t>‹#›</a:t>
            </a:fld>
            <a:endParaRPr lang="sl-SI"/>
          </a:p>
        </p:txBody>
      </p:sp>
    </p:spTree>
    <p:extLst>
      <p:ext uri="{BB962C8B-B14F-4D97-AF65-F5344CB8AC3E}">
        <p14:creationId xmlns:p14="http://schemas.microsoft.com/office/powerpoint/2010/main" val="405773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6796-F328-47AF-A463-B861D141B499}" type="datetime1">
              <a:rPr lang="sl-SI" smtClean="0"/>
              <a:t>19. 12. 2024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t>Maribor, 24. januar 2017</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2AD9-3E9E-4734-B760-392D27257E37}" type="slidenum">
              <a:rPr lang="sl-SI" smtClean="0"/>
              <a:pPr/>
              <a:t>‹#›</a:t>
            </a:fld>
            <a:endParaRPr lang="sl-SI"/>
          </a:p>
        </p:txBody>
      </p:sp>
    </p:spTree>
    <p:extLst>
      <p:ext uri="{BB962C8B-B14F-4D97-AF65-F5344CB8AC3E}">
        <p14:creationId xmlns:p14="http://schemas.microsoft.com/office/powerpoint/2010/main" val="294659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6796-F328-47AF-A463-B861D141B499}"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solidFill>
                  <a:prstClr val="black">
                    <a:tint val="75000"/>
                  </a:prstClr>
                </a:solidFill>
              </a:rPr>
              <a:t>Maribor, 24. januar 2017</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37640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6796-F328-47AF-A463-B861D141B499}"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solidFill>
                  <a:prstClr val="black">
                    <a:tint val="75000"/>
                  </a:prstClr>
                </a:solidFill>
              </a:rPr>
              <a:t>Maribor, 24. januar 2017</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71024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6796-F328-47AF-A463-B861D141B499}"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solidFill>
                  <a:prstClr val="black">
                    <a:tint val="75000"/>
                  </a:prstClr>
                </a:solidFill>
              </a:rPr>
              <a:t>Maribor, 24. januar 2017</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8932056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6796-F328-47AF-A463-B861D141B499}" type="datetime1">
              <a:rPr lang="sl-SI" smtClean="0">
                <a:solidFill>
                  <a:prstClr val="black">
                    <a:tint val="75000"/>
                  </a:prstClr>
                </a:solidFill>
              </a:rPr>
              <a:pPr/>
              <a:t>19. 12. 2024</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a:solidFill>
                  <a:prstClr val="black">
                    <a:tint val="75000"/>
                  </a:prstClr>
                </a:solidFill>
              </a:rPr>
              <a:t>Maribor, 24. januar 2017</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2AD9-3E9E-4734-B760-392D27257E37}"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65874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jpeg"/><Relationship Id="rId7"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hyperlink" Target="https://lifeslovenija.si/wp-content/uploads/2018/05/LIFE-Key-Project-Level-Indicators-Call-2018.xlsx"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jpe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5.jpeg"/><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22.jpeg"/><Relationship Id="rId5" Type="http://schemas.openxmlformats.org/officeDocument/2006/relationships/image" Target="../media/image7.jpeg"/><Relationship Id="rId10" Type="http://schemas.openxmlformats.org/officeDocument/2006/relationships/image" Target="../media/image21.jpg"/><Relationship Id="rId4" Type="http://schemas.openxmlformats.org/officeDocument/2006/relationships/image" Target="../media/image6.jpeg"/><Relationship Id="rId9"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5.jpe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jpe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www.youtube.com/watch?v=khaAxBztmN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5.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40.jpeg"/><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jpeg"/><Relationship Id="rId7" Type="http://schemas.openxmlformats.org/officeDocument/2006/relationships/diagramData" Target="../diagrams/data1.xml"/><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image" Target="../media/image5.jpe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7.jpeg"/><Relationship Id="rId9"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jpeg"/><Relationship Id="rId7" Type="http://schemas.openxmlformats.org/officeDocument/2006/relationships/diagramData" Target="../diagrams/data2.xml"/><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5.jpe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7.jpeg"/><Relationship Id="rId9"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jpeg"/><Relationship Id="rId7" Type="http://schemas.openxmlformats.org/officeDocument/2006/relationships/diagramData" Target="../diagrams/data3.xml"/><Relationship Id="rId2" Type="http://schemas.openxmlformats.org/officeDocument/2006/relationships/notesSlide" Target="../notesSlides/notesSlide32.xml"/><Relationship Id="rId1" Type="http://schemas.openxmlformats.org/officeDocument/2006/relationships/slideLayout" Target="../slideLayouts/slideLayout35.xml"/><Relationship Id="rId6" Type="http://schemas.openxmlformats.org/officeDocument/2006/relationships/image" Target="../media/image5.jpeg"/><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openxmlformats.org/officeDocument/2006/relationships/image" Target="../media/image7.jpeg"/><Relationship Id="rId9"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2.jpg"/><Relationship Id="rId7"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35.xml"/><Relationship Id="rId6" Type="http://schemas.openxmlformats.org/officeDocument/2006/relationships/image" Target="../media/image44.jpg"/><Relationship Id="rId5" Type="http://schemas.openxmlformats.org/officeDocument/2006/relationships/image" Target="../media/image3.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35.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35.xml"/><Relationship Id="rId6" Type="http://schemas.openxmlformats.org/officeDocument/2006/relationships/image" Target="../media/image48.jpeg"/><Relationship Id="rId5" Type="http://schemas.openxmlformats.org/officeDocument/2006/relationships/image" Target="../media/image3.pn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35.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35.xml"/><Relationship Id="rId6" Type="http://schemas.openxmlformats.org/officeDocument/2006/relationships/image" Target="../media/image50.jpeg"/><Relationship Id="rId5" Type="http://schemas.openxmlformats.org/officeDocument/2006/relationships/image" Target="../media/image3.pn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image" Target="../media/image51.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48.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8.png"/><Relationship Id="rId7"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48.xml"/><Relationship Id="rId6" Type="http://schemas.openxmlformats.org/officeDocument/2006/relationships/image" Target="../media/image5.jpeg"/><Relationship Id="rId11" Type="http://schemas.openxmlformats.org/officeDocument/2006/relationships/image" Target="../media/image53.png"/><Relationship Id="rId5" Type="http://schemas.openxmlformats.org/officeDocument/2006/relationships/image" Target="../media/image29.png"/><Relationship Id="rId10" Type="http://schemas.openxmlformats.org/officeDocument/2006/relationships/hyperlink" Target="https://www.youtube.com/watch?v=lsIxsAiQJyM&amp;t=2s" TargetMode="External"/><Relationship Id="rId4" Type="http://schemas.openxmlformats.org/officeDocument/2006/relationships/hyperlink" Target="https://www.youtube.com/watch?v=yhrcymNk41c&amp;list=PLkUTD_p-NwYgitUj2BGre3tgQOkLxT8QV&amp;index=3" TargetMode="External"/><Relationship Id="rId9"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60.png"/><Relationship Id="rId3" Type="http://schemas.openxmlformats.org/officeDocument/2006/relationships/image" Target="../media/image5.jpeg"/><Relationship Id="rId7" Type="http://schemas.openxmlformats.org/officeDocument/2006/relationships/diagramData" Target="../diagrams/data4.xml"/><Relationship Id="rId12"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7.jpeg"/><Relationship Id="rId10" Type="http://schemas.openxmlformats.org/officeDocument/2006/relationships/diagramColors" Target="../diagrams/colors4.xml"/><Relationship Id="rId4" Type="http://schemas.openxmlformats.org/officeDocument/2006/relationships/image" Target="../media/image6.jpeg"/><Relationship Id="rId9"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8" Type="http://schemas.openxmlformats.org/officeDocument/2006/relationships/hyperlink" Target="https://lifeslovenija.si/life-besednjak/prijavitelj/" TargetMode="External"/><Relationship Id="rId3" Type="http://schemas.openxmlformats.org/officeDocument/2006/relationships/image" Target="../media/image61.jpg"/><Relationship Id="rId7"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lifeslovenija.si/life-besednjak/partner-projekta/"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3.jp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jpeg"/><Relationship Id="rId7" Type="http://schemas.openxmlformats.org/officeDocument/2006/relationships/hyperlink" Target="https://lifeslovenija.si/vodnik-po-prijavnici/"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 Id="rId9" Type="http://schemas.microsoft.com/office/2007/relationships/hdphoto" Target="../media/hdphoto1.wdp"/></Relationships>
</file>

<file path=ppt/slides/_rels/slide7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8.png"/><Relationship Id="rId7"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29.png"/><Relationship Id="rId4" Type="http://schemas.openxmlformats.org/officeDocument/2006/relationships/hyperlink" Target="https://www.youtube.com/watch?v=yhrcymNk41c&amp;list=PLkUTD_p-NwYgitUj2BGre3tgQOkLxT8QV&amp;index=3" TargetMode="External"/><Relationship Id="rId9"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travisca.si/" TargetMode="External"/><Relationship Id="rId2" Type="http://schemas.openxmlformats.org/officeDocument/2006/relationships/hyperlink" Target="http://www.lifetograsslands.si/" TargetMode="Externa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86.xml.rels><?xml version="1.0" encoding="UTF-8" standalone="yes"?>
<Relationships xmlns="http://schemas.openxmlformats.org/package/2006/relationships"><Relationship Id="rId8" Type="http://schemas.openxmlformats.org/officeDocument/2006/relationships/hyperlink" Target="https://www.youtube.com/channel/UC9cwU2Ne0_kPvQJ0B1PylAw" TargetMode="External"/><Relationship Id="rId13" Type="http://schemas.openxmlformats.org/officeDocument/2006/relationships/diagramColors" Target="../diagrams/colors5.xml"/><Relationship Id="rId3" Type="http://schemas.openxmlformats.org/officeDocument/2006/relationships/image" Target="../media/image75.jpeg"/><Relationship Id="rId7" Type="http://schemas.openxmlformats.org/officeDocument/2006/relationships/image" Target="../media/image77.jpeg"/><Relationship Id="rId12" Type="http://schemas.openxmlformats.org/officeDocument/2006/relationships/diagramQuickStyle" Target="../diagrams/quickStyle5.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hyperlink" Target="https://twitter.com/LifeSlovenija" TargetMode="External"/><Relationship Id="rId11" Type="http://schemas.openxmlformats.org/officeDocument/2006/relationships/diagramLayout" Target="../diagrams/layout5.xml"/><Relationship Id="rId5" Type="http://schemas.openxmlformats.org/officeDocument/2006/relationships/image" Target="../media/image76.png"/><Relationship Id="rId15" Type="http://schemas.openxmlformats.org/officeDocument/2006/relationships/image" Target="../media/image79.png"/><Relationship Id="rId10" Type="http://schemas.openxmlformats.org/officeDocument/2006/relationships/diagramData" Target="../diagrams/data5.xml"/><Relationship Id="rId4" Type="http://schemas.openxmlformats.org/officeDocument/2006/relationships/hyperlink" Target="https://www.facebook.com/LifeSlovenija/" TargetMode="External"/><Relationship Id="rId9" Type="http://schemas.openxmlformats.org/officeDocument/2006/relationships/image" Target="../media/image78.png"/><Relationship Id="rId14" Type="http://schemas.microsoft.com/office/2007/relationships/diagramDrawing" Target="../diagrams/drawing5.xml"/></Relationships>
</file>

<file path=ppt/slides/_rels/slide87.xml.rels><?xml version="1.0" encoding="UTF-8" standalone="yes"?>
<Relationships xmlns="http://schemas.openxmlformats.org/package/2006/relationships"><Relationship Id="rId8" Type="http://schemas.openxmlformats.org/officeDocument/2006/relationships/hyperlink" Target="https://www.youtube.com/channel/UC9cwU2Ne0_kPvQJ0B1PylAw" TargetMode="External"/><Relationship Id="rId13" Type="http://schemas.openxmlformats.org/officeDocument/2006/relationships/diagramColors" Target="../diagrams/colors6.xml"/><Relationship Id="rId3" Type="http://schemas.openxmlformats.org/officeDocument/2006/relationships/image" Target="../media/image75.jpeg"/><Relationship Id="rId7" Type="http://schemas.openxmlformats.org/officeDocument/2006/relationships/image" Target="../media/image77.jpeg"/><Relationship Id="rId12" Type="http://schemas.openxmlformats.org/officeDocument/2006/relationships/diagramQuickStyle" Target="../diagrams/quickStyle6.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hyperlink" Target="https://twitter.com/LifeSlovenija" TargetMode="External"/><Relationship Id="rId11" Type="http://schemas.openxmlformats.org/officeDocument/2006/relationships/diagramLayout" Target="../diagrams/layout6.xml"/><Relationship Id="rId5" Type="http://schemas.openxmlformats.org/officeDocument/2006/relationships/image" Target="../media/image76.png"/><Relationship Id="rId15" Type="http://schemas.openxmlformats.org/officeDocument/2006/relationships/image" Target="../media/image80.png"/><Relationship Id="rId10" Type="http://schemas.openxmlformats.org/officeDocument/2006/relationships/diagramData" Target="../diagrams/data6.xml"/><Relationship Id="rId4" Type="http://schemas.openxmlformats.org/officeDocument/2006/relationships/hyperlink" Target="https://www.facebook.com/LifeSlovenija/" TargetMode="External"/><Relationship Id="rId9" Type="http://schemas.openxmlformats.org/officeDocument/2006/relationships/image" Target="../media/image78.png"/><Relationship Id="rId14" Type="http://schemas.microsoft.com/office/2007/relationships/diagramDrawing" Target="../diagrams/drawing6.xml"/></Relationships>
</file>

<file path=ppt/slides/_rels/slide8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jpeg"/><Relationship Id="rId7" Type="http://schemas.openxmlformats.org/officeDocument/2006/relationships/image" Target="../media/image81.jp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8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jpeg"/><Relationship Id="rId7" Type="http://schemas.openxmlformats.org/officeDocument/2006/relationships/hyperlink" Target="https://www.youtube.com/watch?v=EQVFLfoz2pk&amp;list=PLkUTD_p-NwYgitUj2BGre3tgQOkLxT8QV"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84.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91389" y="1929456"/>
            <a:ext cx="7469043" cy="2413802"/>
          </a:xfrm>
          <a:prstGeom prst="rect">
            <a:avLst/>
          </a:prstGeom>
        </p:spPr>
        <p:txBody>
          <a:bodyPr wrap="square">
            <a:spAutoFit/>
          </a:bodyPr>
          <a:lstStyle/>
          <a:p>
            <a:pPr algn="ctr">
              <a:lnSpc>
                <a:spcPct val="150000"/>
              </a:lnSpc>
            </a:pPr>
            <a:r>
              <a:rPr lang="sl-SI" sz="5400" b="1" dirty="0" err="1">
                <a:solidFill>
                  <a:schemeClr val="bg1"/>
                </a:solidFill>
                <a:latin typeface="Ubuntu" pitchFamily="34" charset="0"/>
              </a:rPr>
              <a:t>Second</a:t>
            </a:r>
            <a:r>
              <a:rPr lang="sl-SI" sz="5400" b="1" dirty="0">
                <a:solidFill>
                  <a:schemeClr val="bg1"/>
                </a:solidFill>
                <a:latin typeface="Ubuntu" pitchFamily="34" charset="0"/>
              </a:rPr>
              <a:t> Life </a:t>
            </a:r>
            <a:r>
              <a:rPr lang="sl-SI" sz="5400" b="1" dirty="0" err="1">
                <a:solidFill>
                  <a:schemeClr val="bg1"/>
                </a:solidFill>
                <a:latin typeface="Ubuntu" pitchFamily="34" charset="0"/>
              </a:rPr>
              <a:t>writer‘s</a:t>
            </a:r>
            <a:r>
              <a:rPr lang="sl-SI" sz="5400" b="1" dirty="0">
                <a:solidFill>
                  <a:schemeClr val="bg1"/>
                </a:solidFill>
                <a:latin typeface="Ubuntu" pitchFamily="34" charset="0"/>
              </a:rPr>
              <a:t> </a:t>
            </a:r>
            <a:r>
              <a:rPr lang="sl-SI" sz="5400" b="1" dirty="0" err="1">
                <a:solidFill>
                  <a:schemeClr val="bg1"/>
                </a:solidFill>
                <a:latin typeface="Ubuntu" pitchFamily="34" charset="0"/>
              </a:rPr>
              <a:t>workshop</a:t>
            </a:r>
            <a:endParaRPr lang="sl-SI" sz="5400" b="1" dirty="0">
              <a:solidFill>
                <a:schemeClr val="bg1"/>
              </a:solidFill>
              <a:latin typeface="Ubuntu" pitchFamily="34" charset="0"/>
            </a:endParaRPr>
          </a:p>
        </p:txBody>
      </p:sp>
      <p:sp>
        <p:nvSpPr>
          <p:cNvPr id="18" name="PoljeZBesedilom 17"/>
          <p:cNvSpPr txBox="1"/>
          <p:nvPr/>
        </p:nvSpPr>
        <p:spPr>
          <a:xfrm>
            <a:off x="2780784" y="6309320"/>
            <a:ext cx="3754824" cy="369332"/>
          </a:xfrm>
          <a:prstGeom prst="rect">
            <a:avLst/>
          </a:prstGeom>
          <a:noFill/>
        </p:spPr>
        <p:txBody>
          <a:bodyPr wrap="square" rtlCol="0">
            <a:spAutoFit/>
          </a:bodyPr>
          <a:lstStyle/>
          <a:p>
            <a:pPr algn="ctr"/>
            <a:r>
              <a:rPr lang="sl-SI" dirty="0">
                <a:solidFill>
                  <a:schemeClr val="bg1"/>
                </a:solidFill>
                <a:latin typeface="Ubuntu" panose="020B0504030602030204" pitchFamily="34" charset="0"/>
              </a:rPr>
              <a:t>Ljubljana, 12. in 13. februar 2019</a:t>
            </a:r>
          </a:p>
        </p:txBody>
      </p:sp>
    </p:spTree>
    <p:extLst>
      <p:ext uri="{BB962C8B-B14F-4D97-AF65-F5344CB8AC3E}">
        <p14:creationId xmlns:p14="http://schemas.microsoft.com/office/powerpoint/2010/main" val="1379529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pPr algn="ctr"/>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Obnova predhodne delavnice</a:t>
            </a:r>
            <a:endParaRPr lang="sl-SI" sz="2000" dirty="0">
              <a:latin typeface="Ubuntu" panose="020B0504030602030204" pitchFamily="34" charset="0"/>
            </a:endParaRPr>
          </a:p>
        </p:txBody>
      </p:sp>
      <p:sp>
        <p:nvSpPr>
          <p:cNvPr id="19" name="PoljeZBesedilom 18"/>
          <p:cNvSpPr txBox="1"/>
          <p:nvPr/>
        </p:nvSpPr>
        <p:spPr>
          <a:xfrm>
            <a:off x="283073" y="4384848"/>
            <a:ext cx="233033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spcBef>
                <a:spcPts val="300"/>
              </a:spcBef>
              <a:spcAft>
                <a:spcPts val="200"/>
              </a:spcAft>
            </a:pPr>
            <a:r>
              <a:rPr lang="sl-SI" sz="4000" b="1" dirty="0"/>
              <a:t>Vzroki</a:t>
            </a:r>
          </a:p>
        </p:txBody>
      </p:sp>
      <p:sp>
        <p:nvSpPr>
          <p:cNvPr id="16" name="PoljeZBesedilom 15"/>
          <p:cNvSpPr txBox="1"/>
          <p:nvPr/>
        </p:nvSpPr>
        <p:spPr>
          <a:xfrm>
            <a:off x="1209106" y="3068960"/>
            <a:ext cx="213875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spcBef>
                <a:spcPts val="300"/>
              </a:spcBef>
              <a:spcAft>
                <a:spcPts val="200"/>
              </a:spcAft>
            </a:pPr>
            <a:r>
              <a:rPr lang="sl-SI" sz="4000" b="1" dirty="0"/>
              <a:t>Problem</a:t>
            </a:r>
          </a:p>
        </p:txBody>
      </p:sp>
      <p:sp>
        <p:nvSpPr>
          <p:cNvPr id="17" name="PoljeZBesedilom 16"/>
          <p:cNvSpPr txBox="1"/>
          <p:nvPr/>
        </p:nvSpPr>
        <p:spPr>
          <a:xfrm>
            <a:off x="383957" y="1633895"/>
            <a:ext cx="221268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spcBef>
                <a:spcPts val="300"/>
              </a:spcBef>
              <a:spcAft>
                <a:spcPts val="200"/>
              </a:spcAft>
            </a:pPr>
            <a:r>
              <a:rPr lang="sl-SI" sz="4000" b="1" dirty="0"/>
              <a:t>Posledice</a:t>
            </a:r>
          </a:p>
        </p:txBody>
      </p:sp>
      <p:sp>
        <p:nvSpPr>
          <p:cNvPr id="18" name="PoljeZBesedilom 17"/>
          <p:cNvSpPr txBox="1"/>
          <p:nvPr/>
        </p:nvSpPr>
        <p:spPr>
          <a:xfrm>
            <a:off x="3887923" y="3068960"/>
            <a:ext cx="1368152"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a:spcBef>
                <a:spcPts val="300"/>
              </a:spcBef>
              <a:spcAft>
                <a:spcPts val="200"/>
              </a:spcAft>
            </a:pPr>
            <a:r>
              <a:rPr lang="sl-SI" sz="4000" b="1" dirty="0"/>
              <a:t>Cilji</a:t>
            </a:r>
          </a:p>
        </p:txBody>
      </p:sp>
      <p:sp>
        <p:nvSpPr>
          <p:cNvPr id="21" name="PoljeZBesedilom 20"/>
          <p:cNvSpPr txBox="1"/>
          <p:nvPr/>
        </p:nvSpPr>
        <p:spPr>
          <a:xfrm>
            <a:off x="5796136" y="3068960"/>
            <a:ext cx="2088232"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spcBef>
                <a:spcPts val="300"/>
              </a:spcBef>
              <a:spcAft>
                <a:spcPts val="200"/>
              </a:spcAft>
            </a:pPr>
            <a:r>
              <a:rPr lang="sl-SI" sz="4000" b="1" dirty="0"/>
              <a:t>Rezultati</a:t>
            </a:r>
          </a:p>
        </p:txBody>
      </p:sp>
      <p:sp>
        <p:nvSpPr>
          <p:cNvPr id="22" name="PoljeZBesedilom 21"/>
          <p:cNvSpPr txBox="1"/>
          <p:nvPr/>
        </p:nvSpPr>
        <p:spPr>
          <a:xfrm>
            <a:off x="6516216" y="4384848"/>
            <a:ext cx="241226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spcBef>
                <a:spcPts val="300"/>
              </a:spcBef>
              <a:spcAft>
                <a:spcPts val="200"/>
              </a:spcAft>
            </a:pPr>
            <a:r>
              <a:rPr lang="sl-SI" sz="4000" b="1" dirty="0"/>
              <a:t>Indikatorji</a:t>
            </a:r>
          </a:p>
        </p:txBody>
      </p:sp>
      <p:sp>
        <p:nvSpPr>
          <p:cNvPr id="12" name="Zlomljena puščica 11"/>
          <p:cNvSpPr/>
          <p:nvPr/>
        </p:nvSpPr>
        <p:spPr>
          <a:xfrm>
            <a:off x="755576" y="3310496"/>
            <a:ext cx="453530" cy="10637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32" name="Zlomljena puščica 31"/>
          <p:cNvSpPr/>
          <p:nvPr/>
        </p:nvSpPr>
        <p:spPr>
          <a:xfrm flipH="1">
            <a:off x="2613409" y="1858470"/>
            <a:ext cx="526032" cy="12005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34" name="Zlomljena puščica 33"/>
          <p:cNvSpPr/>
          <p:nvPr/>
        </p:nvSpPr>
        <p:spPr>
          <a:xfrm flipH="1">
            <a:off x="7884363" y="3313924"/>
            <a:ext cx="504059" cy="106032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3" name="Desna puščica 12"/>
          <p:cNvSpPr/>
          <p:nvPr/>
        </p:nvSpPr>
        <p:spPr>
          <a:xfrm>
            <a:off x="3347864" y="3294695"/>
            <a:ext cx="540059" cy="289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8" name="Desna puščica 37"/>
          <p:cNvSpPr/>
          <p:nvPr/>
        </p:nvSpPr>
        <p:spPr>
          <a:xfrm>
            <a:off x="5256077" y="3294694"/>
            <a:ext cx="540059" cy="289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PoljeZBesedilom 22"/>
          <p:cNvSpPr txBox="1"/>
          <p:nvPr/>
        </p:nvSpPr>
        <p:spPr>
          <a:xfrm>
            <a:off x="3286397" y="972175"/>
            <a:ext cx="3044446"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spcBef>
                <a:spcPts val="300"/>
              </a:spcBef>
              <a:spcAft>
                <a:spcPts val="200"/>
              </a:spcAft>
            </a:pPr>
            <a:r>
              <a:rPr lang="sl-SI" sz="4000" b="1" dirty="0"/>
              <a:t>Prednostna tema</a:t>
            </a:r>
          </a:p>
        </p:txBody>
      </p:sp>
      <p:sp>
        <p:nvSpPr>
          <p:cNvPr id="4" name="Puščica gor 3"/>
          <p:cNvSpPr/>
          <p:nvPr/>
        </p:nvSpPr>
        <p:spPr>
          <a:xfrm>
            <a:off x="4470941" y="2311350"/>
            <a:ext cx="324037" cy="747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334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1" grpId="0" animBg="1"/>
      <p:bldP spid="22" grpId="0" animBg="1"/>
      <p:bldP spid="12" grpId="0" animBg="1"/>
      <p:bldP spid="32" grpId="0" animBg="1"/>
      <p:bldP spid="34" grpId="0" animBg="1"/>
      <p:bldP spid="13" grpId="0" animBg="1"/>
      <p:bldP spid="38" grpId="0" animBg="1"/>
      <p:bldP spid="2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   </a:t>
            </a:r>
            <a:r>
              <a:rPr lang="sl-SI" sz="2000" dirty="0">
                <a:solidFill>
                  <a:schemeClr val="tx1"/>
                </a:solidFill>
                <a:latin typeface="Ubuntu" panose="020B0504030602030204" pitchFamily="34" charset="0"/>
              </a:rPr>
              <a:t>Sklop:Uvod</a:t>
            </a:r>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4032570019"/>
              </p:ext>
            </p:extLst>
          </p:nvPr>
        </p:nvGraphicFramePr>
        <p:xfrm>
          <a:off x="457607" y="1065621"/>
          <a:ext cx="8268560" cy="4934987"/>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306997">
                  <a:extLst>
                    <a:ext uri="{9D8B030D-6E8A-4147-A177-3AD203B41FA5}">
                      <a16:colId xmlns:a16="http://schemas.microsoft.com/office/drawing/2014/main" val="20001"/>
                    </a:ext>
                  </a:extLst>
                </a:gridCol>
                <a:gridCol w="3434087">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Nosilec sklopa</a:t>
                      </a: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0" dirty="0">
                          <a:effectLst/>
                          <a:latin typeface="Ubuntu" panose="020B0504030602030204" pitchFamily="34" charset="0"/>
                        </a:rPr>
                        <a:t>08.30 – 09.00</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rPr>
                        <a:t>Registracija udeležencev in pogostitev s kavo</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Jasna</a:t>
                      </a:r>
                      <a:r>
                        <a:rPr lang="sl-SI" sz="1400" b="0" baseline="0" dirty="0">
                          <a:effectLst/>
                          <a:latin typeface="Ubuntu" panose="020B0504030602030204" pitchFamily="34" charset="0"/>
                          <a:ea typeface="Calibri"/>
                          <a:cs typeface="Times New Roman"/>
                        </a:rPr>
                        <a:t> </a:t>
                      </a:r>
                      <a:r>
                        <a:rPr lang="sl-SI" sz="1400" b="0" baseline="0" dirty="0" err="1">
                          <a:effectLst/>
                          <a:latin typeface="Ubuntu" panose="020B0504030602030204" pitchFamily="34" charset="0"/>
                          <a:ea typeface="Calibri"/>
                          <a:cs typeface="Times New Roman"/>
                        </a:rPr>
                        <a:t>Blaj</a:t>
                      </a:r>
                      <a:r>
                        <a:rPr lang="sl-SI" sz="1400" b="0" dirty="0">
                          <a:effectLst/>
                          <a:latin typeface="Ubuntu" panose="020B0504030602030204" pitchFamily="34" charset="0"/>
                          <a:ea typeface="Calibri"/>
                          <a:cs typeface="Times New Roman"/>
                        </a:rPr>
                        <a:t>, Janja Samec</a:t>
                      </a: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Pozdravni nagovor</a:t>
                      </a:r>
                      <a:r>
                        <a:rPr lang="sl-SI" sz="1400" baseline="0" dirty="0">
                          <a:effectLst/>
                          <a:latin typeface="Ubuntu" panose="020B0504030602030204" pitchFamily="34" charset="0"/>
                        </a:rPr>
                        <a:t> in </a:t>
                      </a:r>
                    </a:p>
                    <a:p>
                      <a:pPr algn="ctr">
                        <a:lnSpc>
                          <a:spcPct val="115000"/>
                        </a:lnSpc>
                        <a:spcAft>
                          <a:spcPts val="0"/>
                        </a:spcAft>
                      </a:pPr>
                      <a:r>
                        <a:rPr lang="sl-SI" sz="1400" dirty="0">
                          <a:effectLst/>
                          <a:latin typeface="Ubuntu" panose="020B0504030602030204" pitchFamily="34" charset="0"/>
                        </a:rPr>
                        <a:t> uvod v delavnico</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v.d. Generalna</a:t>
                      </a:r>
                      <a:r>
                        <a:rPr lang="sl-SI" sz="1400" baseline="0" dirty="0">
                          <a:effectLst/>
                          <a:latin typeface="Ubuntu" panose="020B0504030602030204" pitchFamily="34" charset="0"/>
                          <a:ea typeface="Calibri"/>
                          <a:cs typeface="Times New Roman"/>
                        </a:rPr>
                        <a:t> d</a:t>
                      </a:r>
                      <a:r>
                        <a:rPr lang="sl-SI" sz="1400" dirty="0">
                          <a:effectLst/>
                          <a:latin typeface="Ubuntu" panose="020B0504030602030204" pitchFamily="34" charset="0"/>
                          <a:ea typeface="Calibri"/>
                          <a:cs typeface="Times New Roman"/>
                        </a:rPr>
                        <a:t>irektorica</a:t>
                      </a:r>
                      <a:r>
                        <a:rPr lang="sl-SI" sz="1400" baseline="0" dirty="0">
                          <a:effectLst/>
                          <a:latin typeface="Ubuntu" panose="020B0504030602030204" pitchFamily="34" charset="0"/>
                          <a:ea typeface="Calibri"/>
                          <a:cs typeface="Times New Roman"/>
                        </a:rPr>
                        <a:t> Direktorata za okolje, mag. </a:t>
                      </a:r>
                      <a:r>
                        <a:rPr lang="sl-SI" sz="1400" dirty="0">
                          <a:effectLst/>
                          <a:latin typeface="Ubuntu" panose="020B0504030602030204" pitchFamily="34" charset="0"/>
                          <a:ea typeface="Calibri"/>
                          <a:cs typeface="Times New Roman"/>
                        </a:rPr>
                        <a:t>Tanja Bolte</a:t>
                      </a:r>
                      <a:endParaRPr lang="sl-SI" sz="1400" baseline="0" dirty="0">
                        <a:effectLst/>
                        <a:latin typeface="Ubuntu" panose="020B0504030602030204" pitchFamily="34" charset="0"/>
                        <a:ea typeface="Calibri"/>
                        <a:cs typeface="Times New Roman"/>
                      </a:endParaRPr>
                    </a:p>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b="1" dirty="0">
                          <a:effectLst/>
                          <a:latin typeface="Ubuntu" panose="020B0504030602030204" pitchFamily="34" charset="0"/>
                        </a:rPr>
                        <a:t>09.15 – 10.45</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1" dirty="0">
                          <a:effectLst/>
                          <a:latin typeface="Ubuntu" panose="020B0504030602030204" pitchFamily="34" charset="0"/>
                        </a:rPr>
                        <a:t>Prenos rezultatov projekta v aktivnosti</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Danilo Šteblaj</a:t>
                      </a:r>
                    </a:p>
                    <a:p>
                      <a:pPr algn="ctr">
                        <a:lnSpc>
                          <a:spcPct val="115000"/>
                        </a:lnSpc>
                        <a:spcAft>
                          <a:spcPts val="0"/>
                        </a:spcAft>
                      </a:pPr>
                      <a:r>
                        <a:rPr lang="sl-SI" sz="1400" b="1" dirty="0">
                          <a:effectLst/>
                          <a:latin typeface="Ubuntu" panose="020B0504030602030204" pitchFamily="34" charset="0"/>
                          <a:ea typeface="Calibri"/>
                          <a:cs typeface="Times New Roman"/>
                        </a:rPr>
                        <a:t>dr.</a:t>
                      </a:r>
                      <a:r>
                        <a:rPr lang="sl-SI" sz="1400" b="1" baseline="0" dirty="0">
                          <a:effectLst/>
                          <a:latin typeface="Ubuntu" panose="020B0504030602030204" pitchFamily="34" charset="0"/>
                          <a:ea typeface="Calibri"/>
                          <a:cs typeface="Times New Roman"/>
                        </a:rPr>
                        <a:t> Nika Debeljak</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10.45 – 11.00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Odmor</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dirty="0">
                          <a:effectLst/>
                          <a:latin typeface="Ubuntu" panose="020B0504030602030204" pitchFamily="34" charset="0"/>
                        </a:rPr>
                        <a:t>11.00 – 13.00</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EU dodana vrednost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Janja Samec</a:t>
                      </a:r>
                    </a:p>
                    <a:p>
                      <a:pPr algn="ctr">
                        <a:lnSpc>
                          <a:spcPct val="115000"/>
                        </a:lnSpc>
                        <a:spcAft>
                          <a:spcPts val="0"/>
                        </a:spcAft>
                      </a:pPr>
                      <a:r>
                        <a:rPr lang="sl-SI" sz="1400" baseline="0" dirty="0">
                          <a:effectLst/>
                          <a:latin typeface="Ubuntu" panose="020B0504030602030204" pitchFamily="34" charset="0"/>
                          <a:ea typeface="Calibri"/>
                          <a:cs typeface="Times New Roman"/>
                        </a:rPr>
                        <a:t> dr.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13.00 – 13.50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Kosilo</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dirty="0">
                          <a:effectLst/>
                          <a:latin typeface="Ubuntu" panose="020B0504030602030204" pitchFamily="34" charset="0"/>
                        </a:rPr>
                        <a:t>13.50 – 15.15</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Ciljne skupine in deležniki</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ea typeface="Calibri"/>
                          <a:cs typeface="Times New Roman"/>
                        </a:rPr>
                        <a:t>Maja Cipot / Marjetka Šemrl </a:t>
                      </a:r>
                      <a:r>
                        <a:rPr lang="sl-SI" sz="1400" dirty="0" err="1">
                          <a:effectLst/>
                          <a:latin typeface="Ubuntu" panose="020B0504030602030204" pitchFamily="34" charset="0"/>
                          <a:ea typeface="Calibri"/>
                          <a:cs typeface="Times New Roman"/>
                        </a:rPr>
                        <a:t>dos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Reis</a:t>
                      </a:r>
                      <a:endParaRPr lang="sl-SI" sz="1400" dirty="0">
                        <a:effectLst/>
                        <a:latin typeface="Ubuntu" panose="020B0504030602030204" pitchFamily="34" charset="0"/>
                        <a:ea typeface="Calibri"/>
                        <a:cs typeface="Times New Roman"/>
                      </a:endParaRPr>
                    </a:p>
                    <a:p>
                      <a:pPr algn="ctr">
                        <a:lnSpc>
                          <a:spcPct val="115000"/>
                        </a:lnSpc>
                        <a:spcAft>
                          <a:spcPts val="0"/>
                        </a:spcAft>
                      </a:pPr>
                      <a:r>
                        <a:rPr lang="sl-SI" sz="1400" dirty="0">
                          <a:effectLst/>
                          <a:latin typeface="Ubuntu" panose="020B0504030602030204" pitchFamily="34" charset="0"/>
                          <a:ea typeface="Calibri"/>
                          <a:cs typeface="Times New Roman"/>
                        </a:rPr>
                        <a:t>dr.</a:t>
                      </a:r>
                      <a:r>
                        <a:rPr lang="sl-SI" sz="1400" baseline="0" dirty="0">
                          <a:effectLst/>
                          <a:latin typeface="Ubuntu" panose="020B0504030602030204" pitchFamily="34" charset="0"/>
                          <a:ea typeface="Calibri"/>
                          <a:cs typeface="Times New Roman"/>
                        </a:rPr>
                        <a:t>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dirty="0">
                          <a:effectLst/>
                          <a:latin typeface="Ubuntu" panose="020B0504030602030204" pitchFamily="34" charset="0"/>
                        </a:rPr>
                        <a:t>15.15 – 15.30</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Zaključek</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1378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91389" y="1929456"/>
            <a:ext cx="7469043" cy="1754326"/>
          </a:xfrm>
          <a:prstGeom prst="rect">
            <a:avLst/>
          </a:prstGeom>
        </p:spPr>
        <p:txBody>
          <a:bodyPr wrap="square">
            <a:spAutoFit/>
          </a:bodyPr>
          <a:lstStyle/>
          <a:p>
            <a:pPr algn="ctr"/>
            <a:r>
              <a:rPr lang="sl-SI" sz="5400" b="1" dirty="0">
                <a:solidFill>
                  <a:prstClr val="white"/>
                </a:solidFill>
                <a:latin typeface="Ubuntu" pitchFamily="34" charset="0"/>
              </a:rPr>
              <a:t>Prenos rezultatov projekta v aktivnosti</a:t>
            </a:r>
          </a:p>
        </p:txBody>
      </p:sp>
      <p:sp>
        <p:nvSpPr>
          <p:cNvPr id="18" name="PoljeZBesedilom 17"/>
          <p:cNvSpPr txBox="1"/>
          <p:nvPr/>
        </p:nvSpPr>
        <p:spPr>
          <a:xfrm>
            <a:off x="2545369" y="6361856"/>
            <a:ext cx="4474903" cy="369332"/>
          </a:xfrm>
          <a:prstGeom prst="rect">
            <a:avLst/>
          </a:prstGeom>
          <a:noFill/>
        </p:spPr>
        <p:txBody>
          <a:bodyPr wrap="square" rtlCol="0">
            <a:spAutoFit/>
          </a:bodyPr>
          <a:lstStyle/>
          <a:p>
            <a:pPr algn="ctr"/>
            <a:r>
              <a:rPr lang="sl-SI" dirty="0">
                <a:solidFill>
                  <a:prstClr val="white"/>
                </a:solidFill>
                <a:latin typeface="Ubuntu" panose="020B0504030602030204" pitchFamily="34" charset="0"/>
              </a:rPr>
              <a:t>Ljubljana, 12. in 13. februar 2019</a:t>
            </a:r>
          </a:p>
        </p:txBody>
      </p:sp>
      <p:sp>
        <p:nvSpPr>
          <p:cNvPr id="3" name="PoljeZBesedilom 2"/>
          <p:cNvSpPr txBox="1"/>
          <p:nvPr/>
        </p:nvSpPr>
        <p:spPr>
          <a:xfrm>
            <a:off x="2123728" y="5229200"/>
            <a:ext cx="4896544" cy="584775"/>
          </a:xfrm>
          <a:prstGeom prst="rect">
            <a:avLst/>
          </a:prstGeom>
          <a:noFill/>
        </p:spPr>
        <p:txBody>
          <a:bodyPr wrap="square" rtlCol="0">
            <a:spAutoFit/>
          </a:bodyPr>
          <a:lstStyle/>
          <a:p>
            <a:pPr algn="ctr"/>
            <a:r>
              <a:rPr lang="sl-SI" sz="3200" b="1" dirty="0">
                <a:solidFill>
                  <a:prstClr val="white"/>
                </a:solidFill>
                <a:latin typeface="Ubuntu" pitchFamily="34" charset="0"/>
              </a:rPr>
              <a:t>Danilo Šteblaj</a:t>
            </a:r>
          </a:p>
        </p:txBody>
      </p:sp>
    </p:spTree>
    <p:extLst>
      <p:ext uri="{BB962C8B-B14F-4D97-AF65-F5344CB8AC3E}">
        <p14:creationId xmlns:p14="http://schemas.microsoft.com/office/powerpoint/2010/main" val="47049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317643" y="993656"/>
            <a:ext cx="8548487" cy="584775"/>
          </a:xfrm>
          <a:prstGeom prst="rect">
            <a:avLst/>
          </a:prstGeom>
          <a:noFill/>
        </p:spPr>
        <p:txBody>
          <a:bodyPr wrap="square" rtlCol="0">
            <a:spAutoFit/>
          </a:bodyPr>
          <a:lstStyle/>
          <a:p>
            <a:r>
              <a:rPr lang="pl-PL" sz="3200" b="1" dirty="0">
                <a:latin typeface="Ubuntu" panose="020B0504030602030204" pitchFamily="34" charset="0"/>
              </a:rPr>
              <a:t>Vsebina sklopa:</a:t>
            </a:r>
          </a:p>
        </p:txBody>
      </p:sp>
      <p:sp>
        <p:nvSpPr>
          <p:cNvPr id="12" name="PoljeZBesedilom 11"/>
          <p:cNvSpPr txBox="1"/>
          <p:nvPr/>
        </p:nvSpPr>
        <p:spPr>
          <a:xfrm>
            <a:off x="325283" y="3587411"/>
            <a:ext cx="8317272" cy="584775"/>
          </a:xfrm>
          <a:prstGeom prst="rect">
            <a:avLst/>
          </a:prstGeom>
          <a:noFill/>
        </p:spPr>
        <p:txBody>
          <a:bodyPr wrap="square" rtlCol="0">
            <a:spAutoFit/>
          </a:bodyPr>
          <a:lstStyle/>
          <a:p>
            <a:pPr marL="342900" indent="-342900">
              <a:buFont typeface="Courier New" panose="02070309020205020404" pitchFamily="49" charset="0"/>
              <a:buChar char="o"/>
            </a:pPr>
            <a:r>
              <a:rPr lang="pl-PL" sz="3200" b="1" dirty="0">
                <a:latin typeface="Ubuntu" panose="020B0504030602030204" pitchFamily="34" charset="0"/>
              </a:rPr>
              <a:t>Vsebina in povezovanje akcij</a:t>
            </a:r>
          </a:p>
        </p:txBody>
      </p:sp>
      <p:sp>
        <p:nvSpPr>
          <p:cNvPr id="13" name="PoljeZBesedilom 12"/>
          <p:cNvSpPr txBox="1"/>
          <p:nvPr/>
        </p:nvSpPr>
        <p:spPr>
          <a:xfrm>
            <a:off x="317643" y="2780928"/>
            <a:ext cx="8317272" cy="584775"/>
          </a:xfrm>
          <a:prstGeom prst="rect">
            <a:avLst/>
          </a:prstGeom>
          <a:noFill/>
        </p:spPr>
        <p:txBody>
          <a:bodyPr wrap="square" rtlCol="0">
            <a:spAutoFit/>
          </a:bodyPr>
          <a:lstStyle/>
          <a:p>
            <a:pPr marL="342900" indent="-342900">
              <a:buFont typeface="Courier New" panose="02070309020205020404" pitchFamily="49" charset="0"/>
              <a:buChar char="o"/>
            </a:pPr>
            <a:r>
              <a:rPr lang="pl-PL" sz="3200" b="1" dirty="0">
                <a:latin typeface="Ubuntu" panose="020B0504030602030204" pitchFamily="34" charset="0"/>
              </a:rPr>
              <a:t>Tipi akcij</a:t>
            </a:r>
          </a:p>
        </p:txBody>
      </p:sp>
      <p:sp>
        <p:nvSpPr>
          <p:cNvPr id="14" name="PoljeZBesedilom 13"/>
          <p:cNvSpPr txBox="1"/>
          <p:nvPr/>
        </p:nvSpPr>
        <p:spPr>
          <a:xfrm>
            <a:off x="329542" y="1906893"/>
            <a:ext cx="8317272" cy="584775"/>
          </a:xfrm>
          <a:prstGeom prst="rect">
            <a:avLst/>
          </a:prstGeom>
          <a:noFill/>
        </p:spPr>
        <p:txBody>
          <a:bodyPr wrap="square" rtlCol="0">
            <a:spAutoFit/>
          </a:bodyPr>
          <a:lstStyle/>
          <a:p>
            <a:pPr marL="342900" indent="-342900">
              <a:buFont typeface="Courier New" panose="02070309020205020404" pitchFamily="49" charset="0"/>
              <a:buChar char="o"/>
            </a:pPr>
            <a:r>
              <a:rPr lang="pl-PL" sz="3200" b="1" dirty="0">
                <a:latin typeface="Ubuntu" panose="020B0504030602030204" pitchFamily="34" charset="0"/>
              </a:rPr>
              <a:t>Pričakovani rezultati projekta</a:t>
            </a:r>
          </a:p>
        </p:txBody>
      </p:sp>
      <p:sp>
        <p:nvSpPr>
          <p:cNvPr id="15" name="PoljeZBesedilom 14"/>
          <p:cNvSpPr txBox="1"/>
          <p:nvPr/>
        </p:nvSpPr>
        <p:spPr>
          <a:xfrm>
            <a:off x="343809" y="4432852"/>
            <a:ext cx="8317272" cy="584775"/>
          </a:xfrm>
          <a:prstGeom prst="rect">
            <a:avLst/>
          </a:prstGeom>
          <a:noFill/>
        </p:spPr>
        <p:txBody>
          <a:bodyPr wrap="square" rtlCol="0">
            <a:spAutoFit/>
          </a:bodyPr>
          <a:lstStyle/>
          <a:p>
            <a:pPr marL="342900" indent="-342900">
              <a:buFont typeface="Courier New" panose="02070309020205020404" pitchFamily="49" charset="0"/>
              <a:buChar char="o"/>
            </a:pPr>
            <a:r>
              <a:rPr lang="pl-PL" sz="3200" b="1" dirty="0">
                <a:latin typeface="Ubuntu" panose="020B0504030602030204" pitchFamily="34" charset="0"/>
              </a:rPr>
              <a:t>Prenos informacij v prijavnico</a:t>
            </a:r>
          </a:p>
        </p:txBody>
      </p:sp>
      <p:sp>
        <p:nvSpPr>
          <p:cNvPr id="6" name="Pravokotnik 5"/>
          <p:cNvSpPr/>
          <p:nvPr/>
        </p:nvSpPr>
        <p:spPr>
          <a:xfrm>
            <a:off x="343809" y="1772816"/>
            <a:ext cx="6604455"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Pravokotnik 20"/>
          <p:cNvSpPr/>
          <p:nvPr/>
        </p:nvSpPr>
        <p:spPr>
          <a:xfrm>
            <a:off x="343809" y="2789312"/>
            <a:ext cx="6604455" cy="1431776"/>
          </a:xfrm>
          <a:prstGeom prst="rect">
            <a:avLst/>
          </a:prstGeom>
          <a:noFill/>
          <a:ln>
            <a:solidFill>
              <a:srgbClr val="6CC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avokotnik 21"/>
          <p:cNvSpPr/>
          <p:nvPr/>
        </p:nvSpPr>
        <p:spPr>
          <a:xfrm>
            <a:off x="343809" y="4420411"/>
            <a:ext cx="6604455" cy="736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96247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317643" y="993656"/>
            <a:ext cx="8548487" cy="1569660"/>
          </a:xfrm>
          <a:prstGeom prst="rect">
            <a:avLst/>
          </a:prstGeom>
          <a:noFill/>
        </p:spPr>
        <p:txBody>
          <a:bodyPr wrap="square" rtlCol="0">
            <a:spAutoFit/>
          </a:bodyPr>
          <a:lstStyle/>
          <a:p>
            <a:r>
              <a:rPr lang="pl-PL" sz="3200" b="1" dirty="0">
                <a:latin typeface="Ubuntu" panose="020B0504030602030204" pitchFamily="34" charset="0"/>
              </a:rPr>
              <a:t>Pričakovani rezultati projekta</a:t>
            </a:r>
          </a:p>
          <a:p>
            <a:endParaRPr lang="pl-PL" sz="3200" b="1" dirty="0">
              <a:latin typeface="Ubuntu" panose="020B0504030602030204" pitchFamily="34" charset="0"/>
            </a:endParaRPr>
          </a:p>
          <a:p>
            <a:r>
              <a:rPr lang="pl-PL" sz="3200" b="1" dirty="0">
                <a:latin typeface="Ubuntu" panose="020B0504030602030204" pitchFamily="34" charset="0"/>
              </a:rPr>
              <a:t>Morajo biti konkretni, realistični in merljivi</a:t>
            </a:r>
          </a:p>
        </p:txBody>
      </p:sp>
      <p:pic>
        <p:nvPicPr>
          <p:cNvPr id="3" name="Slika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2546480"/>
            <a:ext cx="3816424" cy="3369311"/>
          </a:xfrm>
          <a:prstGeom prst="rect">
            <a:avLst/>
          </a:prstGeom>
        </p:spPr>
      </p:pic>
      <p:sp>
        <p:nvSpPr>
          <p:cNvPr id="4" name="PoljeZBesedilom 3"/>
          <p:cNvSpPr txBox="1"/>
          <p:nvPr/>
        </p:nvSpPr>
        <p:spPr>
          <a:xfrm>
            <a:off x="5086807" y="4715462"/>
            <a:ext cx="388843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l-SI" b="1" dirty="0">
                <a:latin typeface="Ubuntu" panose="020B0504030602030204" pitchFamily="34" charset="0"/>
              </a:rPr>
              <a:t>Izhodiščno stanje </a:t>
            </a:r>
          </a:p>
          <a:p>
            <a:r>
              <a:rPr lang="sl-SI" dirty="0">
                <a:latin typeface="Ubuntu" panose="020B0504030602030204" pitchFamily="34" charset="0"/>
              </a:rPr>
              <a:t>(40 ton CO</a:t>
            </a:r>
            <a:r>
              <a:rPr lang="sl-SI" baseline="-25000" dirty="0">
                <a:latin typeface="Ubuntu" panose="020B0504030602030204" pitchFamily="34" charset="0"/>
              </a:rPr>
              <a:t>2</a:t>
            </a:r>
            <a:r>
              <a:rPr lang="sl-SI" dirty="0">
                <a:latin typeface="Ubuntu" panose="020B0504030602030204" pitchFamily="34" charset="0"/>
              </a:rPr>
              <a:t>/leto, 2 hektarja visokega barja, povprečna poraba vode 80 m</a:t>
            </a:r>
            <a:r>
              <a:rPr lang="sl-SI" sz="1600" baseline="30000" dirty="0">
                <a:latin typeface="Ubuntu" panose="020B0504030602030204" pitchFamily="34" charset="0"/>
              </a:rPr>
              <a:t>3</a:t>
            </a:r>
            <a:r>
              <a:rPr lang="sl-SI" dirty="0">
                <a:latin typeface="Ubuntu" panose="020B0504030602030204" pitchFamily="34" charset="0"/>
              </a:rPr>
              <a:t>/leto/stanovanje)</a:t>
            </a:r>
          </a:p>
        </p:txBody>
      </p:sp>
      <p:sp>
        <p:nvSpPr>
          <p:cNvPr id="6" name="PoljeZBesedilom 5"/>
          <p:cNvSpPr txBox="1"/>
          <p:nvPr/>
        </p:nvSpPr>
        <p:spPr>
          <a:xfrm>
            <a:off x="4460292" y="2575081"/>
            <a:ext cx="43200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l-SI" b="1" dirty="0">
                <a:latin typeface="Ubuntu" panose="020B0504030602030204" pitchFamily="34" charset="0"/>
              </a:rPr>
              <a:t>Pričakovani rezultati projekta </a:t>
            </a:r>
          </a:p>
          <a:p>
            <a:r>
              <a:rPr lang="sl-SI" dirty="0">
                <a:latin typeface="Ubuntu" panose="020B0504030602030204" pitchFamily="34" charset="0"/>
              </a:rPr>
              <a:t>(zmanjšanje na 25 ton CO</a:t>
            </a:r>
            <a:r>
              <a:rPr lang="sl-SI" baseline="-25000" dirty="0">
                <a:latin typeface="Ubuntu" panose="020B0504030602030204" pitchFamily="34" charset="0"/>
              </a:rPr>
              <a:t>2</a:t>
            </a:r>
            <a:r>
              <a:rPr lang="sl-SI" dirty="0">
                <a:latin typeface="Ubuntu" panose="020B0504030602030204" pitchFamily="34" charset="0"/>
              </a:rPr>
              <a:t>/leto, povečanje habitata na 3,3 hektarja visokega barja, zmanjšana povprečna poraba vode za 17 m</a:t>
            </a:r>
            <a:r>
              <a:rPr lang="sl-SI" sz="1600" baseline="30000" dirty="0">
                <a:latin typeface="Ubuntu" panose="020B0504030602030204" pitchFamily="34" charset="0"/>
              </a:rPr>
              <a:t>3</a:t>
            </a:r>
            <a:r>
              <a:rPr lang="sl-SI" dirty="0">
                <a:latin typeface="Ubuntu" panose="020B0504030602030204" pitchFamily="34" charset="0"/>
              </a:rPr>
              <a:t>/leto/stanovanje)</a:t>
            </a:r>
          </a:p>
        </p:txBody>
      </p:sp>
      <p:pic>
        <p:nvPicPr>
          <p:cNvPr id="7" name="Slika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082" y="2575081"/>
            <a:ext cx="663691" cy="1066800"/>
          </a:xfrm>
          <a:prstGeom prst="rect">
            <a:avLst/>
          </a:prstGeom>
        </p:spPr>
      </p:pic>
      <p:pic>
        <p:nvPicPr>
          <p:cNvPr id="15" name="Slika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8308" y="4509120"/>
            <a:ext cx="663691" cy="1066800"/>
          </a:xfrm>
          <a:prstGeom prst="rect">
            <a:avLst/>
          </a:prstGeom>
        </p:spPr>
      </p:pic>
      <p:sp>
        <p:nvSpPr>
          <p:cNvPr id="8" name="PoljeZBesedilom 7"/>
          <p:cNvSpPr txBox="1"/>
          <p:nvPr/>
        </p:nvSpPr>
        <p:spPr>
          <a:xfrm>
            <a:off x="5724128" y="4202411"/>
            <a:ext cx="2828421" cy="369332"/>
          </a:xfrm>
          <a:prstGeom prst="rect">
            <a:avLst/>
          </a:prstGeom>
          <a:noFill/>
        </p:spPr>
        <p:txBody>
          <a:bodyPr wrap="square" rtlCol="0">
            <a:spAutoFit/>
          </a:bodyPr>
          <a:lstStyle/>
          <a:p>
            <a:r>
              <a:rPr lang="sl-SI" b="1" dirty="0">
                <a:solidFill>
                  <a:srgbClr val="FF0000"/>
                </a:solidFill>
                <a:latin typeface="Ubuntu" panose="020B0504030602030204" pitchFamily="34" charset="0"/>
                <a:hlinkClick r:id="rId9"/>
              </a:rPr>
              <a:t>Kazalniki uspešnosti !</a:t>
            </a:r>
            <a:endParaRPr lang="sl-SI" b="1" dirty="0">
              <a:solidFill>
                <a:srgbClr val="FF0000"/>
              </a:solidFill>
              <a:latin typeface="Ubuntu" panose="020B0504030602030204" pitchFamily="34" charset="0"/>
            </a:endParaRPr>
          </a:p>
        </p:txBody>
      </p:sp>
    </p:spTree>
    <p:extLst>
      <p:ext uri="{BB962C8B-B14F-4D97-AF65-F5344CB8AC3E}">
        <p14:creationId xmlns:p14="http://schemas.microsoft.com/office/powerpoint/2010/main" val="38666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317643" y="993656"/>
            <a:ext cx="8548487" cy="1077218"/>
          </a:xfrm>
          <a:prstGeom prst="rect">
            <a:avLst/>
          </a:prstGeom>
          <a:noFill/>
        </p:spPr>
        <p:txBody>
          <a:bodyPr wrap="square" rtlCol="0">
            <a:spAutoFit/>
          </a:bodyPr>
          <a:lstStyle/>
          <a:p>
            <a:r>
              <a:rPr lang="pl-PL" sz="3200" b="1" dirty="0">
                <a:latin typeface="Ubuntu" panose="020B0504030602030204" pitchFamily="34" charset="0"/>
              </a:rPr>
              <a:t>Že pri načrtovanju rezultatov morate razmisliti, kako boste zagotovili:</a:t>
            </a:r>
          </a:p>
        </p:txBody>
      </p:sp>
      <p:pic>
        <p:nvPicPr>
          <p:cNvPr id="3" name="Slika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708" y="3235379"/>
            <a:ext cx="1714500" cy="1714500"/>
          </a:xfrm>
          <a:prstGeom prst="rect">
            <a:avLst/>
          </a:prstGeom>
        </p:spPr>
      </p:pic>
      <p:pic>
        <p:nvPicPr>
          <p:cNvPr id="4" name="Slika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9872" y="2204864"/>
            <a:ext cx="1714500" cy="1714500"/>
          </a:xfrm>
          <a:prstGeom prst="rect">
            <a:avLst/>
          </a:prstGeom>
        </p:spPr>
      </p:pic>
      <p:pic>
        <p:nvPicPr>
          <p:cNvPr id="6" name="Slika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5063" y="3235379"/>
            <a:ext cx="1912620" cy="1531620"/>
          </a:xfrm>
          <a:prstGeom prst="rect">
            <a:avLst/>
          </a:prstGeom>
        </p:spPr>
      </p:pic>
      <p:sp>
        <p:nvSpPr>
          <p:cNvPr id="7" name="PoljeZBesedilom 6"/>
          <p:cNvSpPr txBox="1"/>
          <p:nvPr/>
        </p:nvSpPr>
        <p:spPr>
          <a:xfrm>
            <a:off x="291086" y="5097923"/>
            <a:ext cx="2655155" cy="584775"/>
          </a:xfrm>
          <a:prstGeom prst="rect">
            <a:avLst/>
          </a:prstGeom>
          <a:noFill/>
        </p:spPr>
        <p:txBody>
          <a:bodyPr wrap="square" rtlCol="0">
            <a:spAutoFit/>
          </a:bodyPr>
          <a:lstStyle/>
          <a:p>
            <a:r>
              <a:rPr lang="sl-SI" sz="3200" b="1" dirty="0">
                <a:latin typeface="Ubuntu" panose="020B0504030602030204" pitchFamily="34" charset="0"/>
              </a:rPr>
              <a:t>Ponovljivost</a:t>
            </a:r>
          </a:p>
        </p:txBody>
      </p:sp>
      <p:sp>
        <p:nvSpPr>
          <p:cNvPr id="15" name="PoljeZBesedilom 14"/>
          <p:cNvSpPr txBox="1"/>
          <p:nvPr/>
        </p:nvSpPr>
        <p:spPr>
          <a:xfrm>
            <a:off x="2871749" y="4365103"/>
            <a:ext cx="2810745" cy="584775"/>
          </a:xfrm>
          <a:prstGeom prst="rect">
            <a:avLst/>
          </a:prstGeom>
          <a:noFill/>
        </p:spPr>
        <p:txBody>
          <a:bodyPr wrap="square" rtlCol="0">
            <a:spAutoFit/>
          </a:bodyPr>
          <a:lstStyle/>
          <a:p>
            <a:r>
              <a:rPr lang="sl-SI" sz="3200" b="1" dirty="0">
                <a:latin typeface="Ubuntu" panose="020B0504030602030204" pitchFamily="34" charset="0"/>
              </a:rPr>
              <a:t>Prenosljivost</a:t>
            </a:r>
          </a:p>
        </p:txBody>
      </p:sp>
      <p:sp>
        <p:nvSpPr>
          <p:cNvPr id="16" name="PoljeZBesedilom 15"/>
          <p:cNvSpPr txBox="1"/>
          <p:nvPr/>
        </p:nvSpPr>
        <p:spPr>
          <a:xfrm>
            <a:off x="6375063" y="5097922"/>
            <a:ext cx="1952581" cy="584775"/>
          </a:xfrm>
          <a:prstGeom prst="rect">
            <a:avLst/>
          </a:prstGeom>
          <a:noFill/>
        </p:spPr>
        <p:txBody>
          <a:bodyPr wrap="square" rtlCol="0">
            <a:spAutoFit/>
          </a:bodyPr>
          <a:lstStyle/>
          <a:p>
            <a:r>
              <a:rPr lang="sl-SI" sz="3200" b="1" dirty="0">
                <a:latin typeface="Ubuntu" panose="020B0504030602030204" pitchFamily="34" charset="0"/>
              </a:rPr>
              <a:t>Trajnost</a:t>
            </a:r>
          </a:p>
        </p:txBody>
      </p:sp>
    </p:spTree>
    <p:extLst>
      <p:ext uri="{BB962C8B-B14F-4D97-AF65-F5344CB8AC3E}">
        <p14:creationId xmlns:p14="http://schemas.microsoft.com/office/powerpoint/2010/main" val="24464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297755" y="990343"/>
            <a:ext cx="8548487" cy="4832092"/>
          </a:xfrm>
          <a:prstGeom prst="rect">
            <a:avLst/>
          </a:prstGeom>
          <a:noFill/>
        </p:spPr>
        <p:txBody>
          <a:bodyPr wrap="square" rtlCol="0">
            <a:spAutoFit/>
          </a:bodyPr>
          <a:lstStyle/>
          <a:p>
            <a:r>
              <a:rPr lang="pl-PL" sz="2800" b="1" dirty="0">
                <a:latin typeface="Ubuntu" panose="020B0504030602030204" pitchFamily="34" charset="0"/>
              </a:rPr>
              <a:t>Tipi akcij </a:t>
            </a:r>
            <a:r>
              <a:rPr lang="pl-PL" sz="2800" dirty="0">
                <a:latin typeface="Ubuntu" panose="020B0504030602030204" pitchFamily="34" charset="0"/>
              </a:rPr>
              <a:t>(razlike med področji!)</a:t>
            </a:r>
          </a:p>
          <a:p>
            <a:endParaRPr lang="pl-PL" sz="2800" b="1" dirty="0">
              <a:latin typeface="Ubuntu" panose="020B0504030602030204" pitchFamily="34" charset="0"/>
            </a:endParaRPr>
          </a:p>
          <a:p>
            <a:pPr marL="457200" indent="-457200">
              <a:buFont typeface="Arial" panose="020B0604020202020204" pitchFamily="34" charset="0"/>
              <a:buChar char="•"/>
            </a:pPr>
            <a:r>
              <a:rPr lang="sl-SI" sz="2800" dirty="0">
                <a:latin typeface="Ubuntu" panose="020B0504030602030204" pitchFamily="34" charset="0"/>
              </a:rPr>
              <a:t>Pripravljalne akcije</a:t>
            </a:r>
          </a:p>
          <a:p>
            <a:pPr marL="457200" indent="-457200">
              <a:buFont typeface="Arial" panose="020B0604020202020204" pitchFamily="34" charset="0"/>
              <a:buChar char="•"/>
            </a:pPr>
            <a:endParaRPr lang="sl-SI" sz="2800" dirty="0">
              <a:latin typeface="Ubuntu" panose="020B0504030602030204" pitchFamily="34" charset="0"/>
            </a:endParaRPr>
          </a:p>
          <a:p>
            <a:pPr marL="457200" indent="-457200">
              <a:buFont typeface="Arial" panose="020B0604020202020204" pitchFamily="34" charset="0"/>
              <a:buChar char="•"/>
            </a:pPr>
            <a:r>
              <a:rPr lang="sl-SI" sz="2800" dirty="0">
                <a:latin typeface="Ubuntu" panose="020B0504030602030204" pitchFamily="34" charset="0"/>
              </a:rPr>
              <a:t>Izvedbene akcije</a:t>
            </a:r>
          </a:p>
          <a:p>
            <a:pPr marL="457200" indent="-457200">
              <a:buFont typeface="Arial" panose="020B0604020202020204" pitchFamily="34" charset="0"/>
              <a:buChar char="•"/>
            </a:pPr>
            <a:endParaRPr lang="sl-SI" sz="2800" dirty="0">
              <a:latin typeface="Ubuntu" panose="020B0504030602030204" pitchFamily="34" charset="0"/>
            </a:endParaRPr>
          </a:p>
          <a:p>
            <a:pPr marL="457200" indent="-457200">
              <a:buFont typeface="Arial" panose="020B0604020202020204" pitchFamily="34" charset="0"/>
              <a:buChar char="•"/>
            </a:pPr>
            <a:r>
              <a:rPr lang="sl-SI" sz="2800" dirty="0">
                <a:latin typeface="Ubuntu" panose="020B0504030602030204" pitchFamily="34" charset="0"/>
              </a:rPr>
              <a:t>Ozaveščenost javnosti in razširjanje rezultatov</a:t>
            </a:r>
          </a:p>
          <a:p>
            <a:pPr marL="457200" indent="-457200">
              <a:buFont typeface="Arial" panose="020B0604020202020204" pitchFamily="34" charset="0"/>
              <a:buChar char="•"/>
            </a:pPr>
            <a:endParaRPr lang="sl-SI" sz="2800" dirty="0">
              <a:latin typeface="Ubuntu" panose="020B0504030602030204" pitchFamily="34" charset="0"/>
            </a:endParaRPr>
          </a:p>
          <a:p>
            <a:pPr marL="457200" indent="-457200">
              <a:buFont typeface="Arial" panose="020B0604020202020204" pitchFamily="34" charset="0"/>
              <a:buChar char="•"/>
            </a:pPr>
            <a:r>
              <a:rPr lang="sl-SI" sz="2800" dirty="0" err="1">
                <a:latin typeface="Ubuntu" panose="020B0504030602030204" pitchFamily="34" charset="0"/>
              </a:rPr>
              <a:t>Monitoring</a:t>
            </a:r>
            <a:r>
              <a:rPr lang="sl-SI" sz="2800" dirty="0">
                <a:latin typeface="Ubuntu" panose="020B0504030602030204" pitchFamily="34" charset="0"/>
              </a:rPr>
              <a:t> učinka projektnih akcij</a:t>
            </a:r>
          </a:p>
          <a:p>
            <a:pPr marL="457200" indent="-457200">
              <a:buFont typeface="Arial" panose="020B0604020202020204" pitchFamily="34" charset="0"/>
              <a:buChar char="•"/>
            </a:pPr>
            <a:endParaRPr lang="sl-SI" sz="2800" dirty="0">
              <a:latin typeface="Ubuntu" panose="020B0504030602030204" pitchFamily="34" charset="0"/>
            </a:endParaRPr>
          </a:p>
          <a:p>
            <a:pPr marL="457200" indent="-457200">
              <a:buFont typeface="Arial" panose="020B0604020202020204" pitchFamily="34" charset="0"/>
              <a:buChar char="•"/>
            </a:pPr>
            <a:r>
              <a:rPr lang="sl-SI" sz="2800" dirty="0">
                <a:latin typeface="Ubuntu" panose="020B0504030602030204" pitchFamily="34" charset="0"/>
              </a:rPr>
              <a:t>Vodenje projekta</a:t>
            </a:r>
          </a:p>
        </p:txBody>
      </p:sp>
      <p:pic>
        <p:nvPicPr>
          <p:cNvPr id="3" name="Slika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944" y="1516697"/>
            <a:ext cx="1514899" cy="840492"/>
          </a:xfrm>
          <a:prstGeom prst="rect">
            <a:avLst/>
          </a:prstGeom>
        </p:spPr>
      </p:pic>
      <p:pic>
        <p:nvPicPr>
          <p:cNvPr id="4" name="Slika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2644" y="2420888"/>
            <a:ext cx="1240875" cy="1103000"/>
          </a:xfrm>
          <a:prstGeom prst="rect">
            <a:avLst/>
          </a:prstGeom>
        </p:spPr>
      </p:pic>
      <p:pic>
        <p:nvPicPr>
          <p:cNvPr id="16" name="Slika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8224" y="2242917"/>
            <a:ext cx="1706880" cy="1280160"/>
          </a:xfrm>
          <a:prstGeom prst="rect">
            <a:avLst/>
          </a:prstGeom>
        </p:spPr>
      </p:pic>
      <p:pic>
        <p:nvPicPr>
          <p:cNvPr id="17" name="Slika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8224" y="4149080"/>
            <a:ext cx="1138436" cy="1138436"/>
          </a:xfrm>
          <a:prstGeom prst="rect">
            <a:avLst/>
          </a:prstGeom>
        </p:spPr>
      </p:pic>
      <p:pic>
        <p:nvPicPr>
          <p:cNvPr id="18" name="Slika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7301" y="5052023"/>
            <a:ext cx="1385981" cy="952862"/>
          </a:xfrm>
          <a:prstGeom prst="rect">
            <a:avLst/>
          </a:prstGeom>
        </p:spPr>
      </p:pic>
    </p:spTree>
    <p:extLst>
      <p:ext uri="{BB962C8B-B14F-4D97-AF65-F5344CB8AC3E}">
        <p14:creationId xmlns:p14="http://schemas.microsoft.com/office/powerpoint/2010/main" val="327410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317643" y="993656"/>
            <a:ext cx="8548487" cy="2062103"/>
          </a:xfrm>
          <a:prstGeom prst="rect">
            <a:avLst/>
          </a:prstGeom>
          <a:noFill/>
        </p:spPr>
        <p:txBody>
          <a:bodyPr wrap="square" rtlCol="0">
            <a:spAutoFit/>
          </a:bodyPr>
          <a:lstStyle/>
          <a:p>
            <a:r>
              <a:rPr lang="pl-PL" sz="3200" dirty="0">
                <a:latin typeface="Ubuntu" panose="020B0504030602030204" pitchFamily="34" charset="0"/>
              </a:rPr>
              <a:t>Do pričakovanih rezultatov projekta pridemo preko akcij. Akcije morajo biti upravičene.</a:t>
            </a:r>
          </a:p>
          <a:p>
            <a:endParaRPr lang="pl-PL" sz="3200" dirty="0">
              <a:latin typeface="Ubuntu" panose="020B0504030602030204" pitchFamily="34" charset="0"/>
            </a:endParaRPr>
          </a:p>
          <a:p>
            <a:r>
              <a:rPr lang="pl-PL" sz="3200" dirty="0">
                <a:latin typeface="Ubuntu" panose="020B0504030602030204" pitchFamily="34" charset="0"/>
              </a:rPr>
              <a:t>Na kaj odgovorjamo pri akcijah?</a:t>
            </a:r>
            <a:endParaRPr lang="pl-PL" sz="3200" b="1" dirty="0">
              <a:latin typeface="Ubuntu" panose="020B0504030602030204" pitchFamily="34" charset="0"/>
            </a:endParaRPr>
          </a:p>
        </p:txBody>
      </p:sp>
      <p:sp>
        <p:nvSpPr>
          <p:cNvPr id="6" name="PoljeZBesedilom 5"/>
          <p:cNvSpPr txBox="1"/>
          <p:nvPr/>
        </p:nvSpPr>
        <p:spPr>
          <a:xfrm>
            <a:off x="539552" y="3284984"/>
            <a:ext cx="2376264" cy="523220"/>
          </a:xfrm>
          <a:prstGeom prst="rect">
            <a:avLst/>
          </a:prstGeom>
          <a:noFill/>
        </p:spPr>
        <p:txBody>
          <a:bodyPr wrap="square" rtlCol="0">
            <a:spAutoFit/>
          </a:bodyPr>
          <a:lstStyle/>
          <a:p>
            <a:r>
              <a:rPr lang="sl-SI" sz="2800" b="1" dirty="0">
                <a:solidFill>
                  <a:srgbClr val="FF0000"/>
                </a:solidFill>
                <a:latin typeface="Ubuntu" panose="020B0504030602030204" pitchFamily="34" charset="0"/>
              </a:rPr>
              <a:t>Zakaj?</a:t>
            </a:r>
          </a:p>
        </p:txBody>
      </p:sp>
      <p:sp>
        <p:nvSpPr>
          <p:cNvPr id="14" name="PoljeZBesedilom 13"/>
          <p:cNvSpPr txBox="1"/>
          <p:nvPr/>
        </p:nvSpPr>
        <p:spPr>
          <a:xfrm>
            <a:off x="4757999" y="3284984"/>
            <a:ext cx="2376264" cy="523220"/>
          </a:xfrm>
          <a:prstGeom prst="rect">
            <a:avLst/>
          </a:prstGeom>
          <a:noFill/>
        </p:spPr>
        <p:txBody>
          <a:bodyPr wrap="square" rtlCol="0">
            <a:spAutoFit/>
          </a:bodyPr>
          <a:lstStyle/>
          <a:p>
            <a:r>
              <a:rPr lang="sl-SI" sz="2800" b="1" dirty="0">
                <a:latin typeface="Ubuntu" panose="020B0504030602030204" pitchFamily="34" charset="0"/>
              </a:rPr>
              <a:t>Kaj?</a:t>
            </a:r>
          </a:p>
        </p:txBody>
      </p:sp>
      <p:sp>
        <p:nvSpPr>
          <p:cNvPr id="15" name="PoljeZBesedilom 14"/>
          <p:cNvSpPr txBox="1"/>
          <p:nvPr/>
        </p:nvSpPr>
        <p:spPr>
          <a:xfrm>
            <a:off x="540566" y="3936369"/>
            <a:ext cx="2376264" cy="523220"/>
          </a:xfrm>
          <a:prstGeom prst="rect">
            <a:avLst/>
          </a:prstGeom>
          <a:noFill/>
        </p:spPr>
        <p:txBody>
          <a:bodyPr wrap="square" rtlCol="0">
            <a:spAutoFit/>
          </a:bodyPr>
          <a:lstStyle/>
          <a:p>
            <a:r>
              <a:rPr lang="sl-SI" sz="2800" b="1" dirty="0">
                <a:solidFill>
                  <a:srgbClr val="FFC000"/>
                </a:solidFill>
                <a:latin typeface="Ubuntu" panose="020B0504030602030204" pitchFamily="34" charset="0"/>
              </a:rPr>
              <a:t>Kako?</a:t>
            </a:r>
          </a:p>
        </p:txBody>
      </p:sp>
      <p:sp>
        <p:nvSpPr>
          <p:cNvPr id="16" name="PoljeZBesedilom 15"/>
          <p:cNvSpPr txBox="1"/>
          <p:nvPr/>
        </p:nvSpPr>
        <p:spPr>
          <a:xfrm>
            <a:off x="4773821" y="3936369"/>
            <a:ext cx="2376264" cy="523220"/>
          </a:xfrm>
          <a:prstGeom prst="rect">
            <a:avLst/>
          </a:prstGeom>
          <a:noFill/>
        </p:spPr>
        <p:txBody>
          <a:bodyPr wrap="square" rtlCol="0">
            <a:spAutoFit/>
          </a:bodyPr>
          <a:lstStyle/>
          <a:p>
            <a:r>
              <a:rPr lang="sl-SI" sz="2800" b="1" dirty="0">
                <a:latin typeface="Ubuntu" panose="020B0504030602030204" pitchFamily="34" charset="0"/>
              </a:rPr>
              <a:t>Kje?</a:t>
            </a:r>
          </a:p>
        </p:txBody>
      </p:sp>
      <p:sp>
        <p:nvSpPr>
          <p:cNvPr id="17" name="PoljeZBesedilom 16"/>
          <p:cNvSpPr txBox="1"/>
          <p:nvPr/>
        </p:nvSpPr>
        <p:spPr>
          <a:xfrm>
            <a:off x="534683" y="4522957"/>
            <a:ext cx="2376264" cy="523220"/>
          </a:xfrm>
          <a:prstGeom prst="rect">
            <a:avLst/>
          </a:prstGeom>
          <a:noFill/>
        </p:spPr>
        <p:txBody>
          <a:bodyPr wrap="square" rtlCol="0">
            <a:spAutoFit/>
          </a:bodyPr>
          <a:lstStyle/>
          <a:p>
            <a:r>
              <a:rPr lang="sl-SI" sz="2800" b="1" dirty="0">
                <a:solidFill>
                  <a:srgbClr val="FFC000"/>
                </a:solidFill>
                <a:latin typeface="Ubuntu" panose="020B0504030602030204" pitchFamily="34" charset="0"/>
              </a:rPr>
              <a:t>Kdaj?</a:t>
            </a:r>
          </a:p>
        </p:txBody>
      </p:sp>
      <p:sp>
        <p:nvSpPr>
          <p:cNvPr id="18" name="PoljeZBesedilom 17"/>
          <p:cNvSpPr txBox="1"/>
          <p:nvPr/>
        </p:nvSpPr>
        <p:spPr>
          <a:xfrm>
            <a:off x="4773821" y="4550505"/>
            <a:ext cx="2376264" cy="523220"/>
          </a:xfrm>
          <a:prstGeom prst="rect">
            <a:avLst/>
          </a:prstGeom>
          <a:noFill/>
        </p:spPr>
        <p:txBody>
          <a:bodyPr wrap="square" rtlCol="0">
            <a:spAutoFit/>
          </a:bodyPr>
          <a:lstStyle/>
          <a:p>
            <a:r>
              <a:rPr lang="sl-SI" sz="2800" b="1" dirty="0">
                <a:solidFill>
                  <a:srgbClr val="6CC04A"/>
                </a:solidFill>
                <a:latin typeface="Ubuntu" panose="020B0504030602030204" pitchFamily="34" charset="0"/>
              </a:rPr>
              <a:t>Kdo?</a:t>
            </a:r>
          </a:p>
        </p:txBody>
      </p:sp>
      <p:sp>
        <p:nvSpPr>
          <p:cNvPr id="19" name="PoljeZBesedilom 18"/>
          <p:cNvSpPr txBox="1"/>
          <p:nvPr/>
        </p:nvSpPr>
        <p:spPr>
          <a:xfrm>
            <a:off x="534683" y="5157192"/>
            <a:ext cx="2376264" cy="523220"/>
          </a:xfrm>
          <a:prstGeom prst="rect">
            <a:avLst/>
          </a:prstGeom>
          <a:noFill/>
        </p:spPr>
        <p:txBody>
          <a:bodyPr wrap="square" rtlCol="0">
            <a:spAutoFit/>
          </a:bodyPr>
          <a:lstStyle/>
          <a:p>
            <a:r>
              <a:rPr lang="sl-SI" sz="2800" b="1" dirty="0">
                <a:solidFill>
                  <a:srgbClr val="FF0000"/>
                </a:solidFill>
                <a:latin typeface="Ubuntu" panose="020B0504030602030204" pitchFamily="34" charset="0"/>
              </a:rPr>
              <a:t>Stroški?</a:t>
            </a:r>
          </a:p>
        </p:txBody>
      </p:sp>
      <p:sp>
        <p:nvSpPr>
          <p:cNvPr id="20" name="PoljeZBesedilom 19"/>
          <p:cNvSpPr txBox="1"/>
          <p:nvPr/>
        </p:nvSpPr>
        <p:spPr>
          <a:xfrm>
            <a:off x="4773821" y="5101244"/>
            <a:ext cx="2376264" cy="523220"/>
          </a:xfrm>
          <a:prstGeom prst="rect">
            <a:avLst/>
          </a:prstGeom>
          <a:noFill/>
        </p:spPr>
        <p:txBody>
          <a:bodyPr wrap="square" rtlCol="0">
            <a:spAutoFit/>
          </a:bodyPr>
          <a:lstStyle/>
          <a:p>
            <a:r>
              <a:rPr lang="sl-SI" sz="2800" b="1" dirty="0">
                <a:solidFill>
                  <a:srgbClr val="FF0000"/>
                </a:solidFill>
                <a:latin typeface="Ubuntu" panose="020B0504030602030204" pitchFamily="34" charset="0"/>
              </a:rPr>
              <a:t>Povezanost?</a:t>
            </a:r>
          </a:p>
        </p:txBody>
      </p:sp>
    </p:spTree>
    <p:extLst>
      <p:ext uri="{BB962C8B-B14F-4D97-AF65-F5344CB8AC3E}">
        <p14:creationId xmlns:p14="http://schemas.microsoft.com/office/powerpoint/2010/main" val="194584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297756" y="993655"/>
            <a:ext cx="8548487" cy="584775"/>
          </a:xfrm>
          <a:prstGeom prst="rect">
            <a:avLst/>
          </a:prstGeom>
          <a:noFill/>
        </p:spPr>
        <p:txBody>
          <a:bodyPr wrap="square" rtlCol="0">
            <a:spAutoFit/>
          </a:bodyPr>
          <a:lstStyle/>
          <a:p>
            <a:r>
              <a:rPr lang="pl-PL" sz="3200" b="1" dirty="0">
                <a:latin typeface="Ubuntu" panose="020B0504030602030204" pitchFamily="34" charset="0"/>
              </a:rPr>
              <a:t>Česa ne smemo pozabiti?</a:t>
            </a:r>
          </a:p>
        </p:txBody>
      </p:sp>
      <p:pic>
        <p:nvPicPr>
          <p:cNvPr id="7" name="Slika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782" y="1844824"/>
            <a:ext cx="1478280" cy="1973580"/>
          </a:xfrm>
          <a:prstGeom prst="rect">
            <a:avLst/>
          </a:prstGeom>
        </p:spPr>
      </p:pic>
      <p:sp>
        <p:nvSpPr>
          <p:cNvPr id="8" name="PoljeZBesedilom 7"/>
          <p:cNvSpPr txBox="1"/>
          <p:nvPr/>
        </p:nvSpPr>
        <p:spPr>
          <a:xfrm>
            <a:off x="2555776" y="2708920"/>
            <a:ext cx="864096" cy="584775"/>
          </a:xfrm>
          <a:prstGeom prst="rect">
            <a:avLst/>
          </a:prstGeom>
          <a:noFill/>
        </p:spPr>
        <p:txBody>
          <a:bodyPr wrap="square" rtlCol="0">
            <a:spAutoFit/>
          </a:bodyPr>
          <a:lstStyle/>
          <a:p>
            <a:r>
              <a:rPr lang="sl-SI" sz="3200" dirty="0">
                <a:latin typeface="Ubuntu" panose="020B0504030602030204" pitchFamily="34" charset="0"/>
              </a:rPr>
              <a:t>in </a:t>
            </a:r>
          </a:p>
        </p:txBody>
      </p:sp>
      <p:pic>
        <p:nvPicPr>
          <p:cNvPr id="9" name="Slika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3282" y="2304077"/>
            <a:ext cx="2095500" cy="1394460"/>
          </a:xfrm>
          <a:prstGeom prst="rect">
            <a:avLst/>
          </a:prstGeom>
        </p:spPr>
      </p:pic>
      <p:sp>
        <p:nvSpPr>
          <p:cNvPr id="10" name="PoljeZBesedilom 9"/>
          <p:cNvSpPr txBox="1"/>
          <p:nvPr/>
        </p:nvSpPr>
        <p:spPr>
          <a:xfrm>
            <a:off x="444782" y="4293096"/>
            <a:ext cx="7639715" cy="1754326"/>
          </a:xfrm>
          <a:prstGeom prst="rect">
            <a:avLst/>
          </a:prstGeom>
          <a:noFill/>
        </p:spPr>
        <p:txBody>
          <a:bodyPr wrap="square" rtlCol="0">
            <a:spAutoFit/>
          </a:bodyPr>
          <a:lstStyle/>
          <a:p>
            <a:r>
              <a:rPr lang="sl-SI" b="1" dirty="0">
                <a:latin typeface="Ubuntu" panose="020B0504030602030204" pitchFamily="34" charset="0"/>
              </a:rPr>
              <a:t>Mejniki („</a:t>
            </a:r>
            <a:r>
              <a:rPr lang="sl-SI" b="1" dirty="0" err="1">
                <a:latin typeface="Ubuntu" panose="020B0504030602030204" pitchFamily="34" charset="0"/>
              </a:rPr>
              <a:t>Milestones</a:t>
            </a:r>
            <a:r>
              <a:rPr lang="sl-SI" b="1" dirty="0">
                <a:latin typeface="Ubuntu" panose="020B0504030602030204" pitchFamily="34" charset="0"/>
              </a:rPr>
              <a:t>“) </a:t>
            </a:r>
            <a:r>
              <a:rPr lang="sl-SI" dirty="0">
                <a:latin typeface="Ubuntu" panose="020B0504030602030204" pitchFamily="34" charset="0"/>
              </a:rPr>
              <a:t>so pomembni ali večji dogodki tekom projekta.</a:t>
            </a:r>
          </a:p>
          <a:p>
            <a:r>
              <a:rPr lang="sl-SI" dirty="0">
                <a:latin typeface="Ubuntu" panose="020B0504030602030204" pitchFamily="34" charset="0"/>
              </a:rPr>
              <a:t>Primer: otvoritev informacijskega centra, vzpostavitev spletne strani</a:t>
            </a:r>
          </a:p>
          <a:p>
            <a:endParaRPr lang="sl-SI" dirty="0">
              <a:latin typeface="Ubuntu" panose="020B0504030602030204" pitchFamily="34" charset="0"/>
            </a:endParaRPr>
          </a:p>
          <a:p>
            <a:r>
              <a:rPr lang="sl-SI" b="1" dirty="0">
                <a:latin typeface="Ubuntu" panose="020B0504030602030204" pitchFamily="34" charset="0"/>
              </a:rPr>
              <a:t>Izdelki („</a:t>
            </a:r>
            <a:r>
              <a:rPr lang="sl-SI" b="1" dirty="0" err="1">
                <a:latin typeface="Ubuntu" panose="020B0504030602030204" pitchFamily="34" charset="0"/>
              </a:rPr>
              <a:t>Deliverables</a:t>
            </a:r>
            <a:r>
              <a:rPr lang="sl-SI" b="1" dirty="0">
                <a:latin typeface="Ubuntu" panose="020B0504030602030204" pitchFamily="34" charset="0"/>
              </a:rPr>
              <a:t>“) </a:t>
            </a:r>
            <a:r>
              <a:rPr lang="sl-SI" dirty="0">
                <a:latin typeface="Ubuntu" panose="020B0504030602030204" pitchFamily="34" charset="0"/>
              </a:rPr>
              <a:t>so končni otipljivi rezultati projektnih aktivnosti, ki jih je potrebno dostaviti evropski komisiji.</a:t>
            </a:r>
          </a:p>
          <a:p>
            <a:r>
              <a:rPr lang="sl-SI" dirty="0">
                <a:latin typeface="Ubuntu" panose="020B0504030602030204" pitchFamily="34" charset="0"/>
              </a:rPr>
              <a:t>Primer: promocijski material, načrt upravljanja</a:t>
            </a:r>
          </a:p>
        </p:txBody>
      </p:sp>
    </p:spTree>
    <p:extLst>
      <p:ext uri="{BB962C8B-B14F-4D97-AF65-F5344CB8AC3E}">
        <p14:creationId xmlns:p14="http://schemas.microsoft.com/office/powerpoint/2010/main" val="404324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
        <p:nvSpPr>
          <p:cNvPr id="5" name="PoljeZBesedilom 4"/>
          <p:cNvSpPr txBox="1"/>
          <p:nvPr/>
        </p:nvSpPr>
        <p:spPr>
          <a:xfrm>
            <a:off x="317643" y="908720"/>
            <a:ext cx="8548487" cy="2062103"/>
          </a:xfrm>
          <a:prstGeom prst="rect">
            <a:avLst/>
          </a:prstGeom>
          <a:noFill/>
        </p:spPr>
        <p:txBody>
          <a:bodyPr wrap="square" rtlCol="0">
            <a:spAutoFit/>
          </a:bodyPr>
          <a:lstStyle/>
          <a:p>
            <a:r>
              <a:rPr lang="pl-PL" sz="3200" b="1" dirty="0">
                <a:latin typeface="Ubuntu" panose="020B0504030602030204" pitchFamily="34" charset="0"/>
              </a:rPr>
              <a:t>Prenos v prijavnico</a:t>
            </a:r>
          </a:p>
          <a:p>
            <a:endParaRPr lang="pl-PL" sz="3200" b="1" dirty="0">
              <a:latin typeface="Ubuntu" panose="020B0504030602030204" pitchFamily="34" charset="0"/>
            </a:endParaRPr>
          </a:p>
          <a:p>
            <a:endParaRPr lang="pl-PL" sz="3200" b="1" dirty="0">
              <a:latin typeface="Ubuntu" panose="020B0504030602030204" pitchFamily="34" charset="0"/>
            </a:endParaRPr>
          </a:p>
          <a:p>
            <a:endParaRPr lang="pl-PL" sz="3200" b="1" dirty="0">
              <a:latin typeface="Ubuntu" panose="020B0504030602030204" pitchFamily="34" charset="0"/>
            </a:endParaRPr>
          </a:p>
        </p:txBody>
      </p:sp>
      <p:pic>
        <p:nvPicPr>
          <p:cNvPr id="11" name="Slika 10"/>
          <p:cNvPicPr/>
          <p:nvPr/>
        </p:nvPicPr>
        <p:blipFill rotWithShape="1">
          <a:blip r:embed="rId7"/>
          <a:srcRect l="65966" t="21967" r="20442" b="59319"/>
          <a:stretch/>
        </p:blipFill>
        <p:spPr bwMode="auto">
          <a:xfrm>
            <a:off x="444782" y="1772816"/>
            <a:ext cx="6647498" cy="3312368"/>
          </a:xfrm>
          <a:prstGeom prst="rect">
            <a:avLst/>
          </a:prstGeom>
          <a:ln>
            <a:noFill/>
          </a:ln>
          <a:extLst>
            <a:ext uri="{53640926-AAD7-44D8-BBD7-CCE9431645EC}">
              <a14:shadowObscured xmlns:a14="http://schemas.microsoft.com/office/drawing/2010/main"/>
            </a:ext>
          </a:extLst>
        </p:spPr>
      </p:pic>
      <p:pic>
        <p:nvPicPr>
          <p:cNvPr id="12" name="Slika 11"/>
          <p:cNvPicPr/>
          <p:nvPr/>
        </p:nvPicPr>
        <p:blipFill rotWithShape="1">
          <a:blip r:embed="rId7"/>
          <a:srcRect l="65966" t="31910" r="20442" b="53442"/>
          <a:stretch/>
        </p:blipFill>
        <p:spPr bwMode="auto">
          <a:xfrm>
            <a:off x="458142" y="2701300"/>
            <a:ext cx="6215450" cy="2316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829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   </a:t>
            </a:r>
            <a:r>
              <a:rPr lang="sl-SI" sz="2000" dirty="0">
                <a:solidFill>
                  <a:schemeClr val="tx1"/>
                </a:solidFill>
                <a:latin typeface="Ubuntu" panose="020B0504030602030204" pitchFamily="34" charset="0"/>
              </a:rPr>
              <a:t>Sklop:Uvod</a:t>
            </a:r>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1336809969"/>
              </p:ext>
            </p:extLst>
          </p:nvPr>
        </p:nvGraphicFramePr>
        <p:xfrm>
          <a:off x="480198" y="1044122"/>
          <a:ext cx="8268560" cy="4372451"/>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356414">
                  <a:extLst>
                    <a:ext uri="{9D8B030D-6E8A-4147-A177-3AD203B41FA5}">
                      <a16:colId xmlns:a16="http://schemas.microsoft.com/office/drawing/2014/main" val="20001"/>
                    </a:ext>
                  </a:extLst>
                </a:gridCol>
                <a:gridCol w="3384670">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err="1">
                          <a:effectLst/>
                          <a:latin typeface="Ubuntu" panose="020B0504030602030204" pitchFamily="34" charset="0"/>
                          <a:ea typeface="Calibri"/>
                          <a:cs typeface="Times New Roman"/>
                        </a:rPr>
                        <a:t>who</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1" dirty="0">
                          <a:effectLst/>
                          <a:latin typeface="Ubuntu" panose="020B0504030602030204" pitchFamily="34" charset="0"/>
                        </a:rPr>
                        <a:t>08.30 – 09.00</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1" dirty="0" err="1">
                          <a:effectLst/>
                          <a:latin typeface="Ubuntu" panose="020B0504030602030204" pitchFamily="34" charset="0"/>
                        </a:rPr>
                        <a:t>Registration</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err="1">
                          <a:effectLst/>
                          <a:latin typeface="Ubuntu" panose="020B0504030602030204" pitchFamily="34" charset="0"/>
                        </a:rPr>
                        <a:t>introduction</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err="1">
                          <a:effectLst/>
                          <a:latin typeface="Ubuntu" panose="020B0504030602030204" pitchFamily="34" charset="0"/>
                          <a:ea typeface="Calibri"/>
                          <a:cs typeface="Times New Roman"/>
                        </a:rPr>
                        <a:t>Director</a:t>
                      </a:r>
                      <a:r>
                        <a:rPr lang="sl-SI" sz="1400" dirty="0">
                          <a:effectLst/>
                          <a:latin typeface="Ubuntu" panose="020B0504030602030204" pitchFamily="34" charset="0"/>
                          <a:ea typeface="Calibri"/>
                          <a:cs typeface="Times New Roman"/>
                        </a:rPr>
                        <a:t>, NCP</a:t>
                      </a: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dirty="0">
                          <a:effectLst/>
                          <a:latin typeface="Ubuntu" panose="020B0504030602030204" pitchFamily="34" charset="0"/>
                        </a:rPr>
                        <a:t>09.15 – 10.45</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err="1">
                          <a:effectLst/>
                          <a:latin typeface="Ubuntu" panose="020B0504030602030204" pitchFamily="34" charset="0"/>
                          <a:ea typeface="Calibri"/>
                          <a:cs typeface="Times New Roman"/>
                        </a:rPr>
                        <a:t>Translating</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project</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results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into</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activities</a:t>
                      </a:r>
                      <a:r>
                        <a:rPr lang="sl-SI" sz="1400" dirty="0">
                          <a:effectLst/>
                          <a:latin typeface="Ubuntu" panose="020B0504030602030204" pitchFamily="34" charset="0"/>
                          <a:ea typeface="Calibri"/>
                          <a:cs typeface="Times New Roman"/>
                        </a:rPr>
                        <a:t> </a:t>
                      </a:r>
                      <a:r>
                        <a:rPr lang="sl-SI" sz="1400" dirty="0">
                          <a:effectLst/>
                          <a:latin typeface="Ubuntu" panose="020B0504030602030204" pitchFamily="34" charset="0"/>
                          <a:ea typeface="+mn-ea"/>
                          <a:cs typeface="+mn-cs"/>
                        </a:rPr>
                        <a:t>(</a:t>
                      </a:r>
                      <a:r>
                        <a:rPr lang="sl-SI" sz="1400" dirty="0" err="1">
                          <a:effectLst/>
                          <a:latin typeface="Ubuntu" panose="020B0504030602030204" pitchFamily="34" charset="0"/>
                          <a:ea typeface="+mn-ea"/>
                          <a:cs typeface="+mn-cs"/>
                        </a:rPr>
                        <a:t>theory</a:t>
                      </a:r>
                      <a:r>
                        <a:rPr lang="sl-SI" sz="1400" dirty="0">
                          <a:effectLst/>
                          <a:latin typeface="Ubuntu" panose="020B0504030602030204" pitchFamily="34" charset="0"/>
                          <a:ea typeface="+mn-ea"/>
                          <a:cs typeface="+mn-cs"/>
                        </a:rPr>
                        <a:t> + </a:t>
                      </a:r>
                      <a:r>
                        <a:rPr lang="sl-SI" sz="1400" dirty="0" err="1">
                          <a:effectLst/>
                          <a:latin typeface="Ubuntu" panose="020B0504030602030204" pitchFamily="34" charset="0"/>
                          <a:ea typeface="+mn-ea"/>
                          <a:cs typeface="+mn-cs"/>
                        </a:rPr>
                        <a:t>case</a:t>
                      </a:r>
                      <a:r>
                        <a:rPr lang="sl-SI" sz="1400" dirty="0">
                          <a:effectLst/>
                          <a:latin typeface="Ubuntu" panose="020B0504030602030204" pitchFamily="34" charset="0"/>
                          <a:ea typeface="+mn-ea"/>
                          <a:cs typeface="+mn-cs"/>
                        </a:rPr>
                        <a:t> </a:t>
                      </a:r>
                      <a:r>
                        <a:rPr lang="sl-SI" sz="1400" dirty="0" err="1">
                          <a:effectLst/>
                          <a:latin typeface="Ubuntu" panose="020B0504030602030204" pitchFamily="34" charset="0"/>
                          <a:ea typeface="+mn-ea"/>
                          <a:cs typeface="+mn-cs"/>
                        </a:rPr>
                        <a:t>study</a:t>
                      </a:r>
                      <a:r>
                        <a:rPr lang="sl-SI" sz="1400" dirty="0">
                          <a:effectLst/>
                          <a:latin typeface="Ubuntu" panose="020B0504030602030204" pitchFamily="34" charset="0"/>
                          <a:ea typeface="+mn-ea"/>
                          <a:cs typeface="+mn-cs"/>
                        </a:rPr>
                        <a:t> + </a:t>
                      </a:r>
                      <a:r>
                        <a:rPr lang="sl-SI" sz="1400" dirty="0" err="1">
                          <a:effectLst/>
                          <a:latin typeface="Ubuntu" panose="020B0504030602030204" pitchFamily="34" charset="0"/>
                          <a:ea typeface="+mn-ea"/>
                          <a:cs typeface="+mn-cs"/>
                        </a:rPr>
                        <a:t>exercise</a:t>
                      </a:r>
                      <a:r>
                        <a:rPr lang="sl-SI" sz="1400" dirty="0">
                          <a:effectLst/>
                          <a:latin typeface="Ubuntu" panose="020B0504030602030204" pitchFamily="34" charset="0"/>
                          <a:ea typeface="+mn-ea"/>
                          <a:cs typeface="+mn-cs"/>
                        </a:rPr>
                        <a: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NCP, Life </a:t>
                      </a:r>
                      <a:r>
                        <a:rPr lang="sl-SI" sz="1400" dirty="0" err="1">
                          <a:effectLst/>
                          <a:latin typeface="Ubuntu" panose="020B0504030602030204" pitchFamily="34" charset="0"/>
                          <a:ea typeface="Calibri"/>
                          <a:cs typeface="Times New Roman"/>
                        </a:rPr>
                        <a:t>project</a:t>
                      </a:r>
                      <a:r>
                        <a:rPr lang="sl-SI" sz="1400" dirty="0">
                          <a:effectLst/>
                          <a:latin typeface="Ubuntu" panose="020B0504030602030204" pitchFamily="34" charset="0"/>
                          <a:ea typeface="Calibri"/>
                          <a:cs typeface="Times New Roman"/>
                        </a:rPr>
                        <a:t> manager</a:t>
                      </a: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10.45 – 11.00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err="1">
                          <a:effectLst/>
                          <a:latin typeface="Ubuntu" panose="020B0504030602030204" pitchFamily="34" charset="0"/>
                          <a:ea typeface="Calibri"/>
                          <a:cs typeface="Times New Roman"/>
                        </a:rPr>
                        <a:t>break</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dirty="0">
                          <a:effectLst/>
                          <a:latin typeface="Ubuntu" panose="020B0504030602030204" pitchFamily="34" charset="0"/>
                        </a:rPr>
                        <a:t>11.00 – 13.00</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EU </a:t>
                      </a:r>
                      <a:r>
                        <a:rPr lang="sl-SI" sz="1400" dirty="0" err="1">
                          <a:effectLst/>
                          <a:latin typeface="Ubuntu" panose="020B0504030602030204" pitchFamily="34" charset="0"/>
                        </a:rPr>
                        <a:t>added</a:t>
                      </a:r>
                      <a:r>
                        <a:rPr lang="sl-SI" sz="1400" dirty="0">
                          <a:effectLst/>
                          <a:latin typeface="Ubuntu" panose="020B0504030602030204" pitchFamily="34" charset="0"/>
                        </a:rPr>
                        <a:t> </a:t>
                      </a:r>
                      <a:r>
                        <a:rPr lang="sl-SI" sz="1400" dirty="0" err="1">
                          <a:effectLst/>
                          <a:latin typeface="Ubuntu" panose="020B0504030602030204" pitchFamily="34" charset="0"/>
                        </a:rPr>
                        <a:t>value</a:t>
                      </a:r>
                      <a:r>
                        <a:rPr lang="sl-SI" sz="1400" dirty="0">
                          <a:effectLst/>
                          <a:latin typeface="Ubuntu" panose="020B0504030602030204" pitchFamily="34" charset="0"/>
                        </a:rPr>
                        <a:t> </a:t>
                      </a:r>
                      <a:r>
                        <a:rPr lang="sl-SI" sz="1400" dirty="0">
                          <a:effectLst/>
                          <a:latin typeface="Ubuntu" panose="020B0504030602030204" pitchFamily="34" charset="0"/>
                          <a:ea typeface="+mn-ea"/>
                          <a:cs typeface="+mn-cs"/>
                        </a:rPr>
                        <a:t>(</a:t>
                      </a:r>
                      <a:r>
                        <a:rPr lang="sl-SI" sz="1400" dirty="0" err="1">
                          <a:effectLst/>
                          <a:latin typeface="Ubuntu" panose="020B0504030602030204" pitchFamily="34" charset="0"/>
                          <a:ea typeface="+mn-ea"/>
                          <a:cs typeface="+mn-cs"/>
                        </a:rPr>
                        <a:t>theory</a:t>
                      </a:r>
                      <a:r>
                        <a:rPr lang="sl-SI" sz="1400" dirty="0">
                          <a:effectLst/>
                          <a:latin typeface="Ubuntu" panose="020B0504030602030204" pitchFamily="34" charset="0"/>
                          <a:ea typeface="+mn-ea"/>
                          <a:cs typeface="+mn-cs"/>
                        </a:rPr>
                        <a:t> + </a:t>
                      </a:r>
                      <a:r>
                        <a:rPr lang="sl-SI" sz="1400" dirty="0" err="1">
                          <a:effectLst/>
                          <a:latin typeface="Ubuntu" panose="020B0504030602030204" pitchFamily="34" charset="0"/>
                          <a:ea typeface="+mn-ea"/>
                          <a:cs typeface="+mn-cs"/>
                        </a:rPr>
                        <a:t>case</a:t>
                      </a:r>
                      <a:r>
                        <a:rPr lang="sl-SI" sz="1400" dirty="0">
                          <a:effectLst/>
                          <a:latin typeface="Ubuntu" panose="020B0504030602030204" pitchFamily="34" charset="0"/>
                          <a:ea typeface="+mn-ea"/>
                          <a:cs typeface="+mn-cs"/>
                        </a:rPr>
                        <a:t> </a:t>
                      </a:r>
                      <a:r>
                        <a:rPr lang="sl-SI" sz="1400" dirty="0" err="1">
                          <a:effectLst/>
                          <a:latin typeface="Ubuntu" panose="020B0504030602030204" pitchFamily="34" charset="0"/>
                          <a:ea typeface="+mn-ea"/>
                          <a:cs typeface="+mn-cs"/>
                        </a:rPr>
                        <a:t>study</a:t>
                      </a:r>
                      <a:r>
                        <a:rPr lang="sl-SI" sz="1400" dirty="0">
                          <a:effectLst/>
                          <a:latin typeface="Ubuntu" panose="020B0504030602030204" pitchFamily="34" charset="0"/>
                          <a:ea typeface="+mn-ea"/>
                          <a:cs typeface="+mn-cs"/>
                        </a:rPr>
                        <a:t> + </a:t>
                      </a:r>
                      <a:r>
                        <a:rPr lang="sl-SI" sz="1400" dirty="0" err="1">
                          <a:effectLst/>
                          <a:latin typeface="Ubuntu" panose="020B0504030602030204" pitchFamily="34" charset="0"/>
                          <a:ea typeface="+mn-ea"/>
                          <a:cs typeface="+mn-cs"/>
                        </a:rPr>
                        <a:t>exercise</a:t>
                      </a:r>
                      <a:r>
                        <a:rPr lang="sl-SI" sz="1400" dirty="0">
                          <a:effectLst/>
                          <a:latin typeface="Ubuntu" panose="020B0504030602030204" pitchFamily="34" charset="0"/>
                          <a:ea typeface="+mn-ea"/>
                          <a:cs typeface="+mn-cs"/>
                        </a:rPr>
                        <a: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NCP, Life </a:t>
                      </a:r>
                      <a:r>
                        <a:rPr lang="sl-SI" sz="1400" dirty="0" err="1">
                          <a:effectLst/>
                          <a:latin typeface="Ubuntu" panose="020B0504030602030204" pitchFamily="34" charset="0"/>
                          <a:ea typeface="Calibri"/>
                          <a:cs typeface="Times New Roman"/>
                        </a:rPr>
                        <a:t>project</a:t>
                      </a:r>
                      <a:r>
                        <a:rPr lang="sl-SI" sz="1400" dirty="0">
                          <a:effectLst/>
                          <a:latin typeface="Ubuntu" panose="020B0504030602030204" pitchFamily="34" charset="0"/>
                          <a:ea typeface="Calibri"/>
                          <a:cs typeface="Times New Roman"/>
                        </a:rPr>
                        <a:t> manager</a:t>
                      </a: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13.00 – 13.50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err="1">
                          <a:effectLst/>
                          <a:latin typeface="Ubuntu" panose="020B0504030602030204" pitchFamily="34" charset="0"/>
                          <a:ea typeface="Calibri"/>
                          <a:cs typeface="Times New Roman"/>
                        </a:rPr>
                        <a:t>Lunch</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dirty="0">
                          <a:effectLst/>
                          <a:latin typeface="Ubuntu" panose="020B0504030602030204" pitchFamily="34" charset="0"/>
                        </a:rPr>
                        <a:t>13.50 – 15.15</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err="1">
                          <a:effectLst/>
                          <a:latin typeface="Ubuntu" panose="020B0504030602030204" pitchFamily="34" charset="0"/>
                          <a:ea typeface="Calibri"/>
                          <a:cs typeface="Times New Roman"/>
                        </a:rPr>
                        <a:t>Target</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groups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and</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stakeholders</a:t>
                      </a:r>
                      <a:r>
                        <a:rPr lang="sl-SI" sz="1400" dirty="0">
                          <a:effectLst/>
                          <a:latin typeface="Ubuntu" panose="020B0504030602030204" pitchFamily="34" charset="0"/>
                          <a:ea typeface="Calibri"/>
                          <a:cs typeface="Times New Roman"/>
                        </a:rPr>
                        <a:t> </a:t>
                      </a:r>
                      <a:r>
                        <a:rPr lang="sl-SI" sz="1400" dirty="0">
                          <a:effectLst/>
                          <a:latin typeface="Ubuntu" panose="020B0504030602030204" pitchFamily="34" charset="0"/>
                          <a:ea typeface="+mn-ea"/>
                          <a:cs typeface="+mn-cs"/>
                        </a:rPr>
                        <a:t>(</a:t>
                      </a:r>
                      <a:r>
                        <a:rPr lang="sl-SI" sz="1400" dirty="0" err="1">
                          <a:effectLst/>
                          <a:latin typeface="Ubuntu" panose="020B0504030602030204" pitchFamily="34" charset="0"/>
                          <a:ea typeface="+mn-ea"/>
                          <a:cs typeface="+mn-cs"/>
                        </a:rPr>
                        <a:t>theory</a:t>
                      </a:r>
                      <a:r>
                        <a:rPr lang="sl-SI" sz="1400" dirty="0">
                          <a:effectLst/>
                          <a:latin typeface="Ubuntu" panose="020B0504030602030204" pitchFamily="34" charset="0"/>
                          <a:ea typeface="+mn-ea"/>
                          <a:cs typeface="+mn-cs"/>
                        </a:rPr>
                        <a:t> + </a:t>
                      </a:r>
                      <a:r>
                        <a:rPr lang="sl-SI" sz="1400" dirty="0" err="1">
                          <a:effectLst/>
                          <a:latin typeface="Ubuntu" panose="020B0504030602030204" pitchFamily="34" charset="0"/>
                          <a:ea typeface="+mn-ea"/>
                          <a:cs typeface="+mn-cs"/>
                        </a:rPr>
                        <a:t>case</a:t>
                      </a:r>
                      <a:r>
                        <a:rPr lang="sl-SI" sz="1400" dirty="0">
                          <a:effectLst/>
                          <a:latin typeface="Ubuntu" panose="020B0504030602030204" pitchFamily="34" charset="0"/>
                          <a:ea typeface="+mn-ea"/>
                          <a:cs typeface="+mn-cs"/>
                        </a:rPr>
                        <a:t> </a:t>
                      </a:r>
                      <a:r>
                        <a:rPr lang="sl-SI" sz="1400" dirty="0" err="1">
                          <a:effectLst/>
                          <a:latin typeface="Ubuntu" panose="020B0504030602030204" pitchFamily="34" charset="0"/>
                          <a:ea typeface="+mn-ea"/>
                          <a:cs typeface="+mn-cs"/>
                        </a:rPr>
                        <a:t>study</a:t>
                      </a:r>
                      <a:r>
                        <a:rPr lang="sl-SI" sz="1400" dirty="0">
                          <a:effectLst/>
                          <a:latin typeface="Ubuntu" panose="020B0504030602030204" pitchFamily="34" charset="0"/>
                          <a:ea typeface="+mn-ea"/>
                          <a:cs typeface="+mn-cs"/>
                        </a:rPr>
                        <a:t> + </a:t>
                      </a:r>
                      <a:r>
                        <a:rPr lang="sl-SI" sz="1400" dirty="0" err="1">
                          <a:effectLst/>
                          <a:latin typeface="Ubuntu" panose="020B0504030602030204" pitchFamily="34" charset="0"/>
                          <a:ea typeface="+mn-ea"/>
                          <a:cs typeface="+mn-cs"/>
                        </a:rPr>
                        <a:t>exercise</a:t>
                      </a:r>
                      <a:r>
                        <a:rPr lang="sl-SI" sz="1400">
                          <a:effectLst/>
                          <a:latin typeface="Ubuntu" panose="020B0504030602030204" pitchFamily="34" charset="0"/>
                          <a:ea typeface="+mn-ea"/>
                          <a:cs typeface="+mn-cs"/>
                        </a:rPr>
                        <a: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NCP, Life </a:t>
                      </a:r>
                      <a:r>
                        <a:rPr lang="sl-SI" sz="1400" dirty="0" err="1">
                          <a:effectLst/>
                          <a:latin typeface="Ubuntu" panose="020B0504030602030204" pitchFamily="34" charset="0"/>
                          <a:ea typeface="Calibri"/>
                          <a:cs typeface="Times New Roman"/>
                        </a:rPr>
                        <a:t>project</a:t>
                      </a:r>
                      <a:r>
                        <a:rPr lang="sl-SI" sz="1400" dirty="0">
                          <a:effectLst/>
                          <a:latin typeface="Ubuntu" panose="020B0504030602030204" pitchFamily="34" charset="0"/>
                          <a:ea typeface="Calibri"/>
                          <a:cs typeface="Times New Roman"/>
                        </a:rPr>
                        <a:t> manager</a:t>
                      </a: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dirty="0">
                          <a:effectLst/>
                          <a:latin typeface="Ubuntu" panose="020B0504030602030204" pitchFamily="34" charset="0"/>
                        </a:rPr>
                        <a:t>15.15 – 15.30</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err="1">
                          <a:effectLst/>
                          <a:latin typeface="Ubuntu" panose="020B0504030602030204" pitchFamily="34" charset="0"/>
                        </a:rPr>
                        <a:t>Wrap</a:t>
                      </a:r>
                      <a:r>
                        <a:rPr lang="sl-SI" sz="1400" dirty="0">
                          <a:effectLst/>
                          <a:latin typeface="Ubuntu" panose="020B0504030602030204" pitchFamily="34" charset="0"/>
                        </a:rPr>
                        <a:t> up</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aseline="0" dirty="0">
                          <a:effectLst/>
                          <a:latin typeface="Ubuntu" panose="020B0504030602030204" pitchFamily="34" charset="0"/>
                          <a:ea typeface="Calibri"/>
                          <a:cs typeface="Times New Roman"/>
                        </a:rPr>
                        <a:t>NCP</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1915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9887" y="592499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1"/>
            <a:ext cx="9143999" cy="692698"/>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pic>
        <p:nvPicPr>
          <p:cNvPr id="21" name="Slika 20"/>
          <p:cNvPicPr/>
          <p:nvPr/>
        </p:nvPicPr>
        <p:blipFill rotWithShape="1">
          <a:blip r:embed="rId7"/>
          <a:srcRect l="62751" t="35448" r="13755" b="57031"/>
          <a:stretch/>
        </p:blipFill>
        <p:spPr bwMode="auto">
          <a:xfrm>
            <a:off x="271985" y="859405"/>
            <a:ext cx="8457565" cy="913838"/>
          </a:xfrm>
          <a:prstGeom prst="rect">
            <a:avLst/>
          </a:prstGeom>
          <a:ln>
            <a:noFill/>
          </a:ln>
          <a:extLst>
            <a:ext uri="{53640926-AAD7-44D8-BBD7-CCE9431645EC}">
              <a14:shadowObscured xmlns:a14="http://schemas.microsoft.com/office/drawing/2010/main"/>
            </a:ext>
          </a:extLst>
        </p:spPr>
      </p:pic>
      <p:pic>
        <p:nvPicPr>
          <p:cNvPr id="22" name="Slika 21"/>
          <p:cNvPicPr/>
          <p:nvPr/>
        </p:nvPicPr>
        <p:blipFill rotWithShape="1">
          <a:blip r:embed="rId7"/>
          <a:srcRect l="62963" t="57382" r="24682" b="40031"/>
          <a:stretch/>
        </p:blipFill>
        <p:spPr bwMode="auto">
          <a:xfrm>
            <a:off x="341045" y="4559870"/>
            <a:ext cx="4448175" cy="314325"/>
          </a:xfrm>
          <a:prstGeom prst="rect">
            <a:avLst/>
          </a:prstGeom>
          <a:ln>
            <a:noFill/>
          </a:ln>
          <a:extLst>
            <a:ext uri="{53640926-AAD7-44D8-BBD7-CCE9431645EC}">
              <a14:shadowObscured xmlns:a14="http://schemas.microsoft.com/office/drawing/2010/main"/>
            </a:ext>
          </a:extLst>
        </p:spPr>
      </p:pic>
      <p:sp>
        <p:nvSpPr>
          <p:cNvPr id="3" name="PoljeZBesedilom 2"/>
          <p:cNvSpPr txBox="1"/>
          <p:nvPr/>
        </p:nvSpPr>
        <p:spPr>
          <a:xfrm>
            <a:off x="313648" y="4931567"/>
            <a:ext cx="8590925" cy="584775"/>
          </a:xfrm>
          <a:prstGeom prst="rect">
            <a:avLst/>
          </a:prstGeom>
          <a:noFill/>
        </p:spPr>
        <p:txBody>
          <a:bodyPr wrap="square" rtlCol="0">
            <a:spAutoFit/>
          </a:bodyPr>
          <a:lstStyle/>
          <a:p>
            <a:r>
              <a:rPr lang="sl-SI" sz="1600" i="1" dirty="0"/>
              <a:t>Navedite organizacijo, odgovorno za izvedbo akcije, če je več partnerjev odgovornih za posamezen del akcije, na kratko opišite, kdo je odgovoren za katere dele akcije. </a:t>
            </a:r>
          </a:p>
        </p:txBody>
      </p:sp>
      <p:sp>
        <p:nvSpPr>
          <p:cNvPr id="24" name="PoljeZBesedilom 23"/>
          <p:cNvSpPr txBox="1"/>
          <p:nvPr/>
        </p:nvSpPr>
        <p:spPr>
          <a:xfrm>
            <a:off x="341046" y="1773243"/>
            <a:ext cx="8764511" cy="338554"/>
          </a:xfrm>
          <a:prstGeom prst="rect">
            <a:avLst/>
          </a:prstGeom>
          <a:noFill/>
        </p:spPr>
        <p:txBody>
          <a:bodyPr wrap="square" rtlCol="0">
            <a:spAutoFit/>
          </a:bodyPr>
          <a:lstStyle/>
          <a:p>
            <a:r>
              <a:rPr lang="sl-SI" sz="1600" i="1" dirty="0"/>
              <a:t>Opišite akcijo, ki jo boste izvedli. Bodite pozorni, da odgovorite na vsa zahtevana vprašanja:</a:t>
            </a:r>
          </a:p>
        </p:txBody>
      </p:sp>
      <p:sp>
        <p:nvSpPr>
          <p:cNvPr id="31" name="PoljeZBesedilom 30"/>
          <p:cNvSpPr txBox="1"/>
          <p:nvPr/>
        </p:nvSpPr>
        <p:spPr>
          <a:xfrm>
            <a:off x="263487" y="3975095"/>
            <a:ext cx="8764511" cy="584775"/>
          </a:xfrm>
          <a:prstGeom prst="rect">
            <a:avLst/>
          </a:prstGeom>
          <a:noFill/>
        </p:spPr>
        <p:txBody>
          <a:bodyPr wrap="square" rtlCol="0">
            <a:spAutoFit/>
          </a:bodyPr>
          <a:lstStyle/>
          <a:p>
            <a:r>
              <a:rPr lang="sl-SI" sz="1600" b="1" i="1" dirty="0"/>
              <a:t>Povezljivost</a:t>
            </a:r>
            <a:r>
              <a:rPr lang="sl-SI" sz="1600" i="1" dirty="0"/>
              <a:t> – vidna mora biti povezava med akcijo in doseganjem rezultatov in med posameznimi akcijami</a:t>
            </a:r>
          </a:p>
        </p:txBody>
      </p:sp>
      <p:sp>
        <p:nvSpPr>
          <p:cNvPr id="36" name="PoljeZBesedilom 35"/>
          <p:cNvSpPr txBox="1"/>
          <p:nvPr/>
        </p:nvSpPr>
        <p:spPr>
          <a:xfrm>
            <a:off x="332548" y="2352489"/>
            <a:ext cx="8764511" cy="338554"/>
          </a:xfrm>
          <a:prstGeom prst="rect">
            <a:avLst/>
          </a:prstGeom>
          <a:noFill/>
        </p:spPr>
        <p:txBody>
          <a:bodyPr wrap="square" rtlCol="0">
            <a:spAutoFit/>
          </a:bodyPr>
          <a:lstStyle/>
          <a:p>
            <a:r>
              <a:rPr lang="sl-SI" sz="1600" b="1" i="1" dirty="0"/>
              <a:t>Zakaj? </a:t>
            </a:r>
            <a:r>
              <a:rPr lang="sl-SI" sz="1600" i="1" dirty="0"/>
              <a:t>– </a:t>
            </a:r>
            <a:r>
              <a:rPr lang="sl-SI" sz="1600" b="1" i="1" dirty="0">
                <a:solidFill>
                  <a:srgbClr val="FF0000"/>
                </a:solidFill>
              </a:rPr>
              <a:t>BISTVENO</a:t>
            </a:r>
            <a:r>
              <a:rPr lang="sl-SI" sz="1600" i="1" dirty="0"/>
              <a:t>, če ne bo razvidno, da je akcija potrebna za uspešen projekt, ne bo upravičen strošek</a:t>
            </a:r>
          </a:p>
        </p:txBody>
      </p:sp>
      <p:sp>
        <p:nvSpPr>
          <p:cNvPr id="38" name="PoljeZBesedilom 37"/>
          <p:cNvSpPr txBox="1"/>
          <p:nvPr/>
        </p:nvSpPr>
        <p:spPr>
          <a:xfrm>
            <a:off x="332547" y="2637757"/>
            <a:ext cx="8764511" cy="338554"/>
          </a:xfrm>
          <a:prstGeom prst="rect">
            <a:avLst/>
          </a:prstGeom>
          <a:noFill/>
        </p:spPr>
        <p:txBody>
          <a:bodyPr wrap="square" rtlCol="0">
            <a:spAutoFit/>
          </a:bodyPr>
          <a:lstStyle/>
          <a:p>
            <a:r>
              <a:rPr lang="sl-SI" sz="1600" b="1" i="1" dirty="0"/>
              <a:t>Kaj? </a:t>
            </a:r>
            <a:r>
              <a:rPr lang="sl-SI" sz="1600" i="1" dirty="0"/>
              <a:t>– opišite, kaj boste naredili v sklopu akcije</a:t>
            </a:r>
          </a:p>
        </p:txBody>
      </p:sp>
      <p:sp>
        <p:nvSpPr>
          <p:cNvPr id="39" name="PoljeZBesedilom 38"/>
          <p:cNvSpPr txBox="1"/>
          <p:nvPr/>
        </p:nvSpPr>
        <p:spPr>
          <a:xfrm>
            <a:off x="305150" y="2976311"/>
            <a:ext cx="8764511" cy="338554"/>
          </a:xfrm>
          <a:prstGeom prst="rect">
            <a:avLst/>
          </a:prstGeom>
          <a:noFill/>
        </p:spPr>
        <p:txBody>
          <a:bodyPr wrap="square" rtlCol="0">
            <a:spAutoFit/>
          </a:bodyPr>
          <a:lstStyle/>
          <a:p>
            <a:r>
              <a:rPr lang="sl-SI" sz="1600" b="1" i="1" dirty="0"/>
              <a:t>Kako? </a:t>
            </a:r>
            <a:r>
              <a:rPr lang="sl-SI" sz="1600" i="1" dirty="0"/>
              <a:t>– opišite način/metodo/pristop, s katero/katerim boste dosegli rezultate akcije</a:t>
            </a:r>
          </a:p>
        </p:txBody>
      </p:sp>
      <p:sp>
        <p:nvSpPr>
          <p:cNvPr id="40" name="PoljeZBesedilom 39"/>
          <p:cNvSpPr txBox="1"/>
          <p:nvPr/>
        </p:nvSpPr>
        <p:spPr>
          <a:xfrm>
            <a:off x="308990" y="3314865"/>
            <a:ext cx="8764511" cy="338554"/>
          </a:xfrm>
          <a:prstGeom prst="rect">
            <a:avLst/>
          </a:prstGeom>
          <a:noFill/>
        </p:spPr>
        <p:txBody>
          <a:bodyPr wrap="square" rtlCol="0">
            <a:spAutoFit/>
          </a:bodyPr>
          <a:lstStyle/>
          <a:p>
            <a:r>
              <a:rPr lang="sl-SI" sz="1600" b="1" i="1" dirty="0"/>
              <a:t>Kje? </a:t>
            </a:r>
            <a:r>
              <a:rPr lang="sl-SI" sz="1600" i="1" dirty="0"/>
              <a:t>– čim podrobneje opišite lokacijo/lokacije izvajanja akcije</a:t>
            </a:r>
          </a:p>
        </p:txBody>
      </p:sp>
      <p:sp>
        <p:nvSpPr>
          <p:cNvPr id="41" name="PoljeZBesedilom 40"/>
          <p:cNvSpPr txBox="1"/>
          <p:nvPr/>
        </p:nvSpPr>
        <p:spPr>
          <a:xfrm>
            <a:off x="305019" y="3636542"/>
            <a:ext cx="8764511" cy="338554"/>
          </a:xfrm>
          <a:prstGeom prst="rect">
            <a:avLst/>
          </a:prstGeom>
          <a:noFill/>
        </p:spPr>
        <p:txBody>
          <a:bodyPr wrap="square" rtlCol="0">
            <a:spAutoFit/>
          </a:bodyPr>
          <a:lstStyle/>
          <a:p>
            <a:r>
              <a:rPr lang="sl-SI" sz="1600" b="1" i="1" dirty="0"/>
              <a:t>Kdaj? </a:t>
            </a:r>
            <a:r>
              <a:rPr lang="sl-SI" sz="1600" i="1" dirty="0"/>
              <a:t>– razložite časovni potek akcije, bodite jasni, omenite morebitne sezonske prekinitve akcij </a:t>
            </a:r>
          </a:p>
        </p:txBody>
      </p:sp>
    </p:spTree>
    <p:extLst>
      <p:ext uri="{BB962C8B-B14F-4D97-AF65-F5344CB8AC3E}">
        <p14:creationId xmlns:p14="http://schemas.microsoft.com/office/powerpoint/2010/main" val="7840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31" grpId="0"/>
      <p:bldP spid="36" grpId="0"/>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pic>
        <p:nvPicPr>
          <p:cNvPr id="17" name="Slika 16"/>
          <p:cNvPicPr/>
          <p:nvPr/>
        </p:nvPicPr>
        <p:blipFill rotWithShape="1">
          <a:blip r:embed="rId7"/>
          <a:srcRect l="62201" t="24150" r="13875" b="68252"/>
          <a:stretch/>
        </p:blipFill>
        <p:spPr bwMode="auto">
          <a:xfrm>
            <a:off x="0" y="4005064"/>
            <a:ext cx="7769860" cy="833121"/>
          </a:xfrm>
          <a:prstGeom prst="rect">
            <a:avLst/>
          </a:prstGeom>
          <a:ln>
            <a:noFill/>
          </a:ln>
          <a:extLst>
            <a:ext uri="{53640926-AAD7-44D8-BBD7-CCE9431645EC}">
              <a14:shadowObscured xmlns:a14="http://schemas.microsoft.com/office/drawing/2010/main"/>
            </a:ext>
          </a:extLst>
        </p:spPr>
      </p:pic>
      <p:pic>
        <p:nvPicPr>
          <p:cNvPr id="18" name="Slika 17"/>
          <p:cNvPicPr/>
          <p:nvPr/>
        </p:nvPicPr>
        <p:blipFill rotWithShape="1">
          <a:blip r:embed="rId8"/>
          <a:srcRect l="62751" t="64511" r="23121" b="33059"/>
          <a:stretch/>
        </p:blipFill>
        <p:spPr bwMode="auto">
          <a:xfrm>
            <a:off x="243569" y="717497"/>
            <a:ext cx="5086350" cy="295275"/>
          </a:xfrm>
          <a:prstGeom prst="rect">
            <a:avLst/>
          </a:prstGeom>
          <a:ln>
            <a:noFill/>
          </a:ln>
          <a:extLst>
            <a:ext uri="{53640926-AAD7-44D8-BBD7-CCE9431645EC}">
              <a14:shadowObscured xmlns:a14="http://schemas.microsoft.com/office/drawing/2010/main"/>
            </a:ext>
          </a:extLst>
        </p:spPr>
      </p:pic>
      <p:sp>
        <p:nvSpPr>
          <p:cNvPr id="19" name="PoljeZBesedilom 18"/>
          <p:cNvSpPr txBox="1"/>
          <p:nvPr/>
        </p:nvSpPr>
        <p:spPr>
          <a:xfrm>
            <a:off x="305913" y="958076"/>
            <a:ext cx="8730583" cy="830997"/>
          </a:xfrm>
          <a:prstGeom prst="rect">
            <a:avLst/>
          </a:prstGeom>
          <a:noFill/>
        </p:spPr>
        <p:txBody>
          <a:bodyPr wrap="square" rtlCol="0">
            <a:spAutoFit/>
          </a:bodyPr>
          <a:lstStyle/>
          <a:p>
            <a:r>
              <a:rPr lang="sl-SI" sz="1600" i="1" dirty="0"/>
              <a:t>Razdelitev stroškov mora biti jasna že iz opisa akcij. Opis stroškov v akcijah se mora ujemati z zneski v finančnih tabelah. Ne podajajte združenih zneskov, ampak čim bolj podrobno. Lahko najprej navedete zneske po kategorijah stroškov, potem pa razdelitev znotraj kategorij bolj podrobno. </a:t>
            </a:r>
          </a:p>
        </p:txBody>
      </p:sp>
      <p:pic>
        <p:nvPicPr>
          <p:cNvPr id="13" name="Slika 12"/>
          <p:cNvPicPr/>
          <p:nvPr/>
        </p:nvPicPr>
        <p:blipFill rotWithShape="1">
          <a:blip r:embed="rId7"/>
          <a:srcRect l="62201" t="34121" r="13875" b="58775"/>
          <a:stretch/>
        </p:blipFill>
        <p:spPr bwMode="auto">
          <a:xfrm>
            <a:off x="1" y="5013176"/>
            <a:ext cx="7769860" cy="778879"/>
          </a:xfrm>
          <a:prstGeom prst="rect">
            <a:avLst/>
          </a:prstGeom>
          <a:ln>
            <a:noFill/>
          </a:ln>
          <a:extLst>
            <a:ext uri="{53640926-AAD7-44D8-BBD7-CCE9431645EC}">
              <a14:shadowObscured xmlns:a14="http://schemas.microsoft.com/office/drawing/2010/main"/>
            </a:ext>
          </a:extLst>
        </p:spPr>
      </p:pic>
      <p:sp>
        <p:nvSpPr>
          <p:cNvPr id="4" name="PoljeZBesedilom 3"/>
          <p:cNvSpPr txBox="1"/>
          <p:nvPr/>
        </p:nvSpPr>
        <p:spPr>
          <a:xfrm>
            <a:off x="271985" y="1797601"/>
            <a:ext cx="8519706" cy="2585323"/>
          </a:xfrm>
          <a:prstGeom prst="rect">
            <a:avLst/>
          </a:prstGeom>
          <a:noFill/>
        </p:spPr>
        <p:txBody>
          <a:bodyPr wrap="square" rtlCol="0">
            <a:spAutoFit/>
          </a:bodyPr>
          <a:lstStyle/>
          <a:p>
            <a:r>
              <a:rPr lang="sl-SI" sz="1600" b="1" i="1" dirty="0"/>
              <a:t>Celotni stroški akcije (36160)</a:t>
            </a:r>
          </a:p>
          <a:p>
            <a:pPr marL="342900" indent="-342900">
              <a:buFont typeface="+mj-lt"/>
              <a:buAutoNum type="arabicPeriod"/>
            </a:pPr>
            <a:r>
              <a:rPr lang="sl-SI" sz="1600" b="1" i="1" dirty="0"/>
              <a:t>Direktni stroški osebja (31000)</a:t>
            </a:r>
          </a:p>
          <a:p>
            <a:r>
              <a:rPr lang="sl-SI" sz="1600" i="1" dirty="0"/>
              <a:t>1 x izvedenec (200/dan) x 10 dni, 5 x svetovalec III (100/dan) x 40 dni, 2 x svetovalec I (150/dan) x 30 dni </a:t>
            </a:r>
          </a:p>
          <a:p>
            <a:pPr marL="342900" indent="-342900">
              <a:buFont typeface="+mj-lt"/>
              <a:buAutoNum type="arabicPeriod" startAt="2"/>
            </a:pPr>
            <a:r>
              <a:rPr lang="sl-SI" sz="1600" b="1" i="1" dirty="0"/>
              <a:t>Potni stroški (1360)</a:t>
            </a:r>
          </a:p>
          <a:p>
            <a:r>
              <a:rPr lang="sl-SI" sz="1600" i="1" dirty="0"/>
              <a:t>1 x potovanje za 2 osebi na „</a:t>
            </a:r>
            <a:r>
              <a:rPr lang="sl-SI" sz="1600" i="1" dirty="0" err="1"/>
              <a:t>Kick</a:t>
            </a:r>
            <a:r>
              <a:rPr lang="sl-SI" sz="1600" i="1" dirty="0"/>
              <a:t>-</a:t>
            </a:r>
            <a:r>
              <a:rPr lang="sl-SI" sz="1600" i="1" dirty="0" err="1"/>
              <a:t>off</a:t>
            </a:r>
            <a:r>
              <a:rPr lang="sl-SI" sz="1600" i="1" dirty="0"/>
              <a:t> </a:t>
            </a:r>
            <a:r>
              <a:rPr lang="sl-SI" sz="1600" i="1" dirty="0" err="1"/>
              <a:t>meeting</a:t>
            </a:r>
            <a:r>
              <a:rPr lang="sl-SI" sz="1600" i="1" dirty="0"/>
              <a:t>“ v Bruslju, 2 x letalska karta (500/osebo), 2 x nočitev (130/osebo), 2 x dnevnice (50/osebo)</a:t>
            </a:r>
          </a:p>
          <a:p>
            <a:pPr marL="342900" indent="-342900">
              <a:buFont typeface="+mj-lt"/>
              <a:buAutoNum type="arabicPeriod" startAt="3"/>
            </a:pPr>
            <a:r>
              <a:rPr lang="sl-SI" sz="1600" b="1" i="1" dirty="0"/>
              <a:t>Oprema (3800)</a:t>
            </a:r>
          </a:p>
          <a:p>
            <a:r>
              <a:rPr lang="sl-SI" sz="1600" i="1" dirty="0"/>
              <a:t>20 x </a:t>
            </a:r>
            <a:r>
              <a:rPr lang="sl-SI" sz="1600" i="1" dirty="0" err="1"/>
              <a:t>piezometer</a:t>
            </a:r>
            <a:r>
              <a:rPr lang="sl-SI" sz="1600" i="1" dirty="0"/>
              <a:t> (40/kos), 2 x računalnik (1500/kos)</a:t>
            </a:r>
          </a:p>
          <a:p>
            <a:endParaRPr lang="sl-SI" dirty="0"/>
          </a:p>
        </p:txBody>
      </p:sp>
      <p:sp>
        <p:nvSpPr>
          <p:cNvPr id="5" name="PoljeZBesedilom 4"/>
          <p:cNvSpPr txBox="1"/>
          <p:nvPr/>
        </p:nvSpPr>
        <p:spPr>
          <a:xfrm>
            <a:off x="305913" y="4838185"/>
            <a:ext cx="7463948" cy="369332"/>
          </a:xfrm>
          <a:prstGeom prst="rect">
            <a:avLst/>
          </a:prstGeom>
          <a:noFill/>
        </p:spPr>
        <p:txBody>
          <a:bodyPr wrap="square" rtlCol="0">
            <a:spAutoFit/>
          </a:bodyPr>
          <a:lstStyle/>
          <a:p>
            <a:endParaRPr lang="sl-SI" dirty="0"/>
          </a:p>
        </p:txBody>
      </p:sp>
      <p:sp>
        <p:nvSpPr>
          <p:cNvPr id="6" name="PoljeZBesedilom 5"/>
          <p:cNvSpPr txBox="1"/>
          <p:nvPr/>
        </p:nvSpPr>
        <p:spPr>
          <a:xfrm>
            <a:off x="271985" y="4679914"/>
            <a:ext cx="7372876" cy="338554"/>
          </a:xfrm>
          <a:prstGeom prst="rect">
            <a:avLst/>
          </a:prstGeom>
          <a:noFill/>
        </p:spPr>
        <p:txBody>
          <a:bodyPr wrap="square" rtlCol="0">
            <a:spAutoFit/>
          </a:bodyPr>
          <a:lstStyle/>
          <a:p>
            <a:r>
              <a:rPr lang="sl-SI" sz="1600" dirty="0"/>
              <a:t>Poročilo o stanju voda na lokaciji 1                                                                           2/2006</a:t>
            </a:r>
          </a:p>
        </p:txBody>
      </p:sp>
      <p:sp>
        <p:nvSpPr>
          <p:cNvPr id="20" name="PoljeZBesedilom 19"/>
          <p:cNvSpPr txBox="1"/>
          <p:nvPr/>
        </p:nvSpPr>
        <p:spPr>
          <a:xfrm>
            <a:off x="243569" y="5681021"/>
            <a:ext cx="7372876" cy="338554"/>
          </a:xfrm>
          <a:prstGeom prst="rect">
            <a:avLst/>
          </a:prstGeom>
          <a:noFill/>
        </p:spPr>
        <p:txBody>
          <a:bodyPr wrap="square" rtlCol="0">
            <a:spAutoFit/>
          </a:bodyPr>
          <a:lstStyle/>
          <a:p>
            <a:r>
              <a:rPr lang="sl-SI" sz="1600" dirty="0"/>
              <a:t>Zaključek spremljanja stanja voda na lokaciji 1 – prva stopnja                             12/2005</a:t>
            </a:r>
          </a:p>
        </p:txBody>
      </p:sp>
    </p:spTree>
    <p:extLst>
      <p:ext uri="{BB962C8B-B14F-4D97-AF65-F5344CB8AC3E}">
        <p14:creationId xmlns:p14="http://schemas.microsoft.com/office/powerpoint/2010/main" val="16199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086885" y="1763242"/>
            <a:ext cx="4970230" cy="4186038"/>
            <a:chOff x="2086885" y="1763242"/>
            <a:chExt cx="4970230" cy="4186038"/>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233" y="1916832"/>
              <a:ext cx="4688031" cy="29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G:\projekti\LIFE capacity building projekt\C 9 Newsletter\slike\za ppt\tv-moni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885" y="1763242"/>
              <a:ext cx="4970230" cy="418603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Slika 1"/>
          <p:cNvPicPr>
            <a:picLocks noChangeAspect="1"/>
          </p:cNvPicPr>
          <p:nvPr/>
        </p:nvPicPr>
        <p:blipFill rotWithShape="1">
          <a:blip r:embed="rId5"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EU dodana vrednost</a:t>
            </a:r>
          </a:p>
        </p:txBody>
      </p:sp>
      <p:sp>
        <p:nvSpPr>
          <p:cNvPr id="4" name="PoljeZBesedilom 3"/>
          <p:cNvSpPr txBox="1"/>
          <p:nvPr/>
        </p:nvSpPr>
        <p:spPr>
          <a:xfrm>
            <a:off x="1187624" y="1115452"/>
            <a:ext cx="6840760" cy="369332"/>
          </a:xfrm>
          <a:prstGeom prst="rect">
            <a:avLst/>
          </a:prstGeom>
          <a:noFill/>
        </p:spPr>
        <p:txBody>
          <a:bodyPr wrap="square" rtlCol="0">
            <a:spAutoFit/>
          </a:bodyPr>
          <a:lstStyle/>
          <a:p>
            <a:pPr algn="ctr">
              <a:spcAft>
                <a:spcPts val="600"/>
              </a:spcAft>
            </a:pPr>
            <a:r>
              <a:rPr lang="sl-SI" b="1" dirty="0">
                <a:solidFill>
                  <a:srgbClr val="4696C8"/>
                </a:solidFill>
                <a:latin typeface="Ubuntu" panose="020B0504030602030204" pitchFamily="34" charset="0"/>
              </a:rPr>
              <a:t>SERIJA SPLETNIH VIDEOV LIFE SLOVENIJA SVETUJE</a:t>
            </a:r>
          </a:p>
        </p:txBody>
      </p:sp>
      <p:sp>
        <p:nvSpPr>
          <p:cNvPr id="6" name="Pravokotnik 5"/>
          <p:cNvSpPr/>
          <p:nvPr/>
        </p:nvSpPr>
        <p:spPr>
          <a:xfrm>
            <a:off x="2260233" y="1944792"/>
            <a:ext cx="1879719"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5" name="Slika 14">
            <a:hlinkClick r:id="rId9"/>
          </p:cNvPr>
          <p:cNvPicPr/>
          <p:nvPr/>
        </p:nvPicPr>
        <p:blipFill rotWithShape="1">
          <a:blip r:embed="rId10"/>
          <a:srcRect l="69312" t="35271" r="16931" b="37835"/>
          <a:stretch/>
        </p:blipFill>
        <p:spPr bwMode="auto">
          <a:xfrm>
            <a:off x="2408004" y="2092668"/>
            <a:ext cx="4327991" cy="2564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717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91389" y="1929456"/>
            <a:ext cx="7469043" cy="2585323"/>
          </a:xfrm>
          <a:prstGeom prst="rect">
            <a:avLst/>
          </a:prstGeom>
        </p:spPr>
        <p:txBody>
          <a:bodyPr wrap="square">
            <a:spAutoFit/>
          </a:bodyPr>
          <a:lstStyle/>
          <a:p>
            <a:pPr algn="ctr"/>
            <a:r>
              <a:rPr lang="sl-SI" sz="5400" b="1" dirty="0">
                <a:solidFill>
                  <a:prstClr val="white"/>
                </a:solidFill>
                <a:latin typeface="Ubuntu" pitchFamily="34" charset="0"/>
              </a:rPr>
              <a:t>Prenos rezultatov projekta v aktivnosti-</a:t>
            </a:r>
          </a:p>
          <a:p>
            <a:pPr algn="ctr"/>
            <a:r>
              <a:rPr lang="sl-SI" sz="5400" b="1" dirty="0">
                <a:solidFill>
                  <a:prstClr val="white"/>
                </a:solidFill>
                <a:latin typeface="Ubuntu" pitchFamily="34" charset="0"/>
              </a:rPr>
              <a:t>Izkušnje iz prakse</a:t>
            </a:r>
          </a:p>
        </p:txBody>
      </p:sp>
      <p:sp>
        <p:nvSpPr>
          <p:cNvPr id="18" name="PoljeZBesedilom 17"/>
          <p:cNvSpPr txBox="1"/>
          <p:nvPr/>
        </p:nvSpPr>
        <p:spPr>
          <a:xfrm>
            <a:off x="2550572" y="6381328"/>
            <a:ext cx="4042855" cy="369332"/>
          </a:xfrm>
          <a:prstGeom prst="rect">
            <a:avLst/>
          </a:prstGeom>
          <a:noFill/>
        </p:spPr>
        <p:txBody>
          <a:bodyPr wrap="square" rtlCol="0">
            <a:spAutoFit/>
          </a:bodyPr>
          <a:lstStyle/>
          <a:p>
            <a:pPr algn="ctr"/>
            <a:r>
              <a:rPr lang="sl-SI" dirty="0">
                <a:solidFill>
                  <a:prstClr val="white"/>
                </a:solidFill>
                <a:latin typeface="Ubuntu" panose="020B0504030602030204" pitchFamily="34" charset="0"/>
              </a:rPr>
              <a:t>Ljubljana, 12. in 13. februar 2019</a:t>
            </a:r>
          </a:p>
        </p:txBody>
      </p:sp>
      <p:sp>
        <p:nvSpPr>
          <p:cNvPr id="3" name="PoljeZBesedilom 2"/>
          <p:cNvSpPr txBox="1"/>
          <p:nvPr/>
        </p:nvSpPr>
        <p:spPr>
          <a:xfrm>
            <a:off x="2123728" y="5498067"/>
            <a:ext cx="4896544" cy="584775"/>
          </a:xfrm>
          <a:prstGeom prst="rect">
            <a:avLst/>
          </a:prstGeom>
          <a:noFill/>
        </p:spPr>
        <p:txBody>
          <a:bodyPr wrap="square" rtlCol="0">
            <a:spAutoFit/>
          </a:bodyPr>
          <a:lstStyle/>
          <a:p>
            <a:pPr algn="ctr"/>
            <a:r>
              <a:rPr lang="sl-SI" sz="3200" b="1" dirty="0">
                <a:solidFill>
                  <a:prstClr val="white"/>
                </a:solidFill>
                <a:latin typeface="Ubuntu" pitchFamily="34" charset="0"/>
              </a:rPr>
              <a:t>dr. Nika Debeljak</a:t>
            </a:r>
          </a:p>
        </p:txBody>
      </p:sp>
    </p:spTree>
    <p:extLst>
      <p:ext uri="{BB962C8B-B14F-4D97-AF65-F5344CB8AC3E}">
        <p14:creationId xmlns:p14="http://schemas.microsoft.com/office/powerpoint/2010/main" val="179230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grada vsebine 9" descr="life_small.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72778" y="188639"/>
            <a:ext cx="1079542" cy="779839"/>
          </a:xfrm>
        </p:spPr>
      </p:pic>
      <p:pic>
        <p:nvPicPr>
          <p:cNvPr id="11" name="Slika 10" descr="A9R409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77748"/>
            <a:ext cx="1152128" cy="902980"/>
          </a:xfrm>
          <a:prstGeom prst="rect">
            <a:avLst/>
          </a:prstGeom>
        </p:spPr>
      </p:pic>
      <p:pic>
        <p:nvPicPr>
          <p:cNvPr id="6" name="Slika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133" y="116632"/>
            <a:ext cx="1251218" cy="855177"/>
          </a:xfrm>
          <a:prstGeom prst="rect">
            <a:avLst/>
          </a:prstGeom>
        </p:spPr>
      </p:pic>
      <p:sp>
        <p:nvSpPr>
          <p:cNvPr id="8" name="Naslov 1"/>
          <p:cNvSpPr txBox="1">
            <a:spLocks/>
          </p:cNvSpPr>
          <p:nvPr/>
        </p:nvSpPr>
        <p:spPr>
          <a:xfrm>
            <a:off x="395536" y="764704"/>
            <a:ext cx="8229600" cy="1772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2000" b="1" dirty="0">
                <a:solidFill>
                  <a:srgbClr val="006738"/>
                </a:solidFill>
                <a:latin typeface="Arial" pitchFamily="34" charset="0"/>
                <a:cs typeface="Arial" pitchFamily="34" charset="0"/>
              </a:rPr>
              <a:t>Izkušnje projekta</a:t>
            </a:r>
            <a:br>
              <a:rPr lang="sl-SI" sz="2800" b="1" dirty="0">
                <a:solidFill>
                  <a:srgbClr val="006738"/>
                </a:solidFill>
                <a:latin typeface="Arial" pitchFamily="34" charset="0"/>
                <a:cs typeface="Arial" pitchFamily="34" charset="0"/>
              </a:rPr>
            </a:br>
            <a:br>
              <a:rPr lang="sl-SI" sz="2800" b="1" dirty="0">
                <a:solidFill>
                  <a:srgbClr val="006738"/>
                </a:solidFill>
                <a:latin typeface="Arial" pitchFamily="34" charset="0"/>
                <a:cs typeface="Arial" pitchFamily="34" charset="0"/>
              </a:rPr>
            </a:br>
            <a:r>
              <a:rPr lang="sl-SI" sz="2800" b="1" dirty="0">
                <a:solidFill>
                  <a:srgbClr val="006738"/>
                </a:solidFill>
                <a:latin typeface="Arial" pitchFamily="34" charset="0"/>
                <a:cs typeface="Arial" pitchFamily="34" charset="0"/>
              </a:rPr>
              <a:t>„Ohranjanje in upravljanje suhih travišč vzhodne Slovenije“</a:t>
            </a:r>
          </a:p>
        </p:txBody>
      </p:sp>
      <p:pic>
        <p:nvPicPr>
          <p:cNvPr id="9" name="Slika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2123" y="2636912"/>
            <a:ext cx="3816424" cy="2577447"/>
          </a:xfrm>
          <a:prstGeom prst="rect">
            <a:avLst/>
          </a:prstGeom>
        </p:spPr>
      </p:pic>
      <p:sp>
        <p:nvSpPr>
          <p:cNvPr id="7" name="PoljeZBesedilom 11"/>
          <p:cNvSpPr txBox="1"/>
          <p:nvPr/>
        </p:nvSpPr>
        <p:spPr>
          <a:xfrm>
            <a:off x="3172682" y="5517232"/>
            <a:ext cx="2675307" cy="615553"/>
          </a:xfrm>
          <a:prstGeom prst="rect">
            <a:avLst/>
          </a:prstGeom>
          <a:noFill/>
        </p:spPr>
        <p:txBody>
          <a:bodyPr wrap="square" rtlCol="0">
            <a:spAutoFit/>
          </a:bodyPr>
          <a:lstStyle/>
          <a:p>
            <a:pPr algn="ctr"/>
            <a:r>
              <a:rPr lang="sl-SI" dirty="0">
                <a:solidFill>
                  <a:srgbClr val="006738"/>
                </a:solidFill>
                <a:latin typeface="Arial" pitchFamily="34" charset="0"/>
                <a:ea typeface="+mj-ea"/>
                <a:cs typeface="Arial" pitchFamily="34" charset="0"/>
              </a:rPr>
              <a:t>Nika Debeljak </a:t>
            </a:r>
          </a:p>
          <a:p>
            <a:pPr algn="ctr"/>
            <a:r>
              <a:rPr lang="sl-SI" sz="1600" dirty="0">
                <a:solidFill>
                  <a:srgbClr val="006738"/>
                </a:solidFill>
                <a:latin typeface="Arial" pitchFamily="34" charset="0"/>
                <a:ea typeface="+mj-ea"/>
                <a:cs typeface="Arial" pitchFamily="34" charset="0"/>
              </a:rPr>
              <a:t>Ljubljana, 12.-13.2.2019</a:t>
            </a:r>
          </a:p>
        </p:txBody>
      </p:sp>
    </p:spTree>
    <p:extLst>
      <p:ext uri="{BB962C8B-B14F-4D97-AF65-F5344CB8AC3E}">
        <p14:creationId xmlns:p14="http://schemas.microsoft.com/office/powerpoint/2010/main" val="328550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3750"/>
            <a:ext cx="8229600" cy="584775"/>
          </a:xfrm>
          <a:noFill/>
          <a:ln w="28575">
            <a:solidFill>
              <a:srgbClr val="99CC00"/>
            </a:solidFill>
          </a:ln>
        </p:spPr>
        <p:txBody>
          <a:bodyPr wrap="square" rtlCol="0">
            <a:spAutoFit/>
          </a:bodyPr>
          <a:lstStyle/>
          <a:p>
            <a:r>
              <a:rPr lang="sl-SI" altLang="en-US" sz="3200" b="1" kern="0" dirty="0">
                <a:solidFill>
                  <a:srgbClr val="006738"/>
                </a:solidFill>
                <a:latin typeface="Calibri" panose="020F0502020204030204" pitchFamily="34" charset="0"/>
                <a:ea typeface="ＭＳ Ｐゴシック" pitchFamily="-109" charset="-128"/>
                <a:cs typeface="+mn-cs"/>
              </a:rPr>
              <a:t>Definiranje cilja in aktivnosti</a:t>
            </a:r>
          </a:p>
        </p:txBody>
      </p:sp>
      <p:sp>
        <p:nvSpPr>
          <p:cNvPr id="5" name="Pravokotnik 4"/>
          <p:cNvSpPr/>
          <p:nvPr/>
        </p:nvSpPr>
        <p:spPr>
          <a:xfrm>
            <a:off x="467544" y="1095795"/>
            <a:ext cx="8229600" cy="1200329"/>
          </a:xfrm>
          <a:prstGeom prst="rect">
            <a:avLst/>
          </a:prstGeom>
          <a:solidFill>
            <a:srgbClr val="CCFF99"/>
          </a:solidFill>
        </p:spPr>
        <p:txBody>
          <a:bodyPr wrap="square">
            <a:spAutoFit/>
          </a:bodyPr>
          <a:lstStyle/>
          <a:p>
            <a:pPr algn="ctr">
              <a:defRPr/>
            </a:pPr>
            <a:r>
              <a:rPr lang="sl-SI" sz="2400" kern="0" dirty="0"/>
              <a:t>Izboljšanje stanje ohranjenosti ter zagotavljanje trajnostnega dolgoročneg upravljanja 2 prioritetnih tipov suhih travišč v 6 Natura 2000 območjih</a:t>
            </a:r>
          </a:p>
        </p:txBody>
      </p:sp>
      <p:sp>
        <p:nvSpPr>
          <p:cNvPr id="4" name="Pravokotnik 3"/>
          <p:cNvSpPr/>
          <p:nvPr/>
        </p:nvSpPr>
        <p:spPr>
          <a:xfrm>
            <a:off x="541493" y="2522374"/>
            <a:ext cx="3378343" cy="3539430"/>
          </a:xfrm>
          <a:prstGeom prst="rect">
            <a:avLst/>
          </a:prstGeom>
        </p:spPr>
        <p:txBody>
          <a:bodyPr wrap="square">
            <a:spAutoFit/>
          </a:bodyPr>
          <a:lstStyle/>
          <a:p>
            <a:pPr marL="57150" indent="0">
              <a:buNone/>
            </a:pPr>
            <a:r>
              <a:rPr lang="sl-SI" sz="1600" b="1" dirty="0">
                <a:solidFill>
                  <a:srgbClr val="006738"/>
                </a:solidFill>
              </a:rPr>
              <a:t>Grožnje</a:t>
            </a:r>
          </a:p>
          <a:p>
            <a:pPr marL="57150" indent="0">
              <a:buNone/>
            </a:pPr>
            <a:r>
              <a:rPr lang="sl-SI" sz="1600" u="sng" dirty="0" err="1">
                <a:solidFill>
                  <a:srgbClr val="006738"/>
                </a:solidFill>
              </a:rPr>
              <a:t>Okoljske</a:t>
            </a:r>
            <a:endParaRPr lang="sl-SI" sz="1600" u="sng" dirty="0">
              <a:solidFill>
                <a:srgbClr val="006738"/>
              </a:solidFill>
            </a:endParaRPr>
          </a:p>
          <a:p>
            <a:pPr marL="92075" indent="-92075">
              <a:buFont typeface="Arial" panose="020B0604020202020204" pitchFamily="34" charset="0"/>
              <a:buChar char="•"/>
            </a:pPr>
            <a:r>
              <a:rPr lang="sl-SI" sz="1600" dirty="0">
                <a:solidFill>
                  <a:srgbClr val="006738"/>
                </a:solidFill>
              </a:rPr>
              <a:t>Opuščanje rabe / zaraščanje </a:t>
            </a:r>
          </a:p>
          <a:p>
            <a:pPr marL="92075" indent="-92075">
              <a:buFont typeface="Arial" panose="020B0604020202020204" pitchFamily="34" charset="0"/>
              <a:buChar char="•"/>
            </a:pPr>
            <a:r>
              <a:rPr lang="sl-SI" sz="1600" dirty="0">
                <a:solidFill>
                  <a:srgbClr val="006738"/>
                </a:solidFill>
              </a:rPr>
              <a:t>Intenzivna raba</a:t>
            </a:r>
          </a:p>
          <a:p>
            <a:pPr marL="92075" indent="-92075">
              <a:buFont typeface="Arial" panose="020B0604020202020204" pitchFamily="34" charset="0"/>
              <a:buChar char="•"/>
            </a:pPr>
            <a:r>
              <a:rPr lang="sl-SI" sz="1600" dirty="0" err="1">
                <a:solidFill>
                  <a:srgbClr val="006738"/>
                </a:solidFill>
              </a:rPr>
              <a:t>Eutrofikacija</a:t>
            </a:r>
            <a:endParaRPr lang="sl-SI" sz="1600" dirty="0">
              <a:solidFill>
                <a:srgbClr val="006738"/>
              </a:solidFill>
            </a:endParaRPr>
          </a:p>
          <a:p>
            <a:pPr marL="92075" indent="-92075">
              <a:buFont typeface="Arial" panose="020B0604020202020204" pitchFamily="34" charset="0"/>
              <a:buChar char="•"/>
            </a:pPr>
            <a:r>
              <a:rPr lang="sl-SI" sz="1600" dirty="0">
                <a:solidFill>
                  <a:srgbClr val="006738"/>
                </a:solidFill>
              </a:rPr>
              <a:t>Erozija na velikih naklonih</a:t>
            </a:r>
          </a:p>
          <a:p>
            <a:pPr marL="92075" indent="-92075">
              <a:buFont typeface="Arial" panose="020B0604020202020204" pitchFamily="34" charset="0"/>
              <a:buChar char="•"/>
            </a:pPr>
            <a:r>
              <a:rPr lang="sl-SI" sz="1600" dirty="0">
                <a:solidFill>
                  <a:srgbClr val="006738"/>
                </a:solidFill>
              </a:rPr>
              <a:t>Propadanja travniških sadovnjakov</a:t>
            </a:r>
          </a:p>
          <a:p>
            <a:pPr marL="57150" indent="0">
              <a:buNone/>
            </a:pPr>
            <a:endParaRPr lang="sl-SI" sz="1600" dirty="0">
              <a:solidFill>
                <a:srgbClr val="006738"/>
              </a:solidFill>
            </a:endParaRPr>
          </a:p>
          <a:p>
            <a:pPr marL="57150" indent="0">
              <a:buNone/>
            </a:pPr>
            <a:endParaRPr lang="sl-SI" sz="1600" dirty="0">
              <a:solidFill>
                <a:srgbClr val="006738"/>
              </a:solidFill>
            </a:endParaRPr>
          </a:p>
          <a:p>
            <a:pPr marL="57150" indent="0">
              <a:buNone/>
            </a:pPr>
            <a:r>
              <a:rPr lang="sl-SI" sz="1600" u="sng" dirty="0">
                <a:solidFill>
                  <a:srgbClr val="006738"/>
                </a:solidFill>
              </a:rPr>
              <a:t>Socialno demografske</a:t>
            </a:r>
          </a:p>
          <a:p>
            <a:pPr marL="92075" indent="-92075">
              <a:buFont typeface="Arial" panose="020B0604020202020204" pitchFamily="34" charset="0"/>
              <a:buChar char="•"/>
            </a:pPr>
            <a:r>
              <a:rPr lang="sl-SI" sz="1600" dirty="0">
                <a:solidFill>
                  <a:srgbClr val="006738"/>
                </a:solidFill>
              </a:rPr>
              <a:t> Lastniška razdrobljenost</a:t>
            </a:r>
          </a:p>
          <a:p>
            <a:pPr marL="92075" indent="-92075"/>
            <a:r>
              <a:rPr lang="sl-SI" sz="1600" dirty="0">
                <a:solidFill>
                  <a:srgbClr val="006738"/>
                </a:solidFill>
              </a:rPr>
              <a:t> zemljišča</a:t>
            </a:r>
          </a:p>
          <a:p>
            <a:pPr marL="92075" indent="-92075">
              <a:buFont typeface="Arial" panose="020B0604020202020204" pitchFamily="34" charset="0"/>
              <a:buChar char="•"/>
            </a:pPr>
            <a:r>
              <a:rPr lang="sl-SI" sz="1600" dirty="0">
                <a:solidFill>
                  <a:srgbClr val="006738"/>
                </a:solidFill>
              </a:rPr>
              <a:t> Visok starost prebivalstva</a:t>
            </a:r>
          </a:p>
          <a:p>
            <a:pPr marL="92075" indent="-92075">
              <a:buFont typeface="Arial" panose="020B0604020202020204" pitchFamily="34" charset="0"/>
              <a:buChar char="•"/>
            </a:pPr>
            <a:r>
              <a:rPr lang="sl-SI" sz="1600" dirty="0">
                <a:solidFill>
                  <a:srgbClr val="006738"/>
                </a:solidFill>
              </a:rPr>
              <a:t> Nizka ozaveščenost o pomenu travišč</a:t>
            </a:r>
          </a:p>
        </p:txBody>
      </p:sp>
      <p:sp>
        <p:nvSpPr>
          <p:cNvPr id="17" name="Pravokotnik 16"/>
          <p:cNvSpPr/>
          <p:nvPr/>
        </p:nvSpPr>
        <p:spPr>
          <a:xfrm>
            <a:off x="5106730" y="2522374"/>
            <a:ext cx="3857758" cy="3293209"/>
          </a:xfrm>
          <a:prstGeom prst="rect">
            <a:avLst/>
          </a:prstGeom>
        </p:spPr>
        <p:txBody>
          <a:bodyPr wrap="square">
            <a:spAutoFit/>
          </a:bodyPr>
          <a:lstStyle/>
          <a:p>
            <a:pPr marL="57150" indent="0">
              <a:buNone/>
            </a:pPr>
            <a:r>
              <a:rPr lang="sl-SI" sz="1600" b="1" dirty="0">
                <a:solidFill>
                  <a:srgbClr val="006738"/>
                </a:solidFill>
              </a:rPr>
              <a:t>Aktivnosti</a:t>
            </a:r>
          </a:p>
          <a:p>
            <a:pPr marL="182563" indent="-182563">
              <a:buFont typeface="Arial" panose="020B0604020202020204" pitchFamily="34" charset="0"/>
              <a:buChar char="•"/>
            </a:pPr>
            <a:r>
              <a:rPr lang="sl-SI" sz="1600" dirty="0">
                <a:solidFill>
                  <a:srgbClr val="006738"/>
                </a:solidFill>
              </a:rPr>
              <a:t>Odstranjevanje zarasti</a:t>
            </a:r>
          </a:p>
          <a:p>
            <a:pPr marL="182563" indent="-182563">
              <a:buFont typeface="Arial" panose="020B0604020202020204" pitchFamily="34" charset="0"/>
              <a:buChar char="•"/>
            </a:pPr>
            <a:r>
              <a:rPr lang="sl-SI" sz="1600" dirty="0">
                <a:solidFill>
                  <a:srgbClr val="006738"/>
                </a:solidFill>
              </a:rPr>
              <a:t>Vzpostavitev ekstenzivne paše</a:t>
            </a:r>
          </a:p>
          <a:p>
            <a:pPr marL="182563" indent="-182563">
              <a:buFont typeface="Arial" panose="020B0604020202020204" pitchFamily="34" charset="0"/>
              <a:buChar char="•"/>
            </a:pPr>
            <a:r>
              <a:rPr lang="sl-SI" sz="1600" dirty="0">
                <a:solidFill>
                  <a:srgbClr val="006738"/>
                </a:solidFill>
              </a:rPr>
              <a:t>Vzpostavitev ekstenzivne košnje</a:t>
            </a:r>
          </a:p>
          <a:p>
            <a:pPr marL="182563" indent="-182563">
              <a:buFont typeface="Arial" panose="020B0604020202020204" pitchFamily="34" charset="0"/>
              <a:buChar char="•"/>
            </a:pPr>
            <a:r>
              <a:rPr lang="sl-SI" sz="1600" dirty="0">
                <a:solidFill>
                  <a:srgbClr val="006738"/>
                </a:solidFill>
              </a:rPr>
              <a:t>Revitalizacija tradicionalnih sadovnjakov </a:t>
            </a:r>
          </a:p>
          <a:p>
            <a:pPr marL="182563" indent="-182563">
              <a:buFont typeface="Arial" panose="020B0604020202020204" pitchFamily="34" charset="0"/>
              <a:buChar char="•"/>
            </a:pPr>
            <a:r>
              <a:rPr lang="sl-SI" sz="1600" dirty="0">
                <a:solidFill>
                  <a:srgbClr val="006738"/>
                </a:solidFill>
              </a:rPr>
              <a:t>Odkup zemljišč </a:t>
            </a:r>
          </a:p>
          <a:p>
            <a:pPr marL="182563" indent="-182563">
              <a:buFont typeface="Arial" panose="020B0604020202020204" pitchFamily="34" charset="0"/>
              <a:buChar char="•"/>
            </a:pPr>
            <a:r>
              <a:rPr lang="sl-SI" sz="1600" dirty="0">
                <a:solidFill>
                  <a:srgbClr val="006738"/>
                </a:solidFill>
              </a:rPr>
              <a:t>Povezovanje lastnikov, kmetov in najemnikov – skupna raba opreme, portal</a:t>
            </a:r>
          </a:p>
          <a:p>
            <a:pPr marL="182563" indent="-182563">
              <a:buFont typeface="Arial" panose="020B0604020202020204" pitchFamily="34" charset="0"/>
              <a:buChar char="•"/>
            </a:pPr>
            <a:r>
              <a:rPr lang="sl-SI" sz="1600" dirty="0">
                <a:solidFill>
                  <a:srgbClr val="006738"/>
                </a:solidFill>
              </a:rPr>
              <a:t>Priprava predloga KOPOP</a:t>
            </a:r>
          </a:p>
          <a:p>
            <a:pPr marL="182563" indent="-182563">
              <a:buFont typeface="Arial" panose="020B0604020202020204" pitchFamily="34" charset="0"/>
              <a:buChar char="•"/>
            </a:pPr>
            <a:r>
              <a:rPr lang="sl-SI" sz="1600" dirty="0">
                <a:solidFill>
                  <a:srgbClr val="006738"/>
                </a:solidFill>
              </a:rPr>
              <a:t>Povečanje donosnosti kmetij – blagovna znamka</a:t>
            </a:r>
          </a:p>
          <a:p>
            <a:pPr marL="182563" indent="-182563">
              <a:buFont typeface="Arial" panose="020B0604020202020204" pitchFamily="34" charset="0"/>
              <a:buChar char="•"/>
            </a:pPr>
            <a:r>
              <a:rPr lang="sl-SI" sz="1600" dirty="0">
                <a:solidFill>
                  <a:srgbClr val="006738"/>
                </a:solidFill>
              </a:rPr>
              <a:t>Povečanje ozaveščenosti o pomenu ohranjanja travišč deležnikov</a:t>
            </a:r>
          </a:p>
        </p:txBody>
      </p:sp>
      <p:cxnSp>
        <p:nvCxnSpPr>
          <p:cNvPr id="10" name="Raven puščični povezovalnik 9"/>
          <p:cNvCxnSpPr/>
          <p:nvPr/>
        </p:nvCxnSpPr>
        <p:spPr>
          <a:xfrm flipV="1">
            <a:off x="3287921" y="2935975"/>
            <a:ext cx="1811276" cy="276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Raven puščični povezovalnik 20"/>
          <p:cNvCxnSpPr/>
          <p:nvPr/>
        </p:nvCxnSpPr>
        <p:spPr>
          <a:xfrm>
            <a:off x="3285146" y="3398592"/>
            <a:ext cx="1814051" cy="7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Raven puščični povezovalnik 21"/>
          <p:cNvCxnSpPr/>
          <p:nvPr/>
        </p:nvCxnSpPr>
        <p:spPr>
          <a:xfrm flipV="1">
            <a:off x="3291032" y="3672949"/>
            <a:ext cx="1808165" cy="226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Raven puščični povezovalnik 25"/>
          <p:cNvCxnSpPr/>
          <p:nvPr/>
        </p:nvCxnSpPr>
        <p:spPr>
          <a:xfrm flipV="1">
            <a:off x="3284034" y="3184634"/>
            <a:ext cx="1864030" cy="198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Raven puščični povezovalnik 26"/>
          <p:cNvCxnSpPr/>
          <p:nvPr/>
        </p:nvCxnSpPr>
        <p:spPr>
          <a:xfrm flipV="1">
            <a:off x="3283021" y="3177514"/>
            <a:ext cx="1816176" cy="484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Raven puščični povezovalnik 33"/>
          <p:cNvCxnSpPr/>
          <p:nvPr/>
        </p:nvCxnSpPr>
        <p:spPr>
          <a:xfrm flipV="1">
            <a:off x="3635896" y="3672949"/>
            <a:ext cx="1470834" cy="4761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aven puščični povezovalnik 34"/>
          <p:cNvCxnSpPr/>
          <p:nvPr/>
        </p:nvCxnSpPr>
        <p:spPr>
          <a:xfrm flipV="1">
            <a:off x="3226335" y="4885936"/>
            <a:ext cx="1921729" cy="731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Raven puščični povezovalnik 44"/>
          <p:cNvCxnSpPr/>
          <p:nvPr/>
        </p:nvCxnSpPr>
        <p:spPr>
          <a:xfrm flipV="1">
            <a:off x="3226335" y="4662527"/>
            <a:ext cx="1951750" cy="959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Raven puščični povezovalnik 48"/>
          <p:cNvCxnSpPr/>
          <p:nvPr/>
        </p:nvCxnSpPr>
        <p:spPr>
          <a:xfrm flipV="1">
            <a:off x="3203848" y="3919982"/>
            <a:ext cx="1966704" cy="1231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Raven puščični povezovalnik 59"/>
          <p:cNvCxnSpPr/>
          <p:nvPr/>
        </p:nvCxnSpPr>
        <p:spPr>
          <a:xfrm flipV="1">
            <a:off x="3283021" y="3415157"/>
            <a:ext cx="1816176" cy="257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Raven puščični povezovalnik 71"/>
          <p:cNvCxnSpPr>
            <a:endCxn id="17" idx="1"/>
          </p:cNvCxnSpPr>
          <p:nvPr/>
        </p:nvCxnSpPr>
        <p:spPr>
          <a:xfrm flipV="1">
            <a:off x="3203847" y="4168979"/>
            <a:ext cx="1902883" cy="1019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Raven puščični povezovalnik 73"/>
          <p:cNvCxnSpPr/>
          <p:nvPr/>
        </p:nvCxnSpPr>
        <p:spPr>
          <a:xfrm flipV="1">
            <a:off x="3275488" y="3206803"/>
            <a:ext cx="1823709" cy="16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Raven puščični povezovalnik 76"/>
          <p:cNvCxnSpPr/>
          <p:nvPr/>
        </p:nvCxnSpPr>
        <p:spPr>
          <a:xfrm flipV="1">
            <a:off x="3919836" y="5398161"/>
            <a:ext cx="1228228" cy="466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aven puščični povezovalnik 22"/>
          <p:cNvCxnSpPr/>
          <p:nvPr/>
        </p:nvCxnSpPr>
        <p:spPr>
          <a:xfrm>
            <a:off x="3203847" y="3223595"/>
            <a:ext cx="1959283" cy="1397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Raven puščični povezovalnik 23"/>
          <p:cNvCxnSpPr/>
          <p:nvPr/>
        </p:nvCxnSpPr>
        <p:spPr>
          <a:xfrm>
            <a:off x="3197803" y="3206807"/>
            <a:ext cx="1972749" cy="1687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144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72740" y="1196752"/>
            <a:ext cx="8373616" cy="3024336"/>
          </a:xfrm>
        </p:spPr>
        <p:txBody>
          <a:bodyPr>
            <a:normAutofit/>
          </a:bodyPr>
          <a:lstStyle/>
          <a:p>
            <a:pPr marL="0" indent="0" algn="ctr">
              <a:buNone/>
              <a:defRPr/>
            </a:pPr>
            <a:r>
              <a:rPr lang="sl-SI" sz="2800" kern="0" dirty="0">
                <a:solidFill>
                  <a:srgbClr val="006738"/>
                </a:solidFill>
                <a:ea typeface="ＭＳ Ｐゴシック" pitchFamily="-109" charset="-128"/>
              </a:rPr>
              <a:t>Akcija = sklop aktivnosti</a:t>
            </a:r>
          </a:p>
          <a:p>
            <a:pPr marL="0" indent="0" algn="ctr">
              <a:buNone/>
              <a:defRPr/>
            </a:pPr>
            <a:r>
              <a:rPr lang="sl-SI" sz="2800" kern="0" dirty="0">
                <a:solidFill>
                  <a:srgbClr val="006738"/>
                </a:solidFill>
                <a:ea typeface="ＭＳ Ｐゴシック" pitchFamily="-109" charset="-128"/>
              </a:rPr>
              <a:t>Kaj potrebujemo za izvedbo</a:t>
            </a:r>
            <a:endParaRPr lang="sl-SI" sz="2400" kern="0" dirty="0">
              <a:solidFill>
                <a:srgbClr val="006738"/>
              </a:solidFill>
              <a:ea typeface="ＭＳ Ｐゴシック" pitchFamily="-109" charset="-128"/>
            </a:endParaRPr>
          </a:p>
          <a:p>
            <a:pPr marL="0" indent="0" algn="ctr">
              <a:buNone/>
              <a:defRPr/>
            </a:pPr>
            <a:r>
              <a:rPr lang="sl-SI" sz="2800" kern="0" dirty="0">
                <a:solidFill>
                  <a:srgbClr val="006738"/>
                </a:solidFill>
                <a:ea typeface="ＭＳ Ｐゴシック" pitchFamily="-109" charset="-128"/>
              </a:rPr>
              <a:t>Časovno zaporedje ter povezljivost aktivnosti</a:t>
            </a:r>
          </a:p>
          <a:p>
            <a:pPr marL="0" indent="0" algn="ctr">
              <a:buNone/>
              <a:defRPr/>
            </a:pPr>
            <a:r>
              <a:rPr lang="sl-SI" sz="2800" kern="0" dirty="0">
                <a:solidFill>
                  <a:srgbClr val="006738"/>
                </a:solidFill>
                <a:ea typeface="ＭＳ Ｐゴシック" pitchFamily="-109" charset="-128"/>
              </a:rPr>
              <a:t>Delitev aktivnosti med partnerji</a:t>
            </a:r>
          </a:p>
          <a:p>
            <a:pPr marL="0" indent="0" algn="ctr">
              <a:buNone/>
              <a:defRPr/>
            </a:pPr>
            <a:r>
              <a:rPr lang="sl-SI" sz="2800" kern="0" dirty="0">
                <a:solidFill>
                  <a:srgbClr val="006738"/>
                </a:solidFill>
                <a:ea typeface="ＭＳ Ｐゴシック" pitchFamily="-109" charset="-128"/>
              </a:rPr>
              <a:t>Definicja odgovornega nosilca akcije</a:t>
            </a:r>
          </a:p>
        </p:txBody>
      </p:sp>
      <p:sp>
        <p:nvSpPr>
          <p:cNvPr id="4" name="Naslov 1"/>
          <p:cNvSpPr txBox="1">
            <a:spLocks/>
          </p:cNvSpPr>
          <p:nvPr/>
        </p:nvSpPr>
        <p:spPr>
          <a:xfrm>
            <a:off x="520750" y="404664"/>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Prenos rezultatov v aktivnosti</a:t>
            </a:r>
          </a:p>
        </p:txBody>
      </p:sp>
      <p:pic>
        <p:nvPicPr>
          <p:cNvPr id="1026" name="Picture 2" descr="Image result for step by s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10" y="4036008"/>
            <a:ext cx="3960440" cy="20268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018" y="4035344"/>
            <a:ext cx="3167982" cy="202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3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9848" y="31476"/>
            <a:ext cx="8496944" cy="6863417"/>
          </a:xfrm>
          <a:prstGeom prst="rect">
            <a:avLst/>
          </a:prstGeom>
        </p:spPr>
        <p:txBody>
          <a:bodyPr wrap="square">
            <a:spAutoFit/>
          </a:bodyPr>
          <a:lstStyle/>
          <a:p>
            <a:pPr eaLnBrk="0" hangingPunct="0"/>
            <a:r>
              <a:rPr lang="sl-SI" sz="1100" b="1" dirty="0"/>
              <a:t>LIST OF ALL PROPOSED ACTIONS</a:t>
            </a:r>
            <a:endParaRPr lang="sl-SI" sz="1100" dirty="0"/>
          </a:p>
          <a:p>
            <a:pPr lvl="0" eaLnBrk="0" hangingPunct="0"/>
            <a:r>
              <a:rPr lang="sl-SI" sz="1100" b="1" dirty="0"/>
              <a:t>Preparatory actions, elaboration of management plans and/or of action plans</a:t>
            </a:r>
            <a:endParaRPr lang="sl-SI" sz="1100" dirty="0"/>
          </a:p>
          <a:p>
            <a:pPr eaLnBrk="0" hangingPunct="0"/>
            <a:r>
              <a:rPr lang="sl-SI" sz="1100" dirty="0"/>
              <a:t>A1	Analysis of the initial situation of the agricultural use of dry grasslands</a:t>
            </a:r>
          </a:p>
          <a:p>
            <a:pPr eaLnBrk="0" hangingPunct="0"/>
            <a:r>
              <a:rPr lang="sl-SI" sz="1100" dirty="0"/>
              <a:t>A2	Elaboration of the Conservation guidelines for sustainable management of HT 6210(*) / 6230(*) in the project sub-areas</a:t>
            </a:r>
          </a:p>
          <a:p>
            <a:pPr eaLnBrk="0" hangingPunct="0"/>
            <a:r>
              <a:rPr lang="sl-SI" sz="1100" dirty="0"/>
              <a:t>A3	Involvement of landowners in the project and identification of areas for action implementation </a:t>
            </a:r>
          </a:p>
          <a:p>
            <a:pPr eaLnBrk="0" hangingPunct="0"/>
            <a:r>
              <a:rPr lang="sl-SI" sz="1100" dirty="0"/>
              <a:t>A4	Permit procedures</a:t>
            </a:r>
          </a:p>
          <a:p>
            <a:pPr eaLnBrk="0" hangingPunct="0"/>
            <a:endParaRPr lang="sl-SI" sz="1100" dirty="0"/>
          </a:p>
          <a:p>
            <a:pPr lvl="0" eaLnBrk="0" hangingPunct="0"/>
            <a:r>
              <a:rPr lang="sl-SI" sz="1100" b="1" dirty="0"/>
              <a:t>Purchase/lease of land and/or compensation payments for use rights</a:t>
            </a:r>
            <a:endParaRPr lang="sl-SI" sz="1100" dirty="0"/>
          </a:p>
          <a:p>
            <a:pPr eaLnBrk="0" hangingPunct="0"/>
            <a:r>
              <a:rPr lang="sl-SI" sz="1100" dirty="0"/>
              <a:t>B1	Purchase and lease of land in the Haloze project sub-area </a:t>
            </a:r>
          </a:p>
          <a:p>
            <a:pPr eaLnBrk="0" hangingPunct="0"/>
            <a:r>
              <a:rPr lang="sl-SI" sz="1100" dirty="0"/>
              <a:t>B2	Purchase of land in Gorjanci-Radoha project sub-area</a:t>
            </a:r>
          </a:p>
          <a:p>
            <a:pPr eaLnBrk="0" hangingPunct="0"/>
            <a:endParaRPr lang="sl-SI" sz="1100" dirty="0"/>
          </a:p>
          <a:p>
            <a:pPr lvl="0" eaLnBrk="0" hangingPunct="0"/>
            <a:r>
              <a:rPr lang="sl-SI" sz="1100" b="1" dirty="0"/>
              <a:t>Concrete conservation actions</a:t>
            </a:r>
            <a:endParaRPr lang="sl-SI" sz="1100" dirty="0"/>
          </a:p>
          <a:p>
            <a:pPr eaLnBrk="0" hangingPunct="0"/>
            <a:r>
              <a:rPr lang="sl-SI" sz="1100" dirty="0"/>
              <a:t>C1	Removal of overgrowth</a:t>
            </a:r>
          </a:p>
          <a:p>
            <a:pPr eaLnBrk="0" hangingPunct="0"/>
            <a:r>
              <a:rPr lang="sl-SI" sz="1100" dirty="0"/>
              <a:t>C2	Ensuring the appropriate long-term use of dry grasslands </a:t>
            </a:r>
          </a:p>
          <a:p>
            <a:pPr eaLnBrk="0" hangingPunct="0"/>
            <a:r>
              <a:rPr lang="sl-SI" sz="1100" dirty="0"/>
              <a:t>C3	The restoration and maintenance of traditional orchards</a:t>
            </a:r>
          </a:p>
          <a:p>
            <a:pPr eaLnBrk="0" hangingPunct="0"/>
            <a:r>
              <a:rPr lang="sl-SI" sz="1100" dirty="0"/>
              <a:t>C4	Networking of owners and users of dry grassland plots in the Haloze project sub-area </a:t>
            </a:r>
          </a:p>
          <a:p>
            <a:pPr eaLnBrk="0" hangingPunct="0"/>
            <a:r>
              <a:rPr lang="sl-SI" sz="1100" dirty="0"/>
              <a:t>C5	Preparation of farm management plans for improving dry grasslands management</a:t>
            </a:r>
          </a:p>
          <a:p>
            <a:pPr eaLnBrk="0" hangingPunct="0"/>
            <a:r>
              <a:rPr lang="sl-SI" sz="1100" dirty="0"/>
              <a:t>C6	Preparation of an Expert Proposal of AEP measures related to the preservation of the HT 6210(*) and 6230(*) for integration into </a:t>
            </a:r>
          </a:p>
          <a:p>
            <a:pPr eaLnBrk="0" hangingPunct="0"/>
            <a:r>
              <a:rPr lang="sl-SI" sz="1100" dirty="0"/>
              <a:t>                              Rural development programme of the Republic of Slovenia</a:t>
            </a:r>
          </a:p>
          <a:p>
            <a:pPr eaLnBrk="0" hangingPunct="0"/>
            <a:r>
              <a:rPr lang="sl-SI" sz="1100" dirty="0"/>
              <a:t>C7	Development and Economics study of Dry Grasslands Preservation in the Haloze project sub-area</a:t>
            </a:r>
          </a:p>
          <a:p>
            <a:pPr eaLnBrk="0" hangingPunct="0"/>
            <a:r>
              <a:rPr lang="sl-SI" sz="1100" dirty="0"/>
              <a:t> </a:t>
            </a:r>
          </a:p>
          <a:p>
            <a:pPr lvl="0" eaLnBrk="0" hangingPunct="0"/>
            <a:r>
              <a:rPr lang="sl-SI" sz="1100" b="1" dirty="0"/>
              <a:t>Monitoring of the impact of the project actions (obligatory)</a:t>
            </a:r>
            <a:endParaRPr lang="sl-SI" sz="1100" dirty="0"/>
          </a:p>
          <a:p>
            <a:pPr eaLnBrk="0" hangingPunct="0"/>
            <a:r>
              <a:rPr lang="sl-SI" sz="1100" dirty="0"/>
              <a:t>D1	Monitoring of the impact of project actions success</a:t>
            </a:r>
          </a:p>
          <a:p>
            <a:pPr eaLnBrk="0" hangingPunct="0"/>
            <a:r>
              <a:rPr lang="sl-SI" sz="1100" dirty="0"/>
              <a:t>D2	Assessment of the socio-economic impact and ecosystem functions restoration</a:t>
            </a:r>
          </a:p>
          <a:p>
            <a:pPr eaLnBrk="0" hangingPunct="0"/>
            <a:r>
              <a:rPr lang="sl-SI" sz="1100" dirty="0"/>
              <a:t> </a:t>
            </a:r>
          </a:p>
          <a:p>
            <a:pPr lvl="0" eaLnBrk="0" hangingPunct="0"/>
            <a:r>
              <a:rPr lang="sl-SI" sz="1100" b="1" dirty="0"/>
              <a:t>Public  awareness  and  dissemination  of  results  (obligatory)</a:t>
            </a:r>
          </a:p>
          <a:p>
            <a:pPr lvl="0" eaLnBrk="0" hangingPunct="0"/>
            <a:r>
              <a:rPr lang="sl-SI" sz="1100" dirty="0"/>
              <a:t>E1	National and local authority education and information project </a:t>
            </a:r>
          </a:p>
          <a:p>
            <a:pPr lvl="0" eaLnBrk="0" hangingPunct="0"/>
            <a:r>
              <a:rPr lang="sl-SI" sz="1100" dirty="0"/>
              <a:t>E2	General public and local community awareness campaign</a:t>
            </a:r>
          </a:p>
          <a:p>
            <a:pPr eaLnBrk="0" hangingPunct="0"/>
            <a:r>
              <a:rPr lang="sl-SI" sz="1100" dirty="0"/>
              <a:t>E3	Promotion material</a:t>
            </a:r>
          </a:p>
          <a:p>
            <a:pPr eaLnBrk="0" hangingPunct="0"/>
            <a:r>
              <a:rPr lang="sl-SI" sz="1100" dirty="0"/>
              <a:t>E4	Information and interpretation tools</a:t>
            </a:r>
          </a:p>
          <a:p>
            <a:pPr eaLnBrk="0" hangingPunct="0"/>
            <a:r>
              <a:rPr lang="sl-SI" sz="1100" dirty="0"/>
              <a:t>E5	The project’s web page and project graphic identity </a:t>
            </a:r>
          </a:p>
          <a:p>
            <a:pPr eaLnBrk="0" hangingPunct="0"/>
            <a:r>
              <a:rPr lang="sl-SI" sz="1100" dirty="0"/>
              <a:t>E6	Grassland classroom</a:t>
            </a:r>
          </a:p>
          <a:p>
            <a:pPr eaLnBrk="0" hangingPunct="0"/>
            <a:r>
              <a:rPr lang="sl-SI" sz="1100" dirty="0"/>
              <a:t>E7	Equipment for setting up project info rooms in Haloze, Pohorje, Gorjanci-Radoha and Kum project sub- areas</a:t>
            </a:r>
          </a:p>
          <a:p>
            <a:pPr eaLnBrk="0" hangingPunct="0"/>
            <a:r>
              <a:rPr lang="sl-SI" sz="1100" dirty="0"/>
              <a:t>E8	Layman's report</a:t>
            </a:r>
          </a:p>
          <a:p>
            <a:pPr eaLnBrk="0" hangingPunct="0"/>
            <a:r>
              <a:rPr lang="sl-SI" sz="1100" dirty="0"/>
              <a:t> </a:t>
            </a:r>
          </a:p>
          <a:p>
            <a:pPr lvl="0" eaLnBrk="0" hangingPunct="0"/>
            <a:r>
              <a:rPr lang="sl-SI" sz="1100" b="1" dirty="0"/>
              <a:t>Project management and monitoring of project progress (obligatory)</a:t>
            </a:r>
            <a:endParaRPr lang="sl-SI" sz="1100" dirty="0"/>
          </a:p>
          <a:p>
            <a:pPr eaLnBrk="0" hangingPunct="0"/>
            <a:r>
              <a:rPr lang="sl-SI" sz="1100" dirty="0"/>
              <a:t>F1	Project co-ordination and management </a:t>
            </a:r>
          </a:p>
          <a:p>
            <a:pPr eaLnBrk="0" hangingPunct="0"/>
            <a:r>
              <a:rPr lang="sl-SI" sz="1100" dirty="0"/>
              <a:t>F2	Networking with other projects</a:t>
            </a:r>
          </a:p>
          <a:p>
            <a:pPr eaLnBrk="0" hangingPunct="0"/>
            <a:r>
              <a:rPr lang="sl-SI" sz="1100" dirty="0"/>
              <a:t>F3	Audit</a:t>
            </a:r>
          </a:p>
          <a:p>
            <a:pPr eaLnBrk="0" hangingPunct="0"/>
            <a:r>
              <a:rPr lang="sl-SI" sz="1100" dirty="0"/>
              <a:t>F4	After-life conservation plan</a:t>
            </a:r>
          </a:p>
        </p:txBody>
      </p:sp>
    </p:spTree>
    <p:extLst>
      <p:ext uri="{BB962C8B-B14F-4D97-AF65-F5344CB8AC3E}">
        <p14:creationId xmlns:p14="http://schemas.microsoft.com/office/powerpoint/2010/main" val="2869035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2185" y="1196752"/>
            <a:ext cx="8246715" cy="4248472"/>
          </a:xfrm>
        </p:spPr>
        <p:txBody>
          <a:bodyPr>
            <a:normAutofit/>
          </a:bodyPr>
          <a:lstStyle/>
          <a:p>
            <a:pPr marL="0" indent="0" algn="ctr">
              <a:buNone/>
              <a:defRPr/>
            </a:pPr>
            <a:r>
              <a:rPr lang="sl-SI" sz="2800" b="1" kern="0" dirty="0">
                <a:solidFill>
                  <a:srgbClr val="006738"/>
                </a:solidFill>
                <a:ea typeface="ＭＳ Ｐゴシック" pitchFamily="-109" charset="-128"/>
              </a:rPr>
              <a:t>Excel aktivnosti med partnerji</a:t>
            </a:r>
            <a:endParaRPr lang="sl-SI" sz="2000" kern="0" dirty="0">
              <a:solidFill>
                <a:srgbClr val="006738"/>
              </a:solidFill>
              <a:ea typeface="ＭＳ Ｐゴシック" pitchFamily="-109" charset="-128"/>
            </a:endParaRPr>
          </a:p>
        </p:txBody>
      </p:sp>
      <p:sp>
        <p:nvSpPr>
          <p:cNvPr id="4" name="Naslov 1"/>
          <p:cNvSpPr txBox="1">
            <a:spLocks/>
          </p:cNvSpPr>
          <p:nvPr/>
        </p:nvSpPr>
        <p:spPr>
          <a:xfrm>
            <a:off x="520750" y="404663"/>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Prenos rezultatov v aktivnosti</a:t>
            </a:r>
          </a:p>
        </p:txBody>
      </p:sp>
      <p:pic>
        <p:nvPicPr>
          <p:cNvPr id="2" name="Slika 1"/>
          <p:cNvPicPr>
            <a:picLocks noChangeAspect="1"/>
          </p:cNvPicPr>
          <p:nvPr/>
        </p:nvPicPr>
        <p:blipFill rotWithShape="1">
          <a:blip r:embed="rId2"/>
          <a:srcRect t="16626" r="5251" b="6374"/>
          <a:stretch/>
        </p:blipFill>
        <p:spPr>
          <a:xfrm>
            <a:off x="-27989" y="1772816"/>
            <a:ext cx="9136493" cy="4176463"/>
          </a:xfrm>
          <a:prstGeom prst="rect">
            <a:avLst/>
          </a:prstGeom>
        </p:spPr>
      </p:pic>
    </p:spTree>
    <p:extLst>
      <p:ext uri="{BB962C8B-B14F-4D97-AF65-F5344CB8AC3E}">
        <p14:creationId xmlns:p14="http://schemas.microsoft.com/office/powerpoint/2010/main" val="409512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1069" y="1340768"/>
            <a:ext cx="8246715" cy="4248472"/>
          </a:xfrm>
        </p:spPr>
        <p:txBody>
          <a:bodyPr>
            <a:normAutofit/>
          </a:bodyPr>
          <a:lstStyle/>
          <a:p>
            <a:pPr marL="0" indent="0" algn="ctr">
              <a:buNone/>
              <a:defRPr/>
            </a:pPr>
            <a:r>
              <a:rPr lang="sl-SI" sz="2800" b="1" kern="0" dirty="0">
                <a:solidFill>
                  <a:srgbClr val="006738"/>
                </a:solidFill>
                <a:ea typeface="ＭＳ Ｐゴシック" pitchFamily="-109" charset="-128"/>
              </a:rPr>
              <a:t>Akcija C.2 – Zagotavljanje dolgoročnega upravljanja</a:t>
            </a:r>
          </a:p>
          <a:p>
            <a:pPr marL="0" indent="0">
              <a:buNone/>
              <a:defRPr/>
            </a:pPr>
            <a:r>
              <a:rPr lang="sl-SI" sz="2800" kern="0" dirty="0">
                <a:solidFill>
                  <a:srgbClr val="006738"/>
                </a:solidFill>
                <a:ea typeface="ＭＳ Ｐゴシック" pitchFamily="-109" charset="-128"/>
              </a:rPr>
              <a:t>Rezultat: </a:t>
            </a:r>
          </a:p>
          <a:p>
            <a:pPr>
              <a:buFontTx/>
              <a:buChar char="-"/>
              <a:defRPr/>
            </a:pPr>
            <a:r>
              <a:rPr lang="sl-SI" sz="2800" kern="0" dirty="0">
                <a:solidFill>
                  <a:srgbClr val="006738"/>
                </a:solidFill>
                <a:ea typeface="ＭＳ Ｐゴシック" pitchFamily="-109" charset="-128"/>
              </a:rPr>
              <a:t>517 ha v trajnostnem upravljanju do 2025</a:t>
            </a:r>
          </a:p>
          <a:p>
            <a:pPr marL="0" indent="0">
              <a:buNone/>
              <a:defRPr/>
            </a:pPr>
            <a:r>
              <a:rPr lang="sl-SI" sz="2800" kern="0" dirty="0">
                <a:solidFill>
                  <a:srgbClr val="006738"/>
                </a:solidFill>
                <a:ea typeface="ＭＳ Ｐゴシック" pitchFamily="-109" charset="-128"/>
              </a:rPr>
              <a:t>Aktivnosti: </a:t>
            </a:r>
          </a:p>
          <a:p>
            <a:pPr lvl="1" indent="-342900">
              <a:buFontTx/>
              <a:buChar char="-"/>
              <a:defRPr/>
            </a:pPr>
            <a:r>
              <a:rPr lang="sl-SI" sz="2400" kern="0" dirty="0">
                <a:solidFill>
                  <a:srgbClr val="006738"/>
                </a:solidFill>
                <a:ea typeface="ＭＳ Ｐゴシック" pitchFamily="-109" charset="-128"/>
              </a:rPr>
              <a:t>Zagotavljanje paše: 94km ograje; neodplačana raba pašne opreme: koli, žica, pašni aparati, napajalniki....</a:t>
            </a:r>
          </a:p>
          <a:p>
            <a:pPr lvl="1" indent="-342900">
              <a:buFontTx/>
              <a:buChar char="-"/>
              <a:defRPr/>
            </a:pPr>
            <a:r>
              <a:rPr lang="sl-SI" sz="2400" kern="0" dirty="0">
                <a:solidFill>
                  <a:srgbClr val="006738"/>
                </a:solidFill>
                <a:ea typeface="ＭＳ Ｐゴシック" pitchFamily="-109" charset="-128"/>
              </a:rPr>
              <a:t>Zagotavljanje košnje: skupna neodplačna raba gorskih kosilnic, mučerja, račnih kosilnic...</a:t>
            </a:r>
            <a:endParaRPr lang="sl-SI" sz="2000" kern="0" dirty="0">
              <a:solidFill>
                <a:srgbClr val="006738"/>
              </a:solidFill>
              <a:ea typeface="ＭＳ Ｐゴシック" pitchFamily="-109" charset="-128"/>
            </a:endParaRPr>
          </a:p>
        </p:txBody>
      </p:sp>
      <p:sp>
        <p:nvSpPr>
          <p:cNvPr id="4" name="Naslov 1"/>
          <p:cNvSpPr txBox="1">
            <a:spLocks/>
          </p:cNvSpPr>
          <p:nvPr/>
        </p:nvSpPr>
        <p:spPr>
          <a:xfrm>
            <a:off x="520750" y="404663"/>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Prenos rezultatov v aktivnosti</a:t>
            </a:r>
          </a:p>
        </p:txBody>
      </p:sp>
    </p:spTree>
    <p:extLst>
      <p:ext uri="{BB962C8B-B14F-4D97-AF65-F5344CB8AC3E}">
        <p14:creationId xmlns:p14="http://schemas.microsoft.com/office/powerpoint/2010/main" val="408216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79453" y="2348880"/>
            <a:ext cx="7469043" cy="1167307"/>
          </a:xfrm>
          <a:prstGeom prst="rect">
            <a:avLst/>
          </a:prstGeom>
        </p:spPr>
        <p:txBody>
          <a:bodyPr wrap="square">
            <a:spAutoFit/>
          </a:bodyPr>
          <a:lstStyle/>
          <a:p>
            <a:pPr algn="ctr">
              <a:lnSpc>
                <a:spcPct val="150000"/>
              </a:lnSpc>
            </a:pPr>
            <a:r>
              <a:rPr lang="sl-SI" sz="5400" b="1" dirty="0">
                <a:solidFill>
                  <a:prstClr val="white"/>
                </a:solidFill>
                <a:latin typeface="Ubuntu" pitchFamily="34" charset="0"/>
              </a:rPr>
              <a:t>Uvod</a:t>
            </a:r>
          </a:p>
        </p:txBody>
      </p:sp>
      <p:sp>
        <p:nvSpPr>
          <p:cNvPr id="18" name="PoljeZBesedilom 17"/>
          <p:cNvSpPr txBox="1"/>
          <p:nvPr/>
        </p:nvSpPr>
        <p:spPr>
          <a:xfrm>
            <a:off x="2977416" y="6381328"/>
            <a:ext cx="3682816" cy="369332"/>
          </a:xfrm>
          <a:prstGeom prst="rect">
            <a:avLst/>
          </a:prstGeom>
          <a:noFill/>
        </p:spPr>
        <p:txBody>
          <a:bodyPr wrap="square" rtlCol="0">
            <a:spAutoFit/>
          </a:bodyPr>
          <a:lstStyle/>
          <a:p>
            <a:pPr algn="ctr"/>
            <a:r>
              <a:rPr lang="sl-SI" dirty="0">
                <a:solidFill>
                  <a:schemeClr val="bg1"/>
                </a:solidFill>
                <a:latin typeface="Ubuntu" panose="020B0504030602030204" pitchFamily="34" charset="0"/>
              </a:rPr>
              <a:t>Ljubljana, 12. in 13. februar 2019</a:t>
            </a:r>
          </a:p>
        </p:txBody>
      </p:sp>
      <p:sp>
        <p:nvSpPr>
          <p:cNvPr id="3" name="PoljeZBesedilom 2"/>
          <p:cNvSpPr txBox="1"/>
          <p:nvPr/>
        </p:nvSpPr>
        <p:spPr>
          <a:xfrm>
            <a:off x="2123728" y="5229200"/>
            <a:ext cx="4896544" cy="584775"/>
          </a:xfrm>
          <a:prstGeom prst="rect">
            <a:avLst/>
          </a:prstGeom>
          <a:noFill/>
        </p:spPr>
        <p:txBody>
          <a:bodyPr wrap="square" rtlCol="0">
            <a:spAutoFit/>
          </a:bodyPr>
          <a:lstStyle/>
          <a:p>
            <a:pPr algn="ctr"/>
            <a:r>
              <a:rPr lang="sl-SI" sz="3200" b="1" dirty="0">
                <a:solidFill>
                  <a:prstClr val="white"/>
                </a:solidFill>
                <a:latin typeface="Ubuntu" pitchFamily="34" charset="0"/>
              </a:rPr>
              <a:t>Julijana </a:t>
            </a:r>
            <a:r>
              <a:rPr lang="sl-SI" sz="3200" b="1" dirty="0" err="1">
                <a:solidFill>
                  <a:prstClr val="white"/>
                </a:solidFill>
                <a:latin typeface="Ubuntu" pitchFamily="34" charset="0"/>
              </a:rPr>
              <a:t>Lebez</a:t>
            </a:r>
            <a:r>
              <a:rPr lang="sl-SI" sz="3200" b="1" dirty="0">
                <a:solidFill>
                  <a:prstClr val="white"/>
                </a:solidFill>
                <a:latin typeface="Ubuntu" pitchFamily="34" charset="0"/>
              </a:rPr>
              <a:t> Lozej</a:t>
            </a:r>
          </a:p>
        </p:txBody>
      </p:sp>
    </p:spTree>
    <p:extLst>
      <p:ext uri="{BB962C8B-B14F-4D97-AF65-F5344CB8AC3E}">
        <p14:creationId xmlns:p14="http://schemas.microsoft.com/office/powerpoint/2010/main" val="86757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p:cNvSpPr txBox="1"/>
          <p:nvPr/>
        </p:nvSpPr>
        <p:spPr>
          <a:xfrm>
            <a:off x="271985" y="1137518"/>
            <a:ext cx="8548487" cy="954107"/>
          </a:xfrm>
          <a:prstGeom prst="rect">
            <a:avLst/>
          </a:prstGeom>
          <a:noFill/>
        </p:spPr>
        <p:txBody>
          <a:bodyPr wrap="square" rtlCol="0">
            <a:spAutoFit/>
          </a:bodyPr>
          <a:lstStyle/>
          <a:p>
            <a:pPr algn="ctr"/>
            <a:r>
              <a:rPr lang="sl-SI" sz="3200" dirty="0">
                <a:solidFill>
                  <a:prstClr val="black"/>
                </a:solidFill>
                <a:latin typeface="Ubuntu" panose="020B0504030602030204" pitchFamily="34" charset="0"/>
              </a:rPr>
              <a:t>DELO V SKUPINAH</a:t>
            </a:r>
          </a:p>
          <a:p>
            <a:pPr algn="ctr"/>
            <a:r>
              <a:rPr lang="sl-SI" sz="2400" dirty="0">
                <a:solidFill>
                  <a:prstClr val="black"/>
                </a:solidFill>
                <a:latin typeface="Ubuntu" panose="020B0504030602030204" pitchFamily="34" charset="0"/>
              </a:rPr>
              <a:t>50 MINUT</a:t>
            </a:r>
          </a:p>
        </p:txBody>
      </p:sp>
      <p:pic>
        <p:nvPicPr>
          <p:cNvPr id="2050" name="Picture 2" descr="http://www.mspguide.org/sites/default/files/images/problem_tree_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376" y="2274858"/>
            <a:ext cx="3627824" cy="3514061"/>
          </a:xfrm>
          <a:prstGeom prst="rect">
            <a:avLst/>
          </a:prstGeom>
          <a:noFill/>
          <a:extLst>
            <a:ext uri="{909E8E84-426E-40DD-AFC4-6F175D3DCCD1}">
              <a14:hiddenFill xmlns:a14="http://schemas.microsoft.com/office/drawing/2010/main">
                <a:solidFill>
                  <a:srgbClr val="FFFFFF"/>
                </a:solidFill>
              </a14:hiddenFill>
            </a:ext>
          </a:extLst>
        </p:spPr>
      </p:pic>
      <p:sp>
        <p:nvSpPr>
          <p:cNvPr id="12" name="Pravokotnik 11"/>
          <p:cNvSpPr/>
          <p:nvPr/>
        </p:nvSpPr>
        <p:spPr>
          <a:xfrm>
            <a:off x="1" y="0"/>
            <a:ext cx="9143999" cy="692696"/>
          </a:xfrm>
          <a:prstGeom prst="rect">
            <a:avLst/>
          </a:prstGeom>
          <a:solidFill>
            <a:srgbClr val="4696C8"/>
          </a:solidFill>
          <a:ln>
            <a:solidFill>
              <a:srgbClr val="46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schemeClr val="tx1"/>
                </a:solidFill>
                <a:latin typeface="Ubuntu" panose="020B0504030602030204" pitchFamily="34" charset="0"/>
              </a:rPr>
              <a:t>Sklop: Prenos rezultatov projekta v aktivnosti</a:t>
            </a:r>
            <a:endParaRPr lang="sl-SI" sz="2000" dirty="0">
              <a:latin typeface="Ubuntu" panose="020B0504030602030204" pitchFamily="34" charset="0"/>
            </a:endParaRPr>
          </a:p>
        </p:txBody>
      </p:sp>
    </p:spTree>
    <p:extLst>
      <p:ext uri="{BB962C8B-B14F-4D97-AF65-F5344CB8AC3E}">
        <p14:creationId xmlns:p14="http://schemas.microsoft.com/office/powerpoint/2010/main" val="157155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   </a:t>
            </a:r>
            <a:r>
              <a:rPr lang="sl-SI" sz="2000" dirty="0">
                <a:solidFill>
                  <a:schemeClr val="tx1"/>
                </a:solidFill>
                <a:latin typeface="Ubuntu" panose="020B0504030602030204" pitchFamily="34" charset="0"/>
              </a:rPr>
              <a:t>Sklop:Uvod</a:t>
            </a:r>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3770083203"/>
              </p:ext>
            </p:extLst>
          </p:nvPr>
        </p:nvGraphicFramePr>
        <p:xfrm>
          <a:off x="457607" y="1065621"/>
          <a:ext cx="8268560" cy="4934987"/>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451013">
                  <a:extLst>
                    <a:ext uri="{9D8B030D-6E8A-4147-A177-3AD203B41FA5}">
                      <a16:colId xmlns:a16="http://schemas.microsoft.com/office/drawing/2014/main" val="20001"/>
                    </a:ext>
                  </a:extLst>
                </a:gridCol>
                <a:gridCol w="3290071">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Nosilec sklopa</a:t>
                      </a: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0" dirty="0">
                          <a:effectLst/>
                          <a:latin typeface="Ubuntu" panose="020B0504030602030204" pitchFamily="34" charset="0"/>
                        </a:rPr>
                        <a:t>08.30 – 09.00</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rPr>
                        <a:t>Registracija udeležencev in pogostitev s kavo</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Jasna</a:t>
                      </a:r>
                      <a:r>
                        <a:rPr lang="sl-SI" sz="1400" b="0" baseline="0" dirty="0">
                          <a:effectLst/>
                          <a:latin typeface="Ubuntu" panose="020B0504030602030204" pitchFamily="34" charset="0"/>
                          <a:ea typeface="Calibri"/>
                          <a:cs typeface="Times New Roman"/>
                        </a:rPr>
                        <a:t> </a:t>
                      </a:r>
                      <a:r>
                        <a:rPr lang="sl-SI" sz="1400" b="0" baseline="0" dirty="0" err="1">
                          <a:effectLst/>
                          <a:latin typeface="Ubuntu" panose="020B0504030602030204" pitchFamily="34" charset="0"/>
                          <a:ea typeface="Calibri"/>
                          <a:cs typeface="Times New Roman"/>
                        </a:rPr>
                        <a:t>Blaj</a:t>
                      </a:r>
                      <a:r>
                        <a:rPr lang="sl-SI" sz="1400" b="0" dirty="0">
                          <a:effectLst/>
                          <a:latin typeface="Ubuntu" panose="020B0504030602030204" pitchFamily="34" charset="0"/>
                          <a:ea typeface="Calibri"/>
                          <a:cs typeface="Times New Roman"/>
                        </a:rPr>
                        <a:t>, Janja Samec</a:t>
                      </a: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Pozdravni nagovor</a:t>
                      </a:r>
                      <a:r>
                        <a:rPr lang="sl-SI" sz="1400" baseline="0" dirty="0">
                          <a:effectLst/>
                          <a:latin typeface="Ubuntu" panose="020B0504030602030204" pitchFamily="34" charset="0"/>
                        </a:rPr>
                        <a:t> in </a:t>
                      </a:r>
                    </a:p>
                    <a:p>
                      <a:pPr algn="ctr">
                        <a:lnSpc>
                          <a:spcPct val="115000"/>
                        </a:lnSpc>
                        <a:spcAft>
                          <a:spcPts val="0"/>
                        </a:spcAft>
                      </a:pPr>
                      <a:r>
                        <a:rPr lang="sl-SI" sz="1400" dirty="0">
                          <a:effectLst/>
                          <a:latin typeface="Ubuntu" panose="020B0504030602030204" pitchFamily="34" charset="0"/>
                        </a:rPr>
                        <a:t> uvod v delavnico</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v.d. Generalna</a:t>
                      </a:r>
                      <a:r>
                        <a:rPr lang="sl-SI" sz="1400" baseline="0" dirty="0">
                          <a:effectLst/>
                          <a:latin typeface="Ubuntu" panose="020B0504030602030204" pitchFamily="34" charset="0"/>
                          <a:ea typeface="Calibri"/>
                          <a:cs typeface="Times New Roman"/>
                        </a:rPr>
                        <a:t> d</a:t>
                      </a:r>
                      <a:r>
                        <a:rPr lang="sl-SI" sz="1400" dirty="0">
                          <a:effectLst/>
                          <a:latin typeface="Ubuntu" panose="020B0504030602030204" pitchFamily="34" charset="0"/>
                          <a:ea typeface="Calibri"/>
                          <a:cs typeface="Times New Roman"/>
                        </a:rPr>
                        <a:t>irektorica</a:t>
                      </a:r>
                      <a:r>
                        <a:rPr lang="sl-SI" sz="1400" baseline="0" dirty="0">
                          <a:effectLst/>
                          <a:latin typeface="Ubuntu" panose="020B0504030602030204" pitchFamily="34" charset="0"/>
                          <a:ea typeface="Calibri"/>
                          <a:cs typeface="Times New Roman"/>
                        </a:rPr>
                        <a:t> Direktorata za okolje, mag. </a:t>
                      </a:r>
                      <a:r>
                        <a:rPr lang="sl-SI" sz="1400" dirty="0">
                          <a:effectLst/>
                          <a:latin typeface="Ubuntu" panose="020B0504030602030204" pitchFamily="34" charset="0"/>
                          <a:ea typeface="Calibri"/>
                          <a:cs typeface="Times New Roman"/>
                        </a:rPr>
                        <a:t>Tanja Bolte</a:t>
                      </a:r>
                      <a:endParaRPr lang="sl-SI" sz="1400" baseline="0" dirty="0">
                        <a:effectLst/>
                        <a:latin typeface="Ubuntu" panose="020B0504030602030204" pitchFamily="34" charset="0"/>
                        <a:ea typeface="Calibri"/>
                        <a:cs typeface="Times New Roman"/>
                      </a:endParaRPr>
                    </a:p>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b="0" dirty="0">
                          <a:effectLst/>
                          <a:latin typeface="Ubuntu" panose="020B0504030602030204" pitchFamily="34" charset="0"/>
                        </a:rPr>
                        <a:t>09.15 – 10.45</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Prenos rezultatov projekta v aktivnosti</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Danilo Šteblaj</a:t>
                      </a:r>
                    </a:p>
                    <a:p>
                      <a:pPr algn="ctr">
                        <a:lnSpc>
                          <a:spcPct val="115000"/>
                        </a:lnSpc>
                        <a:spcAft>
                          <a:spcPts val="0"/>
                        </a:spcAft>
                      </a:pPr>
                      <a:r>
                        <a:rPr lang="sl-SI" sz="1400" b="0" dirty="0">
                          <a:effectLst/>
                          <a:latin typeface="Ubuntu" panose="020B0504030602030204" pitchFamily="34" charset="0"/>
                          <a:ea typeface="Calibri"/>
                          <a:cs typeface="Times New Roman"/>
                        </a:rPr>
                        <a:t>dr.</a:t>
                      </a:r>
                      <a:r>
                        <a:rPr lang="sl-SI" sz="1400" b="0" baseline="0" dirty="0">
                          <a:effectLst/>
                          <a:latin typeface="Ubuntu" panose="020B0504030602030204" pitchFamily="34" charset="0"/>
                          <a:ea typeface="Calibri"/>
                          <a:cs typeface="Times New Roman"/>
                        </a:rPr>
                        <a:t> Nika Debeljak</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1" dirty="0">
                          <a:effectLst/>
                          <a:latin typeface="Ubuntu" panose="020B0504030602030204" pitchFamily="34" charset="0"/>
                        </a:rPr>
                        <a:t>10.45 – 11.00</a:t>
                      </a:r>
                      <a:endParaRPr lang="sl-SI" sz="1400" b="1"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Odmor</a:t>
                      </a:r>
                      <a:endParaRPr lang="sl-SI" sz="1400" b="1"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b="1"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dirty="0">
                          <a:effectLst/>
                          <a:latin typeface="Ubuntu" panose="020B0504030602030204" pitchFamily="34" charset="0"/>
                        </a:rPr>
                        <a:t>11.00 – 13.00</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EU dodana vrednost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Janja Samec</a:t>
                      </a:r>
                    </a:p>
                    <a:p>
                      <a:pPr algn="ctr">
                        <a:lnSpc>
                          <a:spcPct val="115000"/>
                        </a:lnSpc>
                        <a:spcAft>
                          <a:spcPts val="0"/>
                        </a:spcAft>
                      </a:pPr>
                      <a:r>
                        <a:rPr lang="sl-SI" sz="1400" baseline="0" dirty="0">
                          <a:effectLst/>
                          <a:latin typeface="Ubuntu" panose="020B0504030602030204" pitchFamily="34" charset="0"/>
                          <a:ea typeface="Calibri"/>
                          <a:cs typeface="Times New Roman"/>
                        </a:rPr>
                        <a:t> dr.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13.00 – 13.50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Kosilo</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dirty="0">
                          <a:effectLst/>
                          <a:latin typeface="Ubuntu" panose="020B0504030602030204" pitchFamily="34" charset="0"/>
                        </a:rPr>
                        <a:t>13.50 – 15.15</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Ciljne skupine in deležniki</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ea typeface="Calibri"/>
                          <a:cs typeface="Times New Roman"/>
                        </a:rPr>
                        <a:t>Maja Cipot / Marjetka Šemrl </a:t>
                      </a:r>
                      <a:r>
                        <a:rPr lang="sl-SI" sz="1400" dirty="0" err="1">
                          <a:effectLst/>
                          <a:latin typeface="Ubuntu" panose="020B0504030602030204" pitchFamily="34" charset="0"/>
                          <a:ea typeface="Calibri"/>
                          <a:cs typeface="Times New Roman"/>
                        </a:rPr>
                        <a:t>dos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Reis</a:t>
                      </a:r>
                      <a:endParaRPr lang="sl-SI" sz="1400" dirty="0">
                        <a:effectLst/>
                        <a:latin typeface="Ubuntu" panose="020B0504030602030204" pitchFamily="34" charset="0"/>
                        <a:ea typeface="Calibri"/>
                        <a:cs typeface="Times New Roman"/>
                      </a:endParaRPr>
                    </a:p>
                    <a:p>
                      <a:pPr algn="ctr">
                        <a:lnSpc>
                          <a:spcPct val="115000"/>
                        </a:lnSpc>
                        <a:spcAft>
                          <a:spcPts val="0"/>
                        </a:spcAft>
                      </a:pPr>
                      <a:r>
                        <a:rPr lang="sl-SI" sz="1400" dirty="0">
                          <a:effectLst/>
                          <a:latin typeface="Ubuntu" panose="020B0504030602030204" pitchFamily="34" charset="0"/>
                          <a:ea typeface="Calibri"/>
                          <a:cs typeface="Times New Roman"/>
                        </a:rPr>
                        <a:t>dr.</a:t>
                      </a:r>
                      <a:r>
                        <a:rPr lang="sl-SI" sz="1400" baseline="0" dirty="0">
                          <a:effectLst/>
                          <a:latin typeface="Ubuntu" panose="020B0504030602030204" pitchFamily="34" charset="0"/>
                          <a:ea typeface="Calibri"/>
                          <a:cs typeface="Times New Roman"/>
                        </a:rPr>
                        <a:t>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dirty="0">
                          <a:effectLst/>
                          <a:latin typeface="Ubuntu" panose="020B0504030602030204" pitchFamily="34" charset="0"/>
                        </a:rPr>
                        <a:t>15.15 – 15.30</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Zaključek</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04483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black"/>
                </a:solidFill>
                <a:latin typeface="Ubuntu" panose="020B0504030602030204" pitchFamily="34" charset="0"/>
              </a:rPr>
              <a:t>   </a:t>
            </a:r>
            <a:r>
              <a:rPr lang="sl-SI" sz="2000" dirty="0">
                <a:solidFill>
                  <a:schemeClr val="tx1"/>
                </a:solidFill>
                <a:latin typeface="Ubuntu" panose="020B0504030602030204" pitchFamily="34" charset="0"/>
              </a:rPr>
              <a:t>Sklop: ODMOR</a:t>
            </a:r>
            <a:endParaRPr lang="sl-SI" sz="2000" dirty="0">
              <a:latin typeface="Ubuntu" panose="020B0504030602030204" pitchFamily="34" charset="0"/>
            </a:endParaRPr>
          </a:p>
        </p:txBody>
      </p:sp>
      <p:sp>
        <p:nvSpPr>
          <p:cNvPr id="6" name="AutoShape 2"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7" name="AutoShape 4"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pic>
        <p:nvPicPr>
          <p:cNvPr id="3" name="Slika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917" y="1832488"/>
            <a:ext cx="5547360" cy="3672840"/>
          </a:xfrm>
          <a:prstGeom prst="rect">
            <a:avLst/>
          </a:prstGeom>
        </p:spPr>
      </p:pic>
      <p:sp>
        <p:nvSpPr>
          <p:cNvPr id="4" name="PoljeZBesedilom 3"/>
          <p:cNvSpPr txBox="1"/>
          <p:nvPr/>
        </p:nvSpPr>
        <p:spPr>
          <a:xfrm rot="19755934">
            <a:off x="186694" y="1428977"/>
            <a:ext cx="2956259" cy="769441"/>
          </a:xfrm>
          <a:prstGeom prst="rect">
            <a:avLst/>
          </a:prstGeom>
          <a:noFill/>
        </p:spPr>
        <p:txBody>
          <a:bodyPr wrap="none" rtlCol="0">
            <a:spAutoFit/>
          </a:bodyPr>
          <a:lstStyle/>
          <a:p>
            <a:r>
              <a:rPr lang="sl-SI" sz="4400" b="1" dirty="0">
                <a:effectLst>
                  <a:outerShdw blurRad="38100" dist="38100" dir="2700000" algn="tl">
                    <a:srgbClr val="000000">
                      <a:alpha val="43137"/>
                    </a:srgbClr>
                  </a:outerShdw>
                </a:effectLst>
                <a:latin typeface="Blackadder ITC" panose="04020505051007020D02" pitchFamily="82" charset="0"/>
              </a:rPr>
              <a:t>Odmor za kavo</a:t>
            </a:r>
          </a:p>
        </p:txBody>
      </p:sp>
    </p:spTree>
    <p:extLst>
      <p:ext uri="{BB962C8B-B14F-4D97-AF65-F5344CB8AC3E}">
        <p14:creationId xmlns:p14="http://schemas.microsoft.com/office/powerpoint/2010/main" val="1973449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   </a:t>
            </a:r>
            <a:r>
              <a:rPr lang="sl-SI" sz="2000" dirty="0">
                <a:solidFill>
                  <a:schemeClr val="tx1"/>
                </a:solidFill>
                <a:latin typeface="Ubuntu" panose="020B0504030602030204" pitchFamily="34" charset="0"/>
              </a:rPr>
              <a:t>Sklop:Uvod</a:t>
            </a:r>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1558924642"/>
              </p:ext>
            </p:extLst>
          </p:nvPr>
        </p:nvGraphicFramePr>
        <p:xfrm>
          <a:off x="457607" y="1065621"/>
          <a:ext cx="8268560" cy="4934987"/>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379005">
                  <a:extLst>
                    <a:ext uri="{9D8B030D-6E8A-4147-A177-3AD203B41FA5}">
                      <a16:colId xmlns:a16="http://schemas.microsoft.com/office/drawing/2014/main" val="20001"/>
                    </a:ext>
                  </a:extLst>
                </a:gridCol>
                <a:gridCol w="3362079">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Nosilec sklopa</a:t>
                      </a: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0" dirty="0">
                          <a:effectLst/>
                          <a:latin typeface="Ubuntu" panose="020B0504030602030204" pitchFamily="34" charset="0"/>
                        </a:rPr>
                        <a:t>08.30 – 09.00</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rPr>
                        <a:t>Registracija udeležencev in pogostitev s kavo</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Jasna</a:t>
                      </a:r>
                      <a:r>
                        <a:rPr lang="sl-SI" sz="1400" b="0" baseline="0" dirty="0">
                          <a:effectLst/>
                          <a:latin typeface="Ubuntu" panose="020B0504030602030204" pitchFamily="34" charset="0"/>
                          <a:ea typeface="Calibri"/>
                          <a:cs typeface="Times New Roman"/>
                        </a:rPr>
                        <a:t> </a:t>
                      </a:r>
                      <a:r>
                        <a:rPr lang="sl-SI" sz="1400" b="0" baseline="0" dirty="0" err="1">
                          <a:effectLst/>
                          <a:latin typeface="Ubuntu" panose="020B0504030602030204" pitchFamily="34" charset="0"/>
                          <a:ea typeface="Calibri"/>
                          <a:cs typeface="Times New Roman"/>
                        </a:rPr>
                        <a:t>Blaj</a:t>
                      </a:r>
                      <a:r>
                        <a:rPr lang="sl-SI" sz="1400" b="0" dirty="0">
                          <a:effectLst/>
                          <a:latin typeface="Ubuntu" panose="020B0504030602030204" pitchFamily="34" charset="0"/>
                          <a:ea typeface="Calibri"/>
                          <a:cs typeface="Times New Roman"/>
                        </a:rPr>
                        <a:t>, Janja Samec</a:t>
                      </a: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Pozdravni nagovor</a:t>
                      </a:r>
                      <a:r>
                        <a:rPr lang="sl-SI" sz="1400" baseline="0" dirty="0">
                          <a:effectLst/>
                          <a:latin typeface="Ubuntu" panose="020B0504030602030204" pitchFamily="34" charset="0"/>
                        </a:rPr>
                        <a:t> in </a:t>
                      </a:r>
                    </a:p>
                    <a:p>
                      <a:pPr algn="ctr">
                        <a:lnSpc>
                          <a:spcPct val="115000"/>
                        </a:lnSpc>
                        <a:spcAft>
                          <a:spcPts val="0"/>
                        </a:spcAft>
                      </a:pPr>
                      <a:r>
                        <a:rPr lang="sl-SI" sz="1400" dirty="0">
                          <a:effectLst/>
                          <a:latin typeface="Ubuntu" panose="020B0504030602030204" pitchFamily="34" charset="0"/>
                        </a:rPr>
                        <a:t> uvod v delavnico</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v.d. Generalna direktorica</a:t>
                      </a:r>
                      <a:r>
                        <a:rPr lang="sl-SI" sz="1400" baseline="0" dirty="0">
                          <a:effectLst/>
                          <a:latin typeface="Ubuntu" panose="020B0504030602030204" pitchFamily="34" charset="0"/>
                          <a:ea typeface="Calibri"/>
                          <a:cs typeface="Times New Roman"/>
                        </a:rPr>
                        <a:t> Direktorata za okolje, mag. </a:t>
                      </a:r>
                      <a:r>
                        <a:rPr lang="sl-SI" sz="1400" dirty="0">
                          <a:effectLst/>
                          <a:latin typeface="Ubuntu" panose="020B0504030602030204" pitchFamily="34" charset="0"/>
                          <a:ea typeface="Calibri"/>
                          <a:cs typeface="Times New Roman"/>
                        </a:rPr>
                        <a:t>Tanja Bolte</a:t>
                      </a:r>
                      <a:endParaRPr lang="sl-SI" sz="1400" baseline="0" dirty="0">
                        <a:effectLst/>
                        <a:latin typeface="Ubuntu" panose="020B0504030602030204" pitchFamily="34" charset="0"/>
                        <a:ea typeface="Calibri"/>
                        <a:cs typeface="Times New Roman"/>
                      </a:endParaRPr>
                    </a:p>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b="0" dirty="0">
                          <a:effectLst/>
                          <a:latin typeface="Ubuntu" panose="020B0504030602030204" pitchFamily="34" charset="0"/>
                        </a:rPr>
                        <a:t>09.15 – 10.45</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Prenos rezultatov projekta v aktivnosti</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Danilo Šteblaj</a:t>
                      </a:r>
                    </a:p>
                    <a:p>
                      <a:pPr algn="ctr">
                        <a:lnSpc>
                          <a:spcPct val="115000"/>
                        </a:lnSpc>
                        <a:spcAft>
                          <a:spcPts val="0"/>
                        </a:spcAft>
                      </a:pPr>
                      <a:r>
                        <a:rPr lang="sl-SI" sz="1400" b="0" dirty="0">
                          <a:effectLst/>
                          <a:latin typeface="Ubuntu" panose="020B0504030602030204" pitchFamily="34" charset="0"/>
                          <a:ea typeface="Calibri"/>
                          <a:cs typeface="Times New Roman"/>
                        </a:rPr>
                        <a:t>dr.</a:t>
                      </a:r>
                      <a:r>
                        <a:rPr lang="sl-SI" sz="1400" b="0" baseline="0" dirty="0">
                          <a:effectLst/>
                          <a:latin typeface="Ubuntu" panose="020B0504030602030204" pitchFamily="34" charset="0"/>
                          <a:ea typeface="Calibri"/>
                          <a:cs typeface="Times New Roman"/>
                        </a:rPr>
                        <a:t> Nika Debeljak</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10.45 – 11.00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Odmor</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b="1" dirty="0">
                          <a:effectLst/>
                          <a:latin typeface="Ubuntu" panose="020B0504030602030204" pitchFamily="34" charset="0"/>
                        </a:rPr>
                        <a:t>11.00 – 13.00</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1" dirty="0">
                          <a:effectLst/>
                          <a:latin typeface="Ubuntu" panose="020B0504030602030204" pitchFamily="34" charset="0"/>
                        </a:rPr>
                        <a:t>EU dodana vrednost</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Janja Samec</a:t>
                      </a:r>
                    </a:p>
                    <a:p>
                      <a:pPr algn="ctr">
                        <a:lnSpc>
                          <a:spcPct val="115000"/>
                        </a:lnSpc>
                        <a:spcAft>
                          <a:spcPts val="0"/>
                        </a:spcAft>
                      </a:pPr>
                      <a:r>
                        <a:rPr lang="sl-SI" sz="1400" b="1" baseline="0" dirty="0">
                          <a:effectLst/>
                          <a:latin typeface="Ubuntu" panose="020B0504030602030204" pitchFamily="34" charset="0"/>
                          <a:ea typeface="Calibri"/>
                          <a:cs typeface="Times New Roman"/>
                        </a:rPr>
                        <a:t> dr. Nika Debeljak</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13.00 – 13.50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Kosilo</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dirty="0">
                          <a:effectLst/>
                          <a:latin typeface="Ubuntu" panose="020B0504030602030204" pitchFamily="34" charset="0"/>
                        </a:rPr>
                        <a:t>13.50 – 15.15</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Ciljne skupine in deležniki</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ea typeface="Calibri"/>
                          <a:cs typeface="Times New Roman"/>
                        </a:rPr>
                        <a:t>Maja Cipot / Marjetka Šemrl </a:t>
                      </a:r>
                      <a:r>
                        <a:rPr lang="sl-SI" sz="1400" dirty="0" err="1">
                          <a:effectLst/>
                          <a:latin typeface="Ubuntu" panose="020B0504030602030204" pitchFamily="34" charset="0"/>
                          <a:ea typeface="Calibri"/>
                          <a:cs typeface="Times New Roman"/>
                        </a:rPr>
                        <a:t>dos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Reis</a:t>
                      </a:r>
                      <a:endParaRPr lang="sl-SI" sz="1400" dirty="0">
                        <a:effectLst/>
                        <a:latin typeface="Ubuntu" panose="020B0504030602030204" pitchFamily="34" charset="0"/>
                        <a:ea typeface="Calibri"/>
                        <a:cs typeface="Times New Roman"/>
                      </a:endParaRPr>
                    </a:p>
                    <a:p>
                      <a:pPr algn="ctr">
                        <a:lnSpc>
                          <a:spcPct val="115000"/>
                        </a:lnSpc>
                        <a:spcAft>
                          <a:spcPts val="0"/>
                        </a:spcAft>
                      </a:pPr>
                      <a:r>
                        <a:rPr lang="sl-SI" sz="1400" dirty="0">
                          <a:effectLst/>
                          <a:latin typeface="Ubuntu" panose="020B0504030602030204" pitchFamily="34" charset="0"/>
                          <a:ea typeface="Calibri"/>
                          <a:cs typeface="Times New Roman"/>
                        </a:rPr>
                        <a:t>dr.</a:t>
                      </a:r>
                      <a:r>
                        <a:rPr lang="sl-SI" sz="1400" baseline="0" dirty="0">
                          <a:effectLst/>
                          <a:latin typeface="Ubuntu" panose="020B0504030602030204" pitchFamily="34" charset="0"/>
                          <a:ea typeface="Calibri"/>
                          <a:cs typeface="Times New Roman"/>
                        </a:rPr>
                        <a:t>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dirty="0">
                          <a:effectLst/>
                          <a:latin typeface="Ubuntu" panose="020B0504030602030204" pitchFamily="34" charset="0"/>
                        </a:rPr>
                        <a:t>15.15 – 15.30</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Zaključek</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0448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latin typeface="Ubuntu" panose="020B0504030602030204" pitchFamily="34" charset="0"/>
                </a:rPr>
                <a:t>LIFE14 CAP/SI/000012</a:t>
              </a:r>
            </a:p>
          </p:txBody>
        </p:sp>
      </p:grpSp>
      <p:pic>
        <p:nvPicPr>
          <p:cNvPr id="10" name="Slika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91389" y="1929456"/>
            <a:ext cx="7469043" cy="4201150"/>
          </a:xfrm>
          <a:prstGeom prst="rect">
            <a:avLst/>
          </a:prstGeom>
        </p:spPr>
        <p:txBody>
          <a:bodyPr wrap="square">
            <a:spAutoFit/>
          </a:bodyPr>
          <a:lstStyle/>
          <a:p>
            <a:pPr algn="ctr">
              <a:lnSpc>
                <a:spcPct val="150000"/>
              </a:lnSpc>
            </a:pPr>
            <a:r>
              <a:rPr lang="sl-SI" sz="4800" b="1" dirty="0">
                <a:solidFill>
                  <a:schemeClr val="bg1"/>
                </a:solidFill>
                <a:latin typeface="Ubuntu" pitchFamily="34" charset="0"/>
              </a:rPr>
              <a:t>Trajnost in EU dodana vrednost</a:t>
            </a:r>
          </a:p>
          <a:p>
            <a:pPr algn="ctr">
              <a:lnSpc>
                <a:spcPct val="150000"/>
              </a:lnSpc>
            </a:pPr>
            <a:endParaRPr lang="sl-SI" b="1" dirty="0">
              <a:solidFill>
                <a:schemeClr val="bg1"/>
              </a:solidFill>
              <a:latin typeface="Ubuntu" pitchFamily="34" charset="0"/>
            </a:endParaRPr>
          </a:p>
          <a:p>
            <a:pPr algn="ctr">
              <a:lnSpc>
                <a:spcPct val="150000"/>
              </a:lnSpc>
            </a:pPr>
            <a:r>
              <a:rPr lang="sl-SI" sz="3200" dirty="0">
                <a:solidFill>
                  <a:schemeClr val="bg1"/>
                </a:solidFill>
                <a:latin typeface="Ubuntu" pitchFamily="34" charset="0"/>
              </a:rPr>
              <a:t>Maja Cipot</a:t>
            </a:r>
          </a:p>
          <a:p>
            <a:pPr algn="ctr">
              <a:lnSpc>
                <a:spcPct val="150000"/>
              </a:lnSpc>
            </a:pPr>
            <a:endParaRPr lang="sl-SI" sz="3200" b="1" dirty="0">
              <a:latin typeface="Ubuntu" pitchFamily="34" charset="0"/>
            </a:endParaRPr>
          </a:p>
        </p:txBody>
      </p:sp>
      <p:pic>
        <p:nvPicPr>
          <p:cNvPr id="4" name="Slika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215440"/>
            <a:ext cx="9144001" cy="5642559"/>
          </a:xfrm>
          <a:prstGeom prst="rect">
            <a:avLst/>
          </a:prstGeom>
        </p:spPr>
      </p:pic>
      <p:sp>
        <p:nvSpPr>
          <p:cNvPr id="5" name="PoljeZBesedilom 4"/>
          <p:cNvSpPr txBox="1"/>
          <p:nvPr/>
        </p:nvSpPr>
        <p:spPr>
          <a:xfrm>
            <a:off x="1958943" y="1844824"/>
            <a:ext cx="5226111" cy="2862322"/>
          </a:xfrm>
          <a:prstGeom prst="rect">
            <a:avLst/>
          </a:prstGeom>
          <a:noFill/>
        </p:spPr>
        <p:txBody>
          <a:bodyPr wrap="none" rtlCol="0">
            <a:spAutoFit/>
          </a:bodyPr>
          <a:lstStyle/>
          <a:p>
            <a:pPr algn="ctr">
              <a:lnSpc>
                <a:spcPct val="150000"/>
              </a:lnSpc>
            </a:pPr>
            <a:r>
              <a:rPr lang="sl-SI" sz="4000" b="1" dirty="0">
                <a:solidFill>
                  <a:schemeClr val="bg1"/>
                </a:solidFill>
                <a:latin typeface="Ubuntu" panose="020B0504030602030204" pitchFamily="34" charset="0"/>
              </a:rPr>
              <a:t>EU dodana vrednost:</a:t>
            </a:r>
          </a:p>
          <a:p>
            <a:pPr algn="ctr">
              <a:lnSpc>
                <a:spcPct val="150000"/>
              </a:lnSpc>
            </a:pPr>
            <a:r>
              <a:rPr lang="sl-SI" sz="4000" b="1" dirty="0">
                <a:solidFill>
                  <a:schemeClr val="bg1"/>
                </a:solidFill>
                <a:latin typeface="Ubuntu" panose="020B0504030602030204" pitchFamily="34" charset="0"/>
              </a:rPr>
              <a:t>Trajnost, sinergije, </a:t>
            </a:r>
          </a:p>
          <a:p>
            <a:pPr algn="ctr">
              <a:lnSpc>
                <a:spcPct val="150000"/>
              </a:lnSpc>
            </a:pPr>
            <a:r>
              <a:rPr lang="sl-SI" sz="4000" b="1" dirty="0" err="1">
                <a:solidFill>
                  <a:schemeClr val="bg1"/>
                </a:solidFill>
                <a:latin typeface="Ubuntu" panose="020B0504030602030204" pitchFamily="34" charset="0"/>
              </a:rPr>
              <a:t>nadnacionalnost</a:t>
            </a:r>
            <a:endParaRPr lang="sl-SI" sz="4000" b="1" dirty="0">
              <a:solidFill>
                <a:schemeClr val="bg1"/>
              </a:solidFill>
              <a:latin typeface="Ubuntu" panose="020B0504030602030204" pitchFamily="34" charset="0"/>
            </a:endParaRPr>
          </a:p>
        </p:txBody>
      </p:sp>
      <p:sp>
        <p:nvSpPr>
          <p:cNvPr id="7" name="PoljeZBesedilom 6"/>
          <p:cNvSpPr txBox="1"/>
          <p:nvPr/>
        </p:nvSpPr>
        <p:spPr>
          <a:xfrm>
            <a:off x="2774084" y="6309320"/>
            <a:ext cx="3575018" cy="369332"/>
          </a:xfrm>
          <a:prstGeom prst="rect">
            <a:avLst/>
          </a:prstGeom>
          <a:noFill/>
        </p:spPr>
        <p:txBody>
          <a:bodyPr wrap="none" rtlCol="0">
            <a:spAutoFit/>
          </a:bodyPr>
          <a:lstStyle/>
          <a:p>
            <a:pPr algn="ctr"/>
            <a:r>
              <a:rPr lang="sl-SI" dirty="0">
                <a:solidFill>
                  <a:schemeClr val="bg1"/>
                </a:solidFill>
                <a:latin typeface="Ubuntu" panose="020B0504030602030204" pitchFamily="34" charset="0"/>
              </a:rPr>
              <a:t>Ljubljana, 12. in 13. februar 2019</a:t>
            </a:r>
          </a:p>
        </p:txBody>
      </p:sp>
      <p:sp>
        <p:nvSpPr>
          <p:cNvPr id="13" name="PoljeZBesedilom 12"/>
          <p:cNvSpPr txBox="1"/>
          <p:nvPr/>
        </p:nvSpPr>
        <p:spPr>
          <a:xfrm>
            <a:off x="3231006" y="5577942"/>
            <a:ext cx="2279791" cy="523220"/>
          </a:xfrm>
          <a:prstGeom prst="rect">
            <a:avLst/>
          </a:prstGeom>
          <a:noFill/>
        </p:spPr>
        <p:txBody>
          <a:bodyPr wrap="none" rtlCol="0">
            <a:spAutoFit/>
          </a:bodyPr>
          <a:lstStyle/>
          <a:p>
            <a:r>
              <a:rPr lang="sl-SI" sz="2800" b="1" dirty="0">
                <a:solidFill>
                  <a:schemeClr val="bg1"/>
                </a:solidFill>
                <a:latin typeface="Ubuntu" panose="020B0504030602030204" pitchFamily="34" charset="0"/>
              </a:rPr>
              <a:t>Janja Samec</a:t>
            </a:r>
          </a:p>
        </p:txBody>
      </p:sp>
    </p:spTree>
    <p:extLst>
      <p:ext uri="{BB962C8B-B14F-4D97-AF65-F5344CB8AC3E}">
        <p14:creationId xmlns:p14="http://schemas.microsoft.com/office/powerpoint/2010/main" val="353006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92695"/>
            <a:ext cx="9227311" cy="531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ravokotnik 1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sp>
        <p:nvSpPr>
          <p:cNvPr id="9" name="PoljeZBesedilom 8"/>
          <p:cNvSpPr txBox="1"/>
          <p:nvPr/>
        </p:nvSpPr>
        <p:spPr>
          <a:xfrm>
            <a:off x="1209106" y="3789040"/>
            <a:ext cx="5019078" cy="1938992"/>
          </a:xfrm>
          <a:prstGeom prst="rect">
            <a:avLst/>
          </a:prstGeom>
          <a:noFill/>
        </p:spPr>
        <p:txBody>
          <a:bodyPr wrap="square" rtlCol="0">
            <a:spAutoFit/>
          </a:bodyPr>
          <a:lstStyle/>
          <a:p>
            <a:pPr algn="ctr">
              <a:lnSpc>
                <a:spcPct val="150000"/>
              </a:lnSpc>
            </a:pPr>
            <a:r>
              <a:rPr lang="sl-SI" sz="2000" b="1" u="sng" dirty="0">
                <a:solidFill>
                  <a:srgbClr val="6CC04A"/>
                </a:solidFill>
                <a:effectLst>
                  <a:outerShdw blurRad="38100" dist="38100" dir="2700000" algn="tl">
                    <a:srgbClr val="000000">
                      <a:alpha val="43137"/>
                    </a:srgbClr>
                  </a:outerShdw>
                </a:effectLst>
                <a:latin typeface="Ubuntu" panose="020B0504030602030204" pitchFamily="34" charset="0"/>
              </a:rPr>
              <a:t>TRAJNOST PROJEKTNIH REZULTATOV</a:t>
            </a:r>
          </a:p>
          <a:p>
            <a:pPr algn="ctr">
              <a:lnSpc>
                <a:spcPct val="150000"/>
              </a:lnSpc>
            </a:pPr>
            <a:r>
              <a:rPr lang="sl-SI" sz="2000" b="1" dirty="0">
                <a:latin typeface="Ubuntu" panose="020B0504030602030204" pitchFamily="34" charset="0"/>
              </a:rPr>
              <a:t> je zmožnost / </a:t>
            </a:r>
            <a:r>
              <a:rPr lang="sl-SI" sz="2000" b="1" dirty="0">
                <a:solidFill>
                  <a:srgbClr val="FF0000"/>
                </a:solidFill>
                <a:latin typeface="Ubuntu" panose="020B0504030602030204" pitchFamily="34" charset="0"/>
              </a:rPr>
              <a:t>nujnost</a:t>
            </a:r>
            <a:r>
              <a:rPr lang="sl-SI" sz="2000" b="1" dirty="0">
                <a:latin typeface="Ubuntu" panose="020B0504030602030204" pitchFamily="34" charset="0"/>
              </a:rPr>
              <a:t> ohranjanja </a:t>
            </a:r>
          </a:p>
          <a:p>
            <a:pPr algn="ctr">
              <a:lnSpc>
                <a:spcPct val="150000"/>
              </a:lnSpc>
            </a:pPr>
            <a:r>
              <a:rPr lang="sl-SI" sz="2000" b="1" dirty="0">
                <a:latin typeface="Ubuntu" panose="020B0504030602030204" pitchFamily="34" charset="0"/>
              </a:rPr>
              <a:t>rezultatov projekta</a:t>
            </a:r>
          </a:p>
          <a:p>
            <a:pPr algn="ctr">
              <a:lnSpc>
                <a:spcPct val="150000"/>
              </a:lnSpc>
            </a:pPr>
            <a:r>
              <a:rPr lang="sl-SI" sz="2000" b="1" dirty="0">
                <a:latin typeface="Ubuntu" panose="020B0504030602030204" pitchFamily="34" charset="0"/>
              </a:rPr>
              <a:t> po izvedbi projekta</a:t>
            </a:r>
          </a:p>
        </p:txBody>
      </p:sp>
      <p:pic>
        <p:nvPicPr>
          <p:cNvPr id="17" name="Slika 16"/>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3" name="AutoShape 2" descr="Rezultat iskanja slik za transferability"/>
          <p:cNvSpPr>
            <a:spLocks noChangeAspect="1" noChangeArrowheads="1"/>
          </p:cNvSpPr>
          <p:nvPr/>
        </p:nvSpPr>
        <p:spPr bwMode="auto">
          <a:xfrm>
            <a:off x="155575" y="-7620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8281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2511681" y="692696"/>
            <a:ext cx="3897222" cy="490455"/>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a:t>
            </a:r>
          </a:p>
        </p:txBody>
      </p:sp>
      <p:sp>
        <p:nvSpPr>
          <p:cNvPr id="16" name="Pravokotnik 1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7" name="Slika 16"/>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3" name="AutoShape 2" descr="Rezultat iskanja slik za transferability"/>
          <p:cNvSpPr>
            <a:spLocks noChangeAspect="1" noChangeArrowheads="1"/>
          </p:cNvSpPr>
          <p:nvPr/>
        </p:nvSpPr>
        <p:spPr bwMode="auto">
          <a:xfrm>
            <a:off x="155575" y="-7620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graphicFrame>
        <p:nvGraphicFramePr>
          <p:cNvPr id="4" name="Diagram 3"/>
          <p:cNvGraphicFramePr/>
          <p:nvPr>
            <p:extLst>
              <p:ext uri="{D42A27DB-BD31-4B8C-83A1-F6EECF244321}">
                <p14:modId xmlns:p14="http://schemas.microsoft.com/office/powerpoint/2010/main" val="1489487385"/>
              </p:ext>
            </p:extLst>
          </p:nvPr>
        </p:nvGraphicFramePr>
        <p:xfrm>
          <a:off x="683083" y="1484784"/>
          <a:ext cx="787163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6139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2511681" y="692695"/>
            <a:ext cx="3897222" cy="490455"/>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a:t>
            </a:r>
          </a:p>
        </p:txBody>
      </p:sp>
      <p:sp>
        <p:nvSpPr>
          <p:cNvPr id="16" name="Pravokotnik 1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7" name="Slika 16"/>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3" name="AutoShape 2" descr="Rezultat iskanja slik za transferability"/>
          <p:cNvSpPr>
            <a:spLocks noChangeAspect="1" noChangeArrowheads="1"/>
          </p:cNvSpPr>
          <p:nvPr/>
        </p:nvSpPr>
        <p:spPr bwMode="auto">
          <a:xfrm>
            <a:off x="155575" y="-7620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graphicFrame>
        <p:nvGraphicFramePr>
          <p:cNvPr id="4" name="Diagram 3"/>
          <p:cNvGraphicFramePr/>
          <p:nvPr>
            <p:extLst>
              <p:ext uri="{D42A27DB-BD31-4B8C-83A1-F6EECF244321}">
                <p14:modId xmlns:p14="http://schemas.microsoft.com/office/powerpoint/2010/main" val="296546506"/>
              </p:ext>
            </p:extLst>
          </p:nvPr>
        </p:nvGraphicFramePr>
        <p:xfrm>
          <a:off x="683568" y="1340768"/>
          <a:ext cx="8015650" cy="44399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0348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2623389" y="684352"/>
            <a:ext cx="3897222" cy="490455"/>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a:t>
            </a:r>
          </a:p>
        </p:txBody>
      </p:sp>
      <p:sp>
        <p:nvSpPr>
          <p:cNvPr id="16" name="Pravokotnik 1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7" name="Slika 16"/>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3" name="AutoShape 2" descr="Rezultat iskanja slik za transferability"/>
          <p:cNvSpPr>
            <a:spLocks noChangeAspect="1" noChangeArrowheads="1"/>
          </p:cNvSpPr>
          <p:nvPr/>
        </p:nvSpPr>
        <p:spPr bwMode="auto">
          <a:xfrm>
            <a:off x="155575" y="-7620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graphicFrame>
        <p:nvGraphicFramePr>
          <p:cNvPr id="4" name="Diagram 3"/>
          <p:cNvGraphicFramePr/>
          <p:nvPr>
            <p:extLst>
              <p:ext uri="{D42A27DB-BD31-4B8C-83A1-F6EECF244321}">
                <p14:modId xmlns:p14="http://schemas.microsoft.com/office/powerpoint/2010/main" val="2404932509"/>
              </p:ext>
            </p:extLst>
          </p:nvPr>
        </p:nvGraphicFramePr>
        <p:xfrm>
          <a:off x="755576" y="1340768"/>
          <a:ext cx="8015650" cy="44399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36425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lika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799">
            <a:off x="5997088" y="3325503"/>
            <a:ext cx="3682069" cy="2761551"/>
          </a:xfrm>
          <a:prstGeom prst="rect">
            <a:avLst/>
          </a:prstGeom>
        </p:spPr>
      </p:pic>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787492" y="1124744"/>
            <a:ext cx="3672800" cy="400110"/>
          </a:xfrm>
          <a:prstGeom prst="rect">
            <a:avLst/>
          </a:prstGeom>
          <a:noFill/>
        </p:spPr>
        <p:txBody>
          <a:bodyPr wrap="none" rtlCol="0">
            <a:spAutoFit/>
          </a:bodyPr>
          <a:lstStyle/>
          <a:p>
            <a:r>
              <a:rPr lang="sl-SI" sz="2000" b="1" dirty="0">
                <a:latin typeface="Ubuntu" panose="020B0504030602030204" pitchFamily="34" charset="0"/>
              </a:rPr>
              <a:t>Ponovljivost in prenosljivost</a:t>
            </a:r>
          </a:p>
        </p:txBody>
      </p:sp>
      <p:pic>
        <p:nvPicPr>
          <p:cNvPr id="3" name="Slika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665" y="3717032"/>
            <a:ext cx="1997968" cy="1997968"/>
          </a:xfrm>
          <a:prstGeom prst="rect">
            <a:avLst/>
          </a:prstGeom>
        </p:spPr>
      </p:pic>
      <p:sp>
        <p:nvSpPr>
          <p:cNvPr id="4" name="Desna puščica 3"/>
          <p:cNvSpPr/>
          <p:nvPr/>
        </p:nvSpPr>
        <p:spPr>
          <a:xfrm>
            <a:off x="4567842" y="1168557"/>
            <a:ext cx="1119820" cy="2560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oljeZBesedilom 5"/>
          <p:cNvSpPr txBox="1"/>
          <p:nvPr/>
        </p:nvSpPr>
        <p:spPr>
          <a:xfrm>
            <a:off x="5724128" y="1111938"/>
            <a:ext cx="2759089" cy="369332"/>
          </a:xfrm>
          <a:prstGeom prst="rect">
            <a:avLst/>
          </a:prstGeom>
          <a:noFill/>
        </p:spPr>
        <p:txBody>
          <a:bodyPr wrap="none" rtlCol="0">
            <a:spAutoFit/>
          </a:bodyPr>
          <a:lstStyle/>
          <a:p>
            <a:r>
              <a:rPr lang="sl-SI" b="1" dirty="0">
                <a:latin typeface="Ubuntu" panose="020B0504030602030204" pitchFamily="34" charset="0"/>
              </a:rPr>
              <a:t>POTENCIAL PROJEKTA</a:t>
            </a:r>
          </a:p>
        </p:txBody>
      </p:sp>
      <p:sp>
        <p:nvSpPr>
          <p:cNvPr id="7" name="Pravokotnik 6"/>
          <p:cNvSpPr/>
          <p:nvPr/>
        </p:nvSpPr>
        <p:spPr>
          <a:xfrm>
            <a:off x="1619672" y="1772816"/>
            <a:ext cx="5996773" cy="1296144"/>
          </a:xfrm>
          <a:prstGeom prst="rect">
            <a:avLst/>
          </a:prstGeom>
          <a:noFill/>
          <a:ln>
            <a:solidFill>
              <a:srgbClr val="FFFF00"/>
            </a:solidFill>
          </a:ln>
          <a:effectLst>
            <a:outerShdw blurRad="50800" dist="50800" dir="5400000" algn="ctr" rotWithShape="0">
              <a:srgbClr val="FF33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1"/>
                </a:solidFill>
                <a:latin typeface="Ubuntu" panose="020B0504030602030204" pitchFamily="34" charset="0"/>
              </a:rPr>
              <a:t>Strategija za pomnožitev učinkov rešitev projekta</a:t>
            </a:r>
          </a:p>
          <a:p>
            <a:pPr algn="ctr"/>
            <a:r>
              <a:rPr lang="sl-SI" b="1" dirty="0">
                <a:solidFill>
                  <a:schemeClr val="tx1"/>
                </a:solidFill>
                <a:latin typeface="Ubuntu" panose="020B0504030602030204" pitchFamily="34" charset="0"/>
              </a:rPr>
              <a:t>+</a:t>
            </a:r>
          </a:p>
          <a:p>
            <a:pPr algn="ctr"/>
            <a:r>
              <a:rPr lang="sl-SI" b="1" dirty="0">
                <a:solidFill>
                  <a:schemeClr val="tx1"/>
                </a:solidFill>
                <a:latin typeface="Ubuntu" panose="020B0504030602030204" pitchFamily="34" charset="0"/>
              </a:rPr>
              <a:t>spodbujanje in zagotovitev širše uporabe</a:t>
            </a:r>
          </a:p>
        </p:txBody>
      </p:sp>
      <p:cxnSp>
        <p:nvCxnSpPr>
          <p:cNvPr id="16" name="Raven puščični povezovalnik 15"/>
          <p:cNvCxnSpPr>
            <a:stCxn id="7" idx="2"/>
          </p:cNvCxnSpPr>
          <p:nvPr/>
        </p:nvCxnSpPr>
        <p:spPr>
          <a:xfrm flipH="1">
            <a:off x="4043454" y="3068960"/>
            <a:ext cx="574605"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aven puščični povezovalnik 18"/>
          <p:cNvCxnSpPr>
            <a:stCxn id="7" idx="2"/>
          </p:cNvCxnSpPr>
          <p:nvPr/>
        </p:nvCxnSpPr>
        <p:spPr>
          <a:xfrm>
            <a:off x="4618059" y="3068960"/>
            <a:ext cx="509693"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Pravokotnik 19"/>
          <p:cNvSpPr/>
          <p:nvPr/>
        </p:nvSpPr>
        <p:spPr>
          <a:xfrm>
            <a:off x="2882927" y="3595126"/>
            <a:ext cx="1577365"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FF0000"/>
                </a:solidFill>
                <a:effectLst>
                  <a:outerShdw blurRad="38100" dist="38100" dir="2700000" algn="tl">
                    <a:srgbClr val="000000">
                      <a:alpha val="43137"/>
                    </a:srgbClr>
                  </a:outerShdw>
                </a:effectLst>
                <a:latin typeface="Ubuntu" panose="020B0504030602030204" pitchFamily="34" charset="0"/>
              </a:rPr>
              <a:t>Med</a:t>
            </a:r>
            <a:r>
              <a:rPr lang="sl-SI" sz="1400" b="1" dirty="0">
                <a:solidFill>
                  <a:srgbClr val="002060"/>
                </a:solidFill>
                <a:latin typeface="Ubuntu" panose="020B0504030602030204" pitchFamily="34" charset="0"/>
              </a:rPr>
              <a:t> izvajanjem projekta</a:t>
            </a:r>
          </a:p>
        </p:txBody>
      </p:sp>
      <p:sp>
        <p:nvSpPr>
          <p:cNvPr id="23" name="Pravokotnik 22"/>
          <p:cNvSpPr/>
          <p:nvPr/>
        </p:nvSpPr>
        <p:spPr>
          <a:xfrm>
            <a:off x="4788024" y="3595126"/>
            <a:ext cx="1584176"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FF0000"/>
                </a:solidFill>
                <a:effectLst>
                  <a:outerShdw blurRad="38100" dist="38100" dir="2700000" algn="tl">
                    <a:srgbClr val="000000">
                      <a:alpha val="43137"/>
                    </a:srgbClr>
                  </a:outerShdw>
                </a:effectLst>
                <a:latin typeface="Ubuntu" panose="020B0504030602030204" pitchFamily="34" charset="0"/>
              </a:rPr>
              <a:t>Po</a:t>
            </a:r>
            <a:r>
              <a:rPr lang="sl-SI" sz="1400" b="1" dirty="0">
                <a:solidFill>
                  <a:srgbClr val="002060"/>
                </a:solidFill>
                <a:latin typeface="Ubuntu" panose="020B0504030602030204" pitchFamily="34" charset="0"/>
              </a:rPr>
              <a:t> končanem projektu</a:t>
            </a:r>
          </a:p>
        </p:txBody>
      </p:sp>
      <p:cxnSp>
        <p:nvCxnSpPr>
          <p:cNvPr id="24" name="Raven puščični povezovalnik 23"/>
          <p:cNvCxnSpPr/>
          <p:nvPr/>
        </p:nvCxnSpPr>
        <p:spPr>
          <a:xfrm>
            <a:off x="4043454" y="4248066"/>
            <a:ext cx="383069"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Raven puščični povezovalnik 29"/>
          <p:cNvCxnSpPr/>
          <p:nvPr/>
        </p:nvCxnSpPr>
        <p:spPr>
          <a:xfrm flipH="1">
            <a:off x="4771850" y="4248066"/>
            <a:ext cx="34393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8" name="Pravokotnik 2047"/>
          <p:cNvSpPr/>
          <p:nvPr/>
        </p:nvSpPr>
        <p:spPr>
          <a:xfrm>
            <a:off x="2854592" y="4783654"/>
            <a:ext cx="3661624" cy="931346"/>
          </a:xfrm>
          <a:prstGeom prst="rect">
            <a:avLst/>
          </a:prstGeom>
          <a:noFill/>
          <a:ln>
            <a:solidFill>
              <a:srgbClr val="FFFF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rgbClr val="002060"/>
                </a:solidFill>
                <a:latin typeface="Ubuntu" panose="020B0504030602030204" pitchFamily="34" charset="0"/>
              </a:rPr>
              <a:t>Jasen in natančen opis strategij in ukrepov</a:t>
            </a:r>
          </a:p>
        </p:txBody>
      </p:sp>
      <p:sp>
        <p:nvSpPr>
          <p:cNvPr id="2050" name="Desna puščica 2049"/>
          <p:cNvSpPr/>
          <p:nvPr/>
        </p:nvSpPr>
        <p:spPr>
          <a:xfrm>
            <a:off x="6660232" y="5249327"/>
            <a:ext cx="630190" cy="36004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6920249" y="4013780"/>
            <a:ext cx="2082621" cy="1384995"/>
          </a:xfrm>
          <a:prstGeom prst="rect">
            <a:avLst/>
          </a:prstGeom>
          <a:noFill/>
        </p:spPr>
        <p:txBody>
          <a:bodyPr wrap="none" rtlCol="0">
            <a:spAutoFit/>
          </a:bodyPr>
          <a:lstStyle/>
          <a:p>
            <a:pPr algn="ctr"/>
            <a:r>
              <a:rPr lang="sl-SI" sz="1400" b="1" dirty="0">
                <a:solidFill>
                  <a:srgbClr val="FF0000"/>
                </a:solidFill>
                <a:latin typeface="Ubuntu" panose="020B0504030602030204" pitchFamily="34" charset="0"/>
              </a:rPr>
              <a:t>Uporaba rešitev, ki so </a:t>
            </a:r>
          </a:p>
          <a:p>
            <a:pPr algn="ctr"/>
            <a:r>
              <a:rPr lang="sl-SI" sz="1400" b="1" dirty="0">
                <a:solidFill>
                  <a:srgbClr val="FF0000"/>
                </a:solidFill>
                <a:latin typeface="Ubuntu" panose="020B0504030602030204" pitchFamily="34" charset="0"/>
              </a:rPr>
              <a:t>bile v projektu razvite</a:t>
            </a:r>
          </a:p>
          <a:p>
            <a:pPr algn="ctr"/>
            <a:r>
              <a:rPr lang="sl-SI" sz="1400" b="1" dirty="0">
                <a:solidFill>
                  <a:srgbClr val="FF0000"/>
                </a:solidFill>
                <a:latin typeface="Ubuntu" panose="020B0504030602030204" pitchFamily="34" charset="0"/>
              </a:rPr>
              <a:t>in / ali uporabljene, </a:t>
            </a:r>
          </a:p>
          <a:p>
            <a:pPr algn="ctr"/>
            <a:r>
              <a:rPr lang="sl-SI" sz="1400" b="1" dirty="0">
                <a:solidFill>
                  <a:srgbClr val="FF0000"/>
                </a:solidFill>
                <a:latin typeface="Ubuntu" panose="020B0504030602030204" pitchFamily="34" charset="0"/>
              </a:rPr>
              <a:t>po obdobju projekta, </a:t>
            </a:r>
          </a:p>
          <a:p>
            <a:pPr algn="ctr"/>
            <a:r>
              <a:rPr lang="sl-SI" sz="1400" b="1" dirty="0">
                <a:solidFill>
                  <a:srgbClr val="FF0000"/>
                </a:solidFill>
                <a:latin typeface="Ubuntu" panose="020B0504030602030204" pitchFamily="34" charset="0"/>
              </a:rPr>
              <a:t>drugje ali </a:t>
            </a:r>
          </a:p>
          <a:p>
            <a:pPr algn="ctr"/>
            <a:r>
              <a:rPr lang="sl-SI" sz="1400" b="1" dirty="0">
                <a:solidFill>
                  <a:srgbClr val="FF0000"/>
                </a:solidFill>
                <a:latin typeface="Ubuntu" panose="020B0504030602030204" pitchFamily="34" charset="0"/>
              </a:rPr>
              <a:t>za drug namen</a:t>
            </a:r>
          </a:p>
        </p:txBody>
      </p:sp>
      <p:sp>
        <p:nvSpPr>
          <p:cNvPr id="26" name="Pravokotnik 2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27" name="Slika 26"/>
          <p:cNvPicPr>
            <a:picLocks noChangeAspect="1"/>
          </p:cNvPicPr>
          <p:nvPr/>
        </p:nvPicPr>
        <p:blipFill rotWithShape="1">
          <a:blip r:embed="rId8"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32392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048"/>
                                        </p:tgtEl>
                                        <p:attrNameLst>
                                          <p:attrName>style.visibility</p:attrName>
                                        </p:attrNameLst>
                                      </p:cBhvr>
                                      <p:to>
                                        <p:strVal val="visible"/>
                                      </p:to>
                                    </p:set>
                                    <p:animEffect transition="in" filter="wheel(1)">
                                      <p:cBhvr>
                                        <p:cTn id="50" dur="2000"/>
                                        <p:tgtEl>
                                          <p:spTgt spid="20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500"/>
                                        <p:tgtEl>
                                          <p:spTgt spid="2050"/>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heel(1)">
                                      <p:cBhvr>
                                        <p:cTn id="60" dur="20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animBg="1"/>
      <p:bldP spid="20" grpId="0" animBg="1"/>
      <p:bldP spid="23" grpId="0" animBg="1"/>
      <p:bldP spid="2048" grpId="0" animBg="1"/>
      <p:bldP spid="2050"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79453" y="2348880"/>
            <a:ext cx="7469043" cy="1167307"/>
          </a:xfrm>
          <a:prstGeom prst="rect">
            <a:avLst/>
          </a:prstGeom>
        </p:spPr>
        <p:txBody>
          <a:bodyPr wrap="square">
            <a:spAutoFit/>
          </a:bodyPr>
          <a:lstStyle/>
          <a:p>
            <a:pPr algn="ctr">
              <a:lnSpc>
                <a:spcPct val="150000"/>
              </a:lnSpc>
            </a:pPr>
            <a:r>
              <a:rPr lang="sl-SI" sz="5400" b="1" dirty="0">
                <a:solidFill>
                  <a:prstClr val="white"/>
                </a:solidFill>
                <a:latin typeface="Ubuntu" pitchFamily="34" charset="0"/>
              </a:rPr>
              <a:t>Kviz</a:t>
            </a:r>
          </a:p>
        </p:txBody>
      </p:sp>
      <p:sp>
        <p:nvSpPr>
          <p:cNvPr id="18" name="PoljeZBesedilom 17"/>
          <p:cNvSpPr txBox="1"/>
          <p:nvPr/>
        </p:nvSpPr>
        <p:spPr>
          <a:xfrm>
            <a:off x="2977416" y="6381328"/>
            <a:ext cx="3682816" cy="369332"/>
          </a:xfrm>
          <a:prstGeom prst="rect">
            <a:avLst/>
          </a:prstGeom>
          <a:noFill/>
        </p:spPr>
        <p:txBody>
          <a:bodyPr wrap="square" rtlCol="0">
            <a:spAutoFit/>
          </a:bodyPr>
          <a:lstStyle/>
          <a:p>
            <a:pPr algn="ctr"/>
            <a:r>
              <a:rPr lang="sl-SI" dirty="0">
                <a:solidFill>
                  <a:schemeClr val="bg1"/>
                </a:solidFill>
                <a:latin typeface="Ubuntu" panose="020B0504030602030204" pitchFamily="34" charset="0"/>
              </a:rPr>
              <a:t>Ljubljana, 12. in 13. februar 2019</a:t>
            </a:r>
          </a:p>
        </p:txBody>
      </p:sp>
      <p:sp>
        <p:nvSpPr>
          <p:cNvPr id="3" name="PoljeZBesedilom 2"/>
          <p:cNvSpPr txBox="1"/>
          <p:nvPr/>
        </p:nvSpPr>
        <p:spPr>
          <a:xfrm>
            <a:off x="2123728" y="5229200"/>
            <a:ext cx="4896544" cy="584775"/>
          </a:xfrm>
          <a:prstGeom prst="rect">
            <a:avLst/>
          </a:prstGeom>
          <a:noFill/>
        </p:spPr>
        <p:txBody>
          <a:bodyPr wrap="square" rtlCol="0">
            <a:spAutoFit/>
          </a:bodyPr>
          <a:lstStyle/>
          <a:p>
            <a:pPr algn="ctr"/>
            <a:r>
              <a:rPr lang="sl-SI" sz="3200" b="1" dirty="0">
                <a:solidFill>
                  <a:prstClr val="white"/>
                </a:solidFill>
                <a:latin typeface="Ubuntu" pitchFamily="34" charset="0"/>
              </a:rPr>
              <a:t>Jasna </a:t>
            </a:r>
            <a:r>
              <a:rPr lang="sl-SI" sz="3200" b="1" dirty="0" err="1">
                <a:solidFill>
                  <a:prstClr val="white"/>
                </a:solidFill>
                <a:latin typeface="Ubuntu" pitchFamily="34" charset="0"/>
              </a:rPr>
              <a:t>Blaj</a:t>
            </a:r>
            <a:endParaRPr lang="sl-SI" sz="3200" b="1" dirty="0">
              <a:solidFill>
                <a:prstClr val="white"/>
              </a:solidFill>
              <a:latin typeface="Ubuntu" pitchFamily="34" charset="0"/>
            </a:endParaRPr>
          </a:p>
        </p:txBody>
      </p:sp>
    </p:spTree>
    <p:extLst>
      <p:ext uri="{BB962C8B-B14F-4D97-AF65-F5344CB8AC3E}">
        <p14:creationId xmlns:p14="http://schemas.microsoft.com/office/powerpoint/2010/main" val="1625623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434362"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ravokotnik 15"/>
          <p:cNvSpPr/>
          <p:nvPr/>
        </p:nvSpPr>
        <p:spPr>
          <a:xfrm>
            <a:off x="444782" y="1595905"/>
            <a:ext cx="3456384" cy="792088"/>
          </a:xfrm>
          <a:prstGeom prst="rect">
            <a:avLst/>
          </a:prstGeom>
          <a:noFill/>
          <a:ln>
            <a:solidFill>
              <a:srgbClr val="FFFF00"/>
            </a:solidFill>
          </a:ln>
          <a:effectLst>
            <a:outerShdw blurRad="50800" dist="50800" dir="5400000" algn="ctr" rotWithShape="0">
              <a:srgbClr val="FF33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1"/>
                </a:solidFill>
                <a:latin typeface="Ubuntu" panose="020B0504030602030204" pitchFamily="34" charset="0"/>
              </a:rPr>
              <a:t>PONOVLJIVOST in PRENOSLJIVOST</a:t>
            </a:r>
          </a:p>
        </p:txBody>
      </p:sp>
      <p:sp>
        <p:nvSpPr>
          <p:cNvPr id="17" name="Pravokotnik 16"/>
          <p:cNvSpPr/>
          <p:nvPr/>
        </p:nvSpPr>
        <p:spPr>
          <a:xfrm>
            <a:off x="5096165" y="1637637"/>
            <a:ext cx="3456384" cy="592189"/>
          </a:xfrm>
          <a:prstGeom prst="rect">
            <a:avLst/>
          </a:prstGeom>
          <a:noFill/>
          <a:ln>
            <a:solidFill>
              <a:srgbClr val="FFFF00"/>
            </a:solidFill>
          </a:ln>
          <a:effectLst>
            <a:outerShdw blurRad="50800" dist="50800" dir="5400000" algn="ctr" rotWithShape="0">
              <a:srgbClr val="FF33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1"/>
                </a:solidFill>
                <a:latin typeface="Ubuntu" panose="020B0504030602030204" pitchFamily="34" charset="0"/>
              </a:rPr>
              <a:t>RAZŠIRJANJE REZULTATOV</a:t>
            </a:r>
          </a:p>
        </p:txBody>
      </p:sp>
      <p:pic>
        <p:nvPicPr>
          <p:cNvPr id="24" name="Slika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5562" y="3256845"/>
            <a:ext cx="3241751" cy="2688063"/>
          </a:xfrm>
          <a:prstGeom prst="rect">
            <a:avLst/>
          </a:prstGeom>
        </p:spPr>
      </p:pic>
      <p:sp>
        <p:nvSpPr>
          <p:cNvPr id="25" name="Solza 24"/>
          <p:cNvSpPr/>
          <p:nvPr/>
        </p:nvSpPr>
        <p:spPr>
          <a:xfrm rot="18985504">
            <a:off x="1236348" y="3136771"/>
            <a:ext cx="2401082" cy="2659615"/>
          </a:xfrm>
          <a:prstGeom prst="teardrop">
            <a:avLst>
              <a:gd name="adj" fmla="val 106307"/>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PoljeZBesedilom 25"/>
          <p:cNvSpPr txBox="1"/>
          <p:nvPr/>
        </p:nvSpPr>
        <p:spPr>
          <a:xfrm>
            <a:off x="1713460" y="3513228"/>
            <a:ext cx="1412566" cy="923330"/>
          </a:xfrm>
          <a:prstGeom prst="rect">
            <a:avLst/>
          </a:prstGeom>
          <a:noFill/>
        </p:spPr>
        <p:txBody>
          <a:bodyPr wrap="none" rtlCol="0">
            <a:spAutoFit/>
          </a:bodyPr>
          <a:lstStyle/>
          <a:p>
            <a:pPr algn="ctr"/>
            <a:r>
              <a:rPr lang="sl-SI" b="1" dirty="0">
                <a:effectLst>
                  <a:outerShdw blurRad="38100" dist="38100" dir="2700000" algn="tl">
                    <a:srgbClr val="000000">
                      <a:alpha val="43137"/>
                    </a:srgbClr>
                  </a:outerShdw>
                </a:effectLst>
                <a:latin typeface="Ubuntu" panose="020B0504030602030204" pitchFamily="34" charset="0"/>
              </a:rPr>
              <a:t>Konkretne </a:t>
            </a:r>
          </a:p>
          <a:p>
            <a:pPr algn="ctr"/>
            <a:r>
              <a:rPr lang="sl-SI" b="1" dirty="0">
                <a:effectLst>
                  <a:outerShdw blurRad="38100" dist="38100" dir="2700000" algn="tl">
                    <a:srgbClr val="000000">
                      <a:alpha val="43137"/>
                    </a:srgbClr>
                  </a:outerShdw>
                </a:effectLst>
                <a:latin typeface="Ubuntu" panose="020B0504030602030204" pitchFamily="34" charset="0"/>
              </a:rPr>
              <a:t>projektne </a:t>
            </a:r>
          </a:p>
          <a:p>
            <a:pPr algn="ctr"/>
            <a:r>
              <a:rPr lang="sl-SI" b="1" dirty="0">
                <a:effectLst>
                  <a:outerShdw blurRad="38100" dist="38100" dir="2700000" algn="tl">
                    <a:srgbClr val="000000">
                      <a:alpha val="43137"/>
                    </a:srgbClr>
                  </a:outerShdw>
                </a:effectLst>
                <a:latin typeface="Ubuntu" panose="020B0504030602030204" pitchFamily="34" charset="0"/>
              </a:rPr>
              <a:t>akcije</a:t>
            </a:r>
          </a:p>
        </p:txBody>
      </p:sp>
      <p:pic>
        <p:nvPicPr>
          <p:cNvPr id="27" name="Slika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2959" y="4512495"/>
            <a:ext cx="839187" cy="735687"/>
          </a:xfrm>
          <a:prstGeom prst="rect">
            <a:avLst/>
          </a:prstGeom>
        </p:spPr>
      </p:pic>
      <p:sp>
        <p:nvSpPr>
          <p:cNvPr id="2" name="Ni enako 1"/>
          <p:cNvSpPr/>
          <p:nvPr/>
        </p:nvSpPr>
        <p:spPr>
          <a:xfrm>
            <a:off x="4223289" y="1825917"/>
            <a:ext cx="646965" cy="403909"/>
          </a:xfrm>
          <a:prstGeom prst="mathNotEqual">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8" name="Pravokotnik 17"/>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9" name="Slika 18"/>
          <p:cNvPicPr>
            <a:picLocks noChangeAspect="1"/>
          </p:cNvPicPr>
          <p:nvPr/>
        </p:nvPicPr>
        <p:blipFill rotWithShape="1">
          <a:blip r:embed="rId8"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38847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ircle(in)">
                                      <p:cBhvr>
                                        <p:cTn id="3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26" grpId="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1804441" y="764704"/>
            <a:ext cx="4996881" cy="553998"/>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 - primeri</a:t>
            </a: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5198" y="1883289"/>
            <a:ext cx="656802" cy="65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Pravokotnik 1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8" name="Slika 17"/>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3" name="PoljeZBesedilom 2"/>
          <p:cNvSpPr txBox="1"/>
          <p:nvPr/>
        </p:nvSpPr>
        <p:spPr>
          <a:xfrm>
            <a:off x="1003463" y="3068960"/>
            <a:ext cx="6151043" cy="369332"/>
          </a:xfrm>
          <a:prstGeom prst="rect">
            <a:avLst/>
          </a:prstGeom>
          <a:noFill/>
        </p:spPr>
        <p:txBody>
          <a:bodyPr wrap="none" rtlCol="0">
            <a:spAutoFit/>
          </a:bodyPr>
          <a:lstStyle/>
          <a:p>
            <a:pPr lvl="0"/>
            <a:r>
              <a:rPr lang="sl-SI" dirty="0"/>
              <a:t>- </a:t>
            </a:r>
            <a:r>
              <a:rPr lang="sl-SI" dirty="0">
                <a:solidFill>
                  <a:srgbClr val="00B050"/>
                </a:solidFill>
                <a:latin typeface="Ubuntu" panose="020B0504030602030204" pitchFamily="34" charset="0"/>
              </a:rPr>
              <a:t>Ni predvidenih aktivnosti prenosa projektnih rezultatov.</a:t>
            </a:r>
            <a:endParaRPr lang="sl-SI" dirty="0">
              <a:solidFill>
                <a:srgbClr val="00B050"/>
              </a:solidFill>
            </a:endParaRPr>
          </a:p>
        </p:txBody>
      </p:sp>
      <p:sp>
        <p:nvSpPr>
          <p:cNvPr id="6" name="PoljeZBesedilom 5"/>
          <p:cNvSpPr txBox="1"/>
          <p:nvPr/>
        </p:nvSpPr>
        <p:spPr>
          <a:xfrm>
            <a:off x="1003463" y="3778220"/>
            <a:ext cx="5468164" cy="369332"/>
          </a:xfrm>
          <a:prstGeom prst="rect">
            <a:avLst/>
          </a:prstGeom>
          <a:noFill/>
        </p:spPr>
        <p:txBody>
          <a:bodyPr wrap="none" rtlCol="0">
            <a:spAutoFit/>
          </a:bodyPr>
          <a:lstStyle/>
          <a:p>
            <a:pPr lvl="0"/>
            <a:r>
              <a:rPr lang="sl-SI" dirty="0">
                <a:solidFill>
                  <a:srgbClr val="002060"/>
                </a:solidFill>
              </a:rPr>
              <a:t>- </a:t>
            </a:r>
            <a:r>
              <a:rPr lang="sl-SI" dirty="0">
                <a:solidFill>
                  <a:srgbClr val="002060"/>
                </a:solidFill>
                <a:latin typeface="Ubuntu" panose="020B0504030602030204" pitchFamily="34" charset="0"/>
              </a:rPr>
              <a:t>Samo nadaljevanje projektnih aktivnosti ni dovolj.</a:t>
            </a:r>
          </a:p>
        </p:txBody>
      </p:sp>
      <p:sp>
        <p:nvSpPr>
          <p:cNvPr id="7" name="PoljeZBesedilom 6"/>
          <p:cNvSpPr txBox="1"/>
          <p:nvPr/>
        </p:nvSpPr>
        <p:spPr>
          <a:xfrm>
            <a:off x="1003463" y="4507200"/>
            <a:ext cx="6245621" cy="369332"/>
          </a:xfrm>
          <a:prstGeom prst="rect">
            <a:avLst/>
          </a:prstGeom>
          <a:noFill/>
        </p:spPr>
        <p:txBody>
          <a:bodyPr wrap="none" rtlCol="0">
            <a:spAutoFit/>
          </a:bodyPr>
          <a:lstStyle/>
          <a:p>
            <a:pPr lvl="0"/>
            <a:r>
              <a:rPr lang="sl-SI" dirty="0">
                <a:solidFill>
                  <a:srgbClr val="FF0000"/>
                </a:solidFill>
                <a:latin typeface="Ubuntu" panose="020B0504030602030204" pitchFamily="34" charset="0"/>
              </a:rPr>
              <a:t>- Ni predvidenih nosilcev aktivnosti zagotavljanje trajnosti.</a:t>
            </a:r>
          </a:p>
        </p:txBody>
      </p:sp>
    </p:spTree>
    <p:extLst>
      <p:ext uri="{BB962C8B-B14F-4D97-AF65-F5344CB8AC3E}">
        <p14:creationId xmlns:p14="http://schemas.microsoft.com/office/powerpoint/2010/main" val="21527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1812310" y="948073"/>
            <a:ext cx="4996881" cy="553998"/>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 - primeri</a:t>
            </a: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5465" y="1955297"/>
            <a:ext cx="656802" cy="65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Pravokotnik 1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8" name="Slika 17"/>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9" name="PoljeZBesedilom 8"/>
          <p:cNvSpPr txBox="1"/>
          <p:nvPr/>
        </p:nvSpPr>
        <p:spPr>
          <a:xfrm>
            <a:off x="707829" y="3356992"/>
            <a:ext cx="8348760" cy="369332"/>
          </a:xfrm>
          <a:prstGeom prst="rect">
            <a:avLst/>
          </a:prstGeom>
          <a:noFill/>
        </p:spPr>
        <p:txBody>
          <a:bodyPr wrap="none" rtlCol="0">
            <a:spAutoFit/>
          </a:bodyPr>
          <a:lstStyle/>
          <a:p>
            <a:pPr lvl="0"/>
            <a:r>
              <a:rPr lang="sl-SI" dirty="0">
                <a:solidFill>
                  <a:schemeClr val="tx1">
                    <a:lumMod val="65000"/>
                    <a:lumOff val="35000"/>
                  </a:schemeClr>
                </a:solidFill>
                <a:latin typeface="Ubuntu" panose="020B0504030602030204" pitchFamily="34" charset="0"/>
              </a:rPr>
              <a:t>- Pri projektu s tržnim potencialom ni pojasnjena tehnična preudarnost rešitve.</a:t>
            </a:r>
          </a:p>
        </p:txBody>
      </p:sp>
      <p:sp>
        <p:nvSpPr>
          <p:cNvPr id="10" name="PoljeZBesedilom 9"/>
          <p:cNvSpPr txBox="1"/>
          <p:nvPr/>
        </p:nvSpPr>
        <p:spPr>
          <a:xfrm>
            <a:off x="707829" y="4149080"/>
            <a:ext cx="7697941" cy="369332"/>
          </a:xfrm>
          <a:prstGeom prst="rect">
            <a:avLst/>
          </a:prstGeom>
          <a:noFill/>
        </p:spPr>
        <p:txBody>
          <a:bodyPr wrap="none" rtlCol="0">
            <a:spAutoFit/>
          </a:bodyPr>
          <a:lstStyle/>
          <a:p>
            <a:pPr lvl="0"/>
            <a:r>
              <a:rPr lang="sl-SI" dirty="0">
                <a:solidFill>
                  <a:srgbClr val="FF3300"/>
                </a:solidFill>
                <a:latin typeface="Ubuntu" panose="020B0504030602030204" pitchFamily="34" charset="0"/>
              </a:rPr>
              <a:t>- Predlog ne prikazuje </a:t>
            </a:r>
            <a:r>
              <a:rPr lang="sl-SI" dirty="0" err="1">
                <a:solidFill>
                  <a:srgbClr val="FF3300"/>
                </a:solidFill>
                <a:latin typeface="Ubuntu" panose="020B0504030602030204" pitchFamily="34" charset="0"/>
              </a:rPr>
              <a:t>pozicioniranja</a:t>
            </a:r>
            <a:r>
              <a:rPr lang="sl-SI" dirty="0">
                <a:solidFill>
                  <a:srgbClr val="FF3300"/>
                </a:solidFill>
                <a:latin typeface="Ubuntu" panose="020B0504030602030204" pitchFamily="34" charset="0"/>
              </a:rPr>
              <a:t> na trg, poslovni načrt ni pripravljen.</a:t>
            </a:r>
          </a:p>
        </p:txBody>
      </p:sp>
      <p:sp>
        <p:nvSpPr>
          <p:cNvPr id="19" name="PoljeZBesedilom 18"/>
          <p:cNvSpPr txBox="1"/>
          <p:nvPr/>
        </p:nvSpPr>
        <p:spPr>
          <a:xfrm>
            <a:off x="649091" y="5013176"/>
            <a:ext cx="7489551" cy="369332"/>
          </a:xfrm>
          <a:prstGeom prst="rect">
            <a:avLst/>
          </a:prstGeom>
          <a:noFill/>
        </p:spPr>
        <p:txBody>
          <a:bodyPr wrap="none" rtlCol="0">
            <a:spAutoFit/>
          </a:bodyPr>
          <a:lstStyle/>
          <a:p>
            <a:pPr lvl="0"/>
            <a:r>
              <a:rPr lang="sl-SI" dirty="0">
                <a:solidFill>
                  <a:schemeClr val="tx2">
                    <a:lumMod val="50000"/>
                  </a:schemeClr>
                </a:solidFill>
                <a:latin typeface="Ubuntu" panose="020B0504030602030204" pitchFamily="34" charset="0"/>
              </a:rPr>
              <a:t>- Razvoj poslovnega načrta bi potekal izven časovnega okvira projekta.</a:t>
            </a:r>
          </a:p>
        </p:txBody>
      </p:sp>
    </p:spTree>
    <p:extLst>
      <p:ext uri="{BB962C8B-B14F-4D97-AF65-F5344CB8AC3E}">
        <p14:creationId xmlns:p14="http://schemas.microsoft.com/office/powerpoint/2010/main" val="21893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1812310" y="960377"/>
            <a:ext cx="4996881" cy="553998"/>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 - primeri</a:t>
            </a: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0436" y="1772816"/>
            <a:ext cx="640627" cy="6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120755" y="2564904"/>
            <a:ext cx="8929047" cy="3416320"/>
          </a:xfrm>
          <a:prstGeom prst="rect">
            <a:avLst/>
          </a:prstGeom>
          <a:noFill/>
        </p:spPr>
        <p:txBody>
          <a:bodyPr wrap="none" rtlCol="0">
            <a:spAutoFit/>
          </a:bodyPr>
          <a:lstStyle/>
          <a:p>
            <a:pPr marL="285750" lvl="0" indent="-285750">
              <a:lnSpc>
                <a:spcPct val="200000"/>
              </a:lnSpc>
              <a:buFont typeface="Wingdings" panose="05000000000000000000" pitchFamily="2" charset="2"/>
              <a:buChar char="ü"/>
            </a:pPr>
            <a:r>
              <a:rPr lang="sl-SI" dirty="0">
                <a:solidFill>
                  <a:srgbClr val="00B050"/>
                </a:solidFill>
                <a:latin typeface="Ubuntu" panose="020B0504030602030204" pitchFamily="34" charset="0"/>
              </a:rPr>
              <a:t>Zagotovljena so pisma podpore deležnikov, ki bodo spremljali implementacijo </a:t>
            </a:r>
          </a:p>
          <a:p>
            <a:pPr lvl="0">
              <a:lnSpc>
                <a:spcPct val="200000"/>
              </a:lnSpc>
            </a:pPr>
            <a:r>
              <a:rPr lang="sl-SI" dirty="0">
                <a:solidFill>
                  <a:srgbClr val="00B050"/>
                </a:solidFill>
                <a:latin typeface="Ubuntu" panose="020B0504030602030204" pitchFamily="34" charset="0"/>
              </a:rPr>
              <a:t>      projekta.</a:t>
            </a:r>
          </a:p>
          <a:p>
            <a:pPr marL="285750" lvl="0" indent="-285750">
              <a:lnSpc>
                <a:spcPct val="200000"/>
              </a:lnSpc>
              <a:buFont typeface="Wingdings" panose="05000000000000000000" pitchFamily="2" charset="2"/>
              <a:buChar char="ü"/>
            </a:pPr>
            <a:r>
              <a:rPr lang="sl-SI" dirty="0">
                <a:solidFill>
                  <a:srgbClr val="00B0F0"/>
                </a:solidFill>
                <a:latin typeface="Ubuntu" panose="020B0504030602030204" pitchFamily="34" charset="0"/>
              </a:rPr>
              <a:t>Predlog vključuje več aktivnosti, katerih cilj je omogočiti prenos v druge sektorje, </a:t>
            </a:r>
          </a:p>
          <a:p>
            <a:pPr lvl="0">
              <a:lnSpc>
                <a:spcPct val="200000"/>
              </a:lnSpc>
            </a:pPr>
            <a:r>
              <a:rPr lang="sl-SI" dirty="0">
                <a:solidFill>
                  <a:srgbClr val="00B0F0"/>
                </a:solidFill>
                <a:latin typeface="Ubuntu" panose="020B0504030602030204" pitchFamily="34" charset="0"/>
              </a:rPr>
              <a:t>      na druge subjekte, regije in države med in po projektu.</a:t>
            </a:r>
          </a:p>
          <a:p>
            <a:pPr marL="285750" lvl="0" indent="-285750">
              <a:lnSpc>
                <a:spcPct val="200000"/>
              </a:lnSpc>
              <a:buFont typeface="Wingdings" panose="05000000000000000000" pitchFamily="2" charset="2"/>
              <a:buChar char="ü"/>
            </a:pPr>
            <a:r>
              <a:rPr lang="sl-SI" dirty="0">
                <a:solidFill>
                  <a:srgbClr val="FF6600"/>
                </a:solidFill>
                <a:latin typeface="Ubuntu" panose="020B0504030602030204" pitchFamily="34" charset="0"/>
              </a:rPr>
              <a:t>Predlog vključuje tudi dobro zasnovan prenos znanja in aktivnosti mreženja v </a:t>
            </a:r>
          </a:p>
          <a:p>
            <a:pPr lvl="0">
              <a:lnSpc>
                <a:spcPct val="200000"/>
              </a:lnSpc>
            </a:pPr>
            <a:r>
              <a:rPr lang="sl-SI" dirty="0">
                <a:solidFill>
                  <a:srgbClr val="FF6600"/>
                </a:solidFill>
                <a:latin typeface="Ubuntu" panose="020B0504030602030204" pitchFamily="34" charset="0"/>
              </a:rPr>
              <a:t>     podporo potencialu ponovljivosti in prenosljivosti.</a:t>
            </a:r>
          </a:p>
        </p:txBody>
      </p:sp>
      <p:sp>
        <p:nvSpPr>
          <p:cNvPr id="16" name="Pravokotnik 1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8" name="Slika 17"/>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4499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1812310" y="1052736"/>
            <a:ext cx="4996881" cy="553998"/>
          </a:xfrm>
          <a:prstGeom prst="rect">
            <a:avLst/>
          </a:prstGeom>
          <a:noFill/>
        </p:spPr>
        <p:txBody>
          <a:bodyPr wrap="none" rtlCol="0">
            <a:spAutoFit/>
          </a:bodyPr>
          <a:lstStyle/>
          <a:p>
            <a:pPr algn="ctr">
              <a:lnSpc>
                <a:spcPct val="150000"/>
              </a:lnSpc>
            </a:pPr>
            <a:r>
              <a:rPr lang="sl-SI" sz="2000" b="1" dirty="0">
                <a:latin typeface="Ubuntu" panose="020B0504030602030204" pitchFamily="34" charset="0"/>
              </a:rPr>
              <a:t>Trajnost projektnih rezultatov - primeri</a:t>
            </a: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0436" y="1988840"/>
            <a:ext cx="640627" cy="64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271985" y="3140968"/>
            <a:ext cx="8856912" cy="2308324"/>
          </a:xfrm>
          <a:prstGeom prst="rect">
            <a:avLst/>
          </a:prstGeom>
          <a:noFill/>
        </p:spPr>
        <p:txBody>
          <a:bodyPr wrap="none" rtlCol="0">
            <a:spAutoFit/>
          </a:bodyPr>
          <a:lstStyle/>
          <a:p>
            <a:pPr marL="285750" lvl="0" indent="-285750">
              <a:lnSpc>
                <a:spcPct val="200000"/>
              </a:lnSpc>
              <a:buFont typeface="Wingdings" panose="05000000000000000000" pitchFamily="2" charset="2"/>
              <a:buChar char="ü"/>
            </a:pPr>
            <a:r>
              <a:rPr lang="sl-SI" dirty="0">
                <a:solidFill>
                  <a:schemeClr val="accent5">
                    <a:lumMod val="75000"/>
                  </a:schemeClr>
                </a:solidFill>
                <a:latin typeface="Ubuntu" panose="020B0504030602030204" pitchFamily="34" charset="0"/>
              </a:rPr>
              <a:t>Načrt trajnosti je relevanten, saj se problem obravnavane okoljske problematike </a:t>
            </a:r>
          </a:p>
          <a:p>
            <a:pPr lvl="0">
              <a:lnSpc>
                <a:spcPct val="200000"/>
              </a:lnSpc>
            </a:pPr>
            <a:r>
              <a:rPr lang="sl-SI" dirty="0">
                <a:solidFill>
                  <a:schemeClr val="accent5">
                    <a:lumMod val="75000"/>
                  </a:schemeClr>
                </a:solidFill>
                <a:latin typeface="Ubuntu" panose="020B0504030602030204" pitchFamily="34" charset="0"/>
              </a:rPr>
              <a:t>      pojavlja na mnogih evropskih območjih.</a:t>
            </a:r>
          </a:p>
          <a:p>
            <a:pPr marL="285750" indent="-285750">
              <a:lnSpc>
                <a:spcPct val="200000"/>
              </a:lnSpc>
              <a:buFont typeface="Wingdings" panose="05000000000000000000" pitchFamily="2" charset="2"/>
              <a:buChar char="ü"/>
            </a:pPr>
            <a:r>
              <a:rPr lang="sl-SI" dirty="0">
                <a:solidFill>
                  <a:srgbClr val="FF3300"/>
                </a:solidFill>
                <a:latin typeface="Ubuntu" panose="020B0504030602030204" pitchFamily="34" charset="0"/>
              </a:rPr>
              <a:t>Predlog vključuje razvoj protokola, smernic in priporočil za optimizacijo </a:t>
            </a:r>
          </a:p>
          <a:p>
            <a:pPr>
              <a:lnSpc>
                <a:spcPct val="200000"/>
              </a:lnSpc>
            </a:pPr>
            <a:r>
              <a:rPr lang="sl-SI" dirty="0">
                <a:solidFill>
                  <a:srgbClr val="FF3300"/>
                </a:solidFill>
                <a:latin typeface="Ubuntu" panose="020B0504030602030204" pitchFamily="34" charset="0"/>
              </a:rPr>
              <a:t>      ponovljivosti  aktivnosti v drugih regijah in sektorjih. </a:t>
            </a:r>
          </a:p>
        </p:txBody>
      </p:sp>
      <p:sp>
        <p:nvSpPr>
          <p:cNvPr id="16" name="Pravokotnik 15"/>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8" name="Slika 17"/>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3350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3594660" y="1453798"/>
            <a:ext cx="1789271" cy="649730"/>
          </a:xfrm>
          <a:prstGeom prst="rect">
            <a:avLst/>
          </a:prstGeom>
          <a:noFill/>
        </p:spPr>
        <p:txBody>
          <a:bodyPr wrap="none" rtlCol="0">
            <a:spAutoFit/>
          </a:bodyPr>
          <a:lstStyle/>
          <a:p>
            <a:pPr algn="ctr">
              <a:lnSpc>
                <a:spcPct val="150000"/>
              </a:lnSpc>
            </a:pPr>
            <a:r>
              <a:rPr lang="sl-SI" sz="2800" b="1" dirty="0">
                <a:solidFill>
                  <a:srgbClr val="CC0000"/>
                </a:solidFill>
                <a:effectLst>
                  <a:outerShdw blurRad="38100" dist="38100" dir="2700000" algn="tl">
                    <a:srgbClr val="000000">
                      <a:alpha val="43137"/>
                    </a:srgbClr>
                  </a:outerShdw>
                </a:effectLst>
                <a:latin typeface="Ubuntu" panose="020B0504030602030204" pitchFamily="34" charset="0"/>
              </a:rPr>
              <a:t>Sinergije </a:t>
            </a:r>
          </a:p>
        </p:txBody>
      </p:sp>
      <p:sp>
        <p:nvSpPr>
          <p:cNvPr id="4" name="PoljeZBesedilom 3"/>
          <p:cNvSpPr txBox="1"/>
          <p:nvPr/>
        </p:nvSpPr>
        <p:spPr>
          <a:xfrm>
            <a:off x="909376" y="1486276"/>
            <a:ext cx="2438488" cy="584775"/>
          </a:xfrm>
          <a:prstGeom prst="rect">
            <a:avLst/>
          </a:prstGeom>
          <a:noFill/>
        </p:spPr>
        <p:txBody>
          <a:bodyPr wrap="none" rtlCol="0">
            <a:spAutoFit/>
          </a:bodyPr>
          <a:lstStyle/>
          <a:p>
            <a:pPr algn="ctr"/>
            <a:r>
              <a:rPr lang="sl-SI" sz="1600" dirty="0">
                <a:solidFill>
                  <a:srgbClr val="002060"/>
                </a:solidFill>
                <a:latin typeface="Ubuntu" panose="020B0504030602030204" pitchFamily="34" charset="0"/>
              </a:rPr>
              <a:t>večnamenski mehanizmi</a:t>
            </a:r>
          </a:p>
          <a:p>
            <a:pPr algn="ctr"/>
            <a:r>
              <a:rPr lang="sl-SI" sz="1600" dirty="0">
                <a:solidFill>
                  <a:srgbClr val="002060"/>
                </a:solidFill>
                <a:latin typeface="Ubuntu" panose="020B0504030602030204" pitchFamily="34" charset="0"/>
              </a:rPr>
              <a:t>za izvajanje </a:t>
            </a:r>
          </a:p>
        </p:txBody>
      </p:sp>
      <p:sp>
        <p:nvSpPr>
          <p:cNvPr id="6" name="Pravokotnik 5"/>
          <p:cNvSpPr/>
          <p:nvPr/>
        </p:nvSpPr>
        <p:spPr>
          <a:xfrm>
            <a:off x="4489296" y="1144616"/>
            <a:ext cx="4572000" cy="1323439"/>
          </a:xfrm>
          <a:prstGeom prst="rect">
            <a:avLst/>
          </a:prstGeom>
        </p:spPr>
        <p:txBody>
          <a:bodyPr>
            <a:spAutoFit/>
          </a:bodyPr>
          <a:lstStyle/>
          <a:p>
            <a:pPr algn="ctr"/>
            <a:r>
              <a:rPr lang="sl-SI" sz="1600" dirty="0">
                <a:solidFill>
                  <a:srgbClr val="002060"/>
                </a:solidFill>
                <a:latin typeface="Ubuntu" panose="020B0504030602030204" pitchFamily="34" charset="0"/>
              </a:rPr>
              <a:t>vključevanje v druge </a:t>
            </a:r>
          </a:p>
          <a:p>
            <a:pPr algn="ctr"/>
            <a:r>
              <a:rPr lang="sl-SI" sz="1600" dirty="0">
                <a:solidFill>
                  <a:srgbClr val="002060"/>
                </a:solidFill>
                <a:latin typeface="Ubuntu" panose="020B0504030602030204" pitchFamily="34" charset="0"/>
              </a:rPr>
              <a:t>politike EU in mehanizme </a:t>
            </a:r>
          </a:p>
          <a:p>
            <a:pPr algn="ctr"/>
            <a:r>
              <a:rPr lang="sl-SI" sz="1600" dirty="0">
                <a:solidFill>
                  <a:srgbClr val="002060"/>
                </a:solidFill>
                <a:latin typeface="Ubuntu" panose="020B0504030602030204" pitchFamily="34" charset="0"/>
              </a:rPr>
              <a:t>financiranja </a:t>
            </a:r>
          </a:p>
          <a:p>
            <a:pPr algn="ctr"/>
            <a:r>
              <a:rPr lang="sl-SI" sz="1600" dirty="0">
                <a:solidFill>
                  <a:srgbClr val="002060"/>
                </a:solidFill>
                <a:latin typeface="Ubuntu" panose="020B0504030602030204" pitchFamily="34" charset="0"/>
              </a:rPr>
              <a:t>in / ali </a:t>
            </a:r>
          </a:p>
          <a:p>
            <a:pPr algn="ctr"/>
            <a:r>
              <a:rPr lang="sl-SI" sz="1600" dirty="0">
                <a:solidFill>
                  <a:srgbClr val="002060"/>
                </a:solidFill>
                <a:latin typeface="Ubuntu" panose="020B0504030602030204" pitchFamily="34" charset="0"/>
              </a:rPr>
              <a:t>dopolnjevanjem z njimi</a:t>
            </a:r>
          </a:p>
        </p:txBody>
      </p:sp>
      <p:sp>
        <p:nvSpPr>
          <p:cNvPr id="8" name="Zaobljeni pravokotnik 7"/>
          <p:cNvSpPr/>
          <p:nvPr/>
        </p:nvSpPr>
        <p:spPr>
          <a:xfrm>
            <a:off x="909825" y="1031220"/>
            <a:ext cx="2438039"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Zaobljeni pravokotnik 15"/>
          <p:cNvSpPr/>
          <p:nvPr/>
        </p:nvSpPr>
        <p:spPr>
          <a:xfrm>
            <a:off x="5556277" y="951524"/>
            <a:ext cx="2438039"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ravokotnik 8"/>
          <p:cNvSpPr/>
          <p:nvPr/>
        </p:nvSpPr>
        <p:spPr>
          <a:xfrm>
            <a:off x="150618" y="3068958"/>
            <a:ext cx="4295857" cy="2232248"/>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latin typeface="Ubuntu" panose="020B0504030602030204" pitchFamily="34" charset="0"/>
              </a:rPr>
              <a:t>Projekt si prizadeva tudi </a:t>
            </a:r>
            <a:r>
              <a:rPr lang="sl-SI" sz="1600" dirty="0">
                <a:solidFill>
                  <a:srgbClr val="FF0000"/>
                </a:solidFill>
                <a:effectLst>
                  <a:outerShdw blurRad="38100" dist="38100" dir="2700000" algn="tl">
                    <a:srgbClr val="000000">
                      <a:alpha val="43137"/>
                    </a:srgbClr>
                  </a:outerShdw>
                </a:effectLst>
                <a:latin typeface="Ubuntu" panose="020B0504030602030204" pitchFamily="34" charset="0"/>
              </a:rPr>
              <a:t>za cilje drugih politik</a:t>
            </a:r>
            <a:r>
              <a:rPr lang="sl-SI" sz="1600" dirty="0">
                <a:solidFill>
                  <a:schemeClr val="tx1"/>
                </a:solidFill>
                <a:latin typeface="Ubuntu" panose="020B0504030602030204" pitchFamily="34" charset="0"/>
              </a:rPr>
              <a:t> :</a:t>
            </a:r>
          </a:p>
          <a:p>
            <a:pPr algn="ctr"/>
            <a:r>
              <a:rPr lang="sl-SI" sz="1600" dirty="0">
                <a:solidFill>
                  <a:schemeClr val="tx1"/>
                </a:solidFill>
                <a:latin typeface="Ubuntu" panose="020B0504030602030204" pitchFamily="34" charset="0"/>
              </a:rPr>
              <a:t>strategije za doseganje družbene in gospodarske trajnosti</a:t>
            </a:r>
          </a:p>
          <a:p>
            <a:pPr algn="ctr"/>
            <a:endParaRPr lang="sl-SI" sz="1400" dirty="0">
              <a:solidFill>
                <a:schemeClr val="bg1">
                  <a:lumMod val="50000"/>
                </a:schemeClr>
              </a:solidFill>
              <a:latin typeface="Ubuntu" panose="020B0504030602030204" pitchFamily="34" charset="0"/>
            </a:endParaRPr>
          </a:p>
          <a:p>
            <a:pPr algn="ctr"/>
            <a:r>
              <a:rPr lang="sl-SI" sz="1400" i="1" dirty="0">
                <a:solidFill>
                  <a:schemeClr val="tx1">
                    <a:lumMod val="65000"/>
                    <a:lumOff val="35000"/>
                  </a:schemeClr>
                </a:solidFill>
                <a:latin typeface="Ubuntu" panose="020B0504030602030204" pitchFamily="34" charset="0"/>
              </a:rPr>
              <a:t>Primer: v krožnem gospodarstvu različni akterji v vrednostni verigi dosežejo podaljšanje ciklov izdelkov in vključujejo dolgotrajno brezposelne osebe na trgu</a:t>
            </a:r>
          </a:p>
        </p:txBody>
      </p:sp>
      <p:sp>
        <p:nvSpPr>
          <p:cNvPr id="18" name="Pravokotnik 17"/>
          <p:cNvSpPr/>
          <p:nvPr/>
        </p:nvSpPr>
        <p:spPr>
          <a:xfrm>
            <a:off x="4707728" y="3068958"/>
            <a:ext cx="4295857" cy="144016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rgbClr val="FF0000"/>
                </a:solidFill>
                <a:effectLst>
                  <a:outerShdw blurRad="38100" dist="38100" dir="2700000" algn="tl">
                    <a:srgbClr val="000000">
                      <a:alpha val="43137"/>
                    </a:srgbClr>
                  </a:outerShdw>
                </a:effectLst>
                <a:latin typeface="Ubuntu" panose="020B0504030602030204" pitchFamily="34" charset="0"/>
              </a:rPr>
              <a:t>Uporaba rezultatov</a:t>
            </a:r>
            <a:r>
              <a:rPr lang="sl-SI" sz="1600" dirty="0">
                <a:solidFill>
                  <a:schemeClr val="tx1"/>
                </a:solidFill>
                <a:latin typeface="Ubuntu" panose="020B0504030602030204" pitchFamily="34" charset="0"/>
              </a:rPr>
              <a:t> projektov okoljskih in podnebnih raziskav in inovacij, </a:t>
            </a:r>
          </a:p>
          <a:p>
            <a:pPr algn="ctr"/>
            <a:r>
              <a:rPr lang="sl-SI" sz="1400" dirty="0">
                <a:solidFill>
                  <a:schemeClr val="tx1">
                    <a:lumMod val="65000"/>
                    <a:lumOff val="35000"/>
                  </a:schemeClr>
                </a:solidFill>
                <a:latin typeface="Ubuntu" panose="020B0504030602030204" pitchFamily="34" charset="0"/>
              </a:rPr>
              <a:t>financiranih v okviru programa Obzorje 2020 ali predhodnih okvirnih programov </a:t>
            </a:r>
          </a:p>
          <a:p>
            <a:pPr algn="ctr"/>
            <a:r>
              <a:rPr lang="sl-SI" sz="1400" dirty="0">
                <a:solidFill>
                  <a:schemeClr val="tx1">
                    <a:lumMod val="65000"/>
                    <a:lumOff val="35000"/>
                  </a:schemeClr>
                </a:solidFill>
                <a:latin typeface="Ubuntu" panose="020B0504030602030204" pitchFamily="34" charset="0"/>
              </a:rPr>
              <a:t>+ obrazložitev doprinosa uporabe rezultatov</a:t>
            </a:r>
          </a:p>
        </p:txBody>
      </p:sp>
      <p:sp>
        <p:nvSpPr>
          <p:cNvPr id="21" name="Pravokotnik 20"/>
          <p:cNvSpPr/>
          <p:nvPr/>
        </p:nvSpPr>
        <p:spPr>
          <a:xfrm>
            <a:off x="4707727" y="4575441"/>
            <a:ext cx="4295857" cy="483843"/>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latin typeface="Ubuntu" panose="020B0504030602030204" pitchFamily="34" charset="0"/>
              </a:rPr>
              <a:t>Uporaba </a:t>
            </a:r>
            <a:r>
              <a:rPr lang="sl-SI" sz="1600" dirty="0">
                <a:solidFill>
                  <a:srgbClr val="FF0000"/>
                </a:solidFill>
                <a:effectLst>
                  <a:outerShdw blurRad="38100" dist="38100" dir="2700000" algn="tl">
                    <a:srgbClr val="000000">
                      <a:alpha val="43137"/>
                    </a:srgbClr>
                  </a:outerShdw>
                </a:effectLst>
                <a:latin typeface="Ubuntu" panose="020B0504030602030204" pitchFamily="34" charset="0"/>
              </a:rPr>
              <a:t>zelenih javnih naročil</a:t>
            </a:r>
          </a:p>
        </p:txBody>
      </p:sp>
      <p:sp>
        <p:nvSpPr>
          <p:cNvPr id="19" name="Puščica dol 18"/>
          <p:cNvSpPr/>
          <p:nvPr/>
        </p:nvSpPr>
        <p:spPr>
          <a:xfrm>
            <a:off x="1880314" y="2345772"/>
            <a:ext cx="432048" cy="648072"/>
          </a:xfrm>
          <a:prstGeom prst="downArrow">
            <a:avLst/>
          </a:prstGeom>
          <a:solidFill>
            <a:srgbClr val="E60000"/>
          </a:solid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Puščica dol 22"/>
          <p:cNvSpPr/>
          <p:nvPr/>
        </p:nvSpPr>
        <p:spPr>
          <a:xfrm>
            <a:off x="6559272" y="2412448"/>
            <a:ext cx="432048" cy="648072"/>
          </a:xfrm>
          <a:prstGeom prst="downArrow">
            <a:avLst/>
          </a:prstGeom>
          <a:solidFill>
            <a:srgbClr val="E60000"/>
          </a:solid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Pravokotnik 23"/>
          <p:cNvSpPr/>
          <p:nvPr/>
        </p:nvSpPr>
        <p:spPr>
          <a:xfrm>
            <a:off x="4699053" y="5117930"/>
            <a:ext cx="4295857" cy="75934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latin typeface="Ubuntu" panose="020B0504030602030204" pitchFamily="34" charset="0"/>
              </a:rPr>
              <a:t>Uporaba izdelkov ali storitev iz uradno priznanih </a:t>
            </a:r>
            <a:r>
              <a:rPr lang="sl-SI" sz="1600" dirty="0">
                <a:solidFill>
                  <a:srgbClr val="FF0000"/>
                </a:solidFill>
                <a:effectLst>
                  <a:outerShdw blurRad="38100" dist="38100" dir="2700000" algn="tl">
                    <a:srgbClr val="000000">
                      <a:alpha val="43137"/>
                    </a:srgbClr>
                  </a:outerShdw>
                </a:effectLst>
                <a:latin typeface="Ubuntu" panose="020B0504030602030204" pitchFamily="34" charset="0"/>
              </a:rPr>
              <a:t>shem o ekološkem označevanju </a:t>
            </a:r>
            <a:r>
              <a:rPr lang="sl-SI" sz="1400" i="1" dirty="0">
                <a:solidFill>
                  <a:schemeClr val="bg1">
                    <a:lumMod val="50000"/>
                  </a:schemeClr>
                </a:solidFill>
                <a:latin typeface="Ubuntu" panose="020B0504030602030204" pitchFamily="34" charset="0"/>
              </a:rPr>
              <a:t>(</a:t>
            </a:r>
            <a:r>
              <a:rPr lang="sl-SI" sz="1400" i="1" dirty="0">
                <a:solidFill>
                  <a:schemeClr val="tx1">
                    <a:lumMod val="65000"/>
                    <a:lumOff val="35000"/>
                  </a:schemeClr>
                </a:solidFill>
                <a:latin typeface="Ubuntu" panose="020B0504030602030204" pitchFamily="34" charset="0"/>
              </a:rPr>
              <a:t>znak EU za okolje)</a:t>
            </a:r>
          </a:p>
        </p:txBody>
      </p:sp>
      <p:sp>
        <p:nvSpPr>
          <p:cNvPr id="22" name="Pravokotnik 21"/>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25" name="Slika 24"/>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24758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animBg="1"/>
      <p:bldP spid="16" grpId="0" animBg="1"/>
      <p:bldP spid="9" grpId="0" animBg="1"/>
      <p:bldP spid="18" grpId="0" animBg="1"/>
      <p:bldP spid="21" grpId="0" animBg="1"/>
      <p:bldP spid="19"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434362"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jeZBesedilom 2"/>
          <p:cNvSpPr txBox="1"/>
          <p:nvPr/>
        </p:nvSpPr>
        <p:spPr>
          <a:xfrm>
            <a:off x="3439018" y="1196752"/>
            <a:ext cx="2242922" cy="400110"/>
          </a:xfrm>
          <a:prstGeom prst="rect">
            <a:avLst/>
          </a:prstGeom>
          <a:noFill/>
        </p:spPr>
        <p:txBody>
          <a:bodyPr wrap="none" rtlCol="0">
            <a:spAutoFit/>
          </a:bodyPr>
          <a:lstStyle/>
          <a:p>
            <a:r>
              <a:rPr lang="sl-SI" sz="2000" b="1" dirty="0" err="1">
                <a:latin typeface="Ubuntu" panose="020B0504030602030204" pitchFamily="34" charset="0"/>
              </a:rPr>
              <a:t>Nadnacionalnost</a:t>
            </a:r>
            <a:endParaRPr lang="sl-SI" sz="2000" b="1" dirty="0">
              <a:latin typeface="Ubuntu" panose="020B0504030602030204" pitchFamily="34" charset="0"/>
            </a:endParaRPr>
          </a:p>
        </p:txBody>
      </p:sp>
      <p:sp>
        <p:nvSpPr>
          <p:cNvPr id="6" name="PoljeZBesedilom 5"/>
          <p:cNvSpPr txBox="1"/>
          <p:nvPr/>
        </p:nvSpPr>
        <p:spPr>
          <a:xfrm>
            <a:off x="663809" y="1844824"/>
            <a:ext cx="8012647" cy="1338828"/>
          </a:xfrm>
          <a:prstGeom prst="rect">
            <a:avLst/>
          </a:prstGeom>
          <a:noFill/>
        </p:spPr>
        <p:txBody>
          <a:bodyPr wrap="square" rtlCol="0">
            <a:spAutoFit/>
          </a:bodyPr>
          <a:lstStyle/>
          <a:p>
            <a:pPr>
              <a:lnSpc>
                <a:spcPct val="150000"/>
              </a:lnSpc>
            </a:pPr>
            <a:r>
              <a:rPr lang="sl-SI" dirty="0">
                <a:latin typeface="Ubuntu" panose="020B0504030602030204" pitchFamily="34" charset="0"/>
              </a:rPr>
              <a:t>a) sodelovanje med državami članicami;</a:t>
            </a:r>
          </a:p>
          <a:p>
            <a:pPr>
              <a:lnSpc>
                <a:spcPct val="150000"/>
              </a:lnSpc>
            </a:pPr>
            <a:r>
              <a:rPr lang="sl-SI" dirty="0">
                <a:latin typeface="Ubuntu" panose="020B0504030602030204" pitchFamily="34" charset="0"/>
              </a:rPr>
              <a:t>b) sodelovanje med državami članicami in tretjimi državami, ki sodelujejo v      </a:t>
            </a:r>
          </a:p>
          <a:p>
            <a:pPr>
              <a:lnSpc>
                <a:spcPct val="150000"/>
              </a:lnSpc>
            </a:pPr>
            <a:r>
              <a:rPr lang="sl-SI" dirty="0">
                <a:latin typeface="Ubuntu" panose="020B0504030602030204" pitchFamily="34" charset="0"/>
              </a:rPr>
              <a:t>     programu LIFE.</a:t>
            </a:r>
          </a:p>
        </p:txBody>
      </p:sp>
      <p:sp>
        <p:nvSpPr>
          <p:cNvPr id="10" name="Pravokotnik 9"/>
          <p:cNvSpPr/>
          <p:nvPr/>
        </p:nvSpPr>
        <p:spPr>
          <a:xfrm>
            <a:off x="663809" y="4208106"/>
            <a:ext cx="7724615" cy="1296144"/>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u="sng" dirty="0">
                <a:solidFill>
                  <a:schemeClr val="tx1"/>
                </a:solidFill>
                <a:latin typeface="Ubuntu" panose="020B0504030602030204" pitchFamily="34" charset="0"/>
              </a:rPr>
              <a:t>Natančno pojasnite</a:t>
            </a:r>
            <a:r>
              <a:rPr lang="sl-SI" dirty="0">
                <a:solidFill>
                  <a:schemeClr val="tx1"/>
                </a:solidFill>
                <a:latin typeface="Ubuntu" panose="020B0504030602030204" pitchFamily="34" charset="0"/>
              </a:rPr>
              <a:t>, </a:t>
            </a:r>
          </a:p>
          <a:p>
            <a:pPr algn="ctr">
              <a:lnSpc>
                <a:spcPct val="150000"/>
              </a:lnSpc>
            </a:pPr>
            <a:r>
              <a:rPr lang="sl-SI" dirty="0">
                <a:solidFill>
                  <a:schemeClr val="tx1"/>
                </a:solidFill>
                <a:latin typeface="Ubuntu" panose="020B0504030602030204" pitchFamily="34" charset="0"/>
              </a:rPr>
              <a:t>da je nadnacionalno sodelovanje ključno za zagotovitev doseganja ciljev projekta.</a:t>
            </a:r>
          </a:p>
        </p:txBody>
      </p:sp>
      <p:pic>
        <p:nvPicPr>
          <p:cNvPr id="16" name="Slika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939378" y="2820144"/>
            <a:ext cx="1256928" cy="1256928"/>
          </a:xfrm>
          <a:prstGeom prst="rect">
            <a:avLst/>
          </a:prstGeom>
        </p:spPr>
      </p:pic>
      <p:sp>
        <p:nvSpPr>
          <p:cNvPr id="17" name="Pravokotnik 1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8" name="Slika 17"/>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2024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3563888" y="1360441"/>
            <a:ext cx="1326004" cy="490455"/>
          </a:xfrm>
          <a:prstGeom prst="rect">
            <a:avLst/>
          </a:prstGeom>
          <a:noFill/>
        </p:spPr>
        <p:txBody>
          <a:bodyPr wrap="none" rtlCol="0">
            <a:spAutoFit/>
          </a:bodyPr>
          <a:lstStyle/>
          <a:p>
            <a:pPr algn="ctr">
              <a:lnSpc>
                <a:spcPct val="150000"/>
              </a:lnSpc>
            </a:pPr>
            <a:r>
              <a:rPr lang="sl-SI" sz="2000" b="1" dirty="0">
                <a:solidFill>
                  <a:srgbClr val="E60000"/>
                </a:solidFill>
                <a:latin typeface="Ubuntu" panose="020B0504030602030204" pitchFamily="34" charset="0"/>
              </a:rPr>
              <a:t>Sinergije </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0455" y="1198123"/>
            <a:ext cx="819847" cy="81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605898" y="2276872"/>
            <a:ext cx="7478599" cy="79208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sz="1600" dirty="0">
                <a:solidFill>
                  <a:schemeClr val="tx1"/>
                </a:solidFill>
                <a:latin typeface="Ubuntu" panose="020B0504030602030204" pitchFamily="34" charset="0"/>
              </a:rPr>
              <a:t>predlog ne pojasnjuje, kako bi aktivno (preko aktivnosti) spodbujal sinergije z drugimi politikami</a:t>
            </a:r>
          </a:p>
        </p:txBody>
      </p:sp>
      <p:sp>
        <p:nvSpPr>
          <p:cNvPr id="16" name="Pravokotnik 15"/>
          <p:cNvSpPr/>
          <p:nvPr/>
        </p:nvSpPr>
        <p:spPr>
          <a:xfrm>
            <a:off x="611262" y="3356992"/>
            <a:ext cx="7473235" cy="864096"/>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sz="1600" dirty="0">
                <a:solidFill>
                  <a:schemeClr val="tx1"/>
                </a:solidFill>
                <a:latin typeface="Ubuntu" panose="020B0504030602030204" pitchFamily="34" charset="0"/>
              </a:rPr>
              <a:t>projektni predlog ne vključuje (konkretnih) predvidenih aktivnosti namenjene vključevanju ustreznih oblikovalcev politike na nacionalni ravni in na ravni EU </a:t>
            </a:r>
          </a:p>
        </p:txBody>
      </p:sp>
      <p:sp>
        <p:nvSpPr>
          <p:cNvPr id="17" name="Pravokotnik 16"/>
          <p:cNvSpPr/>
          <p:nvPr/>
        </p:nvSpPr>
        <p:spPr>
          <a:xfrm>
            <a:off x="611262" y="4581128"/>
            <a:ext cx="7496418" cy="1179592"/>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sz="1600" dirty="0">
                <a:solidFill>
                  <a:schemeClr val="tx1"/>
                </a:solidFill>
                <a:latin typeface="Ubuntu" panose="020B0504030602030204" pitchFamily="34" charset="0"/>
              </a:rPr>
              <a:t>v tabeli kazalnikov uspešnosti v predlogu ni mogoče določiti konkretnih socialnih učinkov, gospodarskih koristi in koristi za druge politike Unije, ki bi privedle do pomembnih sinergij in povezovanja, ki izhajajo iz razvoja projekta</a:t>
            </a:r>
          </a:p>
        </p:txBody>
      </p:sp>
      <p:sp>
        <p:nvSpPr>
          <p:cNvPr id="18" name="Pravokotnik 17"/>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19" name="Slika 18"/>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23959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3712652" y="830867"/>
            <a:ext cx="1265090" cy="490455"/>
          </a:xfrm>
          <a:prstGeom prst="rect">
            <a:avLst/>
          </a:prstGeom>
          <a:noFill/>
        </p:spPr>
        <p:txBody>
          <a:bodyPr wrap="none" rtlCol="0">
            <a:spAutoFit/>
          </a:bodyPr>
          <a:lstStyle/>
          <a:p>
            <a:pPr algn="ctr">
              <a:lnSpc>
                <a:spcPct val="150000"/>
              </a:lnSpc>
            </a:pPr>
            <a:r>
              <a:rPr lang="sl-SI" sz="2000" b="1" dirty="0">
                <a:solidFill>
                  <a:srgbClr val="00B050"/>
                </a:solidFill>
                <a:latin typeface="Ubuntu" panose="020B0504030602030204" pitchFamily="34" charset="0"/>
              </a:rPr>
              <a:t>Sinergije</a:t>
            </a:r>
          </a:p>
        </p:txBody>
      </p:sp>
      <p:sp>
        <p:nvSpPr>
          <p:cNvPr id="17" name="Pravokotnik 16"/>
          <p:cNvSpPr/>
          <p:nvPr/>
        </p:nvSpPr>
        <p:spPr>
          <a:xfrm>
            <a:off x="605898" y="2420888"/>
            <a:ext cx="7478599" cy="7920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sz="1600" dirty="0">
                <a:solidFill>
                  <a:schemeClr val="tx1"/>
                </a:solidFill>
                <a:latin typeface="Ubuntu" panose="020B0504030602030204" pitchFamily="34" charset="0"/>
              </a:rPr>
              <a:t>cilj je tudi vključiti </a:t>
            </a:r>
            <a:r>
              <a:rPr lang="sl-SI" sz="1600" b="1" u="sng" dirty="0">
                <a:solidFill>
                  <a:schemeClr val="tx1"/>
                </a:solidFill>
                <a:latin typeface="Ubuntu" panose="020B0504030602030204" pitchFamily="34" charset="0"/>
              </a:rPr>
              <a:t>posebne okoljske cilje na druga področja politike </a:t>
            </a:r>
            <a:r>
              <a:rPr lang="sl-SI" sz="1600" dirty="0">
                <a:solidFill>
                  <a:schemeClr val="tx1"/>
                </a:solidFill>
                <a:latin typeface="Ubuntu" panose="020B0504030602030204" pitchFamily="34" charset="0"/>
              </a:rPr>
              <a:t>in politike Unije ter prispevati k njim</a:t>
            </a:r>
          </a:p>
        </p:txBody>
      </p:sp>
      <p:sp>
        <p:nvSpPr>
          <p:cNvPr id="18" name="Pravokotnik 17"/>
          <p:cNvSpPr/>
          <p:nvPr/>
        </p:nvSpPr>
        <p:spPr>
          <a:xfrm>
            <a:off x="605899" y="3573016"/>
            <a:ext cx="7500302" cy="86409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sz="1600" dirty="0">
                <a:solidFill>
                  <a:schemeClr val="tx1"/>
                </a:solidFill>
                <a:latin typeface="Ubuntu" panose="020B0504030602030204" pitchFamily="34" charset="0"/>
              </a:rPr>
              <a:t>projektni predlog vsebuje konkretne ukrepe za </a:t>
            </a:r>
            <a:r>
              <a:rPr lang="sl-SI" sz="1600" b="1" u="sng" dirty="0">
                <a:solidFill>
                  <a:schemeClr val="tx1"/>
                </a:solidFill>
                <a:latin typeface="Ubuntu" panose="020B0504030602030204" pitchFamily="34" charset="0"/>
              </a:rPr>
              <a:t>ustvarjanje sinergij z drugimi politikami EU</a:t>
            </a:r>
            <a:r>
              <a:rPr lang="sl-SI" sz="1600" dirty="0">
                <a:solidFill>
                  <a:schemeClr val="tx1"/>
                </a:solidFill>
                <a:latin typeface="Ubuntu" panose="020B0504030602030204" pitchFamily="34" charset="0"/>
              </a:rPr>
              <a:t>, ne da bi pri tem ogrozil okoljske cilje</a:t>
            </a:r>
          </a:p>
        </p:txBody>
      </p:sp>
      <p:sp>
        <p:nvSpPr>
          <p:cNvPr id="19" name="Pravokotnik 18"/>
          <p:cNvSpPr/>
          <p:nvPr/>
        </p:nvSpPr>
        <p:spPr>
          <a:xfrm>
            <a:off x="585144" y="4653136"/>
            <a:ext cx="7478599" cy="100811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sl-SI" sz="1600" dirty="0">
                <a:solidFill>
                  <a:schemeClr val="tx1"/>
                </a:solidFill>
                <a:latin typeface="Ubuntu" panose="020B0504030602030204" pitchFamily="34" charset="0"/>
              </a:rPr>
              <a:t>jasno navaja, kako bi sinergije in povezovanje med cilji projekta in drugimi področji politik Unije </a:t>
            </a:r>
            <a:r>
              <a:rPr lang="sl-SI" sz="1600" b="1" u="sng" dirty="0">
                <a:solidFill>
                  <a:schemeClr val="tx1"/>
                </a:solidFill>
                <a:latin typeface="Ubuntu" panose="020B0504030602030204" pitchFamily="34" charset="0"/>
              </a:rPr>
              <a:t>vodili do socialnih ugodnosti</a:t>
            </a:r>
            <a:r>
              <a:rPr lang="sl-SI" sz="1600" dirty="0">
                <a:solidFill>
                  <a:schemeClr val="tx1"/>
                </a:solidFill>
                <a:latin typeface="Ubuntu" panose="020B0504030602030204" pitchFamily="34" charset="0"/>
              </a:rPr>
              <a:t>, ki jih program LIFE ne pokriva</a:t>
            </a:r>
          </a:p>
        </p:txBody>
      </p:sp>
      <p:sp>
        <p:nvSpPr>
          <p:cNvPr id="20" name="Pravokotnik 19"/>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6952" y="1412776"/>
            <a:ext cx="776490" cy="7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Slika 20"/>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253299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3939455" y="1100894"/>
            <a:ext cx="1265090" cy="490455"/>
          </a:xfrm>
          <a:prstGeom prst="rect">
            <a:avLst/>
          </a:prstGeom>
          <a:noFill/>
        </p:spPr>
        <p:txBody>
          <a:bodyPr wrap="none" rtlCol="0">
            <a:spAutoFit/>
          </a:bodyPr>
          <a:lstStyle/>
          <a:p>
            <a:pPr algn="ctr">
              <a:lnSpc>
                <a:spcPct val="150000"/>
              </a:lnSpc>
            </a:pPr>
            <a:r>
              <a:rPr lang="sl-SI" sz="2000" b="1" dirty="0">
                <a:solidFill>
                  <a:srgbClr val="00B050"/>
                </a:solidFill>
                <a:latin typeface="Ubuntu" panose="020B0504030602030204" pitchFamily="34" charset="0"/>
              </a:rPr>
              <a:t>Sinergije</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934115"/>
            <a:ext cx="824011" cy="8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avokotnik 15"/>
          <p:cNvSpPr/>
          <p:nvPr/>
        </p:nvSpPr>
        <p:spPr>
          <a:xfrm>
            <a:off x="605898" y="1988840"/>
            <a:ext cx="7478599" cy="72008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latin typeface="Ubuntu" panose="020B0504030602030204" pitchFamily="34" charset="0"/>
              </a:rPr>
              <a:t>projektni predlog jasno naslavlja </a:t>
            </a:r>
            <a:r>
              <a:rPr lang="sl-SI" sz="1600" b="1" u="sng" dirty="0">
                <a:solidFill>
                  <a:schemeClr val="tx1"/>
                </a:solidFill>
                <a:latin typeface="Ubuntu" panose="020B0504030602030204" pitchFamily="34" charset="0"/>
              </a:rPr>
              <a:t>vključitev relevantnih oblikovalcev politik </a:t>
            </a:r>
            <a:r>
              <a:rPr lang="sl-SI" sz="1600" dirty="0">
                <a:solidFill>
                  <a:schemeClr val="tx1"/>
                </a:solidFill>
                <a:latin typeface="Ubuntu" panose="020B0504030602030204" pitchFamily="34" charset="0"/>
              </a:rPr>
              <a:t>v projekt</a:t>
            </a:r>
          </a:p>
        </p:txBody>
      </p:sp>
      <p:sp>
        <p:nvSpPr>
          <p:cNvPr id="17" name="Pravokotnik 16"/>
          <p:cNvSpPr/>
          <p:nvPr/>
        </p:nvSpPr>
        <p:spPr>
          <a:xfrm>
            <a:off x="585467" y="2996952"/>
            <a:ext cx="7478599" cy="7200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latin typeface="Ubuntu" panose="020B0504030602030204" pitchFamily="34" charset="0"/>
              </a:rPr>
              <a:t>projekt uporablja </a:t>
            </a:r>
            <a:r>
              <a:rPr lang="sl-SI" sz="1600" b="1" u="sng" dirty="0">
                <a:solidFill>
                  <a:schemeClr val="tx1"/>
                </a:solidFill>
                <a:latin typeface="Ubuntu" panose="020B0504030602030204" pitchFamily="34" charset="0"/>
              </a:rPr>
              <a:t>raziskave, ki so že bile opravljene v drugih programih </a:t>
            </a:r>
            <a:r>
              <a:rPr lang="sl-SI" sz="1600" dirty="0">
                <a:solidFill>
                  <a:schemeClr val="tx1"/>
                </a:solidFill>
                <a:latin typeface="Ubuntu" panose="020B0504030602030204" pitchFamily="34" charset="0"/>
              </a:rPr>
              <a:t>(npr. Obzorje 2020) in obrazloži relevantnost in pomen uporaba teh raziskav</a:t>
            </a:r>
          </a:p>
        </p:txBody>
      </p:sp>
      <p:sp>
        <p:nvSpPr>
          <p:cNvPr id="18" name="Pravokotnik 17"/>
          <p:cNvSpPr/>
          <p:nvPr/>
        </p:nvSpPr>
        <p:spPr>
          <a:xfrm>
            <a:off x="595406" y="4005064"/>
            <a:ext cx="7478599" cy="720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u="sng" dirty="0">
                <a:solidFill>
                  <a:schemeClr val="tx1"/>
                </a:solidFill>
                <a:latin typeface="Ubuntu" panose="020B0504030602030204" pitchFamily="34" charset="0"/>
              </a:rPr>
              <a:t>zaveza o izvajanju zelenega javnega naročanja </a:t>
            </a:r>
            <a:r>
              <a:rPr lang="sl-SI" sz="1600" dirty="0">
                <a:solidFill>
                  <a:schemeClr val="tx1"/>
                </a:solidFill>
                <a:latin typeface="Ubuntu" panose="020B0504030602030204" pitchFamily="34" charset="0"/>
              </a:rPr>
              <a:t>z navedbo konkretnih aktivnosti in odgovornih za te aktivnosti</a:t>
            </a:r>
          </a:p>
        </p:txBody>
      </p:sp>
      <p:sp>
        <p:nvSpPr>
          <p:cNvPr id="19" name="Pravokotnik 18"/>
          <p:cNvSpPr/>
          <p:nvPr/>
        </p:nvSpPr>
        <p:spPr>
          <a:xfrm>
            <a:off x="605898" y="5013176"/>
            <a:ext cx="7478599" cy="36004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u="sng" dirty="0">
                <a:solidFill>
                  <a:schemeClr val="tx1"/>
                </a:solidFill>
                <a:latin typeface="Ubuntu" panose="020B0504030602030204" pitchFamily="34" charset="0"/>
              </a:rPr>
              <a:t>Uporaba znaka EU za okolje</a:t>
            </a:r>
          </a:p>
        </p:txBody>
      </p:sp>
      <p:sp>
        <p:nvSpPr>
          <p:cNvPr id="20" name="Pravokotnik 19"/>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21" name="Slika 20"/>
          <p:cNvPicPr>
            <a:picLocks noChangeAspect="1"/>
          </p:cNvPicPr>
          <p:nvPr/>
        </p:nvPicPr>
        <p:blipFill rotWithShape="1">
          <a:blip r:embed="rId7"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Tree>
    <p:extLst>
      <p:ext uri="{BB962C8B-B14F-4D97-AF65-F5344CB8AC3E}">
        <p14:creationId xmlns:p14="http://schemas.microsoft.com/office/powerpoint/2010/main" val="19593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Kviz</a:t>
            </a:r>
            <a:endParaRPr lang="sl-SI" sz="2000" dirty="0">
              <a:latin typeface="Ubuntu" panose="020B0504030602030204" pitchFamily="34" charset="0"/>
            </a:endParaRPr>
          </a:p>
        </p:txBody>
      </p:sp>
      <p:sp>
        <p:nvSpPr>
          <p:cNvPr id="5" name="PoljeZBesedilom 4"/>
          <p:cNvSpPr txBox="1"/>
          <p:nvPr/>
        </p:nvSpPr>
        <p:spPr>
          <a:xfrm>
            <a:off x="317643" y="993656"/>
            <a:ext cx="8548487" cy="1077218"/>
          </a:xfrm>
          <a:prstGeom prst="rect">
            <a:avLst/>
          </a:prstGeom>
          <a:noFill/>
        </p:spPr>
        <p:txBody>
          <a:bodyPr wrap="square" rtlCol="0">
            <a:spAutoFit/>
          </a:bodyPr>
          <a:lstStyle/>
          <a:p>
            <a:pPr marL="514350" lvl="0" indent="-514350">
              <a:buAutoNum type="arabicPeriod"/>
            </a:pPr>
            <a:r>
              <a:rPr lang="sl-SI" sz="3200" b="1" dirty="0">
                <a:latin typeface="Ubuntu" panose="020B0504030602030204" pitchFamily="34" charset="0"/>
              </a:rPr>
              <a:t>Kdaj je bil objavljen zadnji večletni program LIFE?</a:t>
            </a:r>
          </a:p>
        </p:txBody>
      </p:sp>
      <p:sp>
        <p:nvSpPr>
          <p:cNvPr id="19" name="PoljeZBesedilom 18"/>
          <p:cNvSpPr txBox="1"/>
          <p:nvPr/>
        </p:nvSpPr>
        <p:spPr>
          <a:xfrm>
            <a:off x="444428" y="2227754"/>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a:pPr>
            <a:r>
              <a:rPr lang="sl-SI" sz="2000" dirty="0"/>
              <a:t>2017</a:t>
            </a:r>
          </a:p>
        </p:txBody>
      </p:sp>
      <p:sp>
        <p:nvSpPr>
          <p:cNvPr id="20" name="PoljeZBesedilom 19"/>
          <p:cNvSpPr txBox="1"/>
          <p:nvPr/>
        </p:nvSpPr>
        <p:spPr>
          <a:xfrm>
            <a:off x="444074" y="3119567"/>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startAt="2"/>
            </a:pPr>
            <a:r>
              <a:rPr lang="sl-SI" sz="2000" dirty="0"/>
              <a:t>2018</a:t>
            </a:r>
          </a:p>
        </p:txBody>
      </p:sp>
      <p:sp>
        <p:nvSpPr>
          <p:cNvPr id="23" name="PoljeZBesedilom 22"/>
          <p:cNvSpPr txBox="1"/>
          <p:nvPr/>
        </p:nvSpPr>
        <p:spPr>
          <a:xfrm>
            <a:off x="444074" y="4077072"/>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startAt="3"/>
            </a:pPr>
            <a:r>
              <a:rPr lang="sl-SI" sz="2000" dirty="0"/>
              <a:t> Vsako leto je objavljen ob istem času</a:t>
            </a:r>
          </a:p>
        </p:txBody>
      </p:sp>
      <p:sp>
        <p:nvSpPr>
          <p:cNvPr id="24" name="PoljeZBesedilom 23"/>
          <p:cNvSpPr txBox="1"/>
          <p:nvPr/>
        </p:nvSpPr>
        <p:spPr>
          <a:xfrm>
            <a:off x="444074" y="5013176"/>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startAt="4"/>
            </a:pPr>
            <a:r>
              <a:rPr lang="sl-SI" sz="2000" dirty="0"/>
              <a:t>Ob zadnji širitvi EU</a:t>
            </a:r>
          </a:p>
        </p:txBody>
      </p:sp>
      <p:pic>
        <p:nvPicPr>
          <p:cNvPr id="1026" name="Picture 2" descr="G:\projekti\LIFE capacity building projekt\C 4 spletna stran in socialna omrežja\Pasice\MAW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822" y="2581697"/>
            <a:ext cx="3048000" cy="171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0">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5724128" y="288857"/>
            <a:ext cx="3132589" cy="369332"/>
          </a:xfrm>
          <a:prstGeom prst="rect">
            <a:avLst/>
          </a:prstGeom>
          <a:noFill/>
        </p:spPr>
        <p:txBody>
          <a:bodyPr wrap="none" rtlCol="0">
            <a:spAutoFit/>
          </a:bodyPr>
          <a:lstStyle/>
          <a:p>
            <a:r>
              <a:rPr lang="sl-SI" b="1" dirty="0">
                <a:solidFill>
                  <a:schemeClr val="bg1"/>
                </a:solidFill>
                <a:latin typeface="Ubuntu" panose="020B0504030602030204" pitchFamily="34" charset="0"/>
              </a:rPr>
              <a:t>Sklop: EU dodana vrednost</a:t>
            </a:r>
          </a:p>
        </p:txBody>
      </p:sp>
      <p:grpSp>
        <p:nvGrpSpPr>
          <p:cNvPr id="11" name="Skupina 10"/>
          <p:cNvGrpSpPr/>
          <p:nvPr/>
        </p:nvGrpSpPr>
        <p:grpSpPr>
          <a:xfrm>
            <a:off x="271985" y="6165304"/>
            <a:ext cx="1275680" cy="689174"/>
            <a:chOff x="107504" y="121987"/>
            <a:chExt cx="1594805" cy="920234"/>
          </a:xfrm>
        </p:grpSpPr>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13" name="PoljeZBesedilom 12"/>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14" name="Slik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15"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a 3"/>
          <p:cNvGraphicFramePr>
            <a:graphicFrameLocks noGrp="1"/>
          </p:cNvGraphicFramePr>
          <p:nvPr>
            <p:extLst>
              <p:ext uri="{D42A27DB-BD31-4B8C-83A1-F6EECF244321}">
                <p14:modId xmlns:p14="http://schemas.microsoft.com/office/powerpoint/2010/main" val="1057470452"/>
              </p:ext>
            </p:extLst>
          </p:nvPr>
        </p:nvGraphicFramePr>
        <p:xfrm>
          <a:off x="271985" y="1630980"/>
          <a:ext cx="8548487" cy="4301401"/>
        </p:xfrm>
        <a:graphic>
          <a:graphicData uri="http://schemas.openxmlformats.org/drawingml/2006/table">
            <a:tbl>
              <a:tblPr firstRow="1" bandRow="1">
                <a:tableStyleId>{5C22544A-7EE6-4342-B048-85BDC9FD1C3A}</a:tableStyleId>
              </a:tblPr>
              <a:tblGrid>
                <a:gridCol w="4732063">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529972">
                <a:tc>
                  <a:txBody>
                    <a:bodyPr/>
                    <a:lstStyle/>
                    <a:p>
                      <a:pPr algn="ctr"/>
                      <a:r>
                        <a:rPr lang="sl-SI" sz="1600" dirty="0">
                          <a:latin typeface="Ubuntu" panose="020B0504030602030204" pitchFamily="34" charset="0"/>
                        </a:rPr>
                        <a:t>Merilo</a:t>
                      </a:r>
                    </a:p>
                  </a:txBody>
                  <a:tcPr/>
                </a:tc>
                <a:tc>
                  <a:txBody>
                    <a:bodyPr/>
                    <a:lstStyle/>
                    <a:p>
                      <a:pPr algn="ctr"/>
                      <a:r>
                        <a:rPr lang="sl-SI" sz="1400" dirty="0">
                          <a:latin typeface="Ubuntu" panose="020B0504030602030204" pitchFamily="34" charset="0"/>
                        </a:rPr>
                        <a:t>Najmanjše število zahtevanih točk</a:t>
                      </a:r>
                    </a:p>
                  </a:txBody>
                  <a:tcPr/>
                </a:tc>
                <a:tc>
                  <a:txBody>
                    <a:bodyPr/>
                    <a:lstStyle/>
                    <a:p>
                      <a:pPr algn="ctr"/>
                      <a:r>
                        <a:rPr lang="sl-SI" sz="1400" dirty="0">
                          <a:latin typeface="Ubuntu" panose="020B0504030602030204" pitchFamily="34" charset="0"/>
                        </a:rPr>
                        <a:t>Največje možno</a:t>
                      </a:r>
                      <a:r>
                        <a:rPr lang="sl-SI" sz="1400" baseline="0" dirty="0">
                          <a:latin typeface="Ubuntu" panose="020B0504030602030204" pitchFamily="34" charset="0"/>
                        </a:rPr>
                        <a:t> število točk</a:t>
                      </a:r>
                      <a:endParaRPr lang="sl-SI" sz="1400" dirty="0">
                        <a:latin typeface="Ubuntu" panose="020B0504030602030204" pitchFamily="34" charset="0"/>
                      </a:endParaRPr>
                    </a:p>
                  </a:txBody>
                  <a:tcPr/>
                </a:tc>
                <a:extLst>
                  <a:ext uri="{0D108BD9-81ED-4DB2-BD59-A6C34878D82A}">
                    <a16:rowId xmlns:a16="http://schemas.microsoft.com/office/drawing/2014/main" val="10000"/>
                  </a:ext>
                </a:extLst>
              </a:tr>
              <a:tr h="328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dirty="0">
                          <a:solidFill>
                            <a:schemeClr val="bg1">
                              <a:lumMod val="50000"/>
                            </a:schemeClr>
                          </a:solidFill>
                          <a:latin typeface="Ubuntu" panose="020B0504030602030204" pitchFamily="34" charset="0"/>
                        </a:rPr>
                        <a:t>TEHNIČNA</a:t>
                      </a:r>
                      <a:r>
                        <a:rPr lang="sl-SI" sz="1400" b="1" baseline="0" dirty="0">
                          <a:solidFill>
                            <a:schemeClr val="bg1">
                              <a:lumMod val="50000"/>
                            </a:schemeClr>
                          </a:solidFill>
                          <a:latin typeface="Ubuntu" panose="020B0504030602030204" pitchFamily="34" charset="0"/>
                        </a:rPr>
                        <a:t> IN FINANČNA SKLADNOST</a:t>
                      </a:r>
                      <a:endParaRPr lang="sl-SI" sz="1400" b="1" dirty="0">
                        <a:solidFill>
                          <a:schemeClr val="bg1">
                            <a:lumMod val="50000"/>
                          </a:schemeClr>
                        </a:solidFill>
                        <a:latin typeface="Ubuntu" panose="020B0504030602030204" pitchFamily="34" charset="0"/>
                      </a:endParaRPr>
                    </a:p>
                  </a:txBody>
                  <a:tcPr>
                    <a:solidFill>
                      <a:schemeClr val="bg1">
                        <a:lumMod val="85000"/>
                      </a:schemeClr>
                    </a:solidFill>
                  </a:tcPr>
                </a:tc>
                <a:tc>
                  <a:txBody>
                    <a:bodyPr/>
                    <a:lstStyle/>
                    <a:p>
                      <a:pPr algn="ctr"/>
                      <a:endParaRPr lang="sl-SI" sz="1400" dirty="0">
                        <a:latin typeface="Ubuntu" panose="020B0504030602030204" pitchFamily="34" charset="0"/>
                      </a:endParaRPr>
                    </a:p>
                  </a:txBody>
                  <a:tcPr anchor="ctr">
                    <a:solidFill>
                      <a:schemeClr val="bg1">
                        <a:lumMod val="85000"/>
                      </a:schemeClr>
                    </a:solidFill>
                  </a:tcPr>
                </a:tc>
                <a:tc>
                  <a:txBody>
                    <a:bodyPr/>
                    <a:lstStyle/>
                    <a:p>
                      <a:pPr algn="ctr"/>
                      <a:endParaRPr lang="sl-SI" sz="1400" dirty="0">
                        <a:latin typeface="Ubuntu" panose="020B0504030602030204"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328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0" dirty="0">
                          <a:solidFill>
                            <a:schemeClr val="bg1">
                              <a:lumMod val="50000"/>
                            </a:schemeClr>
                          </a:solidFill>
                          <a:latin typeface="Ubuntu" panose="020B0504030602030204" pitchFamily="34" charset="0"/>
                        </a:rPr>
                        <a:t>1. Tehnična skladnost</a:t>
                      </a:r>
                      <a:r>
                        <a:rPr lang="sl-SI" sz="1400" b="0" baseline="0" dirty="0">
                          <a:solidFill>
                            <a:schemeClr val="bg1">
                              <a:lumMod val="50000"/>
                            </a:schemeClr>
                          </a:solidFill>
                          <a:latin typeface="Ubuntu" panose="020B0504030602030204" pitchFamily="34" charset="0"/>
                        </a:rPr>
                        <a:t> in kakovost</a:t>
                      </a:r>
                      <a:endParaRPr lang="sl-SI" sz="1400" b="0" dirty="0">
                        <a:solidFill>
                          <a:schemeClr val="bg1">
                            <a:lumMod val="50000"/>
                          </a:schemeClr>
                        </a:solidFill>
                        <a:latin typeface="Ubuntu" panose="020B0504030602030204" pitchFamily="34" charset="0"/>
                      </a:endParaRPr>
                    </a:p>
                  </a:txBody>
                  <a:tcPr>
                    <a:solidFill>
                      <a:schemeClr val="bg1">
                        <a:lumMod val="85000"/>
                      </a:schemeClr>
                    </a:solidFill>
                  </a:tcPr>
                </a:tc>
                <a:tc>
                  <a:txBody>
                    <a:bodyPr/>
                    <a:lstStyle/>
                    <a:p>
                      <a:pPr algn="ctr"/>
                      <a:r>
                        <a:rPr lang="sl-SI" sz="1400" dirty="0">
                          <a:solidFill>
                            <a:schemeClr val="bg1">
                              <a:lumMod val="50000"/>
                            </a:schemeClr>
                          </a:solidFill>
                          <a:latin typeface="Ubuntu" panose="020B0504030602030204" pitchFamily="34" charset="0"/>
                        </a:rPr>
                        <a:t>10</a:t>
                      </a:r>
                    </a:p>
                  </a:txBody>
                  <a:tcPr anchor="ctr">
                    <a:solidFill>
                      <a:schemeClr val="bg1">
                        <a:lumMod val="85000"/>
                      </a:schemeClr>
                    </a:solidFill>
                  </a:tcPr>
                </a:tc>
                <a:tc>
                  <a:txBody>
                    <a:bodyPr/>
                    <a:lstStyle/>
                    <a:p>
                      <a:pPr algn="ctr"/>
                      <a:r>
                        <a:rPr lang="sl-SI" sz="1400" dirty="0">
                          <a:solidFill>
                            <a:schemeClr val="bg1">
                              <a:lumMod val="50000"/>
                            </a:schemeClr>
                          </a:solidFill>
                          <a:latin typeface="Ubuntu" panose="020B0504030602030204" pitchFamily="34" charset="0"/>
                        </a:rPr>
                        <a:t>20</a:t>
                      </a:r>
                    </a:p>
                  </a:txBody>
                  <a:tcPr anchor="ctr">
                    <a:solidFill>
                      <a:schemeClr val="bg1">
                        <a:lumMod val="85000"/>
                      </a:schemeClr>
                    </a:solidFill>
                  </a:tcPr>
                </a:tc>
                <a:extLst>
                  <a:ext uri="{0D108BD9-81ED-4DB2-BD59-A6C34878D82A}">
                    <a16:rowId xmlns:a16="http://schemas.microsoft.com/office/drawing/2014/main" val="10002"/>
                  </a:ext>
                </a:extLst>
              </a:tr>
              <a:tr h="360040">
                <a:tc>
                  <a:txBody>
                    <a:bodyPr/>
                    <a:lstStyle/>
                    <a:p>
                      <a:r>
                        <a:rPr lang="sl-SI" sz="1400" b="0" dirty="0">
                          <a:solidFill>
                            <a:schemeClr val="bg1">
                              <a:lumMod val="50000"/>
                            </a:schemeClr>
                          </a:solidFill>
                          <a:latin typeface="Ubuntu" panose="020B0504030602030204" pitchFamily="34" charset="0"/>
                        </a:rPr>
                        <a:t>2. Finančna</a:t>
                      </a:r>
                      <a:r>
                        <a:rPr lang="sl-SI" sz="1400" b="0" baseline="0" dirty="0">
                          <a:solidFill>
                            <a:schemeClr val="bg1">
                              <a:lumMod val="50000"/>
                            </a:schemeClr>
                          </a:solidFill>
                          <a:latin typeface="Ubuntu" panose="020B0504030602030204" pitchFamily="34" charset="0"/>
                        </a:rPr>
                        <a:t> skladnost in kakovost</a:t>
                      </a:r>
                      <a:endParaRPr lang="sl-SI" sz="1400" b="0" dirty="0">
                        <a:solidFill>
                          <a:schemeClr val="bg1">
                            <a:lumMod val="50000"/>
                          </a:schemeClr>
                        </a:solidFill>
                        <a:latin typeface="Ubuntu" panose="020B0504030602030204" pitchFamily="34" charset="0"/>
                      </a:endParaRPr>
                    </a:p>
                  </a:txBody>
                  <a:tcPr>
                    <a:solidFill>
                      <a:schemeClr val="bg1">
                        <a:lumMod val="85000"/>
                      </a:schemeClr>
                    </a:solidFill>
                  </a:tcPr>
                </a:tc>
                <a:tc>
                  <a:txBody>
                    <a:bodyPr/>
                    <a:lstStyle/>
                    <a:p>
                      <a:pPr algn="ctr"/>
                      <a:r>
                        <a:rPr lang="sl-SI" sz="1400" dirty="0">
                          <a:solidFill>
                            <a:schemeClr val="bg1">
                              <a:lumMod val="50000"/>
                            </a:schemeClr>
                          </a:solidFill>
                          <a:latin typeface="Ubuntu" panose="020B0504030602030204" pitchFamily="34" charset="0"/>
                        </a:rPr>
                        <a:t>10</a:t>
                      </a:r>
                    </a:p>
                  </a:txBody>
                  <a:tcPr anchor="ctr">
                    <a:solidFill>
                      <a:schemeClr val="bg1">
                        <a:lumMod val="85000"/>
                      </a:schemeClr>
                    </a:solidFill>
                  </a:tcPr>
                </a:tc>
                <a:tc>
                  <a:txBody>
                    <a:bodyPr/>
                    <a:lstStyle/>
                    <a:p>
                      <a:pPr algn="ctr"/>
                      <a:r>
                        <a:rPr lang="sl-SI" sz="1400" dirty="0">
                          <a:solidFill>
                            <a:schemeClr val="bg1">
                              <a:lumMod val="50000"/>
                            </a:schemeClr>
                          </a:solidFill>
                          <a:latin typeface="Ubuntu" panose="020B0504030602030204" pitchFamily="34" charset="0"/>
                        </a:rPr>
                        <a:t>20</a:t>
                      </a:r>
                    </a:p>
                  </a:txBody>
                  <a:tcPr anchor="ctr">
                    <a:solidFill>
                      <a:schemeClr val="bg1">
                        <a:lumMod val="85000"/>
                      </a:schemeClr>
                    </a:solidFill>
                  </a:tcPr>
                </a:tc>
                <a:extLst>
                  <a:ext uri="{0D108BD9-81ED-4DB2-BD59-A6C34878D82A}">
                    <a16:rowId xmlns:a16="http://schemas.microsoft.com/office/drawing/2014/main" val="10003"/>
                  </a:ext>
                </a:extLst>
              </a:tr>
              <a:tr h="319743">
                <a:tc>
                  <a:txBody>
                    <a:bodyPr/>
                    <a:lstStyle/>
                    <a:p>
                      <a:r>
                        <a:rPr lang="sl-SI" sz="1400" b="1">
                          <a:solidFill>
                            <a:srgbClr val="FF0000"/>
                          </a:solidFill>
                          <a:latin typeface="Ubuntu" panose="020B0504030602030204" pitchFamily="34" charset="0"/>
                        </a:rPr>
                        <a:t>EVROPSKA</a:t>
                      </a:r>
                      <a:r>
                        <a:rPr lang="sl-SI" sz="1400" b="1" baseline="0">
                          <a:solidFill>
                            <a:srgbClr val="FF0000"/>
                          </a:solidFill>
                          <a:latin typeface="Ubuntu" panose="020B0504030602030204" pitchFamily="34" charset="0"/>
                        </a:rPr>
                        <a:t> DODANA VREDNOST</a:t>
                      </a:r>
                      <a:endParaRPr lang="sl-SI" sz="1400" b="1" dirty="0">
                        <a:solidFill>
                          <a:srgbClr val="FF0000"/>
                        </a:solidFill>
                        <a:latin typeface="Ubuntu" panose="020B0504030602030204" pitchFamily="34" charset="0"/>
                      </a:endParaRPr>
                    </a:p>
                  </a:txBody>
                  <a:tcPr>
                    <a:solidFill>
                      <a:schemeClr val="bg1">
                        <a:lumMod val="65000"/>
                      </a:schemeClr>
                    </a:solidFill>
                  </a:tcPr>
                </a:tc>
                <a:tc>
                  <a:txBody>
                    <a:bodyPr/>
                    <a:lstStyle/>
                    <a:p>
                      <a:pPr algn="ctr"/>
                      <a:endParaRPr lang="sl-SI" sz="1400" dirty="0">
                        <a:latin typeface="Ubuntu" panose="020B0504030602030204" pitchFamily="34" charset="0"/>
                      </a:endParaRPr>
                    </a:p>
                  </a:txBody>
                  <a:tcPr anchor="ctr">
                    <a:solidFill>
                      <a:schemeClr val="bg1">
                        <a:lumMod val="65000"/>
                      </a:schemeClr>
                    </a:solidFill>
                  </a:tcPr>
                </a:tc>
                <a:tc>
                  <a:txBody>
                    <a:bodyPr/>
                    <a:lstStyle/>
                    <a:p>
                      <a:pPr algn="ctr"/>
                      <a:endParaRPr lang="sl-SI" sz="1400" dirty="0">
                        <a:latin typeface="Ubuntu" panose="020B0504030602030204" pitchFamily="34" charset="0"/>
                      </a:endParaRPr>
                    </a:p>
                  </a:txBody>
                  <a:tcPr anchor="ctr">
                    <a:solidFill>
                      <a:schemeClr val="bg1">
                        <a:lumMod val="65000"/>
                      </a:schemeClr>
                    </a:solidFill>
                  </a:tcPr>
                </a:tc>
                <a:extLst>
                  <a:ext uri="{0D108BD9-81ED-4DB2-BD59-A6C34878D82A}">
                    <a16:rowId xmlns:a16="http://schemas.microsoft.com/office/drawing/2014/main" val="10004"/>
                  </a:ext>
                </a:extLst>
              </a:tr>
              <a:tr h="574735">
                <a:tc>
                  <a:txBody>
                    <a:bodyPr/>
                    <a:lstStyle/>
                    <a:p>
                      <a:r>
                        <a:rPr lang="sl-SI" sz="1400" b="1" dirty="0">
                          <a:latin typeface="Ubuntu" panose="020B0504030602030204" pitchFamily="34" charset="0"/>
                        </a:rPr>
                        <a:t>3. Obseg in kakovost prispevka k posebnim ciljem prednostnih področij </a:t>
                      </a:r>
                      <a:r>
                        <a:rPr lang="sl-SI" sz="1400" b="0" dirty="0">
                          <a:latin typeface="Ubuntu" panose="020B0504030602030204" pitchFamily="34" charset="0"/>
                        </a:rPr>
                        <a:t>(podprograma</a:t>
                      </a:r>
                      <a:r>
                        <a:rPr lang="sl-SI" sz="1400" b="0" baseline="0" dirty="0">
                          <a:latin typeface="Ubuntu" panose="020B0504030602030204" pitchFamily="34" charset="0"/>
                        </a:rPr>
                        <a:t> za okolje / podnebne ukrepe)</a:t>
                      </a:r>
                      <a:endParaRPr lang="sl-SI" sz="1400" b="0" dirty="0">
                        <a:latin typeface="Ubuntu" panose="020B0504030602030204" pitchFamily="34" charset="0"/>
                      </a:endParaRPr>
                    </a:p>
                  </a:txBody>
                  <a:tcPr>
                    <a:solidFill>
                      <a:schemeClr val="bg1">
                        <a:lumMod val="50000"/>
                      </a:schemeClr>
                    </a:solidFill>
                  </a:tcPr>
                </a:tc>
                <a:tc>
                  <a:txBody>
                    <a:bodyPr/>
                    <a:lstStyle/>
                    <a:p>
                      <a:pPr algn="ctr"/>
                      <a:r>
                        <a:rPr lang="sl-SI" sz="1400" dirty="0">
                          <a:latin typeface="Ubuntu" panose="020B0504030602030204" pitchFamily="34" charset="0"/>
                        </a:rPr>
                        <a:t>10</a:t>
                      </a:r>
                    </a:p>
                  </a:txBody>
                  <a:tcPr anchor="ctr">
                    <a:solidFill>
                      <a:schemeClr val="bg1">
                        <a:lumMod val="50000"/>
                      </a:schemeClr>
                    </a:solidFill>
                  </a:tcPr>
                </a:tc>
                <a:tc>
                  <a:txBody>
                    <a:bodyPr/>
                    <a:lstStyle/>
                    <a:p>
                      <a:pPr algn="ctr"/>
                      <a:r>
                        <a:rPr lang="sl-SI" sz="1400" dirty="0">
                          <a:latin typeface="Ubuntu" panose="020B0504030602030204" pitchFamily="34" charset="0"/>
                        </a:rPr>
                        <a:t>20</a:t>
                      </a:r>
                    </a:p>
                  </a:txBody>
                  <a:tcPr anchor="ctr">
                    <a:solidFill>
                      <a:schemeClr val="bg1">
                        <a:lumMod val="50000"/>
                      </a:schemeClr>
                    </a:solidFill>
                  </a:tcPr>
                </a:tc>
                <a:extLst>
                  <a:ext uri="{0D108BD9-81ED-4DB2-BD59-A6C34878D82A}">
                    <a16:rowId xmlns:a16="http://schemas.microsoft.com/office/drawing/2014/main" val="10005"/>
                  </a:ext>
                </a:extLst>
              </a:tr>
              <a:tr h="379294">
                <a:tc>
                  <a:txBody>
                    <a:bodyPr/>
                    <a:lstStyle/>
                    <a:p>
                      <a:r>
                        <a:rPr lang="sl-SI" sz="1400" b="1" dirty="0">
                          <a:latin typeface="Ubuntu" panose="020B0504030602030204" pitchFamily="34" charset="0"/>
                        </a:rPr>
                        <a:t>4. Trajnost</a:t>
                      </a:r>
                      <a:r>
                        <a:rPr lang="sl-SI" sz="1400" b="0" dirty="0">
                          <a:latin typeface="Ubuntu" panose="020B0504030602030204" pitchFamily="34" charset="0"/>
                        </a:rPr>
                        <a:t> (nadaljevanje, ponavljanje,</a:t>
                      </a:r>
                      <a:r>
                        <a:rPr lang="sl-SI" sz="1400" b="0" baseline="0" dirty="0">
                          <a:latin typeface="Ubuntu" panose="020B0504030602030204" pitchFamily="34" charset="0"/>
                        </a:rPr>
                        <a:t> prenos)</a:t>
                      </a:r>
                      <a:endParaRPr lang="sl-SI" sz="1400" b="0" dirty="0">
                        <a:latin typeface="Ubuntu" panose="020B0504030602030204" pitchFamily="34" charset="0"/>
                      </a:endParaRPr>
                    </a:p>
                  </a:txBody>
                  <a:tcPr>
                    <a:solidFill>
                      <a:schemeClr val="bg1">
                        <a:lumMod val="50000"/>
                      </a:schemeClr>
                    </a:solidFill>
                  </a:tcPr>
                </a:tc>
                <a:tc>
                  <a:txBody>
                    <a:bodyPr/>
                    <a:lstStyle/>
                    <a:p>
                      <a:pPr algn="ctr"/>
                      <a:r>
                        <a:rPr lang="sl-SI" sz="1400" dirty="0">
                          <a:latin typeface="Ubuntu" panose="020B0504030602030204" pitchFamily="34" charset="0"/>
                        </a:rPr>
                        <a:t>8</a:t>
                      </a:r>
                    </a:p>
                  </a:txBody>
                  <a:tcPr anchor="ctr">
                    <a:solidFill>
                      <a:schemeClr val="bg1">
                        <a:lumMod val="50000"/>
                      </a:schemeClr>
                    </a:solidFill>
                  </a:tcPr>
                </a:tc>
                <a:tc>
                  <a:txBody>
                    <a:bodyPr/>
                    <a:lstStyle/>
                    <a:p>
                      <a:pPr algn="ctr"/>
                      <a:r>
                        <a:rPr lang="sl-SI" sz="1400" dirty="0">
                          <a:latin typeface="Ubuntu" panose="020B0504030602030204" pitchFamily="34" charset="0"/>
                        </a:rPr>
                        <a:t>15</a:t>
                      </a:r>
                    </a:p>
                  </a:txBody>
                  <a:tcPr anchor="ctr">
                    <a:solidFill>
                      <a:schemeClr val="bg1">
                        <a:lumMod val="50000"/>
                      </a:schemeClr>
                    </a:solidFill>
                  </a:tcPr>
                </a:tc>
                <a:extLst>
                  <a:ext uri="{0D108BD9-81ED-4DB2-BD59-A6C34878D82A}">
                    <a16:rowId xmlns:a16="http://schemas.microsoft.com/office/drawing/2014/main" val="10006"/>
                  </a:ext>
                </a:extLst>
              </a:tr>
              <a:tr h="379294">
                <a:tc>
                  <a:txBody>
                    <a:bodyPr/>
                    <a:lstStyle/>
                    <a:p>
                      <a:r>
                        <a:rPr lang="sl-SI" sz="1400" b="1" dirty="0">
                          <a:latin typeface="Ubuntu" panose="020B0504030602030204" pitchFamily="34" charset="0"/>
                        </a:rPr>
                        <a:t>5. Prispevanje</a:t>
                      </a:r>
                      <a:r>
                        <a:rPr lang="sl-SI" sz="1400" b="1" baseline="0" dirty="0">
                          <a:latin typeface="Ubuntu" panose="020B0504030602030204" pitchFamily="34" charset="0"/>
                        </a:rPr>
                        <a:t> k projektnim temam</a:t>
                      </a:r>
                      <a:endParaRPr lang="sl-SI" sz="1400" b="1" dirty="0">
                        <a:latin typeface="Ubuntu" panose="020B0504030602030204" pitchFamily="34" charset="0"/>
                      </a:endParaRPr>
                    </a:p>
                  </a:txBody>
                  <a:tcPr>
                    <a:solidFill>
                      <a:schemeClr val="bg1">
                        <a:lumMod val="50000"/>
                      </a:schemeClr>
                    </a:solidFill>
                  </a:tcPr>
                </a:tc>
                <a:tc>
                  <a:txBody>
                    <a:bodyPr/>
                    <a:lstStyle/>
                    <a:p>
                      <a:pPr algn="ctr"/>
                      <a:r>
                        <a:rPr lang="sl-SI" sz="1400" dirty="0">
                          <a:latin typeface="Ubuntu" panose="020B0504030602030204" pitchFamily="34" charset="0"/>
                        </a:rPr>
                        <a:t>-</a:t>
                      </a:r>
                    </a:p>
                  </a:txBody>
                  <a:tcPr anchor="ctr">
                    <a:solidFill>
                      <a:schemeClr val="bg1">
                        <a:lumMod val="50000"/>
                      </a:schemeClr>
                    </a:solidFill>
                  </a:tcPr>
                </a:tc>
                <a:tc>
                  <a:txBody>
                    <a:bodyPr/>
                    <a:lstStyle/>
                    <a:p>
                      <a:pPr algn="ctr"/>
                      <a:r>
                        <a:rPr lang="sl-SI" sz="1400" dirty="0">
                          <a:latin typeface="Ubuntu" panose="020B0504030602030204" pitchFamily="34" charset="0"/>
                        </a:rPr>
                        <a:t>0 ali 5 ali 10</a:t>
                      </a:r>
                    </a:p>
                  </a:txBody>
                  <a:tcPr anchor="ctr">
                    <a:solidFill>
                      <a:schemeClr val="bg1">
                        <a:lumMod val="50000"/>
                      </a:schemeClr>
                    </a:solidFill>
                  </a:tcPr>
                </a:tc>
                <a:extLst>
                  <a:ext uri="{0D108BD9-81ED-4DB2-BD59-A6C34878D82A}">
                    <a16:rowId xmlns:a16="http://schemas.microsoft.com/office/drawing/2014/main" val="10007"/>
                  </a:ext>
                </a:extLst>
              </a:tr>
              <a:tr h="267499">
                <a:tc>
                  <a:txBody>
                    <a:bodyPr/>
                    <a:lstStyle/>
                    <a:p>
                      <a:r>
                        <a:rPr lang="sl-SI" sz="1400" b="0" dirty="0">
                          <a:latin typeface="Ubuntu" panose="020B0504030602030204" pitchFamily="34" charset="0"/>
                        </a:rPr>
                        <a:t>6. </a:t>
                      </a:r>
                    </a:p>
                    <a:p>
                      <a:r>
                        <a:rPr lang="sl-SI" sz="1400" b="0" dirty="0">
                          <a:latin typeface="Ubuntu" panose="020B0504030602030204" pitchFamily="34" charset="0"/>
                        </a:rPr>
                        <a:t>- </a:t>
                      </a:r>
                      <a:r>
                        <a:rPr lang="sl-SI" sz="1400" b="1" dirty="0">
                          <a:latin typeface="Ubuntu" panose="020B0504030602030204" pitchFamily="34" charset="0"/>
                        </a:rPr>
                        <a:t>Sinergije, zeleno javno naročanje,</a:t>
                      </a:r>
                      <a:r>
                        <a:rPr lang="sl-SI" sz="1400" b="1" baseline="0" dirty="0">
                          <a:latin typeface="Ubuntu" panose="020B0504030602030204" pitchFamily="34" charset="0"/>
                        </a:rPr>
                        <a:t> znak za okolje, uporaba rezultatov raziskav EU</a:t>
                      </a:r>
                    </a:p>
                    <a:p>
                      <a:r>
                        <a:rPr lang="sl-SI" sz="1400" b="0" baseline="0" dirty="0">
                          <a:latin typeface="Ubuntu" panose="020B0504030602030204" pitchFamily="34" charset="0"/>
                        </a:rPr>
                        <a:t>- </a:t>
                      </a:r>
                      <a:r>
                        <a:rPr lang="sl-SI" sz="1400" b="1" baseline="0" dirty="0" err="1">
                          <a:latin typeface="Ubuntu" panose="020B0504030602030204" pitchFamily="34" charset="0"/>
                        </a:rPr>
                        <a:t>Nadnacionalnost</a:t>
                      </a:r>
                      <a:endParaRPr lang="sl-SI" sz="1400" b="1" dirty="0">
                        <a:latin typeface="Ubuntu" panose="020B0504030602030204" pitchFamily="34" charset="0"/>
                      </a:endParaRPr>
                    </a:p>
                  </a:txBody>
                  <a:tcPr>
                    <a:solidFill>
                      <a:schemeClr val="bg1">
                        <a:lumMod val="50000"/>
                      </a:schemeClr>
                    </a:solidFill>
                  </a:tcPr>
                </a:tc>
                <a:tc>
                  <a:txBody>
                    <a:bodyPr/>
                    <a:lstStyle/>
                    <a:p>
                      <a:pPr algn="ctr"/>
                      <a:r>
                        <a:rPr lang="sl-SI" sz="1400" dirty="0">
                          <a:latin typeface="Ubuntu" panose="020B0504030602030204" pitchFamily="34" charset="0"/>
                        </a:rPr>
                        <a:t>-</a:t>
                      </a:r>
                    </a:p>
                  </a:txBody>
                  <a:tcPr anchor="ctr">
                    <a:solidFill>
                      <a:schemeClr val="bg1">
                        <a:lumMod val="50000"/>
                      </a:schemeClr>
                    </a:solidFill>
                  </a:tcPr>
                </a:tc>
                <a:tc>
                  <a:txBody>
                    <a:bodyPr/>
                    <a:lstStyle/>
                    <a:p>
                      <a:pPr algn="ctr"/>
                      <a:r>
                        <a:rPr lang="sl-SI" sz="1400" dirty="0">
                          <a:latin typeface="Ubuntu" panose="020B0504030602030204" pitchFamily="34" charset="0"/>
                        </a:rPr>
                        <a:t>15</a:t>
                      </a:r>
                    </a:p>
                  </a:txBody>
                  <a:tcPr anchor="ctr">
                    <a:solidFill>
                      <a:schemeClr val="bg1">
                        <a:lumMod val="50000"/>
                      </a:schemeClr>
                    </a:solidFill>
                  </a:tcPr>
                </a:tc>
                <a:extLst>
                  <a:ext uri="{0D108BD9-81ED-4DB2-BD59-A6C34878D82A}">
                    <a16:rowId xmlns:a16="http://schemas.microsoft.com/office/drawing/2014/main" val="10008"/>
                  </a:ext>
                </a:extLst>
              </a:tr>
            </a:tbl>
          </a:graphicData>
        </a:graphic>
      </p:graphicFrame>
      <p:sp>
        <p:nvSpPr>
          <p:cNvPr id="6" name="Elipsa 5"/>
          <p:cNvSpPr/>
          <p:nvPr/>
        </p:nvSpPr>
        <p:spPr>
          <a:xfrm>
            <a:off x="7290422" y="3645024"/>
            <a:ext cx="1262127" cy="2224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ravokotnik 17"/>
          <p:cNvSpPr/>
          <p:nvPr/>
        </p:nvSpPr>
        <p:spPr>
          <a:xfrm rot="20320357">
            <a:off x="5938732" y="4364132"/>
            <a:ext cx="15744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l-SI"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60 %</a:t>
            </a:r>
          </a:p>
        </p:txBody>
      </p:sp>
      <p:sp>
        <p:nvSpPr>
          <p:cNvPr id="19" name="Pravokotnik 18"/>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pic>
        <p:nvPicPr>
          <p:cNvPr id="20" name="Slika 19"/>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sp>
        <p:nvSpPr>
          <p:cNvPr id="9" name="Pravokotnik 8"/>
          <p:cNvSpPr/>
          <p:nvPr/>
        </p:nvSpPr>
        <p:spPr>
          <a:xfrm>
            <a:off x="3419872" y="818782"/>
            <a:ext cx="2757126" cy="47983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1"/>
                </a:solidFill>
                <a:latin typeface="Ubuntu" panose="020B0504030602030204" pitchFamily="34" charset="0"/>
              </a:rPr>
              <a:t>MERILA ZA IZBOR</a:t>
            </a:r>
          </a:p>
        </p:txBody>
      </p:sp>
      <p:pic>
        <p:nvPicPr>
          <p:cNvPr id="8" name="Slika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717565">
            <a:off x="6821359" y="396874"/>
            <a:ext cx="1590172" cy="843817"/>
          </a:xfrm>
          <a:prstGeom prst="rect">
            <a:avLst/>
          </a:prstGeom>
        </p:spPr>
      </p:pic>
    </p:spTree>
    <p:extLst>
      <p:ext uri="{BB962C8B-B14F-4D97-AF65-F5344CB8AC3E}">
        <p14:creationId xmlns:p14="http://schemas.microsoft.com/office/powerpoint/2010/main" val="24034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EU dodana vrednost</a:t>
            </a:r>
          </a:p>
        </p:txBody>
      </p:sp>
      <p:sp>
        <p:nvSpPr>
          <p:cNvPr id="4" name="PoljeZBesedilom 3"/>
          <p:cNvSpPr txBox="1"/>
          <p:nvPr/>
        </p:nvSpPr>
        <p:spPr>
          <a:xfrm>
            <a:off x="1187624" y="1115452"/>
            <a:ext cx="6840760" cy="369332"/>
          </a:xfrm>
          <a:prstGeom prst="rect">
            <a:avLst/>
          </a:prstGeom>
          <a:noFill/>
        </p:spPr>
        <p:txBody>
          <a:bodyPr wrap="square" rtlCol="0">
            <a:spAutoFit/>
          </a:bodyPr>
          <a:lstStyle/>
          <a:p>
            <a:pPr algn="ctr">
              <a:spcAft>
                <a:spcPts val="600"/>
              </a:spcAft>
            </a:pPr>
            <a:r>
              <a:rPr lang="sl-SI" b="1" dirty="0">
                <a:solidFill>
                  <a:srgbClr val="4696C8"/>
                </a:solidFill>
                <a:latin typeface="Ubuntu" panose="020B0504030602030204" pitchFamily="34" charset="0"/>
              </a:rPr>
              <a:t>Analiza uspešnosti LIFE razpisa 2018</a:t>
            </a:r>
          </a:p>
        </p:txBody>
      </p:sp>
      <p:graphicFrame>
        <p:nvGraphicFramePr>
          <p:cNvPr id="15" name="Grafikon 14"/>
          <p:cNvGraphicFramePr>
            <a:graphicFrameLocks/>
          </p:cNvGraphicFramePr>
          <p:nvPr>
            <p:extLst>
              <p:ext uri="{D42A27DB-BD31-4B8C-83A1-F6EECF244321}">
                <p14:modId xmlns:p14="http://schemas.microsoft.com/office/powerpoint/2010/main" val="3595220794"/>
              </p:ext>
            </p:extLst>
          </p:nvPr>
        </p:nvGraphicFramePr>
        <p:xfrm>
          <a:off x="1727684" y="1844824"/>
          <a:ext cx="5760640" cy="3600400"/>
        </p:xfrm>
        <a:graphic>
          <a:graphicData uri="http://schemas.openxmlformats.org/drawingml/2006/chart">
            <c:chart xmlns:c="http://schemas.openxmlformats.org/drawingml/2006/chart" xmlns:r="http://schemas.openxmlformats.org/officeDocument/2006/relationships" r:id="rId7"/>
          </a:graphicData>
        </a:graphic>
      </p:graphicFrame>
      <p:sp>
        <p:nvSpPr>
          <p:cNvPr id="3" name="PoljeZBesedilom 2"/>
          <p:cNvSpPr txBox="1"/>
          <p:nvPr/>
        </p:nvSpPr>
        <p:spPr>
          <a:xfrm rot="1698066">
            <a:off x="2794811" y="2317775"/>
            <a:ext cx="689612" cy="276999"/>
          </a:xfrm>
          <a:prstGeom prst="rect">
            <a:avLst/>
          </a:prstGeom>
          <a:noFill/>
        </p:spPr>
        <p:txBody>
          <a:bodyPr wrap="none" rtlCol="0">
            <a:spAutoFit/>
          </a:bodyPr>
          <a:lstStyle/>
          <a:p>
            <a:r>
              <a:rPr lang="sl-SI" sz="1200" b="1" dirty="0"/>
              <a:t>Uspešni</a:t>
            </a:r>
          </a:p>
        </p:txBody>
      </p:sp>
      <p:sp>
        <p:nvSpPr>
          <p:cNvPr id="17" name="PoljeZBesedilom 16"/>
          <p:cNvSpPr txBox="1"/>
          <p:nvPr/>
        </p:nvSpPr>
        <p:spPr>
          <a:xfrm rot="2134168">
            <a:off x="4183048" y="3209875"/>
            <a:ext cx="849913" cy="276999"/>
          </a:xfrm>
          <a:prstGeom prst="rect">
            <a:avLst/>
          </a:prstGeom>
          <a:noFill/>
        </p:spPr>
        <p:txBody>
          <a:bodyPr wrap="none" rtlCol="0">
            <a:spAutoFit/>
          </a:bodyPr>
          <a:lstStyle/>
          <a:p>
            <a:r>
              <a:rPr lang="sl-SI" sz="1200" b="1" dirty="0"/>
              <a:t>Neuspešni</a:t>
            </a:r>
          </a:p>
        </p:txBody>
      </p:sp>
    </p:spTree>
    <p:extLst>
      <p:ext uri="{BB962C8B-B14F-4D97-AF65-F5344CB8AC3E}">
        <p14:creationId xmlns:p14="http://schemas.microsoft.com/office/powerpoint/2010/main" val="114882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086885" y="1763242"/>
            <a:ext cx="4970230" cy="4186038"/>
            <a:chOff x="2086885" y="1763242"/>
            <a:chExt cx="4970230" cy="4186038"/>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233" y="1916832"/>
              <a:ext cx="4688031" cy="29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G:\projekti\LIFE capacity building projekt\C 9 Newsletter\slike\za ppt\tv-monito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85" y="1763242"/>
              <a:ext cx="4970230" cy="418603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Slika 1"/>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EU dodana vrednost</a:t>
            </a:r>
          </a:p>
        </p:txBody>
      </p:sp>
      <p:sp>
        <p:nvSpPr>
          <p:cNvPr id="4" name="PoljeZBesedilom 3"/>
          <p:cNvSpPr txBox="1"/>
          <p:nvPr/>
        </p:nvSpPr>
        <p:spPr>
          <a:xfrm>
            <a:off x="1187624" y="1115452"/>
            <a:ext cx="6840760" cy="369332"/>
          </a:xfrm>
          <a:prstGeom prst="rect">
            <a:avLst/>
          </a:prstGeom>
          <a:noFill/>
        </p:spPr>
        <p:txBody>
          <a:bodyPr wrap="square" rtlCol="0">
            <a:spAutoFit/>
          </a:bodyPr>
          <a:lstStyle/>
          <a:p>
            <a:pPr algn="ctr">
              <a:spcAft>
                <a:spcPts val="600"/>
              </a:spcAft>
            </a:pPr>
            <a:r>
              <a:rPr lang="sl-SI" b="1" dirty="0">
                <a:solidFill>
                  <a:srgbClr val="4696C8"/>
                </a:solidFill>
                <a:latin typeface="Ubuntu" panose="020B0504030602030204" pitchFamily="34" charset="0"/>
              </a:rPr>
              <a:t>SERIJA SPLETNIH VIDEOV LIFE SLOVENIJA SVETUJE</a:t>
            </a:r>
          </a:p>
        </p:txBody>
      </p:sp>
      <p:sp>
        <p:nvSpPr>
          <p:cNvPr id="6" name="Pravokotnik 5"/>
          <p:cNvSpPr/>
          <p:nvPr/>
        </p:nvSpPr>
        <p:spPr>
          <a:xfrm>
            <a:off x="2260233" y="1944792"/>
            <a:ext cx="1879719"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28" name="Picture 4">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7969" y="2084109"/>
            <a:ext cx="3660069" cy="252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658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91389" y="1929456"/>
            <a:ext cx="7469043" cy="1754326"/>
          </a:xfrm>
          <a:prstGeom prst="rect">
            <a:avLst/>
          </a:prstGeom>
        </p:spPr>
        <p:txBody>
          <a:bodyPr wrap="square">
            <a:spAutoFit/>
          </a:bodyPr>
          <a:lstStyle/>
          <a:p>
            <a:pPr algn="ctr"/>
            <a:r>
              <a:rPr lang="sl-SI" sz="5400" b="1" dirty="0">
                <a:solidFill>
                  <a:prstClr val="white"/>
                </a:solidFill>
                <a:latin typeface="Ubuntu" pitchFamily="34" charset="0"/>
              </a:rPr>
              <a:t>EU dodana vrednost</a:t>
            </a:r>
          </a:p>
          <a:p>
            <a:pPr algn="ctr"/>
            <a:r>
              <a:rPr lang="sl-SI" sz="5400" b="1" dirty="0">
                <a:solidFill>
                  <a:prstClr val="white"/>
                </a:solidFill>
                <a:latin typeface="Ubuntu" pitchFamily="34" charset="0"/>
              </a:rPr>
              <a:t>Izkušnje iz prakse</a:t>
            </a:r>
          </a:p>
        </p:txBody>
      </p:sp>
      <p:sp>
        <p:nvSpPr>
          <p:cNvPr id="18" name="PoljeZBesedilom 17"/>
          <p:cNvSpPr txBox="1"/>
          <p:nvPr/>
        </p:nvSpPr>
        <p:spPr>
          <a:xfrm>
            <a:off x="2689385" y="6309320"/>
            <a:ext cx="3744416" cy="369332"/>
          </a:xfrm>
          <a:prstGeom prst="rect">
            <a:avLst/>
          </a:prstGeom>
          <a:noFill/>
        </p:spPr>
        <p:txBody>
          <a:bodyPr wrap="square" rtlCol="0">
            <a:spAutoFit/>
          </a:bodyPr>
          <a:lstStyle/>
          <a:p>
            <a:pPr algn="ctr"/>
            <a:r>
              <a:rPr lang="sl-SI" dirty="0">
                <a:solidFill>
                  <a:prstClr val="white"/>
                </a:solidFill>
                <a:latin typeface="Ubuntu" panose="020B0504030602030204" pitchFamily="34" charset="0"/>
              </a:rPr>
              <a:t>Ljubljana, 12. in 13. februar 2019</a:t>
            </a:r>
          </a:p>
        </p:txBody>
      </p:sp>
      <p:sp>
        <p:nvSpPr>
          <p:cNvPr id="3" name="PoljeZBesedilom 2"/>
          <p:cNvSpPr txBox="1"/>
          <p:nvPr/>
        </p:nvSpPr>
        <p:spPr>
          <a:xfrm>
            <a:off x="2123728" y="5229200"/>
            <a:ext cx="4896544" cy="584775"/>
          </a:xfrm>
          <a:prstGeom prst="rect">
            <a:avLst/>
          </a:prstGeom>
          <a:noFill/>
        </p:spPr>
        <p:txBody>
          <a:bodyPr wrap="square" rtlCol="0">
            <a:spAutoFit/>
          </a:bodyPr>
          <a:lstStyle/>
          <a:p>
            <a:pPr algn="ctr"/>
            <a:r>
              <a:rPr lang="sl-SI" sz="3200" b="1" dirty="0">
                <a:solidFill>
                  <a:prstClr val="white"/>
                </a:solidFill>
                <a:latin typeface="Ubuntu" pitchFamily="34" charset="0"/>
              </a:rPr>
              <a:t>dr. Nika Debeljak</a:t>
            </a:r>
          </a:p>
        </p:txBody>
      </p:sp>
    </p:spTree>
    <p:extLst>
      <p:ext uri="{BB962C8B-B14F-4D97-AF65-F5344CB8AC3E}">
        <p14:creationId xmlns:p14="http://schemas.microsoft.com/office/powerpoint/2010/main" val="1041402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grada vsebine 9" descr="life_small.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72778" y="188639"/>
            <a:ext cx="1079542" cy="779839"/>
          </a:xfrm>
        </p:spPr>
      </p:pic>
      <p:pic>
        <p:nvPicPr>
          <p:cNvPr id="11" name="Slika 10" descr="A9R409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77748"/>
            <a:ext cx="1152128" cy="902980"/>
          </a:xfrm>
          <a:prstGeom prst="rect">
            <a:avLst/>
          </a:prstGeom>
        </p:spPr>
      </p:pic>
      <p:pic>
        <p:nvPicPr>
          <p:cNvPr id="6" name="Slika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133" y="116632"/>
            <a:ext cx="1251218" cy="855177"/>
          </a:xfrm>
          <a:prstGeom prst="rect">
            <a:avLst/>
          </a:prstGeom>
        </p:spPr>
      </p:pic>
      <p:sp>
        <p:nvSpPr>
          <p:cNvPr id="8" name="Naslov 1"/>
          <p:cNvSpPr txBox="1">
            <a:spLocks/>
          </p:cNvSpPr>
          <p:nvPr/>
        </p:nvSpPr>
        <p:spPr>
          <a:xfrm>
            <a:off x="395536" y="764704"/>
            <a:ext cx="8229600" cy="1772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2000" b="1" dirty="0">
                <a:solidFill>
                  <a:srgbClr val="006738"/>
                </a:solidFill>
                <a:latin typeface="Arial" pitchFamily="34" charset="0"/>
                <a:cs typeface="Arial" pitchFamily="34" charset="0"/>
              </a:rPr>
              <a:t>Izkušnje projekta</a:t>
            </a:r>
            <a:br>
              <a:rPr lang="sl-SI" sz="2800" b="1" dirty="0">
                <a:solidFill>
                  <a:srgbClr val="006738"/>
                </a:solidFill>
                <a:latin typeface="Arial" pitchFamily="34" charset="0"/>
                <a:cs typeface="Arial" pitchFamily="34" charset="0"/>
              </a:rPr>
            </a:br>
            <a:br>
              <a:rPr lang="sl-SI" sz="2800" b="1" dirty="0">
                <a:solidFill>
                  <a:srgbClr val="006738"/>
                </a:solidFill>
                <a:latin typeface="Arial" pitchFamily="34" charset="0"/>
                <a:cs typeface="Arial" pitchFamily="34" charset="0"/>
              </a:rPr>
            </a:br>
            <a:r>
              <a:rPr lang="sl-SI" sz="2800" b="1" dirty="0">
                <a:solidFill>
                  <a:srgbClr val="006738"/>
                </a:solidFill>
                <a:latin typeface="Arial" pitchFamily="34" charset="0"/>
                <a:cs typeface="Arial" pitchFamily="34" charset="0"/>
              </a:rPr>
              <a:t>„Ohranjanje in upravljanje suhih travišč vzhodne Slovenije“</a:t>
            </a:r>
          </a:p>
        </p:txBody>
      </p:sp>
      <p:pic>
        <p:nvPicPr>
          <p:cNvPr id="9" name="Slika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2123" y="2636912"/>
            <a:ext cx="3816424" cy="2577447"/>
          </a:xfrm>
          <a:prstGeom prst="rect">
            <a:avLst/>
          </a:prstGeom>
        </p:spPr>
      </p:pic>
      <p:sp>
        <p:nvSpPr>
          <p:cNvPr id="7" name="PoljeZBesedilom 11"/>
          <p:cNvSpPr txBox="1"/>
          <p:nvPr/>
        </p:nvSpPr>
        <p:spPr>
          <a:xfrm>
            <a:off x="3172682" y="5517232"/>
            <a:ext cx="2675307" cy="615553"/>
          </a:xfrm>
          <a:prstGeom prst="rect">
            <a:avLst/>
          </a:prstGeom>
          <a:noFill/>
        </p:spPr>
        <p:txBody>
          <a:bodyPr wrap="square" rtlCol="0">
            <a:spAutoFit/>
          </a:bodyPr>
          <a:lstStyle/>
          <a:p>
            <a:pPr algn="ctr"/>
            <a:r>
              <a:rPr lang="sl-SI" dirty="0">
                <a:solidFill>
                  <a:srgbClr val="006738"/>
                </a:solidFill>
                <a:latin typeface="Arial" pitchFamily="34" charset="0"/>
                <a:ea typeface="+mj-ea"/>
                <a:cs typeface="Arial" pitchFamily="34" charset="0"/>
              </a:rPr>
              <a:t>Nika Debeljak </a:t>
            </a:r>
          </a:p>
          <a:p>
            <a:pPr algn="ctr"/>
            <a:r>
              <a:rPr lang="sl-SI" sz="1600" dirty="0">
                <a:solidFill>
                  <a:srgbClr val="006738"/>
                </a:solidFill>
                <a:latin typeface="Arial" pitchFamily="34" charset="0"/>
                <a:ea typeface="+mj-ea"/>
                <a:cs typeface="Arial" pitchFamily="34" charset="0"/>
              </a:rPr>
              <a:t>Ljubljana, 12.-13.2.2019</a:t>
            </a:r>
          </a:p>
        </p:txBody>
      </p:sp>
    </p:spTree>
    <p:extLst>
      <p:ext uri="{BB962C8B-B14F-4D97-AF65-F5344CB8AC3E}">
        <p14:creationId xmlns:p14="http://schemas.microsoft.com/office/powerpoint/2010/main" val="2721070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23577" y="1412776"/>
            <a:ext cx="8246715" cy="4608512"/>
          </a:xfrm>
        </p:spPr>
        <p:txBody>
          <a:bodyPr>
            <a:normAutofit lnSpcReduction="10000"/>
          </a:bodyPr>
          <a:lstStyle/>
          <a:p>
            <a:pPr>
              <a:buFontTx/>
              <a:buChar char="-"/>
              <a:defRPr/>
            </a:pPr>
            <a:r>
              <a:rPr lang="sl-SI" sz="2800" kern="0" dirty="0">
                <a:solidFill>
                  <a:srgbClr val="006738"/>
                </a:solidFill>
                <a:ea typeface="ＭＳ Ｐゴシック" pitchFamily="-109" charset="-128"/>
              </a:rPr>
              <a:t>Z drugih projektov </a:t>
            </a:r>
          </a:p>
          <a:p>
            <a:pPr lvl="1">
              <a:buFontTx/>
              <a:buChar char="-"/>
              <a:defRPr/>
            </a:pPr>
            <a:r>
              <a:rPr lang="sl-SI" sz="2400" kern="0" dirty="0">
                <a:solidFill>
                  <a:srgbClr val="006738"/>
                </a:solidFill>
                <a:ea typeface="ＭＳ Ｐゴシック" pitchFamily="-109" charset="-128"/>
              </a:rPr>
              <a:t>“Upravljavski načrt za suha travišča na Vetrniku in Oslici« (LIFE00 NAT/SLO/007223) in </a:t>
            </a:r>
          </a:p>
          <a:p>
            <a:pPr lvl="1">
              <a:buFontTx/>
              <a:buChar char="-"/>
              <a:defRPr/>
            </a:pPr>
            <a:r>
              <a:rPr lang="sl-SI" sz="2400" kern="0" dirty="0">
                <a:solidFill>
                  <a:srgbClr val="006738"/>
                </a:solidFill>
                <a:ea typeface="ＭＳ Ｐゴシック" pitchFamily="-109" charset="-128"/>
              </a:rPr>
              <a:t>»Ohranitev in varstvo ogroženih habitatov in vrst na Kraškem robu ” (LIFE02 NAT/SLO/008587), </a:t>
            </a:r>
          </a:p>
          <a:p>
            <a:pPr lvl="1">
              <a:buFontTx/>
              <a:buChar char="-"/>
              <a:defRPr/>
            </a:pPr>
            <a:r>
              <a:rPr lang="sl-SI" sz="2400" kern="0" dirty="0">
                <a:solidFill>
                  <a:srgbClr val="006738"/>
                </a:solidFill>
                <a:ea typeface="ＭＳ Ｐゴシック" pitchFamily="-109" charset="-128"/>
              </a:rPr>
              <a:t>SI-AT “Sustainable management of Alpine pastures in protected areas / Sonaravno upravljanje planin na varovanih območjih”(2012-2014)</a:t>
            </a:r>
          </a:p>
          <a:p>
            <a:pPr lvl="1">
              <a:buFontTx/>
              <a:buChar char="-"/>
              <a:defRPr/>
            </a:pPr>
            <a:r>
              <a:rPr lang="sl-SI" sz="2400" kern="0" dirty="0">
                <a:solidFill>
                  <a:srgbClr val="006738"/>
                </a:solidFill>
                <a:ea typeface="ＭＳ Ｐゴシック" pitchFamily="-109" charset="-128"/>
              </a:rPr>
              <a:t>LIFE Re.Co.Pri (paša) </a:t>
            </a:r>
          </a:p>
          <a:p>
            <a:pPr lvl="1">
              <a:buFontTx/>
              <a:buChar char="-"/>
              <a:defRPr/>
            </a:pPr>
            <a:r>
              <a:rPr lang="sl-SI" sz="2400" kern="0" dirty="0">
                <a:solidFill>
                  <a:srgbClr val="006738"/>
                </a:solidFill>
                <a:ea typeface="ＭＳ Ｐゴシック" pitchFamily="-109" charset="-128"/>
              </a:rPr>
              <a:t>LIFE Burren (delo s kmeti)</a:t>
            </a:r>
          </a:p>
          <a:p>
            <a:pPr lvl="1">
              <a:buFontTx/>
              <a:buChar char="-"/>
              <a:defRPr/>
            </a:pPr>
            <a:r>
              <a:rPr lang="sl-SI" sz="2400" kern="0" dirty="0">
                <a:solidFill>
                  <a:srgbClr val="006738"/>
                </a:solidFill>
                <a:ea typeface="ＭＳ Ｐゴシック" pitchFamily="-109" charset="-128"/>
              </a:rPr>
              <a:t>Merit (</a:t>
            </a:r>
            <a:r>
              <a:rPr lang="sl-SI" sz="2400" kern="0" dirty="0" err="1">
                <a:solidFill>
                  <a:srgbClr val="006738"/>
                </a:solidFill>
                <a:ea typeface="ＭＳ Ｐゴシック" pitchFamily="-109" charset="-128"/>
              </a:rPr>
              <a:t>Ruragri</a:t>
            </a:r>
            <a:r>
              <a:rPr lang="sl-SI" sz="2400" kern="0" dirty="0">
                <a:solidFill>
                  <a:srgbClr val="006738"/>
                </a:solidFill>
                <a:ea typeface="ＭＳ Ｐゴシック" pitchFamily="-109" charset="-128"/>
              </a:rPr>
              <a:t>)</a:t>
            </a:r>
          </a:p>
          <a:p>
            <a:pPr lvl="1">
              <a:buFontTx/>
              <a:buChar char="-"/>
              <a:defRPr/>
            </a:pPr>
            <a:endParaRPr lang="sl-SI" sz="2400" kern="0" dirty="0">
              <a:solidFill>
                <a:srgbClr val="006738"/>
              </a:solidFill>
              <a:ea typeface="ＭＳ Ｐゴシック" pitchFamily="-109" charset="-128"/>
            </a:endParaRPr>
          </a:p>
          <a:p>
            <a:pPr algn="ctr">
              <a:buFontTx/>
              <a:buChar char="-"/>
              <a:defRPr/>
            </a:pPr>
            <a:endParaRPr lang="sl-SI" sz="2800" kern="0" dirty="0">
              <a:solidFill>
                <a:srgbClr val="006738"/>
              </a:solidFill>
              <a:ea typeface="ＭＳ Ｐゴシック" pitchFamily="-109" charset="-128"/>
            </a:endParaRPr>
          </a:p>
        </p:txBody>
      </p:sp>
      <p:sp>
        <p:nvSpPr>
          <p:cNvPr id="4" name="Naslov 1"/>
          <p:cNvSpPr txBox="1">
            <a:spLocks/>
          </p:cNvSpPr>
          <p:nvPr/>
        </p:nvSpPr>
        <p:spPr>
          <a:xfrm>
            <a:off x="520750" y="404663"/>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EU dodana vrednost </a:t>
            </a:r>
          </a:p>
        </p:txBody>
      </p:sp>
      <p:pic>
        <p:nvPicPr>
          <p:cNvPr id="3074" name="Picture 2" descr="Image result for transfer of knowledge"/>
          <p:cNvPicPr>
            <a:picLocks noChangeAspect="1" noChangeArrowheads="1"/>
          </p:cNvPicPr>
          <p:nvPr/>
        </p:nvPicPr>
        <p:blipFill rotWithShape="1">
          <a:blip r:embed="rId2">
            <a:extLst>
              <a:ext uri="{28A0092B-C50C-407E-A947-70E740481C1C}">
                <a14:useLocalDpi xmlns:a14="http://schemas.microsoft.com/office/drawing/2010/main" val="0"/>
              </a:ext>
            </a:extLst>
          </a:blip>
          <a:srcRect b="13860"/>
          <a:stretch/>
        </p:blipFill>
        <p:spPr bwMode="auto">
          <a:xfrm>
            <a:off x="6300192" y="4221088"/>
            <a:ext cx="2843808" cy="182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88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20750" y="1124744"/>
            <a:ext cx="8380288" cy="4968552"/>
          </a:xfrm>
        </p:spPr>
        <p:txBody>
          <a:bodyPr>
            <a:normAutofit fontScale="92500" lnSpcReduction="10000"/>
          </a:bodyPr>
          <a:lstStyle/>
          <a:p>
            <a:pPr>
              <a:buFontTx/>
              <a:buChar char="-"/>
              <a:defRPr/>
            </a:pPr>
            <a:r>
              <a:rPr lang="sl-SI" sz="2400" kern="0" dirty="0">
                <a:solidFill>
                  <a:srgbClr val="006738"/>
                </a:solidFill>
                <a:ea typeface="ＭＳ Ｐゴシック" pitchFamily="-109" charset="-128"/>
              </a:rPr>
              <a:t>Ponovljivost: isti HT- druga Natura 2000 območja v EU, drugi HT, drugi projekti... </a:t>
            </a:r>
          </a:p>
          <a:p>
            <a:pPr>
              <a:buFontTx/>
              <a:buChar char="-"/>
              <a:defRPr/>
            </a:pPr>
            <a:r>
              <a:rPr lang="sl-SI" sz="2400" kern="0" dirty="0">
                <a:solidFill>
                  <a:srgbClr val="006738"/>
                </a:solidFill>
                <a:ea typeface="ＭＳ Ｐゴシック" pitchFamily="-109" charset="-128"/>
              </a:rPr>
              <a:t>Prenos pristopov:</a:t>
            </a:r>
          </a:p>
          <a:p>
            <a:pPr lvl="1">
              <a:buFontTx/>
              <a:buChar char="-"/>
              <a:defRPr/>
            </a:pPr>
            <a:r>
              <a:rPr lang="sl-SI" sz="2000" kern="0" dirty="0">
                <a:solidFill>
                  <a:srgbClr val="006738"/>
                </a:solidFill>
                <a:ea typeface="ＭＳ Ｐゴシック" pitchFamily="-109" charset="-128"/>
              </a:rPr>
              <a:t>Smernice in Sporazumi s kmeti </a:t>
            </a:r>
          </a:p>
          <a:p>
            <a:pPr lvl="1">
              <a:buFontTx/>
              <a:buChar char="-"/>
              <a:defRPr/>
            </a:pPr>
            <a:r>
              <a:rPr lang="sl-SI" sz="2000" kern="0" dirty="0">
                <a:solidFill>
                  <a:srgbClr val="006738"/>
                </a:solidFill>
                <a:ea typeface="ＭＳ Ｐゴシック" pitchFamily="-109" charset="-128"/>
              </a:rPr>
              <a:t>Rezultatsko usmerjen pristop k upravljanju</a:t>
            </a:r>
          </a:p>
          <a:p>
            <a:pPr lvl="1">
              <a:buFontTx/>
              <a:buChar char="-"/>
              <a:defRPr/>
            </a:pPr>
            <a:r>
              <a:rPr lang="sl-SI" sz="2000" kern="0" dirty="0">
                <a:solidFill>
                  <a:srgbClr val="006738"/>
                </a:solidFill>
                <a:ea typeface="ＭＳ Ｐゴシック" pitchFamily="-109" charset="-128"/>
              </a:rPr>
              <a:t>Multifunkcijska raba za zagotavljanje ekonomike upravljanja</a:t>
            </a:r>
          </a:p>
          <a:p>
            <a:pPr lvl="1">
              <a:buFontTx/>
              <a:buChar char="-"/>
              <a:defRPr/>
            </a:pPr>
            <a:r>
              <a:rPr lang="sl-SI" sz="2000" kern="0" dirty="0">
                <a:solidFill>
                  <a:srgbClr val="006738"/>
                </a:solidFill>
                <a:ea typeface="ＭＳ Ｐゴシック" pitchFamily="-109" charset="-128"/>
              </a:rPr>
              <a:t>Spremljanje stanja/ustreznosti upravljanja prek indikatorskih vrst</a:t>
            </a:r>
          </a:p>
          <a:p>
            <a:pPr lvl="1">
              <a:buFontTx/>
              <a:buChar char="-"/>
              <a:defRPr/>
            </a:pPr>
            <a:r>
              <a:rPr lang="sl-SI" sz="2000" kern="0" dirty="0">
                <a:solidFill>
                  <a:srgbClr val="006738"/>
                </a:solidFill>
                <a:ea typeface="ＭＳ Ｐゴシック" pitchFamily="-109" charset="-128"/>
              </a:rPr>
              <a:t>Predlog KOPOP za suha travišča – nov pristop</a:t>
            </a:r>
          </a:p>
          <a:p>
            <a:pPr marL="457200" lvl="1" indent="0">
              <a:buNone/>
              <a:defRPr/>
            </a:pPr>
            <a:endParaRPr lang="sl-SI" sz="2000" kern="0" dirty="0">
              <a:solidFill>
                <a:srgbClr val="006738"/>
              </a:solidFill>
              <a:ea typeface="ＭＳ Ｐゴシック" pitchFamily="-109" charset="-128"/>
            </a:endParaRPr>
          </a:p>
          <a:p>
            <a:pPr marL="57150" indent="0">
              <a:buNone/>
              <a:defRPr/>
            </a:pPr>
            <a:r>
              <a:rPr lang="sl-SI" sz="2400" kern="0" dirty="0">
                <a:solidFill>
                  <a:srgbClr val="006738"/>
                </a:solidFill>
                <a:ea typeface="ＭＳ Ｐゴシック" pitchFamily="-109" charset="-128"/>
              </a:rPr>
              <a:t>- Mreženje: </a:t>
            </a:r>
          </a:p>
          <a:p>
            <a:pPr lvl="1">
              <a:buFontTx/>
              <a:buChar char="-"/>
              <a:defRPr/>
            </a:pPr>
            <a:r>
              <a:rPr lang="sl-SI" sz="2000" kern="0" dirty="0">
                <a:solidFill>
                  <a:srgbClr val="006738"/>
                </a:solidFill>
                <a:ea typeface="ＭＳ Ｐゴシック" pitchFamily="-109" charset="-128"/>
              </a:rPr>
              <a:t>Sodelovanje med sektorji (varstvo narave/kmetijstvo)</a:t>
            </a:r>
          </a:p>
          <a:p>
            <a:pPr lvl="1">
              <a:buFontTx/>
              <a:buChar char="-"/>
              <a:defRPr/>
            </a:pPr>
            <a:r>
              <a:rPr lang="sl-SI" sz="2000" kern="0" dirty="0">
                <a:solidFill>
                  <a:srgbClr val="006738"/>
                </a:solidFill>
                <a:ea typeface="ＭＳ Ｐゴシック" pitchFamily="-109" charset="-128"/>
              </a:rPr>
              <a:t>Gorički travniki (EGP), LIFE Dinara; CRP; parki Žumberak</a:t>
            </a:r>
          </a:p>
          <a:p>
            <a:pPr lvl="1">
              <a:buFontTx/>
              <a:buChar char="-"/>
              <a:defRPr/>
            </a:pPr>
            <a:r>
              <a:rPr lang="sl-SI" sz="2000" kern="0" dirty="0">
                <a:solidFill>
                  <a:srgbClr val="006738"/>
                </a:solidFill>
                <a:ea typeface="ＭＳ Ｐゴシック" pitchFamily="-109" charset="-128"/>
              </a:rPr>
              <a:t>Sodelovanje z LASi</a:t>
            </a:r>
          </a:p>
          <a:p>
            <a:pPr lvl="1">
              <a:buFontTx/>
              <a:buChar char="-"/>
              <a:defRPr/>
            </a:pPr>
            <a:r>
              <a:rPr lang="sl-SI" sz="2000" kern="0" dirty="0">
                <a:solidFill>
                  <a:srgbClr val="006738"/>
                </a:solidFill>
                <a:ea typeface="ＭＳ Ｐゴシック" pitchFamily="-109" charset="-128"/>
              </a:rPr>
              <a:t>Predstvitev na konferencah</a:t>
            </a:r>
          </a:p>
          <a:p>
            <a:pPr lvl="1">
              <a:buFontTx/>
              <a:buChar char="-"/>
              <a:defRPr/>
            </a:pPr>
            <a:r>
              <a:rPr lang="sl-SI" sz="2000" kern="0" dirty="0">
                <a:solidFill>
                  <a:srgbClr val="006738"/>
                </a:solidFill>
                <a:ea typeface="ＭＳ Ｐゴシック" pitchFamily="-109" charset="-128"/>
              </a:rPr>
              <a:t>Mednarodna konfernca projekta</a:t>
            </a:r>
            <a:endParaRPr lang="sl-SI" sz="2800" kern="0" dirty="0">
              <a:solidFill>
                <a:srgbClr val="006738"/>
              </a:solidFill>
              <a:ea typeface="ＭＳ Ｐゴシック" pitchFamily="-109" charset="-128"/>
            </a:endParaRPr>
          </a:p>
        </p:txBody>
      </p:sp>
      <p:sp>
        <p:nvSpPr>
          <p:cNvPr id="4" name="Naslov 1"/>
          <p:cNvSpPr txBox="1">
            <a:spLocks/>
          </p:cNvSpPr>
          <p:nvPr/>
        </p:nvSpPr>
        <p:spPr>
          <a:xfrm>
            <a:off x="520750" y="260648"/>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EU dodana vrednost </a:t>
            </a:r>
          </a:p>
        </p:txBody>
      </p:sp>
      <p:pic>
        <p:nvPicPr>
          <p:cNvPr id="2050" name="Picture 2" descr="Image result for added va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174" y="3554720"/>
            <a:ext cx="1931679" cy="153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42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15094" y="1124744"/>
            <a:ext cx="8440911" cy="4968552"/>
          </a:xfrm>
        </p:spPr>
        <p:txBody>
          <a:bodyPr>
            <a:normAutofit fontScale="92500" lnSpcReduction="20000"/>
          </a:bodyPr>
          <a:lstStyle/>
          <a:p>
            <a:pPr marL="0" indent="0">
              <a:buNone/>
              <a:defRPr/>
            </a:pPr>
            <a:r>
              <a:rPr lang="sl-SI" sz="2400" kern="0" dirty="0">
                <a:solidFill>
                  <a:srgbClr val="006738"/>
                </a:solidFill>
                <a:ea typeface="ＭＳ Ｐゴシック" pitchFamily="-109" charset="-128"/>
              </a:rPr>
              <a:t>Sinergije:</a:t>
            </a:r>
          </a:p>
          <a:p>
            <a:pPr>
              <a:buFontTx/>
              <a:buChar char="-"/>
              <a:defRPr/>
            </a:pPr>
            <a:r>
              <a:rPr lang="sl-SI" sz="2400" kern="0" dirty="0">
                <a:solidFill>
                  <a:srgbClr val="006738"/>
                </a:solidFill>
                <a:ea typeface="ＭＳ Ｐゴシック" pitchFamily="-109" charset="-128"/>
              </a:rPr>
              <a:t>„Habitatna direktiva“; PUN: ogodno ohranitveno stanje HT</a:t>
            </a:r>
          </a:p>
          <a:p>
            <a:pPr>
              <a:buFontTx/>
              <a:buChar char="-"/>
              <a:defRPr/>
            </a:pPr>
            <a:endParaRPr lang="sl-SI" sz="2400" kern="0" dirty="0">
              <a:solidFill>
                <a:srgbClr val="006738"/>
              </a:solidFill>
              <a:ea typeface="ＭＳ Ｐゴシック" pitchFamily="-109" charset="-128"/>
            </a:endParaRPr>
          </a:p>
          <a:p>
            <a:pPr>
              <a:buFontTx/>
              <a:buChar char="-"/>
              <a:defRPr/>
            </a:pPr>
            <a:r>
              <a:rPr lang="en-GB" sz="2400" kern="0" dirty="0">
                <a:solidFill>
                  <a:srgbClr val="006738"/>
                </a:solidFill>
                <a:ea typeface="ＭＳ Ｐゴシック" pitchFamily="-109" charset="-128"/>
              </a:rPr>
              <a:t>"Europe 2020: a strategy for smart, sustainable and inclusive growth" and </a:t>
            </a:r>
            <a:r>
              <a:rPr lang="sl-SI" sz="2400" kern="0" dirty="0">
                <a:solidFill>
                  <a:srgbClr val="006738"/>
                </a:solidFill>
                <a:ea typeface="ＭＳ Ｐゴシック" pitchFamily="-109" charset="-128"/>
              </a:rPr>
              <a:t>„</a:t>
            </a:r>
            <a:r>
              <a:rPr lang="en-GB" sz="2400" kern="0" dirty="0">
                <a:solidFill>
                  <a:srgbClr val="006738"/>
                </a:solidFill>
                <a:ea typeface="ＭＳ Ｐゴシック" pitchFamily="-109" charset="-128"/>
              </a:rPr>
              <a:t>EU 2020 Biodiversity Strategy</a:t>
            </a:r>
            <a:r>
              <a:rPr lang="sl-SI" sz="2400" kern="0" dirty="0">
                <a:solidFill>
                  <a:srgbClr val="006738"/>
                </a:solidFill>
                <a:ea typeface="ＭＳ Ｐゴシック" pitchFamily="-109" charset="-128"/>
              </a:rPr>
              <a:t>“: ohranjanje biodiverzitete v kulturni kmetijski krajini </a:t>
            </a:r>
          </a:p>
          <a:p>
            <a:pPr>
              <a:buFontTx/>
              <a:buChar char="-"/>
              <a:defRPr/>
            </a:pPr>
            <a:endParaRPr lang="sl-SI" sz="2400" kern="0" dirty="0">
              <a:solidFill>
                <a:srgbClr val="006738"/>
              </a:solidFill>
              <a:ea typeface="ＭＳ Ｐゴシック" pitchFamily="-109" charset="-128"/>
            </a:endParaRPr>
          </a:p>
          <a:p>
            <a:pPr>
              <a:buFontTx/>
              <a:buChar char="-"/>
              <a:defRPr/>
            </a:pPr>
            <a:r>
              <a:rPr lang="en-GB" sz="2400" kern="0" dirty="0">
                <a:solidFill>
                  <a:srgbClr val="006738"/>
                </a:solidFill>
                <a:ea typeface="ＭＳ Ｐゴシック" pitchFamily="-109" charset="-128"/>
              </a:rPr>
              <a:t>National Rural Development Programme</a:t>
            </a:r>
            <a:r>
              <a:rPr lang="sl-SI" sz="2400" kern="0" dirty="0">
                <a:solidFill>
                  <a:srgbClr val="006738"/>
                </a:solidFill>
                <a:ea typeface="ＭＳ Ｐゴシック" pitchFamily="-109" charset="-128"/>
              </a:rPr>
              <a:t>: oživljanje kmetijstva v ruralnih območjih, dopolnilne dejavnosti kmetij in razvoj produktov (večanje zaposlitev); načrti kmetij; zmanjšanje odseljevanja, nižanje povprečne starosti</a:t>
            </a:r>
          </a:p>
          <a:p>
            <a:pPr>
              <a:buFontTx/>
              <a:buChar char="-"/>
              <a:defRPr/>
            </a:pPr>
            <a:endParaRPr lang="sl-SI" sz="2400" kern="0" dirty="0">
              <a:solidFill>
                <a:srgbClr val="006738"/>
              </a:solidFill>
              <a:ea typeface="ＭＳ Ｐゴシック" pitchFamily="-109" charset="-128"/>
            </a:endParaRPr>
          </a:p>
          <a:p>
            <a:pPr>
              <a:buFontTx/>
              <a:buChar char="-"/>
              <a:defRPr/>
            </a:pPr>
            <a:r>
              <a:rPr lang="sl-SI" sz="2400" kern="0" dirty="0">
                <a:solidFill>
                  <a:srgbClr val="006738"/>
                </a:solidFill>
                <a:ea typeface="ＭＳ Ｐゴシック" pitchFamily="-109" charset="-128"/>
              </a:rPr>
              <a:t>Ohranjanje genetskega materiala starih sort sadja</a:t>
            </a:r>
          </a:p>
          <a:p>
            <a:pPr>
              <a:buFontTx/>
              <a:buChar char="-"/>
              <a:defRPr/>
            </a:pPr>
            <a:endParaRPr lang="sl-SI" sz="2400" kern="0" dirty="0">
              <a:solidFill>
                <a:srgbClr val="006738"/>
              </a:solidFill>
              <a:ea typeface="ＭＳ Ｐゴシック" pitchFamily="-109" charset="-128"/>
            </a:endParaRPr>
          </a:p>
          <a:p>
            <a:pPr>
              <a:buFontTx/>
              <a:buChar char="-"/>
              <a:defRPr/>
            </a:pPr>
            <a:r>
              <a:rPr lang="sl-SI" sz="2400" kern="0" dirty="0">
                <a:solidFill>
                  <a:srgbClr val="006738"/>
                </a:solidFill>
                <a:ea typeface="ＭＳ Ｐゴシック" pitchFamily="-109" charset="-128"/>
              </a:rPr>
              <a:t>Okrep proti plazenju zemlje</a:t>
            </a:r>
          </a:p>
          <a:p>
            <a:pPr algn="ctr">
              <a:buFontTx/>
              <a:buChar char="-"/>
              <a:defRPr/>
            </a:pPr>
            <a:endParaRPr lang="sl-SI" sz="2400" kern="0" dirty="0">
              <a:solidFill>
                <a:srgbClr val="006738"/>
              </a:solidFill>
              <a:ea typeface="ＭＳ Ｐゴシック" pitchFamily="-109" charset="-128"/>
            </a:endParaRPr>
          </a:p>
        </p:txBody>
      </p:sp>
      <p:sp>
        <p:nvSpPr>
          <p:cNvPr id="4" name="Naslov 1"/>
          <p:cNvSpPr txBox="1">
            <a:spLocks/>
          </p:cNvSpPr>
          <p:nvPr/>
        </p:nvSpPr>
        <p:spPr>
          <a:xfrm>
            <a:off x="520750" y="404663"/>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EU dodana vrednost </a:t>
            </a:r>
          </a:p>
        </p:txBody>
      </p:sp>
      <p:pic>
        <p:nvPicPr>
          <p:cNvPr id="102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255"/>
          <a:stretch/>
        </p:blipFill>
        <p:spPr bwMode="auto">
          <a:xfrm>
            <a:off x="6679584" y="4653136"/>
            <a:ext cx="2470448" cy="14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33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p:cNvSpPr txBox="1"/>
          <p:nvPr/>
        </p:nvSpPr>
        <p:spPr>
          <a:xfrm>
            <a:off x="271985" y="1137518"/>
            <a:ext cx="8548487" cy="954107"/>
          </a:xfrm>
          <a:prstGeom prst="rect">
            <a:avLst/>
          </a:prstGeom>
          <a:noFill/>
        </p:spPr>
        <p:txBody>
          <a:bodyPr wrap="square" rtlCol="0">
            <a:spAutoFit/>
          </a:bodyPr>
          <a:lstStyle/>
          <a:p>
            <a:pPr algn="ctr"/>
            <a:r>
              <a:rPr lang="sl-SI" sz="3200" dirty="0">
                <a:solidFill>
                  <a:prstClr val="black"/>
                </a:solidFill>
                <a:latin typeface="Ubuntu" panose="020B0504030602030204" pitchFamily="34" charset="0"/>
              </a:rPr>
              <a:t>DELO V SKUPINAH</a:t>
            </a:r>
          </a:p>
          <a:p>
            <a:pPr algn="ctr"/>
            <a:r>
              <a:rPr lang="sl-SI" sz="2400" dirty="0">
                <a:solidFill>
                  <a:prstClr val="black"/>
                </a:solidFill>
                <a:latin typeface="Ubuntu" panose="020B0504030602030204" pitchFamily="34" charset="0"/>
              </a:rPr>
              <a:t>60 MINUT</a:t>
            </a:r>
          </a:p>
        </p:txBody>
      </p:sp>
      <p:pic>
        <p:nvPicPr>
          <p:cNvPr id="2050" name="Picture 2" descr="http://www.mspguide.org/sites/default/files/images/problem_tree_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376" y="2274858"/>
            <a:ext cx="3627824" cy="3514061"/>
          </a:xfrm>
          <a:prstGeom prst="rect">
            <a:avLst/>
          </a:prstGeom>
          <a:noFill/>
          <a:extLst>
            <a:ext uri="{909E8E84-426E-40DD-AFC4-6F175D3DCCD1}">
              <a14:hiddenFill xmlns:a14="http://schemas.microsoft.com/office/drawing/2010/main">
                <a:solidFill>
                  <a:srgbClr val="FFFFFF"/>
                </a:solidFill>
              </a14:hiddenFill>
            </a:ext>
          </a:extLst>
        </p:spPr>
      </p:pic>
      <p:sp>
        <p:nvSpPr>
          <p:cNvPr id="12" name="Pravokotnik 11"/>
          <p:cNvSpPr/>
          <p:nvPr/>
        </p:nvSpPr>
        <p:spPr>
          <a:xfrm>
            <a:off x="1" y="0"/>
            <a:ext cx="9143999" cy="692696"/>
          </a:xfrm>
          <a:prstGeom prst="rect">
            <a:avLst/>
          </a:prstGeom>
          <a:solidFill>
            <a:srgbClr val="4696C8"/>
          </a:solidFill>
          <a:ln>
            <a:solidFill>
              <a:srgbClr val="46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schemeClr val="tx1"/>
                </a:solidFill>
                <a:latin typeface="Ubuntu" panose="020B0504030602030204" pitchFamily="34" charset="0"/>
              </a:rPr>
              <a:t>Sklop: EU dodana vrednost</a:t>
            </a:r>
            <a:endParaRPr lang="sl-SI" sz="2000" dirty="0">
              <a:latin typeface="Ubuntu" panose="020B0504030602030204" pitchFamily="34" charset="0"/>
            </a:endParaRPr>
          </a:p>
        </p:txBody>
      </p:sp>
    </p:spTree>
    <p:extLst>
      <p:ext uri="{BB962C8B-B14F-4D97-AF65-F5344CB8AC3E}">
        <p14:creationId xmlns:p14="http://schemas.microsoft.com/office/powerpoint/2010/main" val="671344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   </a:t>
            </a:r>
            <a:r>
              <a:rPr lang="sl-SI" sz="2000" dirty="0">
                <a:solidFill>
                  <a:schemeClr val="tx1"/>
                </a:solidFill>
                <a:latin typeface="Ubuntu" panose="020B0504030602030204" pitchFamily="34" charset="0"/>
              </a:rPr>
              <a:t>Sklop:Uvod</a:t>
            </a:r>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1475390418"/>
              </p:ext>
            </p:extLst>
          </p:nvPr>
        </p:nvGraphicFramePr>
        <p:xfrm>
          <a:off x="457607" y="1065621"/>
          <a:ext cx="8268560" cy="4934987"/>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451013">
                  <a:extLst>
                    <a:ext uri="{9D8B030D-6E8A-4147-A177-3AD203B41FA5}">
                      <a16:colId xmlns:a16="http://schemas.microsoft.com/office/drawing/2014/main" val="20001"/>
                    </a:ext>
                  </a:extLst>
                </a:gridCol>
                <a:gridCol w="3290071">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Nosilec sklopa</a:t>
                      </a: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0" dirty="0">
                          <a:effectLst/>
                          <a:latin typeface="Ubuntu" panose="020B0504030602030204" pitchFamily="34" charset="0"/>
                        </a:rPr>
                        <a:t>08.30 – 09.00</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rPr>
                        <a:t>Registracija udeležencev in pogostitev s kavo</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Jasna</a:t>
                      </a:r>
                      <a:r>
                        <a:rPr lang="sl-SI" sz="1400" b="0" baseline="0" dirty="0">
                          <a:effectLst/>
                          <a:latin typeface="Ubuntu" panose="020B0504030602030204" pitchFamily="34" charset="0"/>
                          <a:ea typeface="Calibri"/>
                          <a:cs typeface="Times New Roman"/>
                        </a:rPr>
                        <a:t> </a:t>
                      </a:r>
                      <a:r>
                        <a:rPr lang="sl-SI" sz="1400" b="0" baseline="0" dirty="0" err="1">
                          <a:effectLst/>
                          <a:latin typeface="Ubuntu" panose="020B0504030602030204" pitchFamily="34" charset="0"/>
                          <a:ea typeface="Calibri"/>
                          <a:cs typeface="Times New Roman"/>
                        </a:rPr>
                        <a:t>Blaj</a:t>
                      </a:r>
                      <a:r>
                        <a:rPr lang="sl-SI" sz="1400" b="0" dirty="0">
                          <a:effectLst/>
                          <a:latin typeface="Ubuntu" panose="020B0504030602030204" pitchFamily="34" charset="0"/>
                          <a:ea typeface="Calibri"/>
                          <a:cs typeface="Times New Roman"/>
                        </a:rPr>
                        <a:t>, Janja Samec</a:t>
                      </a: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Pozdravni nagovor</a:t>
                      </a:r>
                      <a:r>
                        <a:rPr lang="sl-SI" sz="1400" baseline="0" dirty="0">
                          <a:effectLst/>
                          <a:latin typeface="Ubuntu" panose="020B0504030602030204" pitchFamily="34" charset="0"/>
                        </a:rPr>
                        <a:t> in </a:t>
                      </a:r>
                    </a:p>
                    <a:p>
                      <a:pPr algn="ctr">
                        <a:lnSpc>
                          <a:spcPct val="115000"/>
                        </a:lnSpc>
                        <a:spcAft>
                          <a:spcPts val="0"/>
                        </a:spcAft>
                      </a:pPr>
                      <a:r>
                        <a:rPr lang="sl-SI" sz="1400" dirty="0">
                          <a:effectLst/>
                          <a:latin typeface="Ubuntu" panose="020B0504030602030204" pitchFamily="34" charset="0"/>
                        </a:rPr>
                        <a:t> uvod v delavnico</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v.d. Generalna direktorica</a:t>
                      </a:r>
                      <a:r>
                        <a:rPr lang="sl-SI" sz="1400" baseline="0" dirty="0">
                          <a:effectLst/>
                          <a:latin typeface="Ubuntu" panose="020B0504030602030204" pitchFamily="34" charset="0"/>
                          <a:ea typeface="Calibri"/>
                          <a:cs typeface="Times New Roman"/>
                        </a:rPr>
                        <a:t> Direktorata za okolje, mag. </a:t>
                      </a:r>
                      <a:r>
                        <a:rPr lang="sl-SI" sz="1400" dirty="0">
                          <a:effectLst/>
                          <a:latin typeface="Ubuntu" panose="020B0504030602030204" pitchFamily="34" charset="0"/>
                          <a:ea typeface="Calibri"/>
                          <a:cs typeface="Times New Roman"/>
                        </a:rPr>
                        <a:t>Tanja Bolte</a:t>
                      </a:r>
                      <a:endParaRPr lang="sl-SI" sz="1400" baseline="0" dirty="0">
                        <a:effectLst/>
                        <a:latin typeface="Ubuntu" panose="020B0504030602030204" pitchFamily="34" charset="0"/>
                        <a:ea typeface="Calibri"/>
                        <a:cs typeface="Times New Roman"/>
                      </a:endParaRPr>
                    </a:p>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b="0" dirty="0">
                          <a:effectLst/>
                          <a:latin typeface="Ubuntu" panose="020B0504030602030204" pitchFamily="34" charset="0"/>
                        </a:rPr>
                        <a:t>09.15 – 10.45</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Prenos rezultatov projekta v aktivnosti</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Danilo Šteblaj</a:t>
                      </a:r>
                    </a:p>
                    <a:p>
                      <a:pPr algn="ctr">
                        <a:lnSpc>
                          <a:spcPct val="115000"/>
                        </a:lnSpc>
                        <a:spcAft>
                          <a:spcPts val="0"/>
                        </a:spcAft>
                      </a:pPr>
                      <a:r>
                        <a:rPr lang="sl-SI" sz="1400" b="0" dirty="0">
                          <a:effectLst/>
                          <a:latin typeface="Ubuntu" panose="020B0504030602030204" pitchFamily="34" charset="0"/>
                          <a:ea typeface="Calibri"/>
                          <a:cs typeface="Times New Roman"/>
                        </a:rPr>
                        <a:t>dr.</a:t>
                      </a:r>
                      <a:r>
                        <a:rPr lang="sl-SI" sz="1400" b="0" baseline="0" dirty="0">
                          <a:effectLst/>
                          <a:latin typeface="Ubuntu" panose="020B0504030602030204" pitchFamily="34" charset="0"/>
                          <a:ea typeface="Calibri"/>
                          <a:cs typeface="Times New Roman"/>
                        </a:rPr>
                        <a:t> Nika Debeljak</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10.45 – 11.00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Odmor</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dirty="0">
                          <a:effectLst/>
                          <a:latin typeface="Ubuntu" panose="020B0504030602030204" pitchFamily="34" charset="0"/>
                        </a:rPr>
                        <a:t>11.00 – 13.00</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EU dodana vrednost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Janja Samec</a:t>
                      </a:r>
                    </a:p>
                    <a:p>
                      <a:pPr algn="ctr">
                        <a:lnSpc>
                          <a:spcPct val="115000"/>
                        </a:lnSpc>
                        <a:spcAft>
                          <a:spcPts val="0"/>
                        </a:spcAft>
                      </a:pPr>
                      <a:r>
                        <a:rPr lang="sl-SI" sz="1400" baseline="0" dirty="0">
                          <a:effectLst/>
                          <a:latin typeface="Ubuntu" panose="020B0504030602030204" pitchFamily="34" charset="0"/>
                          <a:ea typeface="Calibri"/>
                          <a:cs typeface="Times New Roman"/>
                        </a:rPr>
                        <a:t> dr.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1" dirty="0">
                          <a:effectLst/>
                          <a:latin typeface="Ubuntu" panose="020B0504030602030204" pitchFamily="34" charset="0"/>
                        </a:rPr>
                        <a:t>13.00 – 13.50</a:t>
                      </a:r>
                      <a:endParaRPr lang="sl-SI" sz="1400" b="1"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Kosilo</a:t>
                      </a:r>
                      <a:endParaRPr lang="sl-SI" sz="1400" b="1"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b="1"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dirty="0">
                          <a:effectLst/>
                          <a:latin typeface="Ubuntu" panose="020B0504030602030204" pitchFamily="34" charset="0"/>
                        </a:rPr>
                        <a:t>13.50 – 15.15</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Ciljne skupine in deležniki</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ea typeface="Calibri"/>
                          <a:cs typeface="Times New Roman"/>
                        </a:rPr>
                        <a:t>Maja Cipot / Marjetka Šemrl </a:t>
                      </a:r>
                      <a:r>
                        <a:rPr lang="sl-SI" sz="1400" dirty="0" err="1">
                          <a:effectLst/>
                          <a:latin typeface="Ubuntu" panose="020B0504030602030204" pitchFamily="34" charset="0"/>
                          <a:ea typeface="Calibri"/>
                          <a:cs typeface="Times New Roman"/>
                        </a:rPr>
                        <a:t>dos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Reis</a:t>
                      </a:r>
                      <a:endParaRPr lang="sl-SI" sz="1400" dirty="0">
                        <a:effectLst/>
                        <a:latin typeface="Ubuntu" panose="020B0504030602030204" pitchFamily="34" charset="0"/>
                        <a:ea typeface="Calibri"/>
                        <a:cs typeface="Times New Roman"/>
                      </a:endParaRPr>
                    </a:p>
                    <a:p>
                      <a:pPr algn="ctr">
                        <a:lnSpc>
                          <a:spcPct val="115000"/>
                        </a:lnSpc>
                        <a:spcAft>
                          <a:spcPts val="0"/>
                        </a:spcAft>
                      </a:pPr>
                      <a:r>
                        <a:rPr lang="sl-SI" sz="1400" dirty="0">
                          <a:effectLst/>
                          <a:latin typeface="Ubuntu" panose="020B0504030602030204" pitchFamily="34" charset="0"/>
                          <a:ea typeface="Calibri"/>
                          <a:cs typeface="Times New Roman"/>
                        </a:rPr>
                        <a:t>dr.</a:t>
                      </a:r>
                      <a:r>
                        <a:rPr lang="sl-SI" sz="1400" baseline="0" dirty="0">
                          <a:effectLst/>
                          <a:latin typeface="Ubuntu" panose="020B0504030602030204" pitchFamily="34" charset="0"/>
                          <a:ea typeface="Calibri"/>
                          <a:cs typeface="Times New Roman"/>
                        </a:rPr>
                        <a:t>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dirty="0">
                          <a:effectLst/>
                          <a:latin typeface="Ubuntu" panose="020B0504030602030204" pitchFamily="34" charset="0"/>
                        </a:rPr>
                        <a:t>15.15 – 15.30</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Zaključek</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0448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Kviz</a:t>
            </a:r>
            <a:endParaRPr lang="sl-SI" sz="2000" dirty="0">
              <a:latin typeface="Ubuntu" panose="020B0504030602030204" pitchFamily="34" charset="0"/>
            </a:endParaRPr>
          </a:p>
        </p:txBody>
      </p:sp>
      <p:sp>
        <p:nvSpPr>
          <p:cNvPr id="5" name="PoljeZBesedilom 4"/>
          <p:cNvSpPr txBox="1"/>
          <p:nvPr/>
        </p:nvSpPr>
        <p:spPr>
          <a:xfrm>
            <a:off x="317643" y="993656"/>
            <a:ext cx="8548487" cy="1077218"/>
          </a:xfrm>
          <a:prstGeom prst="rect">
            <a:avLst/>
          </a:prstGeom>
          <a:noFill/>
        </p:spPr>
        <p:txBody>
          <a:bodyPr wrap="square" rtlCol="0">
            <a:spAutoFit/>
          </a:bodyPr>
          <a:lstStyle/>
          <a:p>
            <a:pPr marL="514350" lvl="0" indent="-514350">
              <a:buFont typeface="+mj-lt"/>
              <a:buAutoNum type="arabicPeriod" startAt="2"/>
            </a:pPr>
            <a:r>
              <a:rPr lang="sl-SI" sz="3200" b="1" dirty="0">
                <a:latin typeface="Ubuntu" panose="020B0504030602030204" pitchFamily="34" charset="0"/>
              </a:rPr>
              <a:t>Kakšna je stopnja EU sofinanciranja »tradicionalnih projektov«?</a:t>
            </a:r>
          </a:p>
        </p:txBody>
      </p:sp>
      <p:sp>
        <p:nvSpPr>
          <p:cNvPr id="19" name="PoljeZBesedilom 18"/>
          <p:cNvSpPr txBox="1"/>
          <p:nvPr/>
        </p:nvSpPr>
        <p:spPr>
          <a:xfrm>
            <a:off x="444428" y="2227754"/>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a:pPr>
            <a:r>
              <a:rPr lang="sl-SI" sz="2000" dirty="0"/>
              <a:t>50 %</a:t>
            </a:r>
          </a:p>
        </p:txBody>
      </p:sp>
      <p:sp>
        <p:nvSpPr>
          <p:cNvPr id="20" name="PoljeZBesedilom 19"/>
          <p:cNvSpPr txBox="1"/>
          <p:nvPr/>
        </p:nvSpPr>
        <p:spPr>
          <a:xfrm>
            <a:off x="444074" y="3119567"/>
            <a:ext cx="5013058" cy="707886"/>
          </a:xfrm>
          <a:prstGeom prst="rect">
            <a:avLst/>
          </a:prstGeom>
          <a:noFill/>
        </p:spPr>
        <p:txBody>
          <a:bodyPr wrap="square" rtlCol="0">
            <a:spAutoFit/>
          </a:bodyPr>
          <a:lstStyle/>
          <a:p>
            <a:pPr marL="457200" indent="-457200">
              <a:spcBef>
                <a:spcPts val="300"/>
              </a:spcBef>
              <a:spcAft>
                <a:spcPts val="200"/>
              </a:spcAft>
              <a:buFont typeface="+mj-lt"/>
              <a:buAutoNum type="arabicPeriod" startAt="2"/>
            </a:pPr>
            <a:r>
              <a:rPr lang="sl-SI" sz="2000" dirty="0"/>
              <a:t>60% narava (izjemoma 75%), 55% okolje in podnebni ukrepi</a:t>
            </a:r>
          </a:p>
        </p:txBody>
      </p:sp>
      <p:sp>
        <p:nvSpPr>
          <p:cNvPr id="23" name="PoljeZBesedilom 22"/>
          <p:cNvSpPr txBox="1"/>
          <p:nvPr/>
        </p:nvSpPr>
        <p:spPr>
          <a:xfrm>
            <a:off x="444782" y="4138712"/>
            <a:ext cx="5013058" cy="400110"/>
          </a:xfrm>
          <a:prstGeom prst="rect">
            <a:avLst/>
          </a:prstGeom>
          <a:noFill/>
        </p:spPr>
        <p:txBody>
          <a:bodyPr wrap="square" rtlCol="0">
            <a:spAutoFit/>
          </a:bodyPr>
          <a:lstStyle/>
          <a:p>
            <a:pPr marL="457200" indent="-457200">
              <a:spcBef>
                <a:spcPts val="300"/>
              </a:spcBef>
              <a:spcAft>
                <a:spcPts val="200"/>
              </a:spcAft>
              <a:buFont typeface="+mj-lt"/>
              <a:buAutoNum type="arabicPeriod" startAt="3"/>
            </a:pPr>
            <a:r>
              <a:rPr lang="sl-SI" sz="2000" dirty="0"/>
              <a:t>60%</a:t>
            </a:r>
          </a:p>
        </p:txBody>
      </p:sp>
      <p:sp>
        <p:nvSpPr>
          <p:cNvPr id="24" name="PoljeZBesedilom 23"/>
          <p:cNvSpPr txBox="1"/>
          <p:nvPr/>
        </p:nvSpPr>
        <p:spPr>
          <a:xfrm>
            <a:off x="444074" y="4999087"/>
            <a:ext cx="5013058" cy="1079783"/>
          </a:xfrm>
          <a:prstGeom prst="rect">
            <a:avLst/>
          </a:prstGeom>
          <a:noFill/>
        </p:spPr>
        <p:txBody>
          <a:bodyPr wrap="square" rtlCol="0">
            <a:spAutoFit/>
          </a:bodyPr>
          <a:lstStyle/>
          <a:p>
            <a:pPr marL="457200" indent="-457200">
              <a:spcBef>
                <a:spcPts val="300"/>
              </a:spcBef>
              <a:spcAft>
                <a:spcPts val="200"/>
              </a:spcAft>
              <a:buFont typeface="+mj-lt"/>
              <a:buAutoNum type="arabicPeriod" startAt="4"/>
            </a:pPr>
            <a:r>
              <a:rPr lang="sl-SI" sz="2000" dirty="0"/>
              <a:t>75% narava, 65% okolje in podnebni ukrepi</a:t>
            </a:r>
          </a:p>
          <a:p>
            <a:pPr marL="457200" lvl="0" indent="-457200">
              <a:spcBef>
                <a:spcPts val="300"/>
              </a:spcBef>
              <a:spcAft>
                <a:spcPts val="200"/>
              </a:spcAft>
              <a:buFont typeface="+mj-lt"/>
              <a:buAutoNum type="arabicPeriod" startAt="4"/>
            </a:pPr>
            <a:endParaRPr lang="sl-SI" sz="2000" dirty="0"/>
          </a:p>
        </p:txBody>
      </p:sp>
      <p:pic>
        <p:nvPicPr>
          <p:cNvPr id="2050" name="Picture 2" descr="D:\Dokumenti\WW2_2018\$_32.JPG"/>
          <p:cNvPicPr>
            <a:picLocks noChangeAspect="1" noChangeArrowheads="1"/>
          </p:cNvPicPr>
          <p:nvPr/>
        </p:nvPicPr>
        <p:blipFill rotWithShape="1">
          <a:blip r:embed="rId7">
            <a:extLst>
              <a:ext uri="{28A0092B-C50C-407E-A947-70E740481C1C}">
                <a14:useLocalDpi xmlns:a14="http://schemas.microsoft.com/office/drawing/2010/main" val="0"/>
              </a:ext>
            </a:extLst>
          </a:blip>
          <a:srcRect l="9506" t="25399" r="10325" b="17965"/>
          <a:stretch/>
        </p:blipFill>
        <p:spPr bwMode="auto">
          <a:xfrm>
            <a:off x="5457132" y="2100422"/>
            <a:ext cx="360426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black"/>
                </a:solidFill>
                <a:latin typeface="Ubuntu" panose="020B0504030602030204" pitchFamily="34" charset="0"/>
              </a:rPr>
              <a:t>   Sklop: KOSILO</a:t>
            </a:r>
            <a:endParaRPr lang="sl-SI" sz="2000" dirty="0">
              <a:solidFill>
                <a:prstClr val="white"/>
              </a:solidFill>
              <a:latin typeface="Ubuntu" panose="020B0504030602030204" pitchFamily="34" charset="0"/>
            </a:endParaRPr>
          </a:p>
        </p:txBody>
      </p:sp>
      <p:sp>
        <p:nvSpPr>
          <p:cNvPr id="6" name="AutoShape 2"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7" name="AutoShape 4"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4" name="AutoShape 2" descr="Rezultat iskanja slik za lunch time"/>
          <p:cNvSpPr>
            <a:spLocks noChangeAspect="1" noChangeArrowheads="1"/>
          </p:cNvSpPr>
          <p:nvPr/>
        </p:nvSpPr>
        <p:spPr bwMode="auto">
          <a:xfrm>
            <a:off x="155575" y="-1919288"/>
            <a:ext cx="3914775" cy="4010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963" y="919382"/>
            <a:ext cx="4907310" cy="503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06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t>   </a:t>
            </a:r>
            <a:r>
              <a:rPr lang="sl-SI" sz="2000" dirty="0">
                <a:solidFill>
                  <a:schemeClr val="tx1"/>
                </a:solidFill>
                <a:latin typeface="Ubuntu" panose="020B0504030602030204" pitchFamily="34" charset="0"/>
              </a:rPr>
              <a:t>Sklop:Uvod</a:t>
            </a:r>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3558672697"/>
              </p:ext>
            </p:extLst>
          </p:nvPr>
        </p:nvGraphicFramePr>
        <p:xfrm>
          <a:off x="457607" y="1065621"/>
          <a:ext cx="8268560" cy="4917461"/>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451013">
                  <a:extLst>
                    <a:ext uri="{9D8B030D-6E8A-4147-A177-3AD203B41FA5}">
                      <a16:colId xmlns:a16="http://schemas.microsoft.com/office/drawing/2014/main" val="20001"/>
                    </a:ext>
                  </a:extLst>
                </a:gridCol>
                <a:gridCol w="3290071">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Nosilec sklopa</a:t>
                      </a: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0" dirty="0">
                          <a:effectLst/>
                          <a:latin typeface="Ubuntu" panose="020B0504030602030204" pitchFamily="34" charset="0"/>
                        </a:rPr>
                        <a:t>08.30 – 09.00</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rPr>
                        <a:t>Registracija udeležencev in pogostitev s kavo</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Jasna</a:t>
                      </a:r>
                      <a:r>
                        <a:rPr lang="sl-SI" sz="1400" b="0" baseline="0" dirty="0">
                          <a:effectLst/>
                          <a:latin typeface="Ubuntu" panose="020B0504030602030204" pitchFamily="34" charset="0"/>
                          <a:ea typeface="Calibri"/>
                          <a:cs typeface="Times New Roman"/>
                        </a:rPr>
                        <a:t> </a:t>
                      </a:r>
                      <a:r>
                        <a:rPr lang="sl-SI" sz="1400" b="0" baseline="0" dirty="0" err="1">
                          <a:effectLst/>
                          <a:latin typeface="Ubuntu" panose="020B0504030602030204" pitchFamily="34" charset="0"/>
                          <a:ea typeface="Calibri"/>
                          <a:cs typeface="Times New Roman"/>
                        </a:rPr>
                        <a:t>Blaj</a:t>
                      </a:r>
                      <a:r>
                        <a:rPr lang="sl-SI" sz="1400" b="0" dirty="0">
                          <a:effectLst/>
                          <a:latin typeface="Ubuntu" panose="020B0504030602030204" pitchFamily="34" charset="0"/>
                          <a:ea typeface="Calibri"/>
                          <a:cs typeface="Times New Roman"/>
                        </a:rPr>
                        <a:t>, Janja Samec</a:t>
                      </a: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Pozdravni nagovor</a:t>
                      </a:r>
                      <a:r>
                        <a:rPr lang="sl-SI" sz="1400" baseline="0" dirty="0">
                          <a:effectLst/>
                          <a:latin typeface="Ubuntu" panose="020B0504030602030204" pitchFamily="34" charset="0"/>
                        </a:rPr>
                        <a:t> in </a:t>
                      </a:r>
                    </a:p>
                    <a:p>
                      <a:pPr algn="ctr">
                        <a:lnSpc>
                          <a:spcPct val="115000"/>
                        </a:lnSpc>
                        <a:spcAft>
                          <a:spcPts val="0"/>
                        </a:spcAft>
                      </a:pPr>
                      <a:r>
                        <a:rPr lang="sl-SI" sz="1400" dirty="0">
                          <a:effectLst/>
                          <a:latin typeface="Ubuntu" panose="020B0504030602030204" pitchFamily="34" charset="0"/>
                        </a:rPr>
                        <a:t> uvod v delavnico</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v.d. Generalna direktorica</a:t>
                      </a:r>
                      <a:r>
                        <a:rPr lang="sl-SI" sz="1400" baseline="0" dirty="0">
                          <a:effectLst/>
                          <a:latin typeface="Ubuntu" panose="020B0504030602030204" pitchFamily="34" charset="0"/>
                          <a:ea typeface="Calibri"/>
                          <a:cs typeface="Times New Roman"/>
                        </a:rPr>
                        <a:t> Direktorata za okolje, mag. </a:t>
                      </a:r>
                      <a:r>
                        <a:rPr lang="sl-SI" sz="1400" dirty="0">
                          <a:effectLst/>
                          <a:latin typeface="Ubuntu" panose="020B0504030602030204" pitchFamily="34" charset="0"/>
                          <a:ea typeface="Calibri"/>
                          <a:cs typeface="Times New Roman"/>
                        </a:rPr>
                        <a:t>Tanja Bolte</a:t>
                      </a:r>
                      <a:endParaRPr lang="sl-SI" sz="1400" baseline="0" dirty="0">
                        <a:effectLst/>
                        <a:latin typeface="Ubuntu" panose="020B0504030602030204" pitchFamily="34" charset="0"/>
                        <a:ea typeface="Calibri"/>
                        <a:cs typeface="Times New Roman"/>
                      </a:endParaRPr>
                    </a:p>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b="0" dirty="0">
                          <a:effectLst/>
                          <a:latin typeface="Ubuntu" panose="020B0504030602030204" pitchFamily="34" charset="0"/>
                        </a:rPr>
                        <a:t>09.15 – 10.45</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Prenos rezultatov projekta v aktivnosti</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Danilo Šteblaj</a:t>
                      </a:r>
                    </a:p>
                    <a:p>
                      <a:pPr algn="ctr">
                        <a:lnSpc>
                          <a:spcPct val="115000"/>
                        </a:lnSpc>
                        <a:spcAft>
                          <a:spcPts val="0"/>
                        </a:spcAft>
                      </a:pPr>
                      <a:r>
                        <a:rPr lang="sl-SI" sz="1400" b="0" dirty="0">
                          <a:effectLst/>
                          <a:latin typeface="Ubuntu" panose="020B0504030602030204" pitchFamily="34" charset="0"/>
                          <a:ea typeface="Calibri"/>
                          <a:cs typeface="Times New Roman"/>
                        </a:rPr>
                        <a:t>dr.</a:t>
                      </a:r>
                      <a:r>
                        <a:rPr lang="sl-SI" sz="1400" b="0" baseline="0" dirty="0">
                          <a:effectLst/>
                          <a:latin typeface="Ubuntu" panose="020B0504030602030204" pitchFamily="34" charset="0"/>
                          <a:ea typeface="Calibri"/>
                          <a:cs typeface="Times New Roman"/>
                        </a:rPr>
                        <a:t> Nika Debeljak</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10.45 – 11.00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Odmor</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dirty="0">
                          <a:effectLst/>
                          <a:latin typeface="Ubuntu" panose="020B0504030602030204" pitchFamily="34" charset="0"/>
                        </a:rPr>
                        <a:t>11.00 – 13.00</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EU dodana vrednost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Janja Samec</a:t>
                      </a:r>
                    </a:p>
                    <a:p>
                      <a:pPr algn="ctr">
                        <a:lnSpc>
                          <a:spcPct val="115000"/>
                        </a:lnSpc>
                        <a:spcAft>
                          <a:spcPts val="0"/>
                        </a:spcAft>
                      </a:pPr>
                      <a:r>
                        <a:rPr lang="sl-SI" sz="1400" baseline="0" dirty="0">
                          <a:effectLst/>
                          <a:latin typeface="Ubuntu" panose="020B0504030602030204" pitchFamily="34" charset="0"/>
                          <a:ea typeface="Calibri"/>
                          <a:cs typeface="Times New Roman"/>
                        </a:rPr>
                        <a:t> dr.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13.00 – 13.50</a:t>
                      </a:r>
                      <a:endParaRPr lang="sl-SI" sz="1400" b="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b="0" dirty="0">
                          <a:effectLst/>
                          <a:latin typeface="Ubuntu" panose="020B0504030602030204" pitchFamily="34" charset="0"/>
                        </a:rPr>
                        <a:t>Kosilo</a:t>
                      </a:r>
                      <a:endParaRPr lang="sl-SI" sz="1400" b="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b="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b="1" dirty="0">
                          <a:effectLst/>
                          <a:latin typeface="Ubuntu" panose="020B0504030602030204" pitchFamily="34" charset="0"/>
                        </a:rPr>
                        <a:t>13.50 – 15.15</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1" dirty="0">
                          <a:effectLst/>
                          <a:latin typeface="Ubuntu" panose="020B0504030602030204" pitchFamily="34" charset="0"/>
                        </a:rPr>
                        <a:t>Ciljne skupine in deležniki</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300" b="1" dirty="0">
                          <a:effectLst/>
                          <a:latin typeface="Ubuntu" panose="020B0504030602030204" pitchFamily="34" charset="0"/>
                          <a:ea typeface="Calibri"/>
                          <a:cs typeface="Times New Roman"/>
                        </a:rPr>
                        <a:t>Maja Cipot / Marjetka Šemrl </a:t>
                      </a:r>
                      <a:r>
                        <a:rPr lang="sl-SI" sz="1300" b="1" dirty="0" err="1">
                          <a:effectLst/>
                          <a:latin typeface="Ubuntu" panose="020B0504030602030204" pitchFamily="34" charset="0"/>
                          <a:ea typeface="Calibri"/>
                          <a:cs typeface="Times New Roman"/>
                        </a:rPr>
                        <a:t>dos</a:t>
                      </a:r>
                      <a:r>
                        <a:rPr lang="sl-SI" sz="1300" b="1" dirty="0">
                          <a:effectLst/>
                          <a:latin typeface="Ubuntu" panose="020B0504030602030204" pitchFamily="34" charset="0"/>
                          <a:ea typeface="Calibri"/>
                          <a:cs typeface="Times New Roman"/>
                        </a:rPr>
                        <a:t> </a:t>
                      </a:r>
                      <a:r>
                        <a:rPr lang="sl-SI" sz="1300" b="1" dirty="0" err="1">
                          <a:effectLst/>
                          <a:latin typeface="Ubuntu" panose="020B0504030602030204" pitchFamily="34" charset="0"/>
                          <a:ea typeface="Calibri"/>
                          <a:cs typeface="Times New Roman"/>
                        </a:rPr>
                        <a:t>Reis</a:t>
                      </a:r>
                      <a:endParaRPr lang="sl-SI" sz="1300" b="1" dirty="0">
                        <a:effectLst/>
                        <a:latin typeface="Ubuntu" panose="020B0504030602030204" pitchFamily="34" charset="0"/>
                        <a:ea typeface="Calibri"/>
                        <a:cs typeface="Times New Roman"/>
                      </a:endParaRPr>
                    </a:p>
                    <a:p>
                      <a:pPr algn="ctr">
                        <a:lnSpc>
                          <a:spcPct val="115000"/>
                        </a:lnSpc>
                        <a:spcAft>
                          <a:spcPts val="0"/>
                        </a:spcAft>
                      </a:pPr>
                      <a:r>
                        <a:rPr lang="sl-SI" sz="1400" b="1" dirty="0">
                          <a:effectLst/>
                          <a:latin typeface="Ubuntu" panose="020B0504030602030204" pitchFamily="34" charset="0"/>
                          <a:ea typeface="Calibri"/>
                          <a:cs typeface="Times New Roman"/>
                        </a:rPr>
                        <a:t>dr.</a:t>
                      </a:r>
                      <a:r>
                        <a:rPr lang="sl-SI" sz="1400" b="1" baseline="0" dirty="0">
                          <a:effectLst/>
                          <a:latin typeface="Ubuntu" panose="020B0504030602030204" pitchFamily="34" charset="0"/>
                          <a:ea typeface="Calibri"/>
                          <a:cs typeface="Times New Roman"/>
                        </a:rPr>
                        <a:t> Nika Debeljak</a:t>
                      </a:r>
                      <a:endParaRPr lang="sl-SI" sz="1400" b="1"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dirty="0">
                          <a:effectLst/>
                          <a:latin typeface="Ubuntu" panose="020B0504030602030204" pitchFamily="34" charset="0"/>
                        </a:rPr>
                        <a:t>15.15 – 15.30</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Zaključek</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484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91389" y="1929456"/>
            <a:ext cx="7469043" cy="2585323"/>
          </a:xfrm>
          <a:prstGeom prst="rect">
            <a:avLst/>
          </a:prstGeom>
        </p:spPr>
        <p:txBody>
          <a:bodyPr wrap="square">
            <a:spAutoFit/>
          </a:bodyPr>
          <a:lstStyle/>
          <a:p>
            <a:pPr algn="ctr">
              <a:lnSpc>
                <a:spcPct val="150000"/>
              </a:lnSpc>
            </a:pPr>
            <a:r>
              <a:rPr lang="sl-SI" sz="5400" b="1" dirty="0">
                <a:solidFill>
                  <a:prstClr val="white"/>
                </a:solidFill>
                <a:latin typeface="Ubuntu" pitchFamily="34" charset="0"/>
              </a:rPr>
              <a:t>Ciljne skupine in deležniki</a:t>
            </a:r>
          </a:p>
        </p:txBody>
      </p:sp>
      <p:sp>
        <p:nvSpPr>
          <p:cNvPr id="3" name="PoljeZBesedilom 2"/>
          <p:cNvSpPr txBox="1"/>
          <p:nvPr/>
        </p:nvSpPr>
        <p:spPr>
          <a:xfrm>
            <a:off x="995829" y="5305563"/>
            <a:ext cx="7253019" cy="584775"/>
          </a:xfrm>
          <a:prstGeom prst="rect">
            <a:avLst/>
          </a:prstGeom>
          <a:noFill/>
        </p:spPr>
        <p:txBody>
          <a:bodyPr wrap="square" rtlCol="0">
            <a:spAutoFit/>
          </a:bodyPr>
          <a:lstStyle/>
          <a:p>
            <a:pPr algn="ctr"/>
            <a:r>
              <a:rPr lang="sl-SI" sz="3200" dirty="0">
                <a:solidFill>
                  <a:prstClr val="white"/>
                </a:solidFill>
                <a:latin typeface="Ubuntu" panose="020B0504030602030204" pitchFamily="34" charset="0"/>
              </a:rPr>
              <a:t>Maja Cipot</a:t>
            </a:r>
          </a:p>
        </p:txBody>
      </p:sp>
      <p:sp>
        <p:nvSpPr>
          <p:cNvPr id="12" name="PoljeZBesedilom 11"/>
          <p:cNvSpPr txBox="1"/>
          <p:nvPr/>
        </p:nvSpPr>
        <p:spPr>
          <a:xfrm>
            <a:off x="2771800" y="6381328"/>
            <a:ext cx="3744416" cy="369332"/>
          </a:xfrm>
          <a:prstGeom prst="rect">
            <a:avLst/>
          </a:prstGeom>
          <a:noFill/>
        </p:spPr>
        <p:txBody>
          <a:bodyPr wrap="square" rtlCol="0">
            <a:spAutoFit/>
          </a:bodyPr>
          <a:lstStyle/>
          <a:p>
            <a:pPr algn="ctr"/>
            <a:r>
              <a:rPr lang="sl-SI" dirty="0">
                <a:solidFill>
                  <a:prstClr val="white"/>
                </a:solidFill>
                <a:latin typeface="Ubuntu" panose="020B0504030602030204" pitchFamily="34" charset="0"/>
              </a:rPr>
              <a:t>Ljubljana, 12. in 13. februar 2019</a:t>
            </a:r>
          </a:p>
        </p:txBody>
      </p:sp>
    </p:spTree>
    <p:extLst>
      <p:ext uri="{BB962C8B-B14F-4D97-AF65-F5344CB8AC3E}">
        <p14:creationId xmlns:p14="http://schemas.microsoft.com/office/powerpoint/2010/main" val="602875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anose="020B0504030602030204"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pic>
        <p:nvPicPr>
          <p:cNvPr id="8" name="Slika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9370" y="1932965"/>
            <a:ext cx="6096000" cy="3048000"/>
          </a:xfrm>
          <a:prstGeom prst="rect">
            <a:avLst/>
          </a:prstGeom>
        </p:spPr>
      </p:pic>
      <p:sp>
        <p:nvSpPr>
          <p:cNvPr id="9" name="PoljeZBesedilom 8"/>
          <p:cNvSpPr txBox="1"/>
          <p:nvPr/>
        </p:nvSpPr>
        <p:spPr>
          <a:xfrm>
            <a:off x="3967806" y="2780928"/>
            <a:ext cx="1499128" cy="707886"/>
          </a:xfrm>
          <a:prstGeom prst="rect">
            <a:avLst/>
          </a:prstGeom>
          <a:noFill/>
        </p:spPr>
        <p:txBody>
          <a:bodyPr wrap="none" rtlCol="0">
            <a:spAutoFit/>
          </a:bodyPr>
          <a:lstStyle/>
          <a:p>
            <a:r>
              <a:rPr lang="sl-SI" sz="3200" b="1" dirty="0">
                <a:solidFill>
                  <a:prstClr val="white"/>
                </a:solidFill>
                <a:latin typeface="Arial Black" panose="020B0A04020102020204" pitchFamily="34" charset="0"/>
                <a:cs typeface="Aharoni" panose="02010803020104030203" pitchFamily="2" charset="-79"/>
              </a:rPr>
              <a:t>KDO</a:t>
            </a:r>
            <a:r>
              <a:rPr lang="sl-SI" sz="4000" b="1" dirty="0">
                <a:solidFill>
                  <a:prstClr val="white"/>
                </a:solidFill>
                <a:latin typeface="Arial Black" panose="020B0A04020102020204" pitchFamily="34" charset="0"/>
                <a:cs typeface="Aharoni" panose="02010803020104030203" pitchFamily="2" charset="-79"/>
              </a:rPr>
              <a:t>?</a:t>
            </a:r>
            <a:endParaRPr lang="sl-SI" sz="3200" b="1" dirty="0">
              <a:solidFill>
                <a:prstClr val="white"/>
              </a:solidFill>
              <a:latin typeface="Arial Black" panose="020B0A04020102020204" pitchFamily="34" charset="0"/>
              <a:cs typeface="Aharoni" panose="02010803020104030203" pitchFamily="2" charset="-79"/>
            </a:endParaRPr>
          </a:p>
        </p:txBody>
      </p:sp>
      <p:sp>
        <p:nvSpPr>
          <p:cNvPr id="12" name="Pravokotnik 11"/>
          <p:cNvSpPr/>
          <p:nvPr/>
        </p:nvSpPr>
        <p:spPr>
          <a:xfrm>
            <a:off x="3630012" y="1119921"/>
            <a:ext cx="1923751" cy="576064"/>
          </a:xfrm>
          <a:prstGeom prst="rect">
            <a:avLst/>
          </a:prstGeom>
          <a:solidFill>
            <a:schemeClr val="bg1"/>
          </a:solidFill>
          <a:ln w="38100" cmpd="tri">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PRIJAVITELJ</a:t>
            </a:r>
          </a:p>
        </p:txBody>
      </p:sp>
      <p:sp>
        <p:nvSpPr>
          <p:cNvPr id="40" name="Pravokotnik 39"/>
          <p:cNvSpPr/>
          <p:nvPr/>
        </p:nvSpPr>
        <p:spPr>
          <a:xfrm>
            <a:off x="3755494" y="4946549"/>
            <a:ext cx="1923751" cy="576064"/>
          </a:xfrm>
          <a:prstGeom prst="rect">
            <a:avLst/>
          </a:prstGeom>
          <a:solidFill>
            <a:schemeClr val="bg1"/>
          </a:solidFill>
          <a:ln w="38100" cmpd="tri">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PARTNERJI</a:t>
            </a:r>
          </a:p>
        </p:txBody>
      </p:sp>
      <p:sp>
        <p:nvSpPr>
          <p:cNvPr id="41" name="Pravokotnik 40"/>
          <p:cNvSpPr/>
          <p:nvPr/>
        </p:nvSpPr>
        <p:spPr>
          <a:xfrm rot="1835341">
            <a:off x="6746528" y="1857346"/>
            <a:ext cx="1923751" cy="576064"/>
          </a:xfrm>
          <a:prstGeom prst="rect">
            <a:avLst/>
          </a:prstGeom>
          <a:solidFill>
            <a:schemeClr val="bg1"/>
          </a:solidFill>
          <a:ln w="38100"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SOFINANCERJI</a:t>
            </a:r>
          </a:p>
        </p:txBody>
      </p:sp>
      <p:sp>
        <p:nvSpPr>
          <p:cNvPr id="42" name="Pravokotnik 41"/>
          <p:cNvSpPr/>
          <p:nvPr/>
        </p:nvSpPr>
        <p:spPr>
          <a:xfrm rot="20383705">
            <a:off x="434293" y="1557868"/>
            <a:ext cx="2460610" cy="576064"/>
          </a:xfrm>
          <a:prstGeom prst="rect">
            <a:avLst/>
          </a:prstGeom>
          <a:solidFill>
            <a:schemeClr val="bg1"/>
          </a:solidFill>
          <a:ln w="381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ZUNANJI IZVAJALCI</a:t>
            </a:r>
          </a:p>
        </p:txBody>
      </p:sp>
      <p:sp>
        <p:nvSpPr>
          <p:cNvPr id="43" name="Pravokotnik 42"/>
          <p:cNvSpPr/>
          <p:nvPr/>
        </p:nvSpPr>
        <p:spPr>
          <a:xfrm rot="20362193">
            <a:off x="6654569" y="4461699"/>
            <a:ext cx="1923751" cy="576064"/>
          </a:xfrm>
          <a:prstGeom prst="rect">
            <a:avLst/>
          </a:prstGeom>
          <a:solidFill>
            <a:srgbClr val="D7D4EC"/>
          </a:solidFill>
          <a:ln w="38100" cmpd="tri">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DELEŽNIKI</a:t>
            </a:r>
          </a:p>
        </p:txBody>
      </p:sp>
      <p:sp>
        <p:nvSpPr>
          <p:cNvPr id="46" name="Pravokotnik 45"/>
          <p:cNvSpPr/>
          <p:nvPr/>
        </p:nvSpPr>
        <p:spPr>
          <a:xfrm rot="1785643">
            <a:off x="618684" y="4298581"/>
            <a:ext cx="2101372" cy="576064"/>
          </a:xfrm>
          <a:prstGeom prst="rect">
            <a:avLst/>
          </a:prstGeom>
          <a:solidFill>
            <a:srgbClr val="CDFFFF">
              <a:alpha val="57647"/>
            </a:srgbClr>
          </a:solidFill>
          <a:ln w="38100" cmpd="tri">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CILJNE SKUPINE</a:t>
            </a:r>
          </a:p>
        </p:txBody>
      </p:sp>
    </p:spTree>
    <p:extLst>
      <p:ext uri="{BB962C8B-B14F-4D97-AF65-F5344CB8AC3E}">
        <p14:creationId xmlns:p14="http://schemas.microsoft.com/office/powerpoint/2010/main" val="355269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animBg="1"/>
      <p:bldP spid="41" grpId="0" animBg="1"/>
      <p:bldP spid="42" grpId="0" animBg="1"/>
      <p:bldP spid="43" grpId="0" animBg="1"/>
      <p:bldP spid="4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anose="020B0504030602030204"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graphicFrame>
        <p:nvGraphicFramePr>
          <p:cNvPr id="15" name="Diagram 14"/>
          <p:cNvGraphicFramePr/>
          <p:nvPr>
            <p:extLst>
              <p:ext uri="{D42A27DB-BD31-4B8C-83A1-F6EECF244321}">
                <p14:modId xmlns:p14="http://schemas.microsoft.com/office/powerpoint/2010/main" val="2744299010"/>
              </p:ext>
            </p:extLst>
          </p:nvPr>
        </p:nvGraphicFramePr>
        <p:xfrm>
          <a:off x="3157065" y="2132856"/>
          <a:ext cx="3575175"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Pravokotnik 15"/>
          <p:cNvSpPr/>
          <p:nvPr/>
        </p:nvSpPr>
        <p:spPr>
          <a:xfrm>
            <a:off x="3420152" y="829361"/>
            <a:ext cx="2520000" cy="720000"/>
          </a:xfrm>
          <a:prstGeom prst="rect">
            <a:avLst/>
          </a:prstGeom>
          <a:solidFill>
            <a:srgbClr val="FFD7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DELEŽNIKI</a:t>
            </a:r>
          </a:p>
        </p:txBody>
      </p:sp>
      <p:sp>
        <p:nvSpPr>
          <p:cNvPr id="20" name="Pravokotnik 19"/>
          <p:cNvSpPr/>
          <p:nvPr/>
        </p:nvSpPr>
        <p:spPr>
          <a:xfrm>
            <a:off x="3348144" y="5157192"/>
            <a:ext cx="2520000" cy="720080"/>
          </a:xfrm>
          <a:prstGeom prst="rect">
            <a:avLst/>
          </a:prstGeom>
          <a:solidFill>
            <a:srgbClr val="FFD7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CILJNE SKUPINE</a:t>
            </a:r>
          </a:p>
        </p:txBody>
      </p:sp>
      <p:sp>
        <p:nvSpPr>
          <p:cNvPr id="23" name="Dvosmerna vodoravna puščica 22"/>
          <p:cNvSpPr/>
          <p:nvPr/>
        </p:nvSpPr>
        <p:spPr>
          <a:xfrm rot="18803564">
            <a:off x="2606415" y="1844003"/>
            <a:ext cx="1101300" cy="432048"/>
          </a:xfrm>
          <a:prstGeom prst="leftRightArrow">
            <a:avLst>
              <a:gd name="adj1" fmla="val 50000"/>
              <a:gd name="adj2" fmla="val 53256"/>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latin typeface="Ubuntu" panose="020B0504030602030204" pitchFamily="34" charset="0"/>
            </a:endParaRPr>
          </a:p>
        </p:txBody>
      </p:sp>
      <p:sp>
        <p:nvSpPr>
          <p:cNvPr id="33" name="Dvosmerna vodoravna puščica 32"/>
          <p:cNvSpPr/>
          <p:nvPr/>
        </p:nvSpPr>
        <p:spPr>
          <a:xfrm rot="18803564">
            <a:off x="5509851" y="4251487"/>
            <a:ext cx="1489749" cy="432048"/>
          </a:xfrm>
          <a:prstGeom prst="leftRightArrow">
            <a:avLst>
              <a:gd name="adj1" fmla="val 50000"/>
              <a:gd name="adj2" fmla="val 53256"/>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latin typeface="Ubuntu" panose="020B0504030602030204" pitchFamily="34" charset="0"/>
            </a:endParaRPr>
          </a:p>
        </p:txBody>
      </p:sp>
      <p:sp>
        <p:nvSpPr>
          <p:cNvPr id="38" name="Dvosmerna vodoravna puščica 37"/>
          <p:cNvSpPr/>
          <p:nvPr/>
        </p:nvSpPr>
        <p:spPr>
          <a:xfrm rot="16200000">
            <a:off x="4021350" y="1978902"/>
            <a:ext cx="1101300" cy="432048"/>
          </a:xfrm>
          <a:prstGeom prst="leftRightArrow">
            <a:avLst>
              <a:gd name="adj1" fmla="val 50000"/>
              <a:gd name="adj2" fmla="val 53256"/>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latin typeface="Ubuntu" panose="020B0504030602030204" pitchFamily="34" charset="0"/>
            </a:endParaRPr>
          </a:p>
        </p:txBody>
      </p:sp>
      <p:sp>
        <p:nvSpPr>
          <p:cNvPr id="39" name="Dvosmerna vodoravna puščica 38"/>
          <p:cNvSpPr/>
          <p:nvPr/>
        </p:nvSpPr>
        <p:spPr>
          <a:xfrm rot="13389412">
            <a:off x="5416805" y="1913309"/>
            <a:ext cx="1235055" cy="432048"/>
          </a:xfrm>
          <a:prstGeom prst="leftRightArrow">
            <a:avLst>
              <a:gd name="adj1" fmla="val 50000"/>
              <a:gd name="adj2" fmla="val 53256"/>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latin typeface="Ubuntu" panose="020B0504030602030204" pitchFamily="34" charset="0"/>
            </a:endParaRPr>
          </a:p>
        </p:txBody>
      </p:sp>
      <p:sp>
        <p:nvSpPr>
          <p:cNvPr id="45" name="Dvosmerna vodoravna puščica 44"/>
          <p:cNvSpPr/>
          <p:nvPr/>
        </p:nvSpPr>
        <p:spPr>
          <a:xfrm rot="16200000">
            <a:off x="4021350" y="4112457"/>
            <a:ext cx="1101300" cy="432048"/>
          </a:xfrm>
          <a:prstGeom prst="leftRightArrow">
            <a:avLst>
              <a:gd name="adj1" fmla="val 50000"/>
              <a:gd name="adj2" fmla="val 53256"/>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latin typeface="Ubuntu" panose="020B0504030602030204" pitchFamily="34" charset="0"/>
            </a:endParaRPr>
          </a:p>
        </p:txBody>
      </p:sp>
      <p:grpSp>
        <p:nvGrpSpPr>
          <p:cNvPr id="3" name="Skupina 2"/>
          <p:cNvGrpSpPr/>
          <p:nvPr/>
        </p:nvGrpSpPr>
        <p:grpSpPr>
          <a:xfrm>
            <a:off x="-380984" y="1739667"/>
            <a:ext cx="3944872" cy="3633549"/>
            <a:chOff x="-396552" y="1916832"/>
            <a:chExt cx="3944872" cy="3633549"/>
          </a:xfrm>
        </p:grpSpPr>
        <p:pic>
          <p:nvPicPr>
            <p:cNvPr id="31" name="Picture 4" descr="Image result for tree with roots"/>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552" y="1916832"/>
              <a:ext cx="3944872" cy="3633549"/>
            </a:xfrm>
            <a:prstGeom prst="rect">
              <a:avLst/>
            </a:prstGeom>
            <a:noFill/>
            <a:extLst>
              <a:ext uri="{909E8E84-426E-40DD-AFC4-6F175D3DCCD1}">
                <a14:hiddenFill xmlns:a14="http://schemas.microsoft.com/office/drawing/2010/main">
                  <a:solidFill>
                    <a:srgbClr val="FFFFFF"/>
                  </a:solidFill>
                </a14:hiddenFill>
              </a:ext>
            </a:extLst>
          </p:spPr>
        </p:pic>
        <p:sp>
          <p:nvSpPr>
            <p:cNvPr id="32" name="PoljeZBesedilom 16"/>
            <p:cNvSpPr txBox="1"/>
            <p:nvPr/>
          </p:nvSpPr>
          <p:spPr>
            <a:xfrm>
              <a:off x="919823" y="3704372"/>
              <a:ext cx="1342984" cy="369332"/>
            </a:xfrm>
            <a:prstGeom prst="rect">
              <a:avLst/>
            </a:prstGeom>
            <a:solidFill>
              <a:schemeClr val="bg1">
                <a:alpha val="60000"/>
              </a:schemeClr>
            </a:solidFill>
            <a:ln w="19050">
              <a:solidFill>
                <a:srgbClr val="706259"/>
              </a:solidFill>
            </a:ln>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b="1" dirty="0">
                  <a:solidFill>
                    <a:prstClr val="black"/>
                  </a:solidFill>
                  <a:latin typeface="Ubuntu" panose="020B0504030602030204" pitchFamily="34" charset="0"/>
                </a:rPr>
                <a:t>PROBLEM</a:t>
              </a:r>
            </a:p>
          </p:txBody>
        </p:sp>
        <p:sp>
          <p:nvSpPr>
            <p:cNvPr id="35" name="PoljeZBesedilom 17"/>
            <p:cNvSpPr txBox="1"/>
            <p:nvPr/>
          </p:nvSpPr>
          <p:spPr>
            <a:xfrm>
              <a:off x="847816" y="2683447"/>
              <a:ext cx="1486998" cy="396000"/>
            </a:xfrm>
            <a:prstGeom prst="rect">
              <a:avLst/>
            </a:prstGeom>
            <a:solidFill>
              <a:schemeClr val="bg1">
                <a:alpha val="60000"/>
              </a:schemeClr>
            </a:solidFill>
            <a:ln w="19050">
              <a:solidFill>
                <a:srgbClr val="706259"/>
              </a:solidFill>
            </a:ln>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b="1" dirty="0">
                  <a:solidFill>
                    <a:prstClr val="black"/>
                  </a:solidFill>
                  <a:latin typeface="Ubuntu" panose="020B0504030602030204" pitchFamily="34" charset="0"/>
                </a:rPr>
                <a:t>POSLEDICE</a:t>
              </a:r>
            </a:p>
          </p:txBody>
        </p:sp>
        <p:sp>
          <p:nvSpPr>
            <p:cNvPr id="36" name="PoljeZBesedilom 18"/>
            <p:cNvSpPr txBox="1"/>
            <p:nvPr/>
          </p:nvSpPr>
          <p:spPr>
            <a:xfrm>
              <a:off x="981200" y="4599987"/>
              <a:ext cx="1220230" cy="369332"/>
            </a:xfrm>
            <a:prstGeom prst="rect">
              <a:avLst/>
            </a:prstGeom>
            <a:solidFill>
              <a:schemeClr val="bg1">
                <a:alpha val="60000"/>
              </a:schemeClr>
            </a:solidFill>
            <a:ln w="19050">
              <a:solidFill>
                <a:srgbClr val="706259"/>
              </a:solidFill>
            </a:ln>
          </p:spPr>
          <p:txBody>
            <a:bodyPr wrap="square" rtlCol="0">
              <a:spAutoFit/>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l-SI" b="1" dirty="0">
                  <a:solidFill>
                    <a:prstClr val="black"/>
                  </a:solidFill>
                  <a:latin typeface="Ubuntu" panose="020B0504030602030204" pitchFamily="34" charset="0"/>
                </a:rPr>
                <a:t>VZROKI</a:t>
              </a:r>
            </a:p>
          </p:txBody>
        </p:sp>
      </p:grpSp>
      <p:sp>
        <p:nvSpPr>
          <p:cNvPr id="34" name="Dvosmerna vodoravna puščica 33"/>
          <p:cNvSpPr/>
          <p:nvPr/>
        </p:nvSpPr>
        <p:spPr>
          <a:xfrm rot="13389412">
            <a:off x="2392467" y="4260489"/>
            <a:ext cx="1235055" cy="432048"/>
          </a:xfrm>
          <a:prstGeom prst="leftRightArrow">
            <a:avLst>
              <a:gd name="adj1" fmla="val 50000"/>
              <a:gd name="adj2" fmla="val 53256"/>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latin typeface="Ubuntu" panose="020B0504030602030204" pitchFamily="34" charset="0"/>
            </a:endParaRPr>
          </a:p>
        </p:txBody>
      </p:sp>
      <p:grpSp>
        <p:nvGrpSpPr>
          <p:cNvPr id="4" name="Skupina 3"/>
          <p:cNvGrpSpPr/>
          <p:nvPr/>
        </p:nvGrpSpPr>
        <p:grpSpPr>
          <a:xfrm>
            <a:off x="6876256" y="1974486"/>
            <a:ext cx="2209007" cy="2502028"/>
            <a:chOff x="6876256" y="1974486"/>
            <a:chExt cx="2209007" cy="2502028"/>
          </a:xfrm>
        </p:grpSpPr>
        <p:sp>
          <p:nvSpPr>
            <p:cNvPr id="21" name="Pravokotnik 20"/>
            <p:cNvSpPr/>
            <p:nvPr/>
          </p:nvSpPr>
          <p:spPr>
            <a:xfrm>
              <a:off x="7065577" y="1974486"/>
              <a:ext cx="1754895" cy="734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prstClr val="black"/>
                  </a:solidFill>
                  <a:latin typeface="Ubuntu" panose="020B0504030602030204" pitchFamily="34" charset="0"/>
                </a:rPr>
                <a:t>CILJI &amp; REZULTATI</a:t>
              </a:r>
            </a:p>
          </p:txBody>
        </p:sp>
        <p:pic>
          <p:nvPicPr>
            <p:cNvPr id="3074" name="Picture 2" descr="G:\projekti\LIFE capacity building projekt\C 9 Newsletter\slike\za ppt\objective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6876256" y="2709308"/>
              <a:ext cx="2209007" cy="17672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0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animBg="1"/>
      <p:bldP spid="20" grpId="0" animBg="1"/>
      <p:bldP spid="23" grpId="0" animBg="1"/>
      <p:bldP spid="33" grpId="0" animBg="1"/>
      <p:bldP spid="38" grpId="0" animBg="1"/>
      <p:bldP spid="39" grpId="0" animBg="1"/>
      <p:bldP spid="45" grpId="0" animBg="1"/>
      <p:bldP spid="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40" y="2996952"/>
            <a:ext cx="2286000" cy="2000250"/>
          </a:xfrm>
          <a:prstGeom prst="rect">
            <a:avLst/>
          </a:prstGeom>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16" name="Pravokotnik 15"/>
          <p:cNvSpPr/>
          <p:nvPr/>
        </p:nvSpPr>
        <p:spPr>
          <a:xfrm>
            <a:off x="251520" y="980728"/>
            <a:ext cx="2520000" cy="720000"/>
          </a:xfrm>
          <a:prstGeom prst="rect">
            <a:avLst/>
          </a:prstGeom>
          <a:solidFill>
            <a:srgbClr val="FFD700"/>
          </a:solidFill>
          <a:ln>
            <a:solidFill>
              <a:srgbClr val="46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dirty="0">
                <a:solidFill>
                  <a:prstClr val="black"/>
                </a:solidFill>
                <a:latin typeface="Ubuntu" panose="020B0504030602030204" pitchFamily="34" charset="0"/>
              </a:rPr>
              <a:t>DELEŽNIKI</a:t>
            </a:r>
          </a:p>
          <a:p>
            <a:pPr algn="ctr"/>
            <a:r>
              <a:rPr lang="sl-SI" sz="1600" b="1" dirty="0">
                <a:solidFill>
                  <a:prstClr val="black"/>
                </a:solidFill>
                <a:latin typeface="Ubuntu" panose="020B0504030602030204" pitchFamily="34" charset="0"/>
              </a:rPr>
              <a:t>(ang. STAKEHOLDERS)</a:t>
            </a:r>
          </a:p>
        </p:txBody>
      </p:sp>
      <p:sp>
        <p:nvSpPr>
          <p:cNvPr id="24" name="PoljeZBesedilom 23"/>
          <p:cNvSpPr txBox="1"/>
          <p:nvPr/>
        </p:nvSpPr>
        <p:spPr>
          <a:xfrm>
            <a:off x="3059833" y="980728"/>
            <a:ext cx="5849155" cy="2331407"/>
          </a:xfrm>
          <a:prstGeom prst="rect">
            <a:avLst/>
          </a:prstGeom>
          <a:noFill/>
          <a:ln w="19050">
            <a:solidFill>
              <a:srgbClr val="4696C8"/>
            </a:solidFill>
          </a:ln>
        </p:spPr>
        <p:txBody>
          <a:bodyPr wrap="square" rtlCol="0">
            <a:spAutoFit/>
          </a:bodyPr>
          <a:lstStyle/>
          <a:p>
            <a:pPr marL="342900" indent="-342900">
              <a:spcAft>
                <a:spcPts val="300"/>
              </a:spcAft>
              <a:buFont typeface="Arial" panose="020B0604020202020204" pitchFamily="34" charset="0"/>
              <a:buChar char="•"/>
            </a:pPr>
            <a:r>
              <a:rPr lang="sl-SI" dirty="0">
                <a:solidFill>
                  <a:prstClr val="black"/>
                </a:solidFill>
                <a:latin typeface="Ubuntu" panose="020B0504030602030204" pitchFamily="34" charset="0"/>
              </a:rPr>
              <a:t>Lahko </a:t>
            </a:r>
            <a:r>
              <a:rPr lang="sl-SI" dirty="0">
                <a:solidFill>
                  <a:srgbClr val="00B050"/>
                </a:solidFill>
                <a:latin typeface="Ubuntu" panose="020B0504030602030204" pitchFamily="34" charset="0"/>
              </a:rPr>
              <a:t>+</a:t>
            </a:r>
            <a:r>
              <a:rPr lang="sl-SI" dirty="0">
                <a:solidFill>
                  <a:prstClr val="black"/>
                </a:solidFill>
                <a:latin typeface="Ubuntu" panose="020B0504030602030204" pitchFamily="34" charset="0"/>
              </a:rPr>
              <a:t>/</a:t>
            </a:r>
            <a:r>
              <a:rPr lang="sl-SI" dirty="0">
                <a:solidFill>
                  <a:srgbClr val="FF0000"/>
                </a:solidFill>
                <a:latin typeface="Ubuntu" panose="020B0504030602030204" pitchFamily="34" charset="0"/>
              </a:rPr>
              <a:t>- </a:t>
            </a:r>
            <a:r>
              <a:rPr lang="sl-SI" dirty="0">
                <a:solidFill>
                  <a:prstClr val="black"/>
                </a:solidFill>
                <a:latin typeface="Ubuntu" panose="020B0504030602030204" pitchFamily="34" charset="0"/>
              </a:rPr>
              <a:t> </a:t>
            </a:r>
            <a:r>
              <a:rPr lang="sl-SI" b="1" dirty="0" err="1">
                <a:solidFill>
                  <a:prstClr val="black"/>
                </a:solidFill>
                <a:latin typeface="Ubuntu" panose="020B0504030602030204" pitchFamily="34" charset="0"/>
              </a:rPr>
              <a:t>VPLIV</a:t>
            </a:r>
            <a:r>
              <a:rPr lang="sl-SI" dirty="0" err="1">
                <a:solidFill>
                  <a:prstClr val="black"/>
                </a:solidFill>
                <a:latin typeface="Ubuntu" panose="020B0504030602030204" pitchFamily="34" charset="0"/>
              </a:rPr>
              <a:t>ajo</a:t>
            </a:r>
            <a:r>
              <a:rPr lang="sl-SI" dirty="0">
                <a:solidFill>
                  <a:prstClr val="black"/>
                </a:solidFill>
                <a:latin typeface="Ubuntu" panose="020B0504030602030204" pitchFamily="34" charset="0"/>
              </a:rPr>
              <a:t> na načrtovane aktivnosti in/ali rezultate projekta oz. le-ti vplivajo nanje</a:t>
            </a:r>
          </a:p>
          <a:p>
            <a:pPr marL="342900" indent="-342900">
              <a:spcAft>
                <a:spcPts val="300"/>
              </a:spcAft>
              <a:buFont typeface="Arial" panose="020B0604020202020204" pitchFamily="34" charset="0"/>
              <a:buChar char="•"/>
            </a:pPr>
            <a:r>
              <a:rPr lang="sl-SI" b="1" dirty="0">
                <a:solidFill>
                  <a:prstClr val="black"/>
                </a:solidFill>
                <a:latin typeface="Ubuntu" panose="020B0504030602030204" pitchFamily="34" charset="0"/>
              </a:rPr>
              <a:t>NUJNI </a:t>
            </a:r>
            <a:r>
              <a:rPr lang="sl-SI" dirty="0">
                <a:solidFill>
                  <a:prstClr val="black"/>
                </a:solidFill>
                <a:latin typeface="Ubuntu" panose="020B0504030602030204" pitchFamily="34" charset="0"/>
              </a:rPr>
              <a:t>za izvedbo projekta</a:t>
            </a:r>
          </a:p>
          <a:p>
            <a:pPr marL="342900" indent="-342900">
              <a:buFont typeface="Arial" panose="020B0604020202020204" pitchFamily="34" charset="0"/>
              <a:buChar char="•"/>
            </a:pPr>
            <a:r>
              <a:rPr lang="sl-SI" b="1" dirty="0">
                <a:solidFill>
                  <a:prstClr val="black"/>
                </a:solidFill>
                <a:latin typeface="Ubuntu" panose="020B0504030602030204" pitchFamily="34" charset="0"/>
              </a:rPr>
              <a:t>VKLJUČENI </a:t>
            </a:r>
            <a:r>
              <a:rPr lang="sl-SI" dirty="0">
                <a:solidFill>
                  <a:prstClr val="black"/>
                </a:solidFill>
                <a:latin typeface="Ubuntu" panose="020B0504030602030204" pitchFamily="34" charset="0"/>
              </a:rPr>
              <a:t>v aktivnosti</a:t>
            </a:r>
          </a:p>
          <a:p>
            <a:pPr marL="360000" lvl="1">
              <a:spcAft>
                <a:spcPts val="300"/>
              </a:spcAft>
            </a:pPr>
            <a:r>
              <a:rPr lang="sl-SI" sz="1500" dirty="0">
                <a:solidFill>
                  <a:srgbClr val="706259"/>
                </a:solidFill>
                <a:latin typeface="Ubuntu" panose="020B0504030602030204" pitchFamily="34" charset="0"/>
              </a:rPr>
              <a:t>(posvetovanje, sodelovanje v aktivnostih, so oblikovalci mnenja, dajejo soglasja, dovoljenja, ustvarjajo ugodno klimo)</a:t>
            </a:r>
            <a:r>
              <a:rPr lang="sl-SI" sz="1500" dirty="0">
                <a:solidFill>
                  <a:prstClr val="white">
                    <a:lumMod val="50000"/>
                  </a:prstClr>
                </a:solidFill>
                <a:latin typeface="Ubuntu" panose="020B0504030602030204" pitchFamily="34" charset="0"/>
              </a:rPr>
              <a:t> </a:t>
            </a:r>
            <a:endParaRPr lang="sl-SI" sz="1500" b="1" dirty="0">
              <a:solidFill>
                <a:prstClr val="white">
                  <a:lumMod val="50000"/>
                </a:prstClr>
              </a:solidFill>
              <a:latin typeface="Ubuntu" panose="020B0504030602030204" pitchFamily="34" charset="0"/>
            </a:endParaRPr>
          </a:p>
          <a:p>
            <a:pPr marL="342900" indent="-342900">
              <a:buFont typeface="Arial" panose="020B0604020202020204" pitchFamily="34" charset="0"/>
              <a:buChar char="•"/>
            </a:pPr>
            <a:r>
              <a:rPr lang="sl-SI" dirty="0">
                <a:solidFill>
                  <a:prstClr val="black"/>
                </a:solidFill>
                <a:latin typeface="Ubuntu" panose="020B0504030602030204" pitchFamily="34" charset="0"/>
              </a:rPr>
              <a:t>Od projekta </a:t>
            </a:r>
            <a:r>
              <a:rPr lang="sl-SI" b="1" dirty="0">
                <a:solidFill>
                  <a:prstClr val="black"/>
                </a:solidFill>
                <a:latin typeface="Ubuntu" panose="020B0504030602030204" pitchFamily="34" charset="0"/>
              </a:rPr>
              <a:t>nimajo neposrednih finančnih koristi </a:t>
            </a:r>
            <a:r>
              <a:rPr lang="sl-SI" dirty="0">
                <a:solidFill>
                  <a:prstClr val="black"/>
                </a:solidFill>
                <a:latin typeface="Ubuntu" panose="020B0504030602030204" pitchFamily="34" charset="0"/>
              </a:rPr>
              <a:t>(niso </a:t>
            </a:r>
            <a:r>
              <a:rPr lang="sl-SI" dirty="0">
                <a:solidFill>
                  <a:prstClr val="black"/>
                </a:solidFill>
                <a:latin typeface="Ubuntu" panose="020B0504030602030204" pitchFamily="34" charset="0"/>
                <a:hlinkClick r:id="rId8"/>
              </a:rPr>
              <a:t>prijavitelj</a:t>
            </a:r>
            <a:r>
              <a:rPr lang="sl-SI" dirty="0">
                <a:solidFill>
                  <a:prstClr val="black"/>
                </a:solidFill>
                <a:latin typeface="Ubuntu" panose="020B0504030602030204" pitchFamily="34" charset="0"/>
              </a:rPr>
              <a:t> ali </a:t>
            </a:r>
            <a:r>
              <a:rPr lang="sl-SI" dirty="0">
                <a:solidFill>
                  <a:prstClr val="black"/>
                </a:solidFill>
                <a:latin typeface="Ubuntu" panose="020B0504030602030204" pitchFamily="34" charset="0"/>
                <a:hlinkClick r:id="rId9"/>
              </a:rPr>
              <a:t>partnerji</a:t>
            </a:r>
            <a:r>
              <a:rPr lang="sl-SI" dirty="0">
                <a:solidFill>
                  <a:prstClr val="black"/>
                </a:solidFill>
                <a:latin typeface="Ubuntu" panose="020B0504030602030204" pitchFamily="34" charset="0"/>
              </a:rPr>
              <a:t> projekta)</a:t>
            </a:r>
          </a:p>
        </p:txBody>
      </p:sp>
      <p:sp>
        <p:nvSpPr>
          <p:cNvPr id="31" name="PoljeZBesedilom 30"/>
          <p:cNvSpPr txBox="1"/>
          <p:nvPr/>
        </p:nvSpPr>
        <p:spPr>
          <a:xfrm>
            <a:off x="3059833" y="4437112"/>
            <a:ext cx="5849155" cy="1154162"/>
          </a:xfrm>
          <a:prstGeom prst="rect">
            <a:avLst/>
          </a:prstGeom>
          <a:noFill/>
          <a:ln w="19050">
            <a:solidFill>
              <a:srgbClr val="4696C8"/>
            </a:solidFill>
          </a:ln>
        </p:spPr>
        <p:txBody>
          <a:bodyPr wrap="square" rtlCol="0">
            <a:spAutoFit/>
          </a:bodyPr>
          <a:lstStyle/>
          <a:p>
            <a:pPr marL="342900" indent="-342900">
              <a:spcAft>
                <a:spcPts val="300"/>
              </a:spcAft>
              <a:buFont typeface="Arial" panose="020B0604020202020204" pitchFamily="34" charset="0"/>
              <a:buChar char="•"/>
            </a:pPr>
            <a:r>
              <a:rPr lang="sl-SI" dirty="0">
                <a:solidFill>
                  <a:prstClr val="black"/>
                </a:solidFill>
                <a:latin typeface="Ubuntu" panose="020B0504030602030204" pitchFamily="34" charset="0"/>
              </a:rPr>
              <a:t>Želimo s projektom doseči </a:t>
            </a:r>
          </a:p>
          <a:p>
            <a:pPr marL="342900" indent="-342900">
              <a:spcAft>
                <a:spcPts val="300"/>
              </a:spcAft>
              <a:buFont typeface="Arial" panose="020B0604020202020204" pitchFamily="34" charset="0"/>
              <a:buChar char="•"/>
            </a:pPr>
            <a:r>
              <a:rPr lang="sl-SI" b="1" dirty="0">
                <a:solidFill>
                  <a:prstClr val="black"/>
                </a:solidFill>
                <a:latin typeface="Ubuntu" panose="020B0504030602030204" pitchFamily="34" charset="0"/>
              </a:rPr>
              <a:t>NJIM</a:t>
            </a:r>
            <a:r>
              <a:rPr lang="sl-SI" dirty="0">
                <a:solidFill>
                  <a:prstClr val="black"/>
                </a:solidFill>
                <a:latin typeface="Ubuntu" panose="020B0504030602030204" pitchFamily="34" charset="0"/>
              </a:rPr>
              <a:t> so namenjeni </a:t>
            </a:r>
            <a:r>
              <a:rPr lang="sl-SI" b="1" dirty="0">
                <a:solidFill>
                  <a:prstClr val="black"/>
                </a:solidFill>
                <a:latin typeface="Ubuntu" panose="020B0504030602030204" pitchFamily="34" charset="0"/>
              </a:rPr>
              <a:t>REZULTATI</a:t>
            </a:r>
            <a:r>
              <a:rPr lang="sl-SI" dirty="0">
                <a:solidFill>
                  <a:prstClr val="black"/>
                </a:solidFill>
                <a:latin typeface="Ubuntu" panose="020B0504030602030204" pitchFamily="34" charset="0"/>
              </a:rPr>
              <a:t> projekta</a:t>
            </a:r>
          </a:p>
          <a:p>
            <a:pPr marL="360000" lvl="1">
              <a:spcAft>
                <a:spcPts val="300"/>
              </a:spcAft>
            </a:pPr>
            <a:r>
              <a:rPr lang="sl-SI" sz="1400" dirty="0">
                <a:solidFill>
                  <a:srgbClr val="706259"/>
                </a:solidFill>
                <a:latin typeface="Ubuntu" panose="020B0504030602030204" pitchFamily="34" charset="0"/>
              </a:rPr>
              <a:t>od projekta bodo imeli </a:t>
            </a:r>
            <a:r>
              <a:rPr lang="sl-SI" sz="1400" b="1" dirty="0">
                <a:solidFill>
                  <a:srgbClr val="706259"/>
                </a:solidFill>
                <a:latin typeface="Ubuntu" panose="020B0504030602030204" pitchFamily="34" charset="0"/>
              </a:rPr>
              <a:t>KORIST</a:t>
            </a:r>
            <a:r>
              <a:rPr lang="sl-SI" sz="1400" dirty="0">
                <a:solidFill>
                  <a:srgbClr val="706259"/>
                </a:solidFill>
                <a:latin typeface="Ubuntu" panose="020B0504030602030204" pitchFamily="34" charset="0"/>
              </a:rPr>
              <a:t> (npr. čistejši zrak, boljša kvaliteta življenja, ohranjena biotska raznovrstnost…) </a:t>
            </a:r>
            <a:endParaRPr lang="sl-SI" sz="1400" b="1" dirty="0">
              <a:solidFill>
                <a:srgbClr val="706259"/>
              </a:solidFill>
              <a:latin typeface="Ubuntu" panose="020B0504030602030204" pitchFamily="34" charset="0"/>
            </a:endParaRPr>
          </a:p>
        </p:txBody>
      </p:sp>
      <p:sp>
        <p:nvSpPr>
          <p:cNvPr id="3" name="Pravokotnik 2"/>
          <p:cNvSpPr/>
          <p:nvPr/>
        </p:nvSpPr>
        <p:spPr>
          <a:xfrm>
            <a:off x="308510" y="1844824"/>
            <a:ext cx="2535679" cy="1323439"/>
          </a:xfrm>
          <a:prstGeom prst="rect">
            <a:avLst/>
          </a:prstGeom>
        </p:spPr>
        <p:txBody>
          <a:bodyPr wrap="square">
            <a:spAutoFit/>
          </a:bodyPr>
          <a:lstStyle/>
          <a:p>
            <a:r>
              <a:rPr lang="sl-SI" sz="2000" b="1" dirty="0">
                <a:solidFill>
                  <a:srgbClr val="FF0000"/>
                </a:solidFill>
                <a:latin typeface="Ubuntu" panose="020B0504030602030204" pitchFamily="34" charset="0"/>
              </a:rPr>
              <a:t>LJUDJE</a:t>
            </a:r>
          </a:p>
          <a:p>
            <a:pPr marL="285750" indent="-285750">
              <a:buFont typeface="Arial" panose="020B0604020202020204" pitchFamily="34" charset="0"/>
              <a:buChar char="•"/>
            </a:pPr>
            <a:r>
              <a:rPr lang="sl-SI" sz="2000" b="1" dirty="0">
                <a:solidFill>
                  <a:prstClr val="black"/>
                </a:solidFill>
                <a:latin typeface="Ubuntu" panose="020B0504030602030204" pitchFamily="34" charset="0"/>
              </a:rPr>
              <a:t>posamezniki</a:t>
            </a:r>
          </a:p>
          <a:p>
            <a:pPr marL="285750" indent="-285750">
              <a:buFont typeface="Arial" panose="020B0604020202020204" pitchFamily="34" charset="0"/>
              <a:buChar char="•"/>
            </a:pPr>
            <a:r>
              <a:rPr lang="sl-SI" sz="2000" b="1" dirty="0">
                <a:solidFill>
                  <a:prstClr val="black"/>
                </a:solidFill>
                <a:latin typeface="Ubuntu" panose="020B0504030602030204" pitchFamily="34" charset="0"/>
              </a:rPr>
              <a:t>skupine</a:t>
            </a:r>
          </a:p>
          <a:p>
            <a:pPr marL="285750" indent="-285750">
              <a:buFont typeface="Arial" panose="020B0604020202020204" pitchFamily="34" charset="0"/>
              <a:buChar char="•"/>
            </a:pPr>
            <a:r>
              <a:rPr lang="sl-SI" sz="2000" b="1" dirty="0">
                <a:solidFill>
                  <a:prstClr val="black"/>
                </a:solidFill>
                <a:latin typeface="Ubuntu" panose="020B0504030602030204" pitchFamily="34" charset="0"/>
              </a:rPr>
              <a:t>organizacije</a:t>
            </a:r>
          </a:p>
        </p:txBody>
      </p:sp>
      <p:sp>
        <p:nvSpPr>
          <p:cNvPr id="20" name="Pravokotnik 19"/>
          <p:cNvSpPr/>
          <p:nvPr/>
        </p:nvSpPr>
        <p:spPr>
          <a:xfrm>
            <a:off x="241340" y="4869160"/>
            <a:ext cx="2520000" cy="720080"/>
          </a:xfrm>
          <a:prstGeom prst="rect">
            <a:avLst/>
          </a:prstGeom>
          <a:solidFill>
            <a:srgbClr val="FFD700"/>
          </a:solidFill>
          <a:ln>
            <a:solidFill>
              <a:srgbClr val="46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dirty="0">
                <a:solidFill>
                  <a:prstClr val="black"/>
                </a:solidFill>
                <a:latin typeface="Ubuntu" panose="020B0504030602030204" pitchFamily="34" charset="0"/>
              </a:rPr>
              <a:t>CILJNE SKUPINE</a:t>
            </a:r>
          </a:p>
          <a:p>
            <a:pPr algn="ctr"/>
            <a:r>
              <a:rPr lang="sl-SI" sz="1600" b="1" dirty="0">
                <a:solidFill>
                  <a:prstClr val="black"/>
                </a:solidFill>
                <a:latin typeface="Ubuntu" panose="020B0504030602030204" pitchFamily="34" charset="0"/>
              </a:rPr>
              <a:t>(ang. TARGET GROUPS)</a:t>
            </a:r>
          </a:p>
        </p:txBody>
      </p:sp>
    </p:spTree>
    <p:extLst>
      <p:ext uri="{BB962C8B-B14F-4D97-AF65-F5344CB8AC3E}">
        <p14:creationId xmlns:p14="http://schemas.microsoft.com/office/powerpoint/2010/main" val="35332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31"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31" name="PoljeZBesedilom 30"/>
          <p:cNvSpPr txBox="1"/>
          <p:nvPr/>
        </p:nvSpPr>
        <p:spPr>
          <a:xfrm>
            <a:off x="588799" y="1542127"/>
            <a:ext cx="7943641" cy="1238801"/>
          </a:xfrm>
          <a:prstGeom prst="rect">
            <a:avLst/>
          </a:prstGeom>
          <a:noFill/>
        </p:spPr>
        <p:txBody>
          <a:bodyPr wrap="square" rtlCol="0">
            <a:spAutoFit/>
          </a:bodyPr>
          <a:lstStyle/>
          <a:p>
            <a:r>
              <a:rPr lang="sl-SI" b="1" dirty="0">
                <a:solidFill>
                  <a:prstClr val="black"/>
                </a:solidFill>
                <a:latin typeface="Ubuntu" panose="020B0504030602030204" pitchFamily="34" charset="0"/>
              </a:rPr>
              <a:t>Splošna definicija deležnika:</a:t>
            </a:r>
          </a:p>
          <a:p>
            <a:pPr marL="285750" indent="-285750">
              <a:spcAft>
                <a:spcPts val="300"/>
              </a:spcAft>
              <a:buFont typeface="Wingdings" panose="05000000000000000000" pitchFamily="2" charset="2"/>
              <a:buChar char="Ø"/>
            </a:pPr>
            <a:r>
              <a:rPr lang="sl-SI" b="1" dirty="0">
                <a:solidFill>
                  <a:srgbClr val="4696C8"/>
                </a:solidFill>
                <a:latin typeface="Ubuntu" panose="020B0504030602030204" pitchFamily="34" charset="0"/>
              </a:rPr>
              <a:t>VSAK</a:t>
            </a:r>
            <a:r>
              <a:rPr lang="sl-SI" dirty="0">
                <a:solidFill>
                  <a:prstClr val="black"/>
                </a:solidFill>
                <a:latin typeface="Ubuntu" panose="020B0504030602030204" pitchFamily="34" charset="0"/>
              </a:rPr>
              <a:t>, ki lahko VPLIVA (</a:t>
            </a:r>
            <a:r>
              <a:rPr lang="sl-SI" dirty="0">
                <a:solidFill>
                  <a:srgbClr val="00B050"/>
                </a:solidFill>
                <a:latin typeface="Ubuntu" panose="020B0504030602030204" pitchFamily="34" charset="0"/>
              </a:rPr>
              <a:t>pozitivno</a:t>
            </a:r>
            <a:r>
              <a:rPr lang="sl-SI" dirty="0">
                <a:solidFill>
                  <a:prstClr val="black"/>
                </a:solidFill>
                <a:latin typeface="Ubuntu" panose="020B0504030602030204" pitchFamily="34" charset="0"/>
              </a:rPr>
              <a:t> ali </a:t>
            </a:r>
            <a:r>
              <a:rPr lang="sl-SI" dirty="0">
                <a:solidFill>
                  <a:srgbClr val="FF0000"/>
                </a:solidFill>
                <a:latin typeface="Ubuntu" panose="020B0504030602030204" pitchFamily="34" charset="0"/>
              </a:rPr>
              <a:t>negativno</a:t>
            </a:r>
            <a:r>
              <a:rPr lang="sl-SI" dirty="0">
                <a:solidFill>
                  <a:prstClr val="black"/>
                </a:solidFill>
                <a:latin typeface="Ubuntu" panose="020B0504030602030204" pitchFamily="34" charset="0"/>
              </a:rPr>
              <a:t>) na načrtovane aktivnosti in/ali rezultate projekta oz. le-ti vplivajo nanj, in je </a:t>
            </a:r>
          </a:p>
          <a:p>
            <a:pPr marL="285750" indent="-285750">
              <a:spcAft>
                <a:spcPts val="600"/>
              </a:spcAft>
              <a:buFont typeface="Wingdings" panose="05000000000000000000" pitchFamily="2" charset="2"/>
              <a:buChar char="Ø"/>
            </a:pPr>
            <a:r>
              <a:rPr lang="sl-SI" b="1" dirty="0">
                <a:solidFill>
                  <a:srgbClr val="4696C8"/>
                </a:solidFill>
                <a:latin typeface="Ubuntu" panose="020B0504030602030204" pitchFamily="34" charset="0"/>
              </a:rPr>
              <a:t>NUJEN</a:t>
            </a:r>
            <a:r>
              <a:rPr lang="sl-SI" dirty="0">
                <a:solidFill>
                  <a:prstClr val="black"/>
                </a:solidFill>
                <a:latin typeface="Ubuntu" panose="020B0504030602030204" pitchFamily="34" charset="0"/>
              </a:rPr>
              <a:t> za izvedbo projekta.  </a:t>
            </a:r>
          </a:p>
        </p:txBody>
      </p:sp>
      <p:sp>
        <p:nvSpPr>
          <p:cNvPr id="4" name="Pravokotnik 3"/>
          <p:cNvSpPr/>
          <p:nvPr/>
        </p:nvSpPr>
        <p:spPr>
          <a:xfrm>
            <a:off x="388408" y="3861048"/>
            <a:ext cx="8406958" cy="1754326"/>
          </a:xfrm>
          <a:prstGeom prst="rect">
            <a:avLst/>
          </a:prstGeom>
          <a:ln w="19050">
            <a:solidFill>
              <a:srgbClr val="4696C8"/>
            </a:solidFill>
          </a:ln>
        </p:spPr>
        <p:txBody>
          <a:bodyPr wrap="square" numCol="2">
            <a:spAutoFit/>
          </a:bodyPr>
          <a:lstStyle/>
          <a:p>
            <a:r>
              <a:rPr lang="sl-SI" u="sng" dirty="0">
                <a:solidFill>
                  <a:prstClr val="black"/>
                </a:solidFill>
                <a:latin typeface="Ubuntu" panose="020B0504030602030204" pitchFamily="34" charset="0"/>
              </a:rPr>
              <a:t>Pridruženi upravičenci oz. partnerji:</a:t>
            </a:r>
          </a:p>
          <a:p>
            <a:pPr marL="266700" indent="-182563" defTabSz="660400">
              <a:buFont typeface="Arial" panose="020B0604020202020204" pitchFamily="34" charset="0"/>
              <a:buChar char="•"/>
            </a:pPr>
            <a:r>
              <a:rPr lang="sl-SI" dirty="0">
                <a:solidFill>
                  <a:prstClr val="black"/>
                </a:solidFill>
                <a:latin typeface="Ubuntu" panose="020B0504030602030204" pitchFamily="34" charset="0"/>
              </a:rPr>
              <a:t>vsebinsko in finančno prispevajo k projektu;</a:t>
            </a:r>
          </a:p>
          <a:p>
            <a:pPr marL="266700" indent="-182563">
              <a:buFont typeface="Arial" panose="020B0604020202020204" pitchFamily="34" charset="0"/>
              <a:buChar char="•"/>
            </a:pPr>
            <a:r>
              <a:rPr lang="sl-SI" dirty="0">
                <a:solidFill>
                  <a:prstClr val="black"/>
                </a:solidFill>
                <a:latin typeface="Ubuntu" panose="020B0504030602030204" pitchFamily="34" charset="0"/>
              </a:rPr>
              <a:t>vključeni v izvedbo vsaj ene aktivnosti;</a:t>
            </a:r>
          </a:p>
          <a:p>
            <a:pPr marL="266700" indent="-182563">
              <a:buFont typeface="Arial" panose="020B0604020202020204" pitchFamily="34" charset="0"/>
              <a:buChar char="•"/>
            </a:pPr>
            <a:r>
              <a:rPr lang="sl-SI" dirty="0">
                <a:solidFill>
                  <a:prstClr val="black"/>
                </a:solidFill>
                <a:latin typeface="Ubuntu" panose="020B0504030602030204" pitchFamily="34" charset="0"/>
              </a:rPr>
              <a:t>imajo finančne koristi od projekta. </a:t>
            </a:r>
          </a:p>
          <a:p>
            <a:pPr marL="539750" indent="-19050"/>
            <a:r>
              <a:rPr lang="sl-SI" u="sng" dirty="0">
                <a:solidFill>
                  <a:prstClr val="black"/>
                </a:solidFill>
                <a:latin typeface="Ubuntu" panose="020B0504030602030204" pitchFamily="34" charset="0"/>
              </a:rPr>
              <a:t>Deležniki </a:t>
            </a:r>
          </a:p>
          <a:p>
            <a:pPr marL="717550" indent="-196850">
              <a:buFont typeface="Arial" panose="020B0604020202020204" pitchFamily="34" charset="0"/>
              <a:buChar char="•"/>
            </a:pPr>
            <a:r>
              <a:rPr lang="sl-SI" dirty="0">
                <a:solidFill>
                  <a:prstClr val="black"/>
                </a:solidFill>
                <a:latin typeface="Ubuntu" panose="020B0504030602030204" pitchFamily="34" charset="0"/>
              </a:rPr>
              <a:t>vplivajo na oz. so pod vplivom aktivnosti;</a:t>
            </a:r>
          </a:p>
          <a:p>
            <a:pPr marL="717550" indent="-196850">
              <a:buFont typeface="Arial" panose="020B0604020202020204" pitchFamily="34" charset="0"/>
              <a:buChar char="•"/>
            </a:pPr>
            <a:r>
              <a:rPr lang="sl-SI" dirty="0">
                <a:solidFill>
                  <a:prstClr val="black"/>
                </a:solidFill>
                <a:latin typeface="Ubuntu" panose="020B0504030602030204" pitchFamily="34" charset="0"/>
              </a:rPr>
              <a:t>od projekta </a:t>
            </a:r>
            <a:r>
              <a:rPr lang="sl-SI" b="1" dirty="0">
                <a:solidFill>
                  <a:srgbClr val="FF0000"/>
                </a:solidFill>
                <a:latin typeface="Ubuntu" panose="020B0504030602030204" pitchFamily="34" charset="0"/>
              </a:rPr>
              <a:t>nimajo</a:t>
            </a:r>
            <a:r>
              <a:rPr lang="sl-SI" dirty="0">
                <a:solidFill>
                  <a:prstClr val="black"/>
                </a:solidFill>
                <a:latin typeface="Ubuntu" panose="020B0504030602030204" pitchFamily="34" charset="0"/>
              </a:rPr>
              <a:t> direktnih finančnih koristi.</a:t>
            </a:r>
          </a:p>
        </p:txBody>
      </p:sp>
      <p:grpSp>
        <p:nvGrpSpPr>
          <p:cNvPr id="8" name="Skupina 7"/>
          <p:cNvGrpSpPr/>
          <p:nvPr/>
        </p:nvGrpSpPr>
        <p:grpSpPr>
          <a:xfrm>
            <a:off x="2483768" y="3212976"/>
            <a:ext cx="4176464" cy="576064"/>
            <a:chOff x="2483768" y="2780928"/>
            <a:chExt cx="4176464" cy="576064"/>
          </a:xfrm>
        </p:grpSpPr>
        <p:sp>
          <p:nvSpPr>
            <p:cNvPr id="6" name="Pravokotnik 5"/>
            <p:cNvSpPr/>
            <p:nvPr/>
          </p:nvSpPr>
          <p:spPr>
            <a:xfrm>
              <a:off x="2483768" y="2780928"/>
              <a:ext cx="4176464" cy="576064"/>
            </a:xfrm>
            <a:prstGeom prst="rect">
              <a:avLst/>
            </a:prstGeom>
            <a:noFill/>
            <a:ln>
              <a:solidFill>
                <a:srgbClr val="46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ctr"/>
              <a:r>
                <a:rPr lang="sl-SI" b="1" dirty="0">
                  <a:solidFill>
                    <a:prstClr val="black"/>
                  </a:solidFill>
                  <a:latin typeface="Ubuntu" panose="020B0504030602030204" pitchFamily="34" charset="0"/>
                </a:rPr>
                <a:t>LIFE</a:t>
              </a:r>
              <a:r>
                <a:rPr lang="sl-SI" dirty="0">
                  <a:solidFill>
                    <a:prstClr val="black"/>
                  </a:solidFill>
                  <a:latin typeface="Ubuntu" panose="020B0504030602030204" pitchFamily="34" charset="0"/>
                </a:rPr>
                <a:t>: PARTNER  </a:t>
              </a:r>
              <a:r>
                <a:rPr lang="sl-SI" sz="3600" b="1" dirty="0">
                  <a:solidFill>
                    <a:srgbClr val="FF0000"/>
                  </a:solidFill>
                  <a:latin typeface="Ubuntu" panose="020B0504030602030204" pitchFamily="34" charset="0"/>
                </a:rPr>
                <a:t>≠</a:t>
              </a:r>
              <a:r>
                <a:rPr lang="sl-SI" dirty="0">
                  <a:solidFill>
                    <a:prstClr val="black"/>
                  </a:solidFill>
                  <a:latin typeface="Ubuntu" panose="020B0504030602030204" pitchFamily="34" charset="0"/>
                </a:rPr>
                <a:t>  DELEŽNIK</a:t>
              </a:r>
              <a:endParaRPr lang="sl-SI" b="1" dirty="0">
                <a:solidFill>
                  <a:prstClr val="black"/>
                </a:solidFill>
                <a:latin typeface="Ubuntu" panose="020B0504030602030204" pitchFamily="34" charset="0"/>
              </a:endParaRPr>
            </a:p>
          </p:txBody>
        </p:sp>
        <p:pic>
          <p:nvPicPr>
            <p:cNvPr id="17" name="Slika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1532" y="2810262"/>
              <a:ext cx="764324" cy="517396"/>
            </a:xfrm>
            <a:prstGeom prst="rect">
              <a:avLst/>
            </a:prstGeom>
          </p:spPr>
        </p:pic>
      </p:grpSp>
      <p:sp>
        <p:nvSpPr>
          <p:cNvPr id="9" name="PoljeZBesedilom 8"/>
          <p:cNvSpPr txBox="1"/>
          <p:nvPr/>
        </p:nvSpPr>
        <p:spPr>
          <a:xfrm>
            <a:off x="1619672" y="1012666"/>
            <a:ext cx="5832648" cy="400110"/>
          </a:xfrm>
          <a:prstGeom prst="rect">
            <a:avLst/>
          </a:prstGeom>
          <a:noFill/>
        </p:spPr>
        <p:txBody>
          <a:bodyPr wrap="square" rtlCol="0">
            <a:spAutoFit/>
          </a:bodyPr>
          <a:lstStyle/>
          <a:p>
            <a:pPr algn="ctr"/>
            <a:r>
              <a:rPr lang="sl-SI" sz="2000" b="1" dirty="0">
                <a:solidFill>
                  <a:srgbClr val="4696C8"/>
                </a:solidFill>
                <a:latin typeface="Ubuntu" panose="020B0504030602030204" pitchFamily="34" charset="0"/>
              </a:rPr>
              <a:t>RAZLIKA MED DELEŽNIKOM IN PARTNERJEM</a:t>
            </a:r>
            <a:endParaRPr lang="en-US" sz="2000" b="1" dirty="0">
              <a:solidFill>
                <a:srgbClr val="4696C8"/>
              </a:solidFill>
              <a:latin typeface="Ubuntu" panose="020B0504030602030204" pitchFamily="34" charset="0"/>
            </a:endParaRPr>
          </a:p>
        </p:txBody>
      </p:sp>
    </p:spTree>
    <p:extLst>
      <p:ext uri="{BB962C8B-B14F-4D97-AF65-F5344CB8AC3E}">
        <p14:creationId xmlns:p14="http://schemas.microsoft.com/office/powerpoint/2010/main" val="31128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31" name="PoljeZBesedilom 30"/>
          <p:cNvSpPr txBox="1"/>
          <p:nvPr/>
        </p:nvSpPr>
        <p:spPr>
          <a:xfrm>
            <a:off x="1835696" y="940658"/>
            <a:ext cx="5472607" cy="400110"/>
          </a:xfrm>
          <a:prstGeom prst="rect">
            <a:avLst/>
          </a:prstGeom>
          <a:noFill/>
        </p:spPr>
        <p:txBody>
          <a:bodyPr wrap="square" rtlCol="0">
            <a:spAutoFit/>
          </a:bodyPr>
          <a:lstStyle/>
          <a:p>
            <a:pPr algn="ctr" fontAlgn="ctr"/>
            <a:r>
              <a:rPr lang="sl-SI" sz="2000" b="1" dirty="0">
                <a:solidFill>
                  <a:srgbClr val="4696C8"/>
                </a:solidFill>
                <a:latin typeface="Ubuntu" panose="020B0504030602030204" pitchFamily="34" charset="0"/>
              </a:rPr>
              <a:t>ANALIZA DELEŽNIKOV</a:t>
            </a:r>
            <a:endParaRPr lang="sl-SI" sz="2000" dirty="0">
              <a:solidFill>
                <a:srgbClr val="4696C8"/>
              </a:solidFill>
              <a:latin typeface="Ubuntu" panose="020B0504030602030204" pitchFamily="34" charset="0"/>
            </a:endParaRPr>
          </a:p>
        </p:txBody>
      </p:sp>
      <p:grpSp>
        <p:nvGrpSpPr>
          <p:cNvPr id="16" name="Skupina 15"/>
          <p:cNvGrpSpPr/>
          <p:nvPr/>
        </p:nvGrpSpPr>
        <p:grpSpPr>
          <a:xfrm>
            <a:off x="2051720" y="1669257"/>
            <a:ext cx="4032448" cy="894080"/>
            <a:chOff x="0" y="0"/>
            <a:chExt cx="4032448" cy="894080"/>
          </a:xfrm>
          <a:solidFill>
            <a:srgbClr val="89786D"/>
          </a:solidFill>
        </p:grpSpPr>
        <p:sp>
          <p:nvSpPr>
            <p:cNvPr id="45" name="Zaobljeni pravokotnik 44"/>
            <p:cNvSpPr/>
            <p:nvPr/>
          </p:nvSpPr>
          <p:spPr>
            <a:xfrm>
              <a:off x="0" y="0"/>
              <a:ext cx="4032448" cy="8940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sl-SI"/>
            </a:p>
          </p:txBody>
        </p:sp>
        <p:sp>
          <p:nvSpPr>
            <p:cNvPr id="46" name="Zaobljeni pravokotnik 4"/>
            <p:cNvSpPr/>
            <p:nvPr/>
          </p:nvSpPr>
          <p:spPr>
            <a:xfrm>
              <a:off x="26187" y="26187"/>
              <a:ext cx="2992115" cy="8417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1. IDENTIFIKACIJA</a:t>
              </a:r>
              <a:endParaRPr lang="en-US" b="1" dirty="0">
                <a:solidFill>
                  <a:prstClr val="black"/>
                </a:solidFill>
              </a:endParaRPr>
            </a:p>
          </p:txBody>
        </p:sp>
      </p:grpSp>
      <p:grpSp>
        <p:nvGrpSpPr>
          <p:cNvPr id="19" name="Skupina 18"/>
          <p:cNvGrpSpPr/>
          <p:nvPr/>
        </p:nvGrpSpPr>
        <p:grpSpPr>
          <a:xfrm>
            <a:off x="2389437" y="2725897"/>
            <a:ext cx="4032448" cy="968745"/>
            <a:chOff x="337717" y="1056640"/>
            <a:chExt cx="4032448" cy="968745"/>
          </a:xfrm>
        </p:grpSpPr>
        <p:sp>
          <p:nvSpPr>
            <p:cNvPr id="43" name="Zaobljeni pravokotnik 42"/>
            <p:cNvSpPr/>
            <p:nvPr/>
          </p:nvSpPr>
          <p:spPr>
            <a:xfrm>
              <a:off x="337717" y="1056640"/>
              <a:ext cx="4032448" cy="894080"/>
            </a:xfrm>
            <a:prstGeom prst="roundRect">
              <a:avLst>
                <a:gd name="adj" fmla="val 10000"/>
              </a:avLst>
            </a:prstGeom>
            <a:solidFill>
              <a:srgbClr val="FFD700"/>
            </a:solidFill>
          </p:spPr>
          <p:style>
            <a:lnRef idx="2">
              <a:schemeClr val="lt1">
                <a:hueOff val="0"/>
                <a:satOff val="0"/>
                <a:lumOff val="0"/>
                <a:alphaOff val="0"/>
              </a:schemeClr>
            </a:lnRef>
            <a:fillRef idx="1">
              <a:scrgbClr r="0" g="0" b="0"/>
            </a:fillRef>
            <a:effectRef idx="0">
              <a:schemeClr val="accent2">
                <a:hueOff val="1560506"/>
                <a:satOff val="-1946"/>
                <a:lumOff val="458"/>
                <a:alphaOff val="0"/>
              </a:schemeClr>
            </a:effectRef>
            <a:fontRef idx="minor">
              <a:schemeClr val="lt1"/>
            </a:fontRef>
          </p:style>
          <p:txBody>
            <a:bodyPr/>
            <a:lstStyle/>
            <a:p>
              <a:endParaRPr lang="sl-SI"/>
            </a:p>
          </p:txBody>
        </p:sp>
        <p:sp>
          <p:nvSpPr>
            <p:cNvPr id="44" name="Zaobljeni pravokotnik 6"/>
            <p:cNvSpPr/>
            <p:nvPr/>
          </p:nvSpPr>
          <p:spPr>
            <a:xfrm>
              <a:off x="363903" y="1183679"/>
              <a:ext cx="3668544"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2. ANALIZA STOPNJE PODPORE </a:t>
              </a:r>
            </a:p>
            <a:p>
              <a:pPr defTabSz="800100">
                <a:lnSpc>
                  <a:spcPct val="90000"/>
                </a:lnSpc>
                <a:spcBef>
                  <a:spcPct val="0"/>
                </a:spcBef>
                <a:spcAft>
                  <a:spcPct val="35000"/>
                </a:spcAft>
              </a:pPr>
              <a:r>
                <a:rPr lang="sl-SI" sz="1400" dirty="0">
                  <a:solidFill>
                    <a:prstClr val="black"/>
                  </a:solidFill>
                  <a:latin typeface="Ubuntu" panose="020B0504030602030204" pitchFamily="34" charset="0"/>
                </a:rPr>
                <a:t>(posameznih aktivnosti in projekta)</a:t>
              </a:r>
              <a:endParaRPr lang="en-US" sz="1400" b="1" dirty="0">
                <a:solidFill>
                  <a:prstClr val="black"/>
                </a:solidFill>
              </a:endParaRPr>
            </a:p>
          </p:txBody>
        </p:sp>
      </p:grpSp>
      <p:grpSp>
        <p:nvGrpSpPr>
          <p:cNvPr id="20" name="Skupina 19"/>
          <p:cNvGrpSpPr/>
          <p:nvPr/>
        </p:nvGrpSpPr>
        <p:grpSpPr>
          <a:xfrm>
            <a:off x="2722114" y="3782537"/>
            <a:ext cx="4032448" cy="894080"/>
            <a:chOff x="670394" y="2113280"/>
            <a:chExt cx="4032448" cy="894080"/>
          </a:xfrm>
        </p:grpSpPr>
        <p:sp>
          <p:nvSpPr>
            <p:cNvPr id="41" name="Zaobljeni pravokotnik 40"/>
            <p:cNvSpPr/>
            <p:nvPr/>
          </p:nvSpPr>
          <p:spPr>
            <a:xfrm>
              <a:off x="670394" y="2113280"/>
              <a:ext cx="4032448" cy="894080"/>
            </a:xfrm>
            <a:prstGeom prst="roundRect">
              <a:avLst>
                <a:gd name="adj" fmla="val 10000"/>
              </a:avLst>
            </a:prstGeom>
            <a:solidFill>
              <a:srgbClr val="6CC04A"/>
            </a:solidFill>
          </p:spPr>
          <p:style>
            <a:lnRef idx="2">
              <a:schemeClr val="lt1">
                <a:hueOff val="0"/>
                <a:satOff val="0"/>
                <a:lumOff val="0"/>
                <a:alphaOff val="0"/>
              </a:schemeClr>
            </a:lnRef>
            <a:fillRef idx="1">
              <a:scrgbClr r="0" g="0" b="0"/>
            </a:fillRef>
            <a:effectRef idx="0">
              <a:schemeClr val="accent2">
                <a:hueOff val="3121013"/>
                <a:satOff val="-3893"/>
                <a:lumOff val="915"/>
                <a:alphaOff val="0"/>
              </a:schemeClr>
            </a:effectRef>
            <a:fontRef idx="minor">
              <a:schemeClr val="lt1"/>
            </a:fontRef>
          </p:style>
          <p:txBody>
            <a:bodyPr/>
            <a:lstStyle/>
            <a:p>
              <a:endParaRPr lang="sl-SI"/>
            </a:p>
          </p:txBody>
        </p:sp>
        <p:sp>
          <p:nvSpPr>
            <p:cNvPr id="42" name="Zaobljeni pravokotnik 8"/>
            <p:cNvSpPr/>
            <p:nvPr/>
          </p:nvSpPr>
          <p:spPr>
            <a:xfrm>
              <a:off x="696581" y="2139467"/>
              <a:ext cx="3066245"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3. ANALIZA INTERESOV</a:t>
              </a:r>
              <a:endParaRPr lang="en-US" b="1" dirty="0">
                <a:solidFill>
                  <a:prstClr val="black"/>
                </a:solidFill>
              </a:endParaRPr>
            </a:p>
          </p:txBody>
        </p:sp>
      </p:grpSp>
      <p:grpSp>
        <p:nvGrpSpPr>
          <p:cNvPr id="21" name="Skupina 20"/>
          <p:cNvGrpSpPr/>
          <p:nvPr/>
        </p:nvGrpSpPr>
        <p:grpSpPr>
          <a:xfrm>
            <a:off x="3059832" y="4839176"/>
            <a:ext cx="4032448" cy="894080"/>
            <a:chOff x="1008112" y="3169919"/>
            <a:chExt cx="4032448" cy="894080"/>
          </a:xfrm>
        </p:grpSpPr>
        <p:sp>
          <p:nvSpPr>
            <p:cNvPr id="39" name="Zaobljeni pravokotnik 38"/>
            <p:cNvSpPr/>
            <p:nvPr/>
          </p:nvSpPr>
          <p:spPr>
            <a:xfrm>
              <a:off x="1008112" y="3169919"/>
              <a:ext cx="4032448" cy="894080"/>
            </a:xfrm>
            <a:prstGeom prst="roundRect">
              <a:avLst>
                <a:gd name="adj" fmla="val 10000"/>
              </a:avLst>
            </a:prstGeom>
            <a:solidFill>
              <a:srgbClr val="4696C8"/>
            </a:solidFill>
          </p:spPr>
          <p:style>
            <a:lnRef idx="2">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txBody>
            <a:bodyPr/>
            <a:lstStyle/>
            <a:p>
              <a:endParaRPr lang="sl-SI"/>
            </a:p>
          </p:txBody>
        </p:sp>
        <p:sp>
          <p:nvSpPr>
            <p:cNvPr id="40" name="Zaobljeni pravokotnik 10"/>
            <p:cNvSpPr/>
            <p:nvPr/>
          </p:nvSpPr>
          <p:spPr>
            <a:xfrm>
              <a:off x="1034299" y="3196106"/>
              <a:ext cx="3061204"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4. ANALIZA VPLIVOV</a:t>
              </a:r>
            </a:p>
          </p:txBody>
        </p:sp>
      </p:grpSp>
      <p:grpSp>
        <p:nvGrpSpPr>
          <p:cNvPr id="22" name="Skupina 21"/>
          <p:cNvGrpSpPr/>
          <p:nvPr/>
        </p:nvGrpSpPr>
        <p:grpSpPr>
          <a:xfrm>
            <a:off x="5503015" y="2354040"/>
            <a:ext cx="581152" cy="581152"/>
            <a:chOff x="3451295" y="684783"/>
            <a:chExt cx="581152" cy="581152"/>
          </a:xfrm>
        </p:grpSpPr>
        <p:sp>
          <p:nvSpPr>
            <p:cNvPr id="36" name="Puščica dol 35"/>
            <p:cNvSpPr/>
            <p:nvPr/>
          </p:nvSpPr>
          <p:spPr>
            <a:xfrm>
              <a:off x="3451295" y="684783"/>
              <a:ext cx="581152" cy="581152"/>
            </a:xfrm>
            <a:prstGeom prst="downArrow">
              <a:avLst>
                <a:gd name="adj1" fmla="val 55000"/>
                <a:gd name="adj2" fmla="val 45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sl-SI"/>
            </a:p>
          </p:txBody>
        </p:sp>
        <p:sp>
          <p:nvSpPr>
            <p:cNvPr id="38" name="Puščica dol 12"/>
            <p:cNvSpPr/>
            <p:nvPr/>
          </p:nvSpPr>
          <p:spPr>
            <a:xfrm>
              <a:off x="3582054" y="684783"/>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endParaRPr lang="en-US" dirty="0">
                <a:solidFill>
                  <a:prstClr val="black">
                    <a:hueOff val="0"/>
                    <a:satOff val="0"/>
                    <a:lumOff val="0"/>
                    <a:alphaOff val="0"/>
                  </a:prstClr>
                </a:solidFill>
              </a:endParaRPr>
            </a:p>
          </p:txBody>
        </p:sp>
      </p:grpSp>
      <p:grpSp>
        <p:nvGrpSpPr>
          <p:cNvPr id="23" name="Skupina 22"/>
          <p:cNvGrpSpPr/>
          <p:nvPr/>
        </p:nvGrpSpPr>
        <p:grpSpPr>
          <a:xfrm>
            <a:off x="5840733" y="3410680"/>
            <a:ext cx="581152" cy="581152"/>
            <a:chOff x="3789013" y="1741423"/>
            <a:chExt cx="581152" cy="581152"/>
          </a:xfrm>
        </p:grpSpPr>
        <p:sp>
          <p:nvSpPr>
            <p:cNvPr id="34" name="Puščica dol 33"/>
            <p:cNvSpPr/>
            <p:nvPr/>
          </p:nvSpPr>
          <p:spPr>
            <a:xfrm>
              <a:off x="3789013" y="1741423"/>
              <a:ext cx="581152" cy="581152"/>
            </a:xfrm>
            <a:prstGeom prst="downArrow">
              <a:avLst>
                <a:gd name="adj1" fmla="val 55000"/>
                <a:gd name="adj2" fmla="val 45000"/>
              </a:avLst>
            </a:prstGeom>
          </p:spPr>
          <p:style>
            <a:lnRef idx="2">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0">
              <a:schemeClr val="accent2">
                <a:tint val="40000"/>
                <a:alpha val="90000"/>
                <a:hueOff val="2512910"/>
                <a:satOff val="-2189"/>
                <a:lumOff val="-3"/>
                <a:alphaOff val="0"/>
              </a:schemeClr>
            </a:effectRef>
            <a:fontRef idx="minor">
              <a:schemeClr val="dk1">
                <a:hueOff val="0"/>
                <a:satOff val="0"/>
                <a:lumOff val="0"/>
                <a:alphaOff val="0"/>
              </a:schemeClr>
            </a:fontRef>
          </p:style>
          <p:txBody>
            <a:bodyPr/>
            <a:lstStyle/>
            <a:p>
              <a:endParaRPr lang="sl-SI"/>
            </a:p>
          </p:txBody>
        </p:sp>
        <p:sp>
          <p:nvSpPr>
            <p:cNvPr id="35" name="Puščica dol 14"/>
            <p:cNvSpPr/>
            <p:nvPr/>
          </p:nvSpPr>
          <p:spPr>
            <a:xfrm>
              <a:off x="3919772" y="1741423"/>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endParaRPr lang="en-US" dirty="0">
                <a:solidFill>
                  <a:prstClr val="black">
                    <a:hueOff val="0"/>
                    <a:satOff val="0"/>
                    <a:lumOff val="0"/>
                    <a:alphaOff val="0"/>
                  </a:prstClr>
                </a:solidFill>
              </a:endParaRPr>
            </a:p>
          </p:txBody>
        </p:sp>
      </p:grpSp>
      <p:grpSp>
        <p:nvGrpSpPr>
          <p:cNvPr id="24" name="Skupina 23"/>
          <p:cNvGrpSpPr/>
          <p:nvPr/>
        </p:nvGrpSpPr>
        <p:grpSpPr>
          <a:xfrm>
            <a:off x="6173410" y="4467321"/>
            <a:ext cx="581152" cy="581152"/>
            <a:chOff x="4121690" y="2798064"/>
            <a:chExt cx="581152" cy="581152"/>
          </a:xfrm>
        </p:grpSpPr>
        <p:sp>
          <p:nvSpPr>
            <p:cNvPr id="32" name="Puščica dol 31"/>
            <p:cNvSpPr/>
            <p:nvPr/>
          </p:nvSpPr>
          <p:spPr>
            <a:xfrm>
              <a:off x="4121690" y="2798064"/>
              <a:ext cx="581152" cy="581152"/>
            </a:xfrm>
            <a:prstGeom prst="downArrow">
              <a:avLst>
                <a:gd name="adj1" fmla="val 55000"/>
                <a:gd name="adj2" fmla="val 45000"/>
              </a:avLst>
            </a:pr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txBody>
            <a:bodyPr/>
            <a:lstStyle/>
            <a:p>
              <a:endParaRPr lang="sl-SI"/>
            </a:p>
          </p:txBody>
        </p:sp>
        <p:sp>
          <p:nvSpPr>
            <p:cNvPr id="33" name="Puščica dol 16"/>
            <p:cNvSpPr/>
            <p:nvPr/>
          </p:nvSpPr>
          <p:spPr>
            <a:xfrm>
              <a:off x="4252449" y="2798064"/>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endParaRPr lang="en-US" dirty="0">
                <a:solidFill>
                  <a:prstClr val="black">
                    <a:hueOff val="0"/>
                    <a:satOff val="0"/>
                    <a:lumOff val="0"/>
                    <a:alphaOff val="0"/>
                  </a:prstClr>
                </a:solidFill>
              </a:endParaRPr>
            </a:p>
          </p:txBody>
        </p:sp>
      </p:grpSp>
    </p:spTree>
    <p:extLst>
      <p:ext uri="{BB962C8B-B14F-4D97-AF65-F5344CB8AC3E}">
        <p14:creationId xmlns:p14="http://schemas.microsoft.com/office/powerpoint/2010/main" val="20018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36512" y="0"/>
            <a:ext cx="9220285" cy="692696"/>
          </a:xfrm>
          <a:prstGeom prst="rect">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31" name="PoljeZBesedilom 30"/>
          <p:cNvSpPr txBox="1"/>
          <p:nvPr/>
        </p:nvSpPr>
        <p:spPr>
          <a:xfrm>
            <a:off x="5855449" y="146293"/>
            <a:ext cx="2676991" cy="374571"/>
          </a:xfrm>
          <a:prstGeom prst="roundRect">
            <a:avLst/>
          </a:prstGeom>
          <a:noFill/>
          <a:ln>
            <a:solidFill>
              <a:schemeClr val="bg1"/>
            </a:solidFill>
          </a:ln>
        </p:spPr>
        <p:txBody>
          <a:bodyPr wrap="square" rtlCol="0">
            <a:spAutoFit/>
          </a:bodyPr>
          <a:lstStyle/>
          <a:p>
            <a:pPr algn="ctr" fontAlgn="ctr"/>
            <a:r>
              <a:rPr lang="sl-SI" sz="1600" b="1" dirty="0">
                <a:solidFill>
                  <a:prstClr val="white"/>
                </a:solidFill>
                <a:latin typeface="Ubuntu" panose="020B0504030602030204" pitchFamily="34" charset="0"/>
              </a:rPr>
              <a:t>ANALIZA DELEŽNIKOV</a:t>
            </a:r>
            <a:endParaRPr lang="sl-SI" sz="1600" dirty="0">
              <a:solidFill>
                <a:prstClr val="white"/>
              </a:solidFill>
              <a:latin typeface="Ubuntu" panose="020B0504030602030204" pitchFamily="34" charset="0"/>
            </a:endParaRPr>
          </a:p>
        </p:txBody>
      </p:sp>
      <p:sp>
        <p:nvSpPr>
          <p:cNvPr id="16" name="Pravokotnik 15"/>
          <p:cNvSpPr/>
          <p:nvPr/>
        </p:nvSpPr>
        <p:spPr>
          <a:xfrm>
            <a:off x="395536" y="1930474"/>
            <a:ext cx="4585117" cy="3154710"/>
          </a:xfrm>
          <a:prstGeom prst="rect">
            <a:avLst/>
          </a:prstGeom>
          <a:ln w="38100">
            <a:noFill/>
          </a:ln>
        </p:spPr>
        <p:txBody>
          <a:bodyPr wrap="square" numCol="1">
            <a:spAutoFit/>
          </a:bodyPr>
          <a:lstStyle/>
          <a:p>
            <a:pPr>
              <a:spcAft>
                <a:spcPts val="600"/>
              </a:spcAft>
            </a:pPr>
            <a:r>
              <a:rPr lang="sl-SI" b="1" dirty="0">
                <a:solidFill>
                  <a:prstClr val="black"/>
                </a:solidFill>
                <a:latin typeface="Ubuntu" panose="020B0504030602030204" pitchFamily="34" charset="0"/>
              </a:rPr>
              <a:t>Kdo so, je odvisno od </a:t>
            </a:r>
            <a:r>
              <a:rPr lang="sl-SI" b="1" dirty="0">
                <a:solidFill>
                  <a:srgbClr val="FF0000"/>
                </a:solidFill>
                <a:latin typeface="Ubuntu" panose="020B0504030602030204" pitchFamily="34" charset="0"/>
              </a:rPr>
              <a:t>VSEBINE</a:t>
            </a:r>
            <a:r>
              <a:rPr lang="sl-SI" b="1" dirty="0">
                <a:solidFill>
                  <a:prstClr val="black"/>
                </a:solidFill>
                <a:latin typeface="Ubuntu" panose="020B0504030602030204" pitchFamily="34" charset="0"/>
              </a:rPr>
              <a:t> projekta</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lokalno prebivalstvo, sosedje</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uporabniki – lastniki zemljišč</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vplivni posamezniki &amp; skupine</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izdajatelji dovoljenj (lastniki, ARSO, UE…)</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občine</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upravljavci </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inšpektorati, ministrstva &amp; organi v sestavi</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strokovne javne službe</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izvajalci javnih služb</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strokovnjaki</a:t>
            </a:r>
          </a:p>
          <a:p>
            <a:pPr marL="285750" indent="-285750">
              <a:buFont typeface="Arial" panose="020B0604020202020204" pitchFamily="34" charset="0"/>
              <a:buChar char="•"/>
            </a:pPr>
            <a:r>
              <a:rPr lang="sl-SI" sz="1600" dirty="0">
                <a:solidFill>
                  <a:prstClr val="black"/>
                </a:solidFill>
                <a:latin typeface="Ubuntu" panose="020B0504030602030204" pitchFamily="34" charset="0"/>
              </a:rPr>
              <a:t>nevladne organizacije</a:t>
            </a:r>
          </a:p>
        </p:txBody>
      </p:sp>
      <p:sp>
        <p:nvSpPr>
          <p:cNvPr id="17" name="Pravokotnik 16"/>
          <p:cNvSpPr/>
          <p:nvPr/>
        </p:nvSpPr>
        <p:spPr>
          <a:xfrm>
            <a:off x="5129156" y="4440377"/>
            <a:ext cx="3816424" cy="400110"/>
          </a:xfrm>
          <a:prstGeom prst="rect">
            <a:avLst/>
          </a:prstGeom>
          <a:ln w="38100">
            <a:noFill/>
          </a:ln>
        </p:spPr>
        <p:txBody>
          <a:bodyPr wrap="square" numCol="1">
            <a:spAutoFit/>
          </a:bodyPr>
          <a:lstStyle/>
          <a:p>
            <a:r>
              <a:rPr lang="sl-SI" sz="2000" b="1" dirty="0">
                <a:solidFill>
                  <a:srgbClr val="7030A0"/>
                </a:solidFill>
                <a:latin typeface="Ubuntu" panose="020B0504030602030204" pitchFamily="34" charset="0"/>
              </a:rPr>
              <a:t>IGNORANCA SE NE SPLAČA!</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626" y="2276872"/>
            <a:ext cx="3165814" cy="21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aobljeni pravokotnik 4"/>
          <p:cNvSpPr/>
          <p:nvPr/>
        </p:nvSpPr>
        <p:spPr>
          <a:xfrm>
            <a:off x="418931" y="1117621"/>
            <a:ext cx="2483768" cy="557811"/>
          </a:xfrm>
          <a:prstGeom prst="roundRect">
            <a:avLst/>
          </a:prstGeom>
          <a:solidFill>
            <a:srgbClr val="89786D"/>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1. IDENTIFIKACIJA</a:t>
            </a:r>
            <a:endParaRPr lang="en-US" b="1" dirty="0">
              <a:solidFill>
                <a:prstClr val="black"/>
              </a:solidFill>
            </a:endParaRPr>
          </a:p>
        </p:txBody>
      </p:sp>
    </p:spTree>
    <p:extLst>
      <p:ext uri="{BB962C8B-B14F-4D97-AF65-F5344CB8AC3E}">
        <p14:creationId xmlns:p14="http://schemas.microsoft.com/office/powerpoint/2010/main" val="22393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73785"/>
            <a:chOff x="107504" y="121987"/>
            <a:chExt cx="1594805" cy="899686"/>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67128"/>
            </a:xfrm>
            <a:prstGeom prst="rect">
              <a:avLst/>
            </a:prstGeom>
            <a:noFill/>
          </p:spPr>
          <p:txBody>
            <a:bodyPr wrap="square" rtlCol="0">
              <a:spAutoFit/>
            </a:bodyPr>
            <a:lstStyle/>
            <a:p>
              <a:r>
                <a:rPr lang="sl-SI" sz="700" dirty="0">
                  <a:solidFill>
                    <a:prstClr val="black"/>
                  </a:solidFill>
                  <a:latin typeface="Ubuntu" panose="020B0504030602030204"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cxnSp>
        <p:nvCxnSpPr>
          <p:cNvPr id="11" name="Raven puščični povezovalnik 10"/>
          <p:cNvCxnSpPr/>
          <p:nvPr/>
        </p:nvCxnSpPr>
        <p:spPr>
          <a:xfrm flipV="1">
            <a:off x="1428671" y="2852941"/>
            <a:ext cx="5904656" cy="2581815"/>
          </a:xfrm>
          <a:prstGeom prst="straightConnector1">
            <a:avLst/>
          </a:prstGeom>
          <a:ln w="38100">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sp>
        <p:nvSpPr>
          <p:cNvPr id="24" name="Pravokotnik 23"/>
          <p:cNvSpPr/>
          <p:nvPr/>
        </p:nvSpPr>
        <p:spPr>
          <a:xfrm>
            <a:off x="6973287" y="2492896"/>
            <a:ext cx="1058202" cy="307777"/>
          </a:xfrm>
          <a:prstGeom prst="rect">
            <a:avLst/>
          </a:prstGeom>
          <a:ln w="38100">
            <a:noFill/>
          </a:ln>
        </p:spPr>
        <p:txBody>
          <a:bodyPr wrap="square" numCol="1">
            <a:spAutoFit/>
          </a:bodyPr>
          <a:lstStyle/>
          <a:p>
            <a:r>
              <a:rPr lang="sl-SI" sz="1400" b="1" dirty="0">
                <a:solidFill>
                  <a:srgbClr val="9BBB59">
                    <a:lumMod val="50000"/>
                  </a:srgbClr>
                </a:solidFill>
                <a:latin typeface="Ubuntu" panose="020B0504030602030204" pitchFamily="34" charset="0"/>
              </a:rPr>
              <a:t>predanost</a:t>
            </a:r>
          </a:p>
        </p:txBody>
      </p:sp>
      <p:sp>
        <p:nvSpPr>
          <p:cNvPr id="32" name="Pravokotnik 31"/>
          <p:cNvSpPr/>
          <p:nvPr/>
        </p:nvSpPr>
        <p:spPr>
          <a:xfrm>
            <a:off x="395536" y="5454680"/>
            <a:ext cx="987647" cy="307777"/>
          </a:xfrm>
          <a:prstGeom prst="rect">
            <a:avLst/>
          </a:prstGeom>
          <a:ln w="38100">
            <a:noFill/>
          </a:ln>
        </p:spPr>
        <p:txBody>
          <a:bodyPr wrap="square" numCol="1">
            <a:spAutoFit/>
          </a:bodyPr>
          <a:lstStyle/>
          <a:p>
            <a:r>
              <a:rPr lang="sl-SI" sz="1400" b="1" dirty="0">
                <a:solidFill>
                  <a:srgbClr val="C00000"/>
                </a:solidFill>
                <a:latin typeface="Ubuntu" panose="020B0504030602030204" pitchFamily="34" charset="0"/>
              </a:rPr>
              <a:t>sabotaža</a:t>
            </a:r>
          </a:p>
        </p:txBody>
      </p:sp>
      <p:sp>
        <p:nvSpPr>
          <p:cNvPr id="33" name="Pravokotnik 32"/>
          <p:cNvSpPr/>
          <p:nvPr/>
        </p:nvSpPr>
        <p:spPr>
          <a:xfrm>
            <a:off x="5971198" y="3085222"/>
            <a:ext cx="1058202" cy="307777"/>
          </a:xfrm>
          <a:prstGeom prst="rect">
            <a:avLst/>
          </a:prstGeom>
          <a:solidFill>
            <a:schemeClr val="bg1"/>
          </a:solidFill>
          <a:ln w="38100">
            <a:noFill/>
          </a:ln>
        </p:spPr>
        <p:txBody>
          <a:bodyPr wrap="square" numCol="1">
            <a:spAutoFit/>
          </a:bodyPr>
          <a:lstStyle/>
          <a:p>
            <a:r>
              <a:rPr lang="sl-SI" sz="1400" b="1" dirty="0">
                <a:solidFill>
                  <a:srgbClr val="00B050"/>
                </a:solidFill>
                <a:latin typeface="Ubuntu" panose="020B0504030602030204" pitchFamily="34" charset="0"/>
              </a:rPr>
              <a:t>udeležba</a:t>
            </a:r>
          </a:p>
        </p:txBody>
      </p:sp>
      <p:sp>
        <p:nvSpPr>
          <p:cNvPr id="34" name="Pravokotnik 33"/>
          <p:cNvSpPr/>
          <p:nvPr/>
        </p:nvSpPr>
        <p:spPr>
          <a:xfrm>
            <a:off x="5020180" y="3598277"/>
            <a:ext cx="951018" cy="307777"/>
          </a:xfrm>
          <a:prstGeom prst="rect">
            <a:avLst/>
          </a:prstGeom>
          <a:solidFill>
            <a:schemeClr val="bg1"/>
          </a:solidFill>
          <a:ln w="38100">
            <a:noFill/>
          </a:ln>
        </p:spPr>
        <p:txBody>
          <a:bodyPr wrap="square" numCol="1">
            <a:spAutoFit/>
          </a:bodyPr>
          <a:lstStyle/>
          <a:p>
            <a:r>
              <a:rPr lang="sl-SI" sz="1400" b="1" dirty="0">
                <a:solidFill>
                  <a:srgbClr val="92D050"/>
                </a:solidFill>
                <a:latin typeface="Ubuntu" panose="020B0504030602030204" pitchFamily="34" charset="0"/>
              </a:rPr>
              <a:t>podpora</a:t>
            </a:r>
          </a:p>
        </p:txBody>
      </p:sp>
      <p:sp>
        <p:nvSpPr>
          <p:cNvPr id="35" name="Pravokotnik 34"/>
          <p:cNvSpPr/>
          <p:nvPr/>
        </p:nvSpPr>
        <p:spPr>
          <a:xfrm>
            <a:off x="3876943" y="3974566"/>
            <a:ext cx="1296144" cy="307777"/>
          </a:xfrm>
          <a:prstGeom prst="rect">
            <a:avLst/>
          </a:prstGeom>
          <a:solidFill>
            <a:schemeClr val="bg1"/>
          </a:solidFill>
          <a:ln w="38100">
            <a:noFill/>
          </a:ln>
        </p:spPr>
        <p:txBody>
          <a:bodyPr wrap="square" numCol="1">
            <a:spAutoFit/>
          </a:bodyPr>
          <a:lstStyle/>
          <a:p>
            <a:r>
              <a:rPr lang="sl-SI" sz="1400" b="1" dirty="0">
                <a:solidFill>
                  <a:srgbClr val="FFC000"/>
                </a:solidFill>
                <a:latin typeface="Ubuntu" panose="020B0504030602030204" pitchFamily="34" charset="0"/>
              </a:rPr>
              <a:t>razumevanje</a:t>
            </a:r>
          </a:p>
        </p:txBody>
      </p:sp>
      <p:sp>
        <p:nvSpPr>
          <p:cNvPr id="36" name="Pravokotnik 35"/>
          <p:cNvSpPr/>
          <p:nvPr/>
        </p:nvSpPr>
        <p:spPr>
          <a:xfrm>
            <a:off x="2857270" y="4359851"/>
            <a:ext cx="1066657" cy="307777"/>
          </a:xfrm>
          <a:prstGeom prst="rect">
            <a:avLst/>
          </a:prstGeom>
          <a:solidFill>
            <a:schemeClr val="bg1"/>
          </a:solidFill>
          <a:ln w="38100">
            <a:noFill/>
          </a:ln>
        </p:spPr>
        <p:txBody>
          <a:bodyPr wrap="square" numCol="1" anchor="ctr">
            <a:spAutoFit/>
          </a:bodyPr>
          <a:lstStyle/>
          <a:p>
            <a:pPr algn="ctr"/>
            <a:r>
              <a:rPr lang="sl-SI" sz="1400" b="1" dirty="0">
                <a:solidFill>
                  <a:srgbClr val="F79646">
                    <a:lumMod val="75000"/>
                  </a:srgbClr>
                </a:solidFill>
                <a:latin typeface="Ubuntu" panose="020B0504030602030204" pitchFamily="34" charset="0"/>
              </a:rPr>
              <a:t>zavedanje</a:t>
            </a:r>
          </a:p>
        </p:txBody>
      </p:sp>
      <p:sp>
        <p:nvSpPr>
          <p:cNvPr id="38" name="Pravokotnik 37"/>
          <p:cNvSpPr/>
          <p:nvPr/>
        </p:nvSpPr>
        <p:spPr>
          <a:xfrm>
            <a:off x="1428671" y="4855586"/>
            <a:ext cx="1368152" cy="307777"/>
          </a:xfrm>
          <a:prstGeom prst="rect">
            <a:avLst/>
          </a:prstGeom>
          <a:solidFill>
            <a:schemeClr val="bg1"/>
          </a:solidFill>
          <a:ln w="38100">
            <a:noFill/>
          </a:ln>
        </p:spPr>
        <p:txBody>
          <a:bodyPr wrap="square" numCol="1">
            <a:spAutoFit/>
          </a:bodyPr>
          <a:lstStyle/>
          <a:p>
            <a:pPr algn="ctr"/>
            <a:r>
              <a:rPr lang="sl-SI" sz="1400" b="1" dirty="0">
                <a:solidFill>
                  <a:srgbClr val="F79646">
                    <a:lumMod val="50000"/>
                  </a:srgbClr>
                </a:solidFill>
                <a:latin typeface="Ubuntu" panose="020B0504030602030204" pitchFamily="34" charset="0"/>
              </a:rPr>
              <a:t>ignoriranje</a:t>
            </a:r>
          </a:p>
        </p:txBody>
      </p:sp>
      <p:grpSp>
        <p:nvGrpSpPr>
          <p:cNvPr id="54" name="Skupina 53"/>
          <p:cNvGrpSpPr/>
          <p:nvPr/>
        </p:nvGrpSpPr>
        <p:grpSpPr>
          <a:xfrm>
            <a:off x="1454443" y="5178678"/>
            <a:ext cx="6166916" cy="410562"/>
            <a:chOff x="2509540" y="5178678"/>
            <a:chExt cx="6166916" cy="410562"/>
          </a:xfrm>
        </p:grpSpPr>
        <p:cxnSp>
          <p:nvCxnSpPr>
            <p:cNvPr id="40" name="Raven puščični povezovalnik 39"/>
            <p:cNvCxnSpPr/>
            <p:nvPr/>
          </p:nvCxnSpPr>
          <p:spPr>
            <a:xfrm>
              <a:off x="2509540" y="5589240"/>
              <a:ext cx="6166916" cy="0"/>
            </a:xfrm>
            <a:prstGeom prst="straightConnector1">
              <a:avLst/>
            </a:prstGeom>
            <a:ln w="19050">
              <a:solidFill>
                <a:srgbClr val="4696C8"/>
              </a:solidFill>
              <a:tailEnd type="arrow"/>
            </a:ln>
          </p:spPr>
          <p:style>
            <a:lnRef idx="1">
              <a:schemeClr val="accent1"/>
            </a:lnRef>
            <a:fillRef idx="0">
              <a:schemeClr val="accent1"/>
            </a:fillRef>
            <a:effectRef idx="0">
              <a:schemeClr val="accent1"/>
            </a:effectRef>
            <a:fontRef idx="minor">
              <a:schemeClr val="tx1"/>
            </a:fontRef>
          </p:style>
        </p:cxnSp>
        <p:sp>
          <p:nvSpPr>
            <p:cNvPr id="49" name="Pravokotnik 48"/>
            <p:cNvSpPr/>
            <p:nvPr/>
          </p:nvSpPr>
          <p:spPr>
            <a:xfrm>
              <a:off x="8120857" y="5178678"/>
              <a:ext cx="492741" cy="307777"/>
            </a:xfrm>
            <a:prstGeom prst="rect">
              <a:avLst/>
            </a:prstGeom>
            <a:ln w="38100">
              <a:noFill/>
            </a:ln>
          </p:spPr>
          <p:txBody>
            <a:bodyPr wrap="square" numCol="1">
              <a:spAutoFit/>
            </a:bodyPr>
            <a:lstStyle/>
            <a:p>
              <a:r>
                <a:rPr lang="sl-SI" sz="1400" b="1" dirty="0">
                  <a:solidFill>
                    <a:srgbClr val="4696C8"/>
                  </a:solidFill>
                  <a:latin typeface="Ubuntu" panose="020B0504030602030204" pitchFamily="34" charset="0"/>
                </a:rPr>
                <a:t>čas</a:t>
              </a:r>
            </a:p>
          </p:txBody>
        </p:sp>
      </p:grpSp>
      <p:grpSp>
        <p:nvGrpSpPr>
          <p:cNvPr id="53" name="Skupina 52"/>
          <p:cNvGrpSpPr/>
          <p:nvPr/>
        </p:nvGrpSpPr>
        <p:grpSpPr>
          <a:xfrm>
            <a:off x="2576241" y="1988840"/>
            <a:ext cx="1347687" cy="3600401"/>
            <a:chOff x="3491880" y="1988840"/>
            <a:chExt cx="1347687" cy="3600401"/>
          </a:xfrm>
        </p:grpSpPr>
        <p:cxnSp>
          <p:nvCxnSpPr>
            <p:cNvPr id="44" name="Raven puščični povezovalnik 43"/>
            <p:cNvCxnSpPr/>
            <p:nvPr/>
          </p:nvCxnSpPr>
          <p:spPr>
            <a:xfrm flipH="1" flipV="1">
              <a:off x="3491880" y="1988840"/>
              <a:ext cx="8384" cy="3600401"/>
            </a:xfrm>
            <a:prstGeom prst="straightConnector1">
              <a:avLst/>
            </a:prstGeom>
            <a:ln w="19050">
              <a:solidFill>
                <a:srgbClr val="4696C8"/>
              </a:solidFill>
              <a:tailEnd type="arrow"/>
            </a:ln>
          </p:spPr>
          <p:style>
            <a:lnRef idx="1">
              <a:schemeClr val="accent1"/>
            </a:lnRef>
            <a:fillRef idx="0">
              <a:schemeClr val="accent1"/>
            </a:fillRef>
            <a:effectRef idx="0">
              <a:schemeClr val="accent1"/>
            </a:effectRef>
            <a:fontRef idx="minor">
              <a:schemeClr val="tx1"/>
            </a:fontRef>
          </p:style>
        </p:cxnSp>
        <p:sp>
          <p:nvSpPr>
            <p:cNvPr id="50" name="Pravokotnik 49"/>
            <p:cNvSpPr/>
            <p:nvPr/>
          </p:nvSpPr>
          <p:spPr>
            <a:xfrm>
              <a:off x="3491880" y="2154342"/>
              <a:ext cx="1347687" cy="307777"/>
            </a:xfrm>
            <a:prstGeom prst="rect">
              <a:avLst/>
            </a:prstGeom>
            <a:ln w="38100">
              <a:noFill/>
            </a:ln>
          </p:spPr>
          <p:txBody>
            <a:bodyPr wrap="square" numCol="1">
              <a:spAutoFit/>
            </a:bodyPr>
            <a:lstStyle/>
            <a:p>
              <a:r>
                <a:rPr lang="sl-SI" sz="1400" b="1" dirty="0">
                  <a:solidFill>
                    <a:srgbClr val="4696C8"/>
                  </a:solidFill>
                  <a:latin typeface="Ubuntu" panose="020B0504030602030204" pitchFamily="34" charset="0"/>
                </a:rPr>
                <a:t>energija/trud</a:t>
              </a:r>
            </a:p>
          </p:txBody>
        </p:sp>
      </p:grpSp>
      <p:sp>
        <p:nvSpPr>
          <p:cNvPr id="51" name="Pravokotnik 50"/>
          <p:cNvSpPr/>
          <p:nvPr/>
        </p:nvSpPr>
        <p:spPr>
          <a:xfrm>
            <a:off x="5821159" y="5688083"/>
            <a:ext cx="2165604" cy="215444"/>
          </a:xfrm>
          <a:prstGeom prst="rect">
            <a:avLst/>
          </a:prstGeom>
          <a:solidFill>
            <a:schemeClr val="bg1"/>
          </a:solidFill>
          <a:ln w="38100">
            <a:noFill/>
          </a:ln>
        </p:spPr>
        <p:txBody>
          <a:bodyPr wrap="square" numCol="1">
            <a:spAutoFit/>
          </a:bodyPr>
          <a:lstStyle/>
          <a:p>
            <a:r>
              <a:rPr lang="sl-SI" sz="800" dirty="0">
                <a:solidFill>
                  <a:prstClr val="black"/>
                </a:solidFill>
                <a:latin typeface="Ubuntu" panose="020B0504030602030204" pitchFamily="34" charset="0"/>
              </a:rPr>
              <a:t>povzeto po </a:t>
            </a:r>
            <a:r>
              <a:rPr lang="sl-SI" sz="800" dirty="0" err="1">
                <a:solidFill>
                  <a:prstClr val="black"/>
                </a:solidFill>
                <a:latin typeface="Ubuntu" panose="020B0504030602030204" pitchFamily="34" charset="0"/>
              </a:rPr>
              <a:t>McElroy</a:t>
            </a:r>
            <a:r>
              <a:rPr lang="sl-SI" sz="800" dirty="0">
                <a:solidFill>
                  <a:prstClr val="black"/>
                </a:solidFill>
                <a:latin typeface="Ubuntu" panose="020B0504030602030204" pitchFamily="34" charset="0"/>
              </a:rPr>
              <a:t>&amp; </a:t>
            </a:r>
            <a:r>
              <a:rPr lang="sl-SI" sz="800" dirty="0" err="1">
                <a:solidFill>
                  <a:prstClr val="black"/>
                </a:solidFill>
                <a:latin typeface="Ubuntu" panose="020B0504030602030204" pitchFamily="34" charset="0"/>
              </a:rPr>
              <a:t>Mills</a:t>
            </a:r>
            <a:r>
              <a:rPr lang="sl-SI" sz="800" dirty="0">
                <a:solidFill>
                  <a:prstClr val="black"/>
                </a:solidFill>
                <a:latin typeface="Ubuntu" panose="020B0504030602030204" pitchFamily="34" charset="0"/>
              </a:rPr>
              <a:t>, </a:t>
            </a:r>
            <a:r>
              <a:rPr lang="sl-SI" sz="800" dirty="0" err="1">
                <a:solidFill>
                  <a:prstClr val="black"/>
                </a:solidFill>
                <a:latin typeface="Ubuntu" panose="020B0504030602030204" pitchFamily="34" charset="0"/>
              </a:rPr>
              <a:t>Solvero</a:t>
            </a:r>
            <a:r>
              <a:rPr lang="sl-SI" sz="800" dirty="0">
                <a:solidFill>
                  <a:prstClr val="black"/>
                </a:solidFill>
                <a:latin typeface="Ubuntu" panose="020B0504030602030204" pitchFamily="34" charset="0"/>
              </a:rPr>
              <a:t> d.o.o.</a:t>
            </a:r>
          </a:p>
        </p:txBody>
      </p:sp>
      <p:pic>
        <p:nvPicPr>
          <p:cNvPr id="55" name="Slika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3115" y="836712"/>
            <a:ext cx="2289365" cy="1523468"/>
          </a:xfrm>
          <a:prstGeom prst="rect">
            <a:avLst/>
          </a:prstGeom>
        </p:spPr>
      </p:pic>
      <p:sp>
        <p:nvSpPr>
          <p:cNvPr id="39" name="PoljeZBesedilom 38"/>
          <p:cNvSpPr txBox="1"/>
          <p:nvPr/>
        </p:nvSpPr>
        <p:spPr>
          <a:xfrm>
            <a:off x="5855449" y="146293"/>
            <a:ext cx="2676991" cy="374571"/>
          </a:xfrm>
          <a:prstGeom prst="roundRect">
            <a:avLst/>
          </a:prstGeom>
          <a:noFill/>
          <a:ln>
            <a:solidFill>
              <a:schemeClr val="bg1"/>
            </a:solidFill>
          </a:ln>
        </p:spPr>
        <p:txBody>
          <a:bodyPr wrap="square" rtlCol="0">
            <a:spAutoFit/>
          </a:bodyPr>
          <a:lstStyle/>
          <a:p>
            <a:pPr algn="ctr" fontAlgn="ctr"/>
            <a:r>
              <a:rPr lang="sl-SI" sz="1600" b="1" dirty="0">
                <a:solidFill>
                  <a:prstClr val="white"/>
                </a:solidFill>
                <a:latin typeface="Ubuntu" panose="020B0504030602030204" pitchFamily="34" charset="0"/>
              </a:rPr>
              <a:t>ANALIZA DELEŽNIKOV</a:t>
            </a:r>
            <a:endParaRPr lang="sl-SI" sz="1600" dirty="0">
              <a:solidFill>
                <a:prstClr val="white"/>
              </a:solidFill>
              <a:latin typeface="Ubuntu" panose="020B0504030602030204" pitchFamily="34" charset="0"/>
            </a:endParaRPr>
          </a:p>
        </p:txBody>
      </p:sp>
      <p:grpSp>
        <p:nvGrpSpPr>
          <p:cNvPr id="41" name="Skupina 40"/>
          <p:cNvGrpSpPr/>
          <p:nvPr/>
        </p:nvGrpSpPr>
        <p:grpSpPr>
          <a:xfrm>
            <a:off x="451343" y="836712"/>
            <a:ext cx="4032448" cy="913714"/>
            <a:chOff x="337717" y="1056640"/>
            <a:chExt cx="4032448" cy="913714"/>
          </a:xfrm>
        </p:grpSpPr>
        <p:sp>
          <p:nvSpPr>
            <p:cNvPr id="42" name="Zaobljeni pravokotnik 41"/>
            <p:cNvSpPr/>
            <p:nvPr/>
          </p:nvSpPr>
          <p:spPr>
            <a:xfrm>
              <a:off x="337717" y="1056640"/>
              <a:ext cx="4032448" cy="894080"/>
            </a:xfrm>
            <a:prstGeom prst="roundRect">
              <a:avLst>
                <a:gd name="adj" fmla="val 10000"/>
              </a:avLst>
            </a:prstGeom>
            <a:solidFill>
              <a:srgbClr val="FFD700"/>
            </a:solidFill>
          </p:spPr>
          <p:style>
            <a:lnRef idx="2">
              <a:schemeClr val="lt1">
                <a:hueOff val="0"/>
                <a:satOff val="0"/>
                <a:lumOff val="0"/>
                <a:alphaOff val="0"/>
              </a:schemeClr>
            </a:lnRef>
            <a:fillRef idx="1">
              <a:scrgbClr r="0" g="0" b="0"/>
            </a:fillRef>
            <a:effectRef idx="0">
              <a:schemeClr val="accent2">
                <a:hueOff val="1560506"/>
                <a:satOff val="-1946"/>
                <a:lumOff val="458"/>
                <a:alphaOff val="0"/>
              </a:schemeClr>
            </a:effectRef>
            <a:fontRef idx="minor">
              <a:schemeClr val="lt1"/>
            </a:fontRef>
          </p:style>
          <p:txBody>
            <a:bodyPr/>
            <a:lstStyle/>
            <a:p>
              <a:endParaRPr lang="sl-SI"/>
            </a:p>
          </p:txBody>
        </p:sp>
        <p:sp>
          <p:nvSpPr>
            <p:cNvPr id="43" name="Zaobljeni pravokotnik 6"/>
            <p:cNvSpPr/>
            <p:nvPr/>
          </p:nvSpPr>
          <p:spPr>
            <a:xfrm>
              <a:off x="497934" y="1128648"/>
              <a:ext cx="3668544"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2. ANALIZA STOPNJE PODPORE </a:t>
              </a:r>
            </a:p>
            <a:p>
              <a:pPr defTabSz="800100">
                <a:lnSpc>
                  <a:spcPct val="90000"/>
                </a:lnSpc>
                <a:spcBef>
                  <a:spcPct val="0"/>
                </a:spcBef>
                <a:spcAft>
                  <a:spcPct val="35000"/>
                </a:spcAft>
              </a:pPr>
              <a:r>
                <a:rPr lang="sl-SI" sz="1400" dirty="0">
                  <a:solidFill>
                    <a:prstClr val="black"/>
                  </a:solidFill>
                  <a:latin typeface="Ubuntu" panose="020B0504030602030204" pitchFamily="34" charset="0"/>
                </a:rPr>
                <a:t>(posameznih aktivnosti in projekta)</a:t>
              </a:r>
              <a:endParaRPr lang="en-US" sz="1400" b="1" dirty="0">
                <a:solidFill>
                  <a:prstClr val="black"/>
                </a:solidFill>
              </a:endParaRPr>
            </a:p>
          </p:txBody>
        </p:sp>
      </p:grpSp>
    </p:spTree>
    <p:extLst>
      <p:ext uri="{BB962C8B-B14F-4D97-AF65-F5344CB8AC3E}">
        <p14:creationId xmlns:p14="http://schemas.microsoft.com/office/powerpoint/2010/main" val="1413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3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36"/>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500"/>
                                  </p:stCondLst>
                                  <p:childTnLst>
                                    <p:set>
                                      <p:cBhvr>
                                        <p:cTn id="26" dur="1" fill="hold">
                                          <p:stCondLst>
                                            <p:cond delay="0"/>
                                          </p:stCondLst>
                                        </p:cTn>
                                        <p:tgtEl>
                                          <p:spTgt spid="35"/>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50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50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grpId="0" nodeType="afterEffect">
                                  <p:stCondLst>
                                    <p:cond delay="50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nodeType="afterEffect">
                                  <p:stCondLst>
                                    <p:cond delay="50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animBg="1"/>
      <p:bldP spid="34" grpId="0" animBg="1"/>
      <p:bldP spid="35" grpId="0" animBg="1"/>
      <p:bldP spid="36" grpId="0" animBg="1"/>
      <p:bldP spid="38"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Kviz</a:t>
            </a:r>
            <a:endParaRPr lang="sl-SI" sz="2000" dirty="0">
              <a:latin typeface="Ubuntu" panose="020B0504030602030204" pitchFamily="34" charset="0"/>
            </a:endParaRPr>
          </a:p>
        </p:txBody>
      </p:sp>
      <p:sp>
        <p:nvSpPr>
          <p:cNvPr id="5" name="PoljeZBesedilom 4"/>
          <p:cNvSpPr txBox="1"/>
          <p:nvPr/>
        </p:nvSpPr>
        <p:spPr>
          <a:xfrm>
            <a:off x="317643" y="993656"/>
            <a:ext cx="8548487" cy="1077218"/>
          </a:xfrm>
          <a:prstGeom prst="rect">
            <a:avLst/>
          </a:prstGeom>
          <a:noFill/>
        </p:spPr>
        <p:txBody>
          <a:bodyPr wrap="square" rtlCol="0">
            <a:spAutoFit/>
          </a:bodyPr>
          <a:lstStyle/>
          <a:p>
            <a:pPr marL="514350" lvl="0" indent="-514350">
              <a:buFont typeface="+mj-lt"/>
              <a:buAutoNum type="arabicPeriod" startAt="3"/>
            </a:pPr>
            <a:r>
              <a:rPr lang="sl-SI" sz="3200" b="1" dirty="0">
                <a:latin typeface="Ubuntu" panose="020B0504030602030204" pitchFamily="34" charset="0"/>
              </a:rPr>
              <a:t>Katere dokumente bi morali do sedaj že obvezno prebrati?</a:t>
            </a:r>
          </a:p>
        </p:txBody>
      </p:sp>
      <p:sp>
        <p:nvSpPr>
          <p:cNvPr id="19" name="PoljeZBesedilom 18"/>
          <p:cNvSpPr txBox="1"/>
          <p:nvPr/>
        </p:nvSpPr>
        <p:spPr>
          <a:xfrm>
            <a:off x="444428" y="2227754"/>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a:pPr>
            <a:r>
              <a:rPr lang="sl-SI" sz="2000" dirty="0"/>
              <a:t>Večletni delovni program 2018-2020</a:t>
            </a:r>
          </a:p>
        </p:txBody>
      </p:sp>
      <p:sp>
        <p:nvSpPr>
          <p:cNvPr id="20" name="PoljeZBesedilom 19"/>
          <p:cNvSpPr txBox="1"/>
          <p:nvPr/>
        </p:nvSpPr>
        <p:spPr>
          <a:xfrm>
            <a:off x="444074" y="3119567"/>
            <a:ext cx="5013058" cy="400110"/>
          </a:xfrm>
          <a:prstGeom prst="rect">
            <a:avLst/>
          </a:prstGeom>
          <a:noFill/>
        </p:spPr>
        <p:txBody>
          <a:bodyPr wrap="square" rtlCol="0">
            <a:spAutoFit/>
          </a:bodyPr>
          <a:lstStyle/>
          <a:p>
            <a:pPr marL="457200" indent="-457200">
              <a:spcBef>
                <a:spcPts val="300"/>
              </a:spcBef>
              <a:spcAft>
                <a:spcPts val="200"/>
              </a:spcAft>
              <a:buFont typeface="+mj-lt"/>
              <a:buAutoNum type="arabicPeriod" startAt="2"/>
            </a:pPr>
            <a:r>
              <a:rPr lang="sl-SI" sz="2000" dirty="0"/>
              <a:t>Uredbo LIFE, Smernice za prijavitelje</a:t>
            </a:r>
          </a:p>
        </p:txBody>
      </p:sp>
      <p:sp>
        <p:nvSpPr>
          <p:cNvPr id="23" name="PoljeZBesedilom 22"/>
          <p:cNvSpPr txBox="1"/>
          <p:nvPr/>
        </p:nvSpPr>
        <p:spPr>
          <a:xfrm>
            <a:off x="444074" y="3976312"/>
            <a:ext cx="5013058" cy="707886"/>
          </a:xfrm>
          <a:prstGeom prst="rect">
            <a:avLst/>
          </a:prstGeom>
          <a:noFill/>
        </p:spPr>
        <p:txBody>
          <a:bodyPr wrap="square" rtlCol="0">
            <a:spAutoFit/>
          </a:bodyPr>
          <a:lstStyle/>
          <a:p>
            <a:pPr marL="457200" indent="-457200">
              <a:spcBef>
                <a:spcPts val="300"/>
              </a:spcBef>
              <a:spcAft>
                <a:spcPts val="200"/>
              </a:spcAft>
              <a:buFont typeface="+mj-lt"/>
              <a:buAutoNum type="arabicPeriod" startAt="3"/>
            </a:pPr>
            <a:r>
              <a:rPr lang="sl-SI" sz="2000" dirty="0"/>
              <a:t>Uredbo LIFE, večletni delovni program 2018-2020</a:t>
            </a:r>
          </a:p>
        </p:txBody>
      </p:sp>
      <p:sp>
        <p:nvSpPr>
          <p:cNvPr id="24" name="PoljeZBesedilom 23"/>
          <p:cNvSpPr txBox="1"/>
          <p:nvPr/>
        </p:nvSpPr>
        <p:spPr>
          <a:xfrm>
            <a:off x="444074" y="4999087"/>
            <a:ext cx="5013058" cy="1079783"/>
          </a:xfrm>
          <a:prstGeom prst="rect">
            <a:avLst/>
          </a:prstGeom>
          <a:noFill/>
        </p:spPr>
        <p:txBody>
          <a:bodyPr wrap="square" rtlCol="0">
            <a:spAutoFit/>
          </a:bodyPr>
          <a:lstStyle/>
          <a:p>
            <a:pPr marL="457200" indent="-457200">
              <a:spcBef>
                <a:spcPts val="300"/>
              </a:spcBef>
              <a:spcAft>
                <a:spcPts val="200"/>
              </a:spcAft>
              <a:buFont typeface="+mj-lt"/>
              <a:buAutoNum type="arabicPeriod" startAt="4"/>
            </a:pPr>
            <a:r>
              <a:rPr lang="sl-SI" sz="2000" dirty="0"/>
              <a:t>Smernice za prijavitelje 2018, kriterije za ocenjevanje</a:t>
            </a:r>
          </a:p>
          <a:p>
            <a:pPr marL="457200" lvl="0" indent="-457200">
              <a:spcBef>
                <a:spcPts val="300"/>
              </a:spcBef>
              <a:spcAft>
                <a:spcPts val="200"/>
              </a:spcAft>
              <a:buFont typeface="+mj-lt"/>
              <a:buAutoNum type="arabicPeriod" startAt="4"/>
            </a:pPr>
            <a:endParaRPr lang="sl-SI" sz="2000" dirty="0"/>
          </a:p>
        </p:txBody>
      </p:sp>
      <p:pic>
        <p:nvPicPr>
          <p:cNvPr id="3074" name="Picture 2" descr="D:\Dokumenti\WW2_2018\dokumentacij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58718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19" name="Pravokotnik 18"/>
          <p:cNvSpPr/>
          <p:nvPr/>
        </p:nvSpPr>
        <p:spPr>
          <a:xfrm>
            <a:off x="109827" y="4030025"/>
            <a:ext cx="2890456" cy="646331"/>
          </a:xfrm>
          <a:prstGeom prst="rect">
            <a:avLst/>
          </a:prstGeom>
          <a:ln w="38100">
            <a:noFill/>
          </a:ln>
        </p:spPr>
        <p:txBody>
          <a:bodyPr wrap="square" numCol="1">
            <a:spAutoFit/>
          </a:bodyPr>
          <a:lstStyle/>
          <a:p>
            <a:pPr algn="ctr"/>
            <a:r>
              <a:rPr lang="sl-SI" b="1" dirty="0">
                <a:solidFill>
                  <a:srgbClr val="FF0000"/>
                </a:solidFill>
                <a:latin typeface="Ubuntu" panose="020B0504030602030204" pitchFamily="34" charset="0"/>
              </a:rPr>
              <a:t>Izberite temu primeren pristop!</a:t>
            </a:r>
          </a:p>
        </p:txBody>
      </p:sp>
      <p:sp>
        <p:nvSpPr>
          <p:cNvPr id="16" name="PoljeZBesedilom 15"/>
          <p:cNvSpPr txBox="1"/>
          <p:nvPr/>
        </p:nvSpPr>
        <p:spPr>
          <a:xfrm>
            <a:off x="5076056" y="5661248"/>
            <a:ext cx="2155530" cy="369332"/>
          </a:xfrm>
          <a:prstGeom prst="rect">
            <a:avLst/>
          </a:prstGeom>
          <a:noFill/>
        </p:spPr>
        <p:txBody>
          <a:bodyPr wrap="square" rtlCol="0">
            <a:spAutoFit/>
          </a:bodyPr>
          <a:lstStyle/>
          <a:p>
            <a:pPr algn="ctr"/>
            <a:r>
              <a:rPr lang="sl-SI" b="1" dirty="0">
                <a:solidFill>
                  <a:srgbClr val="706259"/>
                </a:solidFill>
                <a:latin typeface="Ubuntu" panose="020B0504030602030204" pitchFamily="34" charset="0"/>
              </a:rPr>
              <a:t>majhen vpliv</a:t>
            </a:r>
          </a:p>
        </p:txBody>
      </p:sp>
      <p:sp>
        <p:nvSpPr>
          <p:cNvPr id="3" name="PoljeZBesedilom 2"/>
          <p:cNvSpPr txBox="1"/>
          <p:nvPr/>
        </p:nvSpPr>
        <p:spPr>
          <a:xfrm>
            <a:off x="5316718" y="755412"/>
            <a:ext cx="1703554" cy="369332"/>
          </a:xfrm>
          <a:prstGeom prst="rect">
            <a:avLst/>
          </a:prstGeom>
          <a:noFill/>
        </p:spPr>
        <p:txBody>
          <a:bodyPr wrap="square" rtlCol="0">
            <a:spAutoFit/>
          </a:bodyPr>
          <a:lstStyle/>
          <a:p>
            <a:pPr algn="ctr"/>
            <a:r>
              <a:rPr lang="sl-SI" b="1" dirty="0">
                <a:solidFill>
                  <a:srgbClr val="706259"/>
                </a:solidFill>
                <a:latin typeface="Ubuntu" panose="020B0504030602030204" pitchFamily="34" charset="0"/>
              </a:rPr>
              <a:t>VELIK VPLIV</a:t>
            </a:r>
          </a:p>
        </p:txBody>
      </p:sp>
      <p:sp>
        <p:nvSpPr>
          <p:cNvPr id="17" name="PoljeZBesedilom 16"/>
          <p:cNvSpPr txBox="1"/>
          <p:nvPr/>
        </p:nvSpPr>
        <p:spPr>
          <a:xfrm>
            <a:off x="8674017" y="2348880"/>
            <a:ext cx="461665" cy="2055584"/>
          </a:xfrm>
          <a:prstGeom prst="rect">
            <a:avLst/>
          </a:prstGeom>
          <a:noFill/>
        </p:spPr>
        <p:txBody>
          <a:bodyPr vert="vert270" wrap="square" rtlCol="0">
            <a:spAutoFit/>
          </a:bodyPr>
          <a:lstStyle/>
          <a:p>
            <a:pPr algn="ctr"/>
            <a:r>
              <a:rPr lang="sl-SI" b="1" dirty="0">
                <a:solidFill>
                  <a:srgbClr val="706259"/>
                </a:solidFill>
                <a:latin typeface="Ubuntu" panose="020B0504030602030204" pitchFamily="34" charset="0"/>
              </a:rPr>
              <a:t>VELIK INTERES</a:t>
            </a:r>
          </a:p>
        </p:txBody>
      </p:sp>
      <p:sp>
        <p:nvSpPr>
          <p:cNvPr id="20" name="PoljeZBesedilom 19"/>
          <p:cNvSpPr txBox="1"/>
          <p:nvPr/>
        </p:nvSpPr>
        <p:spPr>
          <a:xfrm>
            <a:off x="3174231" y="2420888"/>
            <a:ext cx="461665" cy="1944216"/>
          </a:xfrm>
          <a:prstGeom prst="rect">
            <a:avLst/>
          </a:prstGeom>
          <a:noFill/>
        </p:spPr>
        <p:txBody>
          <a:bodyPr vert="vert270" wrap="square" rtlCol="0">
            <a:spAutoFit/>
          </a:bodyPr>
          <a:lstStyle/>
          <a:p>
            <a:pPr algn="ctr"/>
            <a:r>
              <a:rPr lang="sl-SI" b="1" dirty="0">
                <a:solidFill>
                  <a:srgbClr val="706259"/>
                </a:solidFill>
                <a:latin typeface="Ubuntu" panose="020B0504030602030204" pitchFamily="34" charset="0"/>
              </a:rPr>
              <a:t>majhen interes</a:t>
            </a:r>
          </a:p>
        </p:txBody>
      </p:sp>
      <p:sp>
        <p:nvSpPr>
          <p:cNvPr id="10" name="Prostoročno 9"/>
          <p:cNvSpPr/>
          <p:nvPr/>
        </p:nvSpPr>
        <p:spPr>
          <a:xfrm>
            <a:off x="6340049" y="1151304"/>
            <a:ext cx="2264399" cy="2133669"/>
          </a:xfrm>
          <a:custGeom>
            <a:avLst/>
            <a:gdLst>
              <a:gd name="connsiteX0" fmla="*/ 0 w 2264399"/>
              <a:gd name="connsiteY0" fmla="*/ 355619 h 2133669"/>
              <a:gd name="connsiteX1" fmla="*/ 355619 w 2264399"/>
              <a:gd name="connsiteY1" fmla="*/ 0 h 2133669"/>
              <a:gd name="connsiteX2" fmla="*/ 1908780 w 2264399"/>
              <a:gd name="connsiteY2" fmla="*/ 0 h 2133669"/>
              <a:gd name="connsiteX3" fmla="*/ 2264399 w 2264399"/>
              <a:gd name="connsiteY3" fmla="*/ 355619 h 2133669"/>
              <a:gd name="connsiteX4" fmla="*/ 2264399 w 2264399"/>
              <a:gd name="connsiteY4" fmla="*/ 1778050 h 2133669"/>
              <a:gd name="connsiteX5" fmla="*/ 1908780 w 2264399"/>
              <a:gd name="connsiteY5" fmla="*/ 2133669 h 2133669"/>
              <a:gd name="connsiteX6" fmla="*/ 355619 w 2264399"/>
              <a:gd name="connsiteY6" fmla="*/ 2133669 h 2133669"/>
              <a:gd name="connsiteX7" fmla="*/ 0 w 2264399"/>
              <a:gd name="connsiteY7" fmla="*/ 1778050 h 2133669"/>
              <a:gd name="connsiteX8" fmla="*/ 0 w 2264399"/>
              <a:gd name="connsiteY8" fmla="*/ 355619 h 21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399" h="2133669">
                <a:moveTo>
                  <a:pt x="0" y="355619"/>
                </a:moveTo>
                <a:cubicBezTo>
                  <a:pt x="0" y="159216"/>
                  <a:pt x="159216" y="0"/>
                  <a:pt x="355619" y="0"/>
                </a:cubicBezTo>
                <a:lnTo>
                  <a:pt x="1908780" y="0"/>
                </a:lnTo>
                <a:cubicBezTo>
                  <a:pt x="2105183" y="0"/>
                  <a:pt x="2264399" y="159216"/>
                  <a:pt x="2264399" y="355619"/>
                </a:cubicBezTo>
                <a:lnTo>
                  <a:pt x="2264399" y="1778050"/>
                </a:lnTo>
                <a:cubicBezTo>
                  <a:pt x="2264399" y="1974453"/>
                  <a:pt x="2105183" y="2133669"/>
                  <a:pt x="1908780" y="2133669"/>
                </a:cubicBezTo>
                <a:lnTo>
                  <a:pt x="355619" y="2133669"/>
                </a:lnTo>
                <a:cubicBezTo>
                  <a:pt x="159216" y="2133669"/>
                  <a:pt x="0" y="1974453"/>
                  <a:pt x="0" y="1778050"/>
                </a:cubicBezTo>
                <a:lnTo>
                  <a:pt x="0" y="355619"/>
                </a:lnTo>
                <a:close/>
              </a:path>
            </a:pathLst>
          </a:custGeom>
          <a:solidFill>
            <a:srgbClr val="C00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72737" tIns="172737" rIns="172737" bIns="172737" numCol="1" spcCol="1270" anchor="t" anchorCtr="0">
            <a:noAutofit/>
          </a:bodyPr>
          <a:lstStyle/>
          <a:p>
            <a:pPr algn="ctr" defTabSz="800100">
              <a:lnSpc>
                <a:spcPct val="90000"/>
              </a:lnSpc>
              <a:spcBef>
                <a:spcPct val="0"/>
              </a:spcBef>
              <a:spcAft>
                <a:spcPct val="35000"/>
              </a:spcAft>
            </a:pPr>
            <a:r>
              <a:rPr lang="sl-SI" sz="1600" b="1" dirty="0">
                <a:solidFill>
                  <a:prstClr val="white"/>
                </a:solidFill>
                <a:latin typeface="Ubuntu" panose="020B0504030602030204" pitchFamily="34" charset="0"/>
              </a:rPr>
              <a:t>KLJUČNI DELEŽNIKI</a:t>
            </a:r>
          </a:p>
          <a:p>
            <a:pPr defTabSz="800100">
              <a:lnSpc>
                <a:spcPct val="90000"/>
              </a:lnSpc>
              <a:spcBef>
                <a:spcPct val="0"/>
              </a:spcBef>
              <a:spcAft>
                <a:spcPct val="35000"/>
              </a:spcAft>
            </a:pPr>
            <a:r>
              <a:rPr lang="sl-SI" sz="1100" b="1" dirty="0">
                <a:solidFill>
                  <a:prstClr val="white"/>
                </a:solidFill>
                <a:latin typeface="Ubuntu" panose="020B0504030602030204" pitchFamily="34" charset="0"/>
              </a:rPr>
              <a:t>z zmožnostjo reševanja problemov in implementacije rešitev</a:t>
            </a:r>
          </a:p>
          <a:p>
            <a:pPr marL="0" lvl="1">
              <a:spcBef>
                <a:spcPct val="0"/>
              </a:spcBef>
              <a:buFontTx/>
              <a:buChar char="••"/>
              <a:defRPr/>
            </a:pPr>
            <a:r>
              <a:rPr lang="sl-SI" sz="1400" dirty="0">
                <a:solidFill>
                  <a:prstClr val="white"/>
                </a:solidFill>
                <a:latin typeface="Ubuntu" panose="020B0504030602030204" pitchFamily="34" charset="0"/>
              </a:rPr>
              <a:t>vključevanje</a:t>
            </a:r>
          </a:p>
          <a:p>
            <a:pPr marL="0" lvl="1">
              <a:spcBef>
                <a:spcPct val="0"/>
              </a:spcBef>
              <a:buFontTx/>
              <a:buChar char="••"/>
              <a:defRPr/>
            </a:pPr>
            <a:r>
              <a:rPr lang="sl-SI" sz="1400" dirty="0">
                <a:solidFill>
                  <a:prstClr val="white"/>
                </a:solidFill>
                <a:latin typeface="Ubuntu" panose="020B0504030602030204" pitchFamily="34" charset="0"/>
              </a:rPr>
              <a:t>sodelovanje</a:t>
            </a:r>
          </a:p>
          <a:p>
            <a:pPr marL="0" lvl="1">
              <a:spcBef>
                <a:spcPct val="0"/>
              </a:spcBef>
              <a:buFontTx/>
              <a:buChar char="••"/>
              <a:defRPr/>
            </a:pPr>
            <a:r>
              <a:rPr lang="sl-SI" sz="1400" dirty="0">
                <a:solidFill>
                  <a:prstClr val="white"/>
                </a:solidFill>
                <a:latin typeface="Ubuntu" panose="020B0504030602030204" pitchFamily="34" charset="0"/>
              </a:rPr>
              <a:t>soodločanje</a:t>
            </a:r>
          </a:p>
          <a:p>
            <a:pPr marL="0" lvl="1">
              <a:spcBef>
                <a:spcPct val="0"/>
              </a:spcBef>
              <a:buFontTx/>
              <a:buChar char="••"/>
              <a:defRPr/>
            </a:pPr>
            <a:r>
              <a:rPr lang="sl-SI" sz="1400" dirty="0">
                <a:solidFill>
                  <a:prstClr val="white"/>
                </a:solidFill>
                <a:latin typeface="Ubuntu" panose="020B0504030602030204" pitchFamily="34" charset="0"/>
              </a:rPr>
              <a:t>upoštevanje interesov</a:t>
            </a:r>
          </a:p>
          <a:p>
            <a:pPr marL="171450" lvl="1" defTabSz="711200">
              <a:lnSpc>
                <a:spcPct val="90000"/>
              </a:lnSpc>
              <a:spcBef>
                <a:spcPct val="0"/>
              </a:spcBef>
              <a:spcAft>
                <a:spcPct val="15000"/>
              </a:spcAft>
              <a:buFontTx/>
              <a:buChar char="••"/>
            </a:pPr>
            <a:endParaRPr lang="sl-SI" sz="1400" dirty="0">
              <a:solidFill>
                <a:prstClr val="white"/>
              </a:solidFill>
              <a:latin typeface="Ubuntu" panose="020B0504030602030204" pitchFamily="34" charset="0"/>
            </a:endParaRPr>
          </a:p>
        </p:txBody>
      </p:sp>
      <p:sp>
        <p:nvSpPr>
          <p:cNvPr id="11" name="Prostoročno 10"/>
          <p:cNvSpPr/>
          <p:nvPr/>
        </p:nvSpPr>
        <p:spPr>
          <a:xfrm>
            <a:off x="3779912" y="3527572"/>
            <a:ext cx="2264399" cy="2133669"/>
          </a:xfrm>
          <a:custGeom>
            <a:avLst/>
            <a:gdLst>
              <a:gd name="connsiteX0" fmla="*/ 0 w 2264399"/>
              <a:gd name="connsiteY0" fmla="*/ 355619 h 2133669"/>
              <a:gd name="connsiteX1" fmla="*/ 355619 w 2264399"/>
              <a:gd name="connsiteY1" fmla="*/ 0 h 2133669"/>
              <a:gd name="connsiteX2" fmla="*/ 1908780 w 2264399"/>
              <a:gd name="connsiteY2" fmla="*/ 0 h 2133669"/>
              <a:gd name="connsiteX3" fmla="*/ 2264399 w 2264399"/>
              <a:gd name="connsiteY3" fmla="*/ 355619 h 2133669"/>
              <a:gd name="connsiteX4" fmla="*/ 2264399 w 2264399"/>
              <a:gd name="connsiteY4" fmla="*/ 1778050 h 2133669"/>
              <a:gd name="connsiteX5" fmla="*/ 1908780 w 2264399"/>
              <a:gd name="connsiteY5" fmla="*/ 2133669 h 2133669"/>
              <a:gd name="connsiteX6" fmla="*/ 355619 w 2264399"/>
              <a:gd name="connsiteY6" fmla="*/ 2133669 h 2133669"/>
              <a:gd name="connsiteX7" fmla="*/ 0 w 2264399"/>
              <a:gd name="connsiteY7" fmla="*/ 1778050 h 2133669"/>
              <a:gd name="connsiteX8" fmla="*/ 0 w 2264399"/>
              <a:gd name="connsiteY8" fmla="*/ 355619 h 21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399" h="2133669">
                <a:moveTo>
                  <a:pt x="0" y="355619"/>
                </a:moveTo>
                <a:cubicBezTo>
                  <a:pt x="0" y="159216"/>
                  <a:pt x="159216" y="0"/>
                  <a:pt x="355619" y="0"/>
                </a:cubicBezTo>
                <a:lnTo>
                  <a:pt x="1908780" y="0"/>
                </a:lnTo>
                <a:cubicBezTo>
                  <a:pt x="2105183" y="0"/>
                  <a:pt x="2264399" y="159216"/>
                  <a:pt x="2264399" y="355619"/>
                </a:cubicBezTo>
                <a:lnTo>
                  <a:pt x="2264399" y="1778050"/>
                </a:lnTo>
                <a:cubicBezTo>
                  <a:pt x="2264399" y="1974453"/>
                  <a:pt x="2105183" y="2133669"/>
                  <a:pt x="1908780" y="2133669"/>
                </a:cubicBezTo>
                <a:lnTo>
                  <a:pt x="355619" y="2133669"/>
                </a:lnTo>
                <a:cubicBezTo>
                  <a:pt x="159216" y="2133669"/>
                  <a:pt x="0" y="1974453"/>
                  <a:pt x="0" y="1778050"/>
                </a:cubicBezTo>
                <a:lnTo>
                  <a:pt x="0" y="355619"/>
                </a:lnTo>
                <a:close/>
              </a:path>
            </a:pathLst>
          </a:custGeom>
          <a:solidFill>
            <a:srgbClr val="FFD7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65117" tIns="165117" rIns="165117" bIns="165117" numCol="1" spcCol="1270" anchor="ctr" anchorCtr="0">
            <a:noAutofit/>
          </a:bodyPr>
          <a:lstStyle/>
          <a:p>
            <a:pPr algn="ctr" defTabSz="711200">
              <a:lnSpc>
                <a:spcPct val="90000"/>
              </a:lnSpc>
              <a:spcBef>
                <a:spcPct val="0"/>
              </a:spcBef>
              <a:spcAft>
                <a:spcPct val="35000"/>
              </a:spcAft>
            </a:pPr>
            <a:r>
              <a:rPr lang="sl-SI" sz="1600" b="1" dirty="0">
                <a:solidFill>
                  <a:prstClr val="black"/>
                </a:solidFill>
                <a:latin typeface="Ubuntu" panose="020B0504030602030204" pitchFamily="34" charset="0"/>
              </a:rPr>
              <a:t>SPREMLJAJTE</a:t>
            </a:r>
          </a:p>
          <a:p>
            <a:pPr algn="ctr" defTabSz="711200">
              <a:lnSpc>
                <a:spcPct val="90000"/>
              </a:lnSpc>
              <a:spcBef>
                <a:spcPct val="0"/>
              </a:spcBef>
              <a:spcAft>
                <a:spcPct val="35000"/>
              </a:spcAft>
            </a:pPr>
            <a:r>
              <a:rPr lang="sl-SI" sz="1400" dirty="0">
                <a:solidFill>
                  <a:prstClr val="black"/>
                </a:solidFill>
                <a:latin typeface="Ubuntu" panose="020B0504030602030204" pitchFamily="34" charset="0"/>
              </a:rPr>
              <a:t>vložite minimalen napor</a:t>
            </a:r>
            <a:endParaRPr lang="sl-SI" sz="1600" dirty="0">
              <a:solidFill>
                <a:prstClr val="black"/>
              </a:solidFill>
              <a:latin typeface="Ubuntu" panose="020B0504030602030204" pitchFamily="34" charset="0"/>
            </a:endParaRPr>
          </a:p>
        </p:txBody>
      </p:sp>
      <p:sp>
        <p:nvSpPr>
          <p:cNvPr id="8" name="Štirismerna puščica 7"/>
          <p:cNvSpPr/>
          <p:nvPr/>
        </p:nvSpPr>
        <p:spPr>
          <a:xfrm rot="5400000">
            <a:off x="3830614" y="837436"/>
            <a:ext cx="4675350" cy="5135582"/>
          </a:xfrm>
          <a:prstGeom prst="quadArrow">
            <a:avLst>
              <a:gd name="adj1" fmla="val 2000"/>
              <a:gd name="adj2" fmla="val 4000"/>
              <a:gd name="adj3" fmla="val 5000"/>
            </a:avLst>
          </a:prstGeom>
          <a:solidFill>
            <a:srgbClr val="706259"/>
          </a:solidFill>
          <a:ln>
            <a:solidFill>
              <a:srgbClr val="706259"/>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sl-SI"/>
          </a:p>
        </p:txBody>
      </p:sp>
      <p:sp>
        <p:nvSpPr>
          <p:cNvPr id="9" name="Prostoročno 8"/>
          <p:cNvSpPr/>
          <p:nvPr/>
        </p:nvSpPr>
        <p:spPr>
          <a:xfrm>
            <a:off x="3779912" y="1151304"/>
            <a:ext cx="2264399" cy="2133669"/>
          </a:xfrm>
          <a:custGeom>
            <a:avLst/>
            <a:gdLst>
              <a:gd name="connsiteX0" fmla="*/ 0 w 2264399"/>
              <a:gd name="connsiteY0" fmla="*/ 355619 h 2133669"/>
              <a:gd name="connsiteX1" fmla="*/ 355619 w 2264399"/>
              <a:gd name="connsiteY1" fmla="*/ 0 h 2133669"/>
              <a:gd name="connsiteX2" fmla="*/ 1908780 w 2264399"/>
              <a:gd name="connsiteY2" fmla="*/ 0 h 2133669"/>
              <a:gd name="connsiteX3" fmla="*/ 2264399 w 2264399"/>
              <a:gd name="connsiteY3" fmla="*/ 355619 h 2133669"/>
              <a:gd name="connsiteX4" fmla="*/ 2264399 w 2264399"/>
              <a:gd name="connsiteY4" fmla="*/ 1778050 h 2133669"/>
              <a:gd name="connsiteX5" fmla="*/ 1908780 w 2264399"/>
              <a:gd name="connsiteY5" fmla="*/ 2133669 h 2133669"/>
              <a:gd name="connsiteX6" fmla="*/ 355619 w 2264399"/>
              <a:gd name="connsiteY6" fmla="*/ 2133669 h 2133669"/>
              <a:gd name="connsiteX7" fmla="*/ 0 w 2264399"/>
              <a:gd name="connsiteY7" fmla="*/ 1778050 h 2133669"/>
              <a:gd name="connsiteX8" fmla="*/ 0 w 2264399"/>
              <a:gd name="connsiteY8" fmla="*/ 355619 h 21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4399" h="2133669">
                <a:moveTo>
                  <a:pt x="0" y="355619"/>
                </a:moveTo>
                <a:cubicBezTo>
                  <a:pt x="0" y="159216"/>
                  <a:pt x="159216" y="0"/>
                  <a:pt x="355619" y="0"/>
                </a:cubicBezTo>
                <a:lnTo>
                  <a:pt x="1908780" y="0"/>
                </a:lnTo>
                <a:cubicBezTo>
                  <a:pt x="2105183" y="0"/>
                  <a:pt x="2264399" y="159216"/>
                  <a:pt x="2264399" y="355619"/>
                </a:cubicBezTo>
                <a:lnTo>
                  <a:pt x="2264399" y="1778050"/>
                </a:lnTo>
                <a:cubicBezTo>
                  <a:pt x="2264399" y="1974453"/>
                  <a:pt x="2105183" y="2133669"/>
                  <a:pt x="1908780" y="2133669"/>
                </a:cubicBezTo>
                <a:lnTo>
                  <a:pt x="355619" y="2133669"/>
                </a:lnTo>
                <a:cubicBezTo>
                  <a:pt x="159216" y="2133669"/>
                  <a:pt x="0" y="1974453"/>
                  <a:pt x="0" y="1778050"/>
                </a:cubicBezTo>
                <a:lnTo>
                  <a:pt x="0" y="355619"/>
                </a:lnTo>
                <a:close/>
              </a:path>
            </a:pathLst>
          </a:custGeom>
          <a:solidFill>
            <a:srgbClr val="6CC04A"/>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65117" tIns="165117" rIns="165117" bIns="165117" numCol="1" spcCol="1270" anchor="t" anchorCtr="0">
            <a:noAutofit/>
          </a:bodyPr>
          <a:lstStyle/>
          <a:p>
            <a:pPr defTabSz="889000">
              <a:lnSpc>
                <a:spcPct val="90000"/>
              </a:lnSpc>
              <a:spcBef>
                <a:spcPct val="0"/>
              </a:spcBef>
              <a:spcAft>
                <a:spcPct val="35000"/>
              </a:spcAft>
            </a:pPr>
            <a:r>
              <a:rPr lang="sl-SI" sz="1400" b="1" dirty="0">
                <a:solidFill>
                  <a:prstClr val="black"/>
                </a:solidFill>
                <a:latin typeface="Ubuntu" panose="020B0504030602030204" pitchFamily="34" charset="0"/>
              </a:rPr>
              <a:t>POVEŽITE SE Z NJIMI</a:t>
            </a:r>
          </a:p>
          <a:p>
            <a:pPr defTabSz="889000">
              <a:lnSpc>
                <a:spcPct val="90000"/>
              </a:lnSpc>
              <a:spcBef>
                <a:spcPct val="0"/>
              </a:spcBef>
              <a:spcAft>
                <a:spcPct val="35000"/>
              </a:spcAft>
            </a:pPr>
            <a:r>
              <a:rPr lang="sl-SI" sz="1400" dirty="0">
                <a:solidFill>
                  <a:prstClr val="black"/>
                </a:solidFill>
                <a:latin typeface="Ubuntu" panose="020B0504030602030204" pitchFamily="34" charset="0"/>
              </a:rPr>
              <a:t>deležniki s posebnimi interesi ali informacijami</a:t>
            </a:r>
          </a:p>
          <a:p>
            <a:pPr marL="114300" lvl="1" indent="-114300" defTabSz="889000">
              <a:lnSpc>
                <a:spcPct val="90000"/>
              </a:lnSpc>
              <a:spcBef>
                <a:spcPct val="0"/>
              </a:spcBef>
              <a:spcAft>
                <a:spcPct val="35000"/>
              </a:spcAft>
              <a:buFontTx/>
              <a:buChar char="••"/>
            </a:pPr>
            <a:r>
              <a:rPr lang="sl-SI" sz="1100" dirty="0">
                <a:solidFill>
                  <a:prstClr val="black"/>
                </a:solidFill>
                <a:latin typeface="Ubuntu" panose="020B0504030602030204" pitchFamily="34" charset="0"/>
              </a:rPr>
              <a:t>posvetujte se z njimi</a:t>
            </a:r>
          </a:p>
          <a:p>
            <a:pPr marL="0" lvl="1">
              <a:spcBef>
                <a:spcPct val="0"/>
              </a:spcBef>
              <a:buFontTx/>
              <a:buChar char="••"/>
              <a:defRPr/>
            </a:pPr>
            <a:r>
              <a:rPr lang="sl-SI" sz="1100" dirty="0">
                <a:solidFill>
                  <a:prstClr val="black"/>
                </a:solidFill>
                <a:latin typeface="Ubuntu" panose="020B0504030602030204" pitchFamily="34" charset="0"/>
              </a:rPr>
              <a:t> razložite odločitve</a:t>
            </a:r>
          </a:p>
          <a:p>
            <a:pPr marL="0" lvl="1">
              <a:spcBef>
                <a:spcPct val="0"/>
              </a:spcBef>
              <a:buFontTx/>
              <a:buChar char="••"/>
              <a:defRPr/>
            </a:pPr>
            <a:r>
              <a:rPr lang="sl-SI" sz="1100" b="1" dirty="0">
                <a:solidFill>
                  <a:prstClr val="black"/>
                </a:solidFill>
                <a:latin typeface="Ubuntu" panose="020B0504030602030204" pitchFamily="34" charset="0"/>
              </a:rPr>
              <a:t> poskrbite, da so zadovoljni</a:t>
            </a:r>
            <a:endParaRPr lang="sl-SI" sz="1100" dirty="0">
              <a:solidFill>
                <a:prstClr val="black"/>
              </a:solidFill>
              <a:latin typeface="Ubuntu" panose="020B0504030602030204" pitchFamily="34" charset="0"/>
            </a:endParaRPr>
          </a:p>
        </p:txBody>
      </p:sp>
      <p:sp>
        <p:nvSpPr>
          <p:cNvPr id="12" name="Prostoročno 11"/>
          <p:cNvSpPr/>
          <p:nvPr/>
        </p:nvSpPr>
        <p:spPr>
          <a:xfrm>
            <a:off x="6341564" y="3527572"/>
            <a:ext cx="2262884" cy="2133669"/>
          </a:xfrm>
          <a:custGeom>
            <a:avLst/>
            <a:gdLst>
              <a:gd name="connsiteX0" fmla="*/ 0 w 2262884"/>
              <a:gd name="connsiteY0" fmla="*/ 355619 h 2133669"/>
              <a:gd name="connsiteX1" fmla="*/ 355619 w 2262884"/>
              <a:gd name="connsiteY1" fmla="*/ 0 h 2133669"/>
              <a:gd name="connsiteX2" fmla="*/ 1907265 w 2262884"/>
              <a:gd name="connsiteY2" fmla="*/ 0 h 2133669"/>
              <a:gd name="connsiteX3" fmla="*/ 2262884 w 2262884"/>
              <a:gd name="connsiteY3" fmla="*/ 355619 h 2133669"/>
              <a:gd name="connsiteX4" fmla="*/ 2262884 w 2262884"/>
              <a:gd name="connsiteY4" fmla="*/ 1778050 h 2133669"/>
              <a:gd name="connsiteX5" fmla="*/ 1907265 w 2262884"/>
              <a:gd name="connsiteY5" fmla="*/ 2133669 h 2133669"/>
              <a:gd name="connsiteX6" fmla="*/ 355619 w 2262884"/>
              <a:gd name="connsiteY6" fmla="*/ 2133669 h 2133669"/>
              <a:gd name="connsiteX7" fmla="*/ 0 w 2262884"/>
              <a:gd name="connsiteY7" fmla="*/ 1778050 h 2133669"/>
              <a:gd name="connsiteX8" fmla="*/ 0 w 2262884"/>
              <a:gd name="connsiteY8" fmla="*/ 355619 h 21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884" h="2133669">
                <a:moveTo>
                  <a:pt x="0" y="355619"/>
                </a:moveTo>
                <a:cubicBezTo>
                  <a:pt x="0" y="159216"/>
                  <a:pt x="159216" y="0"/>
                  <a:pt x="355619" y="0"/>
                </a:cubicBezTo>
                <a:lnTo>
                  <a:pt x="1907265" y="0"/>
                </a:lnTo>
                <a:cubicBezTo>
                  <a:pt x="2103668" y="0"/>
                  <a:pt x="2262884" y="159216"/>
                  <a:pt x="2262884" y="355619"/>
                </a:cubicBezTo>
                <a:lnTo>
                  <a:pt x="2262884" y="1778050"/>
                </a:lnTo>
                <a:cubicBezTo>
                  <a:pt x="2262884" y="1974453"/>
                  <a:pt x="2103668" y="2133669"/>
                  <a:pt x="1907265" y="2133669"/>
                </a:cubicBezTo>
                <a:lnTo>
                  <a:pt x="355619" y="2133669"/>
                </a:lnTo>
                <a:cubicBezTo>
                  <a:pt x="159216" y="2133669"/>
                  <a:pt x="0" y="1974453"/>
                  <a:pt x="0" y="1778050"/>
                </a:cubicBezTo>
                <a:lnTo>
                  <a:pt x="0" y="355619"/>
                </a:lnTo>
                <a:close/>
              </a:path>
            </a:pathLst>
          </a:custGeom>
          <a:ln>
            <a:solidFill>
              <a:srgbClr val="4696C8"/>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5117" tIns="165117" rIns="165117" bIns="165117" numCol="1" spcCol="1270" anchor="t" anchorCtr="0">
            <a:noAutofit/>
          </a:bodyPr>
          <a:lstStyle/>
          <a:p>
            <a:pPr defTabSz="711200">
              <a:lnSpc>
                <a:spcPct val="90000"/>
              </a:lnSpc>
              <a:spcBef>
                <a:spcPct val="0"/>
              </a:spcBef>
              <a:spcAft>
                <a:spcPct val="35000"/>
              </a:spcAft>
            </a:pPr>
            <a:endParaRPr lang="sl-SI" sz="1600" b="1" dirty="0">
              <a:solidFill>
                <a:prstClr val="black"/>
              </a:solidFill>
              <a:latin typeface="Ubuntu" panose="020B0504030602030204" pitchFamily="34" charset="0"/>
            </a:endParaRPr>
          </a:p>
          <a:p>
            <a:pPr defTabSz="711200">
              <a:lnSpc>
                <a:spcPct val="90000"/>
              </a:lnSpc>
              <a:spcBef>
                <a:spcPct val="0"/>
              </a:spcBef>
              <a:spcAft>
                <a:spcPct val="35000"/>
              </a:spcAft>
            </a:pPr>
            <a:r>
              <a:rPr lang="sl-SI" sz="1600" b="1" dirty="0">
                <a:solidFill>
                  <a:prstClr val="black"/>
                </a:solidFill>
                <a:latin typeface="Ubuntu" panose="020B0504030602030204" pitchFamily="34" charset="0"/>
              </a:rPr>
              <a:t>INFORMIRAJTE</a:t>
            </a:r>
            <a:r>
              <a:rPr lang="sl-SI" sz="1600" dirty="0">
                <a:solidFill>
                  <a:prstClr val="black"/>
                </a:solidFill>
                <a:latin typeface="Ubuntu" panose="020B0504030602030204" pitchFamily="34" charset="0"/>
              </a:rPr>
              <a:t> </a:t>
            </a:r>
            <a:r>
              <a:rPr lang="sl-SI" sz="1600" b="1" dirty="0">
                <a:solidFill>
                  <a:prstClr val="black"/>
                </a:solidFill>
                <a:latin typeface="Ubuntu" panose="020B0504030602030204" pitchFamily="34" charset="0"/>
              </a:rPr>
              <a:t>JIH</a:t>
            </a:r>
          </a:p>
          <a:p>
            <a:pPr marL="171450" lvl="1" indent="-171450" defTabSz="711200">
              <a:lnSpc>
                <a:spcPct val="90000"/>
              </a:lnSpc>
              <a:spcBef>
                <a:spcPct val="0"/>
              </a:spcBef>
              <a:spcAft>
                <a:spcPct val="15000"/>
              </a:spcAft>
              <a:buFontTx/>
              <a:buChar char="••"/>
            </a:pPr>
            <a:r>
              <a:rPr lang="sl-SI" sz="1400" dirty="0">
                <a:solidFill>
                  <a:prstClr val="black"/>
                </a:solidFill>
                <a:latin typeface="Ubuntu" panose="020B0504030602030204" pitchFamily="34" charset="0"/>
              </a:rPr>
              <a:t>enosmerna komunikacija</a:t>
            </a:r>
          </a:p>
          <a:p>
            <a:pPr marL="171450" lvl="1" indent="-171450" defTabSz="711200">
              <a:lnSpc>
                <a:spcPct val="90000"/>
              </a:lnSpc>
              <a:spcBef>
                <a:spcPct val="0"/>
              </a:spcBef>
              <a:spcAft>
                <a:spcPct val="15000"/>
              </a:spcAft>
              <a:buFontTx/>
              <a:buChar char="••"/>
            </a:pPr>
            <a:r>
              <a:rPr lang="sl-SI" sz="1400" dirty="0">
                <a:solidFill>
                  <a:prstClr val="black"/>
                </a:solidFill>
                <a:latin typeface="Ubuntu" panose="020B0504030602030204" pitchFamily="34" charset="0"/>
              </a:rPr>
              <a:t>npr. zloženke, spletna stran, spletni forumi</a:t>
            </a:r>
          </a:p>
        </p:txBody>
      </p:sp>
      <p:sp>
        <p:nvSpPr>
          <p:cNvPr id="22" name="PoljeZBesedilom 21"/>
          <p:cNvSpPr txBox="1"/>
          <p:nvPr/>
        </p:nvSpPr>
        <p:spPr>
          <a:xfrm>
            <a:off x="5855449" y="146293"/>
            <a:ext cx="2676991" cy="374571"/>
          </a:xfrm>
          <a:prstGeom prst="roundRect">
            <a:avLst/>
          </a:prstGeom>
          <a:noFill/>
          <a:ln>
            <a:solidFill>
              <a:schemeClr val="bg1"/>
            </a:solidFill>
          </a:ln>
        </p:spPr>
        <p:txBody>
          <a:bodyPr wrap="square" rtlCol="0">
            <a:spAutoFit/>
          </a:bodyPr>
          <a:lstStyle/>
          <a:p>
            <a:pPr algn="ctr" fontAlgn="ctr"/>
            <a:r>
              <a:rPr lang="sl-SI" sz="1600" b="1" dirty="0">
                <a:solidFill>
                  <a:prstClr val="white"/>
                </a:solidFill>
                <a:latin typeface="Ubuntu" panose="020B0504030602030204" pitchFamily="34" charset="0"/>
              </a:rPr>
              <a:t>ANALIZA DELEŽNIKOV</a:t>
            </a:r>
            <a:endParaRPr lang="sl-SI" sz="1600" dirty="0">
              <a:solidFill>
                <a:prstClr val="white"/>
              </a:solidFill>
              <a:latin typeface="Ubuntu" panose="020B0504030602030204" pitchFamily="34" charset="0"/>
            </a:endParaRPr>
          </a:p>
        </p:txBody>
      </p:sp>
      <p:grpSp>
        <p:nvGrpSpPr>
          <p:cNvPr id="23" name="Skupina 22"/>
          <p:cNvGrpSpPr/>
          <p:nvPr/>
        </p:nvGrpSpPr>
        <p:grpSpPr>
          <a:xfrm>
            <a:off x="109826" y="1636431"/>
            <a:ext cx="2890457" cy="894080"/>
            <a:chOff x="670394" y="2113280"/>
            <a:chExt cx="4032448" cy="894080"/>
          </a:xfrm>
        </p:grpSpPr>
        <p:sp>
          <p:nvSpPr>
            <p:cNvPr id="24" name="Zaobljeni pravokotnik 23"/>
            <p:cNvSpPr/>
            <p:nvPr/>
          </p:nvSpPr>
          <p:spPr>
            <a:xfrm>
              <a:off x="670394" y="2113280"/>
              <a:ext cx="4032448" cy="894080"/>
            </a:xfrm>
            <a:prstGeom prst="roundRect">
              <a:avLst>
                <a:gd name="adj" fmla="val 10000"/>
              </a:avLst>
            </a:prstGeom>
            <a:solidFill>
              <a:srgbClr val="6CC04A"/>
            </a:solidFill>
          </p:spPr>
          <p:style>
            <a:lnRef idx="2">
              <a:schemeClr val="lt1">
                <a:hueOff val="0"/>
                <a:satOff val="0"/>
                <a:lumOff val="0"/>
                <a:alphaOff val="0"/>
              </a:schemeClr>
            </a:lnRef>
            <a:fillRef idx="1">
              <a:scrgbClr r="0" g="0" b="0"/>
            </a:fillRef>
            <a:effectRef idx="0">
              <a:schemeClr val="accent2">
                <a:hueOff val="3121013"/>
                <a:satOff val="-3893"/>
                <a:lumOff val="915"/>
                <a:alphaOff val="0"/>
              </a:schemeClr>
            </a:effectRef>
            <a:fontRef idx="minor">
              <a:schemeClr val="lt1"/>
            </a:fontRef>
          </p:style>
          <p:txBody>
            <a:bodyPr/>
            <a:lstStyle/>
            <a:p>
              <a:endParaRPr lang="sl-SI"/>
            </a:p>
          </p:txBody>
        </p:sp>
        <p:sp>
          <p:nvSpPr>
            <p:cNvPr id="32" name="Zaobljeni pravokotnik 8"/>
            <p:cNvSpPr/>
            <p:nvPr/>
          </p:nvSpPr>
          <p:spPr>
            <a:xfrm>
              <a:off x="696579" y="2139467"/>
              <a:ext cx="4006263"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3. ANALIZA INTERESOV</a:t>
              </a:r>
            </a:p>
            <a:p>
              <a:pPr algn="ctr" defTabSz="800100">
                <a:lnSpc>
                  <a:spcPct val="90000"/>
                </a:lnSpc>
                <a:spcBef>
                  <a:spcPct val="0"/>
                </a:spcBef>
                <a:spcAft>
                  <a:spcPct val="35000"/>
                </a:spcAft>
              </a:pPr>
              <a:r>
                <a:rPr lang="sl-SI" dirty="0">
                  <a:solidFill>
                    <a:prstClr val="black"/>
                  </a:solidFill>
                  <a:latin typeface="Ubuntu" panose="020B0504030602030204" pitchFamily="34" charset="0"/>
                </a:rPr>
                <a:t>Kakšen je njegov interes?</a:t>
              </a:r>
              <a:endParaRPr lang="en-US" dirty="0">
                <a:solidFill>
                  <a:prstClr val="black"/>
                </a:solidFill>
              </a:endParaRPr>
            </a:p>
          </p:txBody>
        </p:sp>
      </p:grpSp>
      <p:grpSp>
        <p:nvGrpSpPr>
          <p:cNvPr id="33" name="Skupina 32"/>
          <p:cNvGrpSpPr/>
          <p:nvPr/>
        </p:nvGrpSpPr>
        <p:grpSpPr>
          <a:xfrm>
            <a:off x="87504" y="2534920"/>
            <a:ext cx="2912779" cy="894080"/>
            <a:chOff x="1008112" y="3169919"/>
            <a:chExt cx="4032448" cy="894080"/>
          </a:xfrm>
        </p:grpSpPr>
        <p:sp>
          <p:nvSpPr>
            <p:cNvPr id="34" name="Zaobljeni pravokotnik 33"/>
            <p:cNvSpPr/>
            <p:nvPr/>
          </p:nvSpPr>
          <p:spPr>
            <a:xfrm>
              <a:off x="1008112" y="3169919"/>
              <a:ext cx="4032448" cy="894080"/>
            </a:xfrm>
            <a:prstGeom prst="roundRect">
              <a:avLst>
                <a:gd name="adj" fmla="val 10000"/>
              </a:avLst>
            </a:prstGeom>
            <a:solidFill>
              <a:srgbClr val="4696C8"/>
            </a:solidFill>
          </p:spPr>
          <p:style>
            <a:lnRef idx="2">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txBody>
            <a:bodyPr/>
            <a:lstStyle/>
            <a:p>
              <a:endParaRPr lang="sl-SI"/>
            </a:p>
          </p:txBody>
        </p:sp>
        <p:sp>
          <p:nvSpPr>
            <p:cNvPr id="35" name="Zaobljeni pravokotnik 10"/>
            <p:cNvSpPr/>
            <p:nvPr/>
          </p:nvSpPr>
          <p:spPr>
            <a:xfrm>
              <a:off x="1034299" y="3196106"/>
              <a:ext cx="4006261"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l-SI" b="1" dirty="0">
                  <a:solidFill>
                    <a:prstClr val="black"/>
                  </a:solidFill>
                  <a:latin typeface="Ubuntu" panose="020B0504030602030204" pitchFamily="34" charset="0"/>
                </a:rPr>
                <a:t>4. ANALIZA VPLIVOV</a:t>
              </a:r>
            </a:p>
            <a:p>
              <a:pPr algn="ctr" defTabSz="800100">
                <a:lnSpc>
                  <a:spcPct val="90000"/>
                </a:lnSpc>
                <a:spcBef>
                  <a:spcPct val="0"/>
                </a:spcBef>
                <a:spcAft>
                  <a:spcPct val="35000"/>
                </a:spcAft>
              </a:pPr>
              <a:r>
                <a:rPr lang="sl-SI" dirty="0">
                  <a:solidFill>
                    <a:prstClr val="black"/>
                  </a:solidFill>
                  <a:latin typeface="Ubuntu" panose="020B0504030602030204" pitchFamily="34" charset="0"/>
                </a:rPr>
                <a:t>Koliko lahko vpliva?</a:t>
              </a:r>
            </a:p>
          </p:txBody>
        </p:sp>
      </p:grpSp>
      <p:sp>
        <p:nvSpPr>
          <p:cNvPr id="36" name="Pravokotnik 35"/>
          <p:cNvSpPr/>
          <p:nvPr/>
        </p:nvSpPr>
        <p:spPr>
          <a:xfrm>
            <a:off x="35496" y="908720"/>
            <a:ext cx="2964787" cy="646331"/>
          </a:xfrm>
          <a:prstGeom prst="rect">
            <a:avLst/>
          </a:prstGeom>
          <a:ln w="38100">
            <a:noFill/>
          </a:ln>
        </p:spPr>
        <p:txBody>
          <a:bodyPr wrap="square" numCol="1">
            <a:spAutoFit/>
          </a:bodyPr>
          <a:lstStyle/>
          <a:p>
            <a:pPr algn="ctr"/>
            <a:r>
              <a:rPr lang="sl-SI" dirty="0">
                <a:solidFill>
                  <a:prstClr val="black"/>
                </a:solidFill>
                <a:latin typeface="Ubuntu" panose="020B0504030602030204" pitchFamily="34" charset="0"/>
              </a:rPr>
              <a:t>Za </a:t>
            </a:r>
            <a:r>
              <a:rPr lang="sl-SI" b="1" dirty="0">
                <a:solidFill>
                  <a:prstClr val="black"/>
                </a:solidFill>
                <a:latin typeface="Ubuntu" panose="020B0504030602030204" pitchFamily="34" charset="0"/>
              </a:rPr>
              <a:t>vsakega </a:t>
            </a:r>
            <a:r>
              <a:rPr lang="sl-SI" dirty="0">
                <a:solidFill>
                  <a:prstClr val="black"/>
                </a:solidFill>
                <a:latin typeface="Ubuntu" panose="020B0504030602030204" pitchFamily="34" charset="0"/>
              </a:rPr>
              <a:t>od deležnikov  naredite:</a:t>
            </a:r>
          </a:p>
        </p:txBody>
      </p:sp>
      <p:sp>
        <p:nvSpPr>
          <p:cNvPr id="5" name="Puščica dol 4"/>
          <p:cNvSpPr/>
          <p:nvPr/>
        </p:nvSpPr>
        <p:spPr>
          <a:xfrm>
            <a:off x="1403648" y="3599580"/>
            <a:ext cx="432048" cy="40548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564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11" grpId="0" animBg="1"/>
      <p:bldP spid="9" grpId="0" animBg="1"/>
      <p:bldP spid="12"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31" name="PoljeZBesedilom 30"/>
          <p:cNvSpPr txBox="1"/>
          <p:nvPr/>
        </p:nvSpPr>
        <p:spPr>
          <a:xfrm>
            <a:off x="1701605" y="836712"/>
            <a:ext cx="5740789" cy="461665"/>
          </a:xfrm>
          <a:prstGeom prst="rect">
            <a:avLst/>
          </a:prstGeom>
          <a:noFill/>
        </p:spPr>
        <p:txBody>
          <a:bodyPr wrap="square" rtlCol="0">
            <a:spAutoFit/>
          </a:bodyPr>
          <a:lstStyle/>
          <a:p>
            <a:pPr fontAlgn="ctr"/>
            <a:r>
              <a:rPr lang="sl-SI" sz="2400" b="1" dirty="0">
                <a:solidFill>
                  <a:srgbClr val="4696C8"/>
                </a:solidFill>
                <a:latin typeface="Ubuntu" panose="020B0504030602030204" pitchFamily="34" charset="0"/>
              </a:rPr>
              <a:t>ANALIZA DELEŽNIKOV = PROCES</a:t>
            </a:r>
            <a:endParaRPr lang="sl-SI" sz="2400" dirty="0">
              <a:solidFill>
                <a:srgbClr val="4696C8"/>
              </a:solidFill>
              <a:latin typeface="Ubuntu" panose="020B0504030602030204" pitchFamily="34" charset="0"/>
            </a:endParaRPr>
          </a:p>
        </p:txBody>
      </p:sp>
      <p:sp>
        <p:nvSpPr>
          <p:cNvPr id="4" name="Pravokotnik 3"/>
          <p:cNvSpPr/>
          <p:nvPr/>
        </p:nvSpPr>
        <p:spPr>
          <a:xfrm>
            <a:off x="611560" y="2338427"/>
            <a:ext cx="2160240" cy="707886"/>
          </a:xfrm>
          <a:prstGeom prst="rect">
            <a:avLst/>
          </a:prstGeom>
          <a:ln w="38100">
            <a:solidFill>
              <a:srgbClr val="4696C8"/>
            </a:solidFill>
          </a:ln>
        </p:spPr>
        <p:txBody>
          <a:bodyPr wrap="square" numCol="1">
            <a:spAutoFit/>
          </a:bodyPr>
          <a:lstStyle/>
          <a:p>
            <a:pPr algn="ctr"/>
            <a:r>
              <a:rPr lang="sl-SI" sz="2000" b="1" dirty="0">
                <a:solidFill>
                  <a:prstClr val="black"/>
                </a:solidFill>
                <a:latin typeface="Ubuntu" panose="020B0504030602030204" pitchFamily="34" charset="0"/>
              </a:rPr>
              <a:t>ANALIZA DELEŽNIKOV</a:t>
            </a:r>
          </a:p>
        </p:txBody>
      </p:sp>
      <p:sp>
        <p:nvSpPr>
          <p:cNvPr id="6" name="Puščica dol 5"/>
          <p:cNvSpPr/>
          <p:nvPr/>
        </p:nvSpPr>
        <p:spPr>
          <a:xfrm rot="16200000">
            <a:off x="4824028" y="2381692"/>
            <a:ext cx="792088" cy="720080"/>
          </a:xfrm>
          <a:prstGeom prst="downArrow">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19" name="Pravokotnik 18"/>
          <p:cNvSpPr/>
          <p:nvPr/>
        </p:nvSpPr>
        <p:spPr>
          <a:xfrm>
            <a:off x="5704276" y="1556792"/>
            <a:ext cx="3116195" cy="2554545"/>
          </a:xfrm>
          <a:prstGeom prst="rect">
            <a:avLst/>
          </a:prstGeom>
          <a:ln w="38100">
            <a:solidFill>
              <a:srgbClr val="4696C8"/>
            </a:solidFill>
          </a:ln>
        </p:spPr>
        <p:txBody>
          <a:bodyPr wrap="square" numCol="1">
            <a:spAutoFit/>
          </a:bodyPr>
          <a:lstStyle/>
          <a:p>
            <a:r>
              <a:rPr lang="sl-SI" sz="2000" b="1" dirty="0">
                <a:solidFill>
                  <a:prstClr val="black"/>
                </a:solidFill>
                <a:latin typeface="Ubuntu" panose="020B0504030602030204" pitchFamily="34" charset="0"/>
              </a:rPr>
              <a:t>STRATEGIJA NASLAVLJANJA oz. OBVLADOVANJA IN VKLJUČEVANJA</a:t>
            </a:r>
            <a:r>
              <a:rPr lang="sl-SI" sz="2000" dirty="0">
                <a:solidFill>
                  <a:prstClr val="black"/>
                </a:solidFill>
                <a:latin typeface="Ubuntu" panose="020B0504030602030204" pitchFamily="34" charset="0"/>
              </a:rPr>
              <a:t>:</a:t>
            </a:r>
          </a:p>
          <a:p>
            <a:pPr marL="342900" indent="-342900">
              <a:buFont typeface="Arial" panose="020B0604020202020204" pitchFamily="34" charset="0"/>
              <a:buChar char="•"/>
            </a:pPr>
            <a:r>
              <a:rPr lang="sl-SI" sz="1600" dirty="0">
                <a:solidFill>
                  <a:prstClr val="black"/>
                </a:solidFill>
                <a:latin typeface="Ubuntu" panose="020B0504030602030204" pitchFamily="34" charset="0"/>
              </a:rPr>
              <a:t>način sodelovanja</a:t>
            </a:r>
          </a:p>
          <a:p>
            <a:pPr marL="342900" indent="-342900">
              <a:buFont typeface="Arial" panose="020B0604020202020204" pitchFamily="34" charset="0"/>
              <a:buChar char="•"/>
            </a:pPr>
            <a:r>
              <a:rPr lang="sl-SI" sz="1600" dirty="0">
                <a:solidFill>
                  <a:prstClr val="black"/>
                </a:solidFill>
                <a:latin typeface="Ubuntu" panose="020B0504030602030204" pitchFamily="34" charset="0"/>
              </a:rPr>
              <a:t>način in pogostost komuniciranja/informiranja</a:t>
            </a:r>
          </a:p>
          <a:p>
            <a:pPr marL="342900" indent="-342900">
              <a:buFont typeface="Arial" panose="020B0604020202020204" pitchFamily="34" charset="0"/>
              <a:buChar char="•"/>
            </a:pPr>
            <a:r>
              <a:rPr lang="sl-SI" sz="1600" dirty="0">
                <a:solidFill>
                  <a:prstClr val="black"/>
                </a:solidFill>
                <a:latin typeface="Ubuntu" panose="020B0504030602030204" pitchFamily="34" charset="0"/>
              </a:rPr>
              <a:t>preverjanje stališč (interesa, vpliva)</a:t>
            </a:r>
          </a:p>
        </p:txBody>
      </p:sp>
      <p:sp>
        <p:nvSpPr>
          <p:cNvPr id="3" name="Dvosmerna kotna puščica 2"/>
          <p:cNvSpPr/>
          <p:nvPr/>
        </p:nvSpPr>
        <p:spPr>
          <a:xfrm>
            <a:off x="5940152" y="4293096"/>
            <a:ext cx="1080120" cy="1224136"/>
          </a:xfrm>
          <a:prstGeom prst="leftUpArrow">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20" name="Dvosmerna kotna puščica 19"/>
          <p:cNvSpPr/>
          <p:nvPr/>
        </p:nvSpPr>
        <p:spPr>
          <a:xfrm rot="5400000">
            <a:off x="1374322" y="3975739"/>
            <a:ext cx="1570819" cy="1224136"/>
          </a:xfrm>
          <a:prstGeom prst="leftUpArrow">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21" name="Pravokotnik 20"/>
          <p:cNvSpPr/>
          <p:nvPr/>
        </p:nvSpPr>
        <p:spPr>
          <a:xfrm>
            <a:off x="3131840" y="4551221"/>
            <a:ext cx="2258327" cy="1015663"/>
          </a:xfrm>
          <a:prstGeom prst="rect">
            <a:avLst/>
          </a:prstGeom>
          <a:ln w="38100">
            <a:solidFill>
              <a:srgbClr val="4696C8"/>
            </a:solidFill>
          </a:ln>
        </p:spPr>
        <p:txBody>
          <a:bodyPr wrap="square" numCol="1">
            <a:spAutoFit/>
          </a:bodyPr>
          <a:lstStyle/>
          <a:p>
            <a:pPr algn="ctr"/>
            <a:r>
              <a:rPr lang="sl-SI" sz="2000" b="1" dirty="0">
                <a:solidFill>
                  <a:prstClr val="black"/>
                </a:solidFill>
                <a:latin typeface="Ubuntu" panose="020B0504030602030204" pitchFamily="34" charset="0"/>
              </a:rPr>
              <a:t>PREVERJANJE </a:t>
            </a:r>
          </a:p>
          <a:p>
            <a:pPr algn="ctr"/>
            <a:r>
              <a:rPr lang="sl-SI" sz="2000" b="1" dirty="0">
                <a:solidFill>
                  <a:prstClr val="black"/>
                </a:solidFill>
                <a:latin typeface="Ubuntu" panose="020B0504030602030204" pitchFamily="34" charset="0"/>
              </a:rPr>
              <a:t>IN </a:t>
            </a:r>
          </a:p>
          <a:p>
            <a:pPr algn="ctr"/>
            <a:r>
              <a:rPr lang="sl-SI" sz="2000" b="1" dirty="0">
                <a:solidFill>
                  <a:prstClr val="black"/>
                </a:solidFill>
                <a:latin typeface="Ubuntu" panose="020B0504030602030204" pitchFamily="34" charset="0"/>
              </a:rPr>
              <a:t>USKLAJEVANJE</a:t>
            </a:r>
            <a:endParaRPr lang="sl-SI" sz="2000" dirty="0">
              <a:solidFill>
                <a:prstClr val="black"/>
              </a:solidFill>
              <a:latin typeface="Ubuntu" panose="020B0504030602030204" pitchFamily="34" charset="0"/>
            </a:endParaRPr>
          </a:p>
        </p:txBody>
      </p:sp>
      <p:grpSp>
        <p:nvGrpSpPr>
          <p:cNvPr id="11" name="Skupina 10"/>
          <p:cNvGrpSpPr/>
          <p:nvPr/>
        </p:nvGrpSpPr>
        <p:grpSpPr>
          <a:xfrm>
            <a:off x="3059832" y="1596062"/>
            <a:ext cx="1656184" cy="2206335"/>
            <a:chOff x="3347864" y="1596062"/>
            <a:chExt cx="1656184" cy="2206335"/>
          </a:xfrm>
        </p:grpSpPr>
        <p:sp>
          <p:nvSpPr>
            <p:cNvPr id="7" name="Desno ukrivljena puščica 6"/>
            <p:cNvSpPr/>
            <p:nvPr/>
          </p:nvSpPr>
          <p:spPr>
            <a:xfrm>
              <a:off x="3347864" y="1681066"/>
              <a:ext cx="684076" cy="2121331"/>
            </a:xfrm>
            <a:prstGeom prst="curvedRightArrow">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black"/>
                </a:solidFill>
              </a:endParaRPr>
            </a:p>
          </p:txBody>
        </p:sp>
        <p:sp>
          <p:nvSpPr>
            <p:cNvPr id="23" name="Desno ukrivljena puščica 22"/>
            <p:cNvSpPr/>
            <p:nvPr/>
          </p:nvSpPr>
          <p:spPr>
            <a:xfrm rot="10800000">
              <a:off x="4319972" y="1596062"/>
              <a:ext cx="684076" cy="2121331"/>
            </a:xfrm>
            <a:prstGeom prst="curvedRightArrow">
              <a:avLst/>
            </a:prstGeom>
            <a:solidFill>
              <a:srgbClr val="6CC0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black"/>
                </a:solidFill>
              </a:endParaRPr>
            </a:p>
          </p:txBody>
        </p:sp>
        <p:sp>
          <p:nvSpPr>
            <p:cNvPr id="10" name="PoljeZBesedilom 9"/>
            <p:cNvSpPr txBox="1"/>
            <p:nvPr/>
          </p:nvSpPr>
          <p:spPr>
            <a:xfrm>
              <a:off x="3406833" y="2276872"/>
              <a:ext cx="1597215" cy="830997"/>
            </a:xfrm>
            <a:prstGeom prst="rect">
              <a:avLst/>
            </a:prstGeom>
            <a:noFill/>
          </p:spPr>
          <p:txBody>
            <a:bodyPr wrap="square" rtlCol="0">
              <a:spAutoFit/>
            </a:bodyPr>
            <a:lstStyle/>
            <a:p>
              <a:r>
                <a:rPr lang="sl-SI" sz="1600" b="1" dirty="0">
                  <a:ln>
                    <a:solidFill>
                      <a:srgbClr val="385D8A"/>
                    </a:solidFill>
                  </a:ln>
                  <a:solidFill>
                    <a:srgbClr val="6CC04A"/>
                  </a:solidFill>
                  <a:latin typeface="Ubuntu" panose="020B0504030602030204" pitchFamily="34" charset="0"/>
                </a:rPr>
                <a:t>OPREDELITEV OKOLJSKEGA PROBLEMA </a:t>
              </a:r>
            </a:p>
          </p:txBody>
        </p:sp>
      </p:grpSp>
      <p:sp>
        <p:nvSpPr>
          <p:cNvPr id="22" name="PoljeZBesedilom 21"/>
          <p:cNvSpPr txBox="1"/>
          <p:nvPr/>
        </p:nvSpPr>
        <p:spPr>
          <a:xfrm>
            <a:off x="5855449" y="146293"/>
            <a:ext cx="2676991" cy="374571"/>
          </a:xfrm>
          <a:prstGeom prst="roundRect">
            <a:avLst/>
          </a:prstGeom>
          <a:noFill/>
          <a:ln>
            <a:solidFill>
              <a:schemeClr val="bg1"/>
            </a:solidFill>
          </a:ln>
        </p:spPr>
        <p:txBody>
          <a:bodyPr wrap="square" rtlCol="0">
            <a:spAutoFit/>
          </a:bodyPr>
          <a:lstStyle/>
          <a:p>
            <a:pPr algn="ctr" fontAlgn="ctr"/>
            <a:r>
              <a:rPr lang="sl-SI" sz="1600" b="1" dirty="0">
                <a:solidFill>
                  <a:prstClr val="white"/>
                </a:solidFill>
                <a:latin typeface="Ubuntu" panose="020B0504030602030204" pitchFamily="34" charset="0"/>
              </a:rPr>
              <a:t>ANALIZA DELEŽNIKOV</a:t>
            </a:r>
            <a:endParaRPr lang="sl-SI" sz="1600" dirty="0">
              <a:solidFill>
                <a:prstClr val="white"/>
              </a:solidFill>
              <a:latin typeface="Ubuntu" panose="020B0504030602030204" pitchFamily="34" charset="0"/>
            </a:endParaRPr>
          </a:p>
        </p:txBody>
      </p:sp>
    </p:spTree>
    <p:extLst>
      <p:ext uri="{BB962C8B-B14F-4D97-AF65-F5344CB8AC3E}">
        <p14:creationId xmlns:p14="http://schemas.microsoft.com/office/powerpoint/2010/main" val="37080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P spid="3" grpId="0" animBg="1"/>
      <p:bldP spid="20" grpId="0" animBg="1"/>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14" name="Pravokotnik 13"/>
          <p:cNvSpPr/>
          <p:nvPr/>
        </p:nvSpPr>
        <p:spPr>
          <a:xfrm>
            <a:off x="1043608" y="1412776"/>
            <a:ext cx="7108327" cy="923330"/>
          </a:xfrm>
          <a:prstGeom prst="rect">
            <a:avLst/>
          </a:prstGeom>
          <a:ln w="38100">
            <a:solidFill>
              <a:srgbClr val="4696C8"/>
            </a:solidFill>
          </a:ln>
        </p:spPr>
        <p:txBody>
          <a:bodyPr wrap="square" numCol="1">
            <a:spAutoFit/>
          </a:bodyPr>
          <a:lstStyle/>
          <a:p>
            <a:pPr marL="342900" indent="-342900">
              <a:buFont typeface="+mj-lt"/>
              <a:buAutoNum type="arabicPeriod"/>
            </a:pPr>
            <a:r>
              <a:rPr lang="sl-SI" dirty="0">
                <a:solidFill>
                  <a:prstClr val="black"/>
                </a:solidFill>
                <a:latin typeface="Ubuntu" panose="020B0504030602030204" pitchFamily="34" charset="0"/>
              </a:rPr>
              <a:t>identifikacija </a:t>
            </a:r>
          </a:p>
          <a:p>
            <a:pPr marL="342900" indent="-342900">
              <a:buFont typeface="+mj-lt"/>
              <a:buAutoNum type="arabicPeriod"/>
            </a:pPr>
            <a:r>
              <a:rPr lang="sl-SI" dirty="0">
                <a:solidFill>
                  <a:prstClr val="black"/>
                </a:solidFill>
                <a:latin typeface="Ubuntu" panose="020B0504030602030204" pitchFamily="34" charset="0"/>
              </a:rPr>
              <a:t>analiza potreb (ankete, intervjuji) – kateri rezultati so za koga?</a:t>
            </a:r>
          </a:p>
          <a:p>
            <a:pPr marL="342900" indent="-342900">
              <a:buFont typeface="+mj-lt"/>
              <a:buAutoNum type="arabicPeriod"/>
            </a:pPr>
            <a:r>
              <a:rPr lang="sl-SI" dirty="0">
                <a:solidFill>
                  <a:prstClr val="black"/>
                </a:solidFill>
                <a:latin typeface="Ubuntu" panose="020B0504030602030204" pitchFamily="34" charset="0"/>
              </a:rPr>
              <a:t>opis (velikost, demografske značilnosti) – učinek rezultatov! </a:t>
            </a:r>
          </a:p>
        </p:txBody>
      </p:sp>
      <p:sp>
        <p:nvSpPr>
          <p:cNvPr id="7" name="Desna puščica 6"/>
          <p:cNvSpPr/>
          <p:nvPr/>
        </p:nvSpPr>
        <p:spPr>
          <a:xfrm rot="5400000">
            <a:off x="4222302" y="2474777"/>
            <a:ext cx="763627" cy="655849"/>
          </a:xfrm>
          <a:prstGeom prst="rightArrow">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18" name="PoljeZBesedilom 17"/>
          <p:cNvSpPr txBox="1"/>
          <p:nvPr/>
        </p:nvSpPr>
        <p:spPr>
          <a:xfrm>
            <a:off x="971600" y="5301208"/>
            <a:ext cx="7174671" cy="400110"/>
          </a:xfrm>
          <a:prstGeom prst="rect">
            <a:avLst/>
          </a:prstGeom>
          <a:noFill/>
        </p:spPr>
        <p:txBody>
          <a:bodyPr wrap="square" rtlCol="0">
            <a:spAutoFit/>
          </a:bodyPr>
          <a:lstStyle/>
          <a:p>
            <a:pPr algn="ctr" fontAlgn="ctr"/>
            <a:r>
              <a:rPr lang="sl-SI" sz="2000" b="1" dirty="0">
                <a:solidFill>
                  <a:srgbClr val="C00000"/>
                </a:solidFill>
                <a:latin typeface="Ubuntu" panose="020B0504030602030204" pitchFamily="34" charset="0"/>
              </a:rPr>
              <a:t>AKTIVNOSTI prilagodi CILJNIM SKUPINAM!</a:t>
            </a:r>
          </a:p>
        </p:txBody>
      </p:sp>
      <p:sp>
        <p:nvSpPr>
          <p:cNvPr id="17" name="Pravokotnik 16"/>
          <p:cNvSpPr/>
          <p:nvPr/>
        </p:nvSpPr>
        <p:spPr>
          <a:xfrm>
            <a:off x="1403648" y="3284984"/>
            <a:ext cx="6313987" cy="1785104"/>
          </a:xfrm>
          <a:prstGeom prst="rect">
            <a:avLst/>
          </a:prstGeom>
          <a:ln w="38100">
            <a:solidFill>
              <a:srgbClr val="4696C8"/>
            </a:solidFill>
          </a:ln>
        </p:spPr>
        <p:txBody>
          <a:bodyPr wrap="square" numCol="1">
            <a:spAutoFit/>
          </a:bodyPr>
          <a:lstStyle/>
          <a:p>
            <a:r>
              <a:rPr lang="sl-SI" b="1" dirty="0">
                <a:solidFill>
                  <a:prstClr val="black"/>
                </a:solidFill>
                <a:latin typeface="Ubuntu" panose="020B0504030602030204" pitchFamily="34" charset="0"/>
              </a:rPr>
              <a:t>STRATEGIJA NASLAVLJANJA</a:t>
            </a:r>
            <a:r>
              <a:rPr lang="sl-SI" dirty="0">
                <a:solidFill>
                  <a:prstClr val="black"/>
                </a:solidFill>
                <a:latin typeface="Ubuntu" panose="020B0504030602030204" pitchFamily="34" charset="0"/>
              </a:rPr>
              <a:t>:</a:t>
            </a:r>
          </a:p>
          <a:p>
            <a:pPr marL="342900" indent="-342900">
              <a:buFont typeface="Arial" panose="020B0604020202020204" pitchFamily="34" charset="0"/>
              <a:buChar char="•"/>
            </a:pPr>
            <a:r>
              <a:rPr lang="sl-SI" dirty="0">
                <a:solidFill>
                  <a:prstClr val="black"/>
                </a:solidFill>
                <a:latin typeface="Ubuntu" panose="020B0504030602030204" pitchFamily="34" charset="0"/>
              </a:rPr>
              <a:t>reševanje potreb </a:t>
            </a:r>
          </a:p>
          <a:p>
            <a:pPr marL="342900" indent="-342900">
              <a:buFont typeface="Arial" panose="020B0604020202020204" pitchFamily="34" charset="0"/>
              <a:buChar char="•"/>
            </a:pPr>
            <a:r>
              <a:rPr lang="sl-SI" dirty="0">
                <a:solidFill>
                  <a:prstClr val="black"/>
                </a:solidFill>
                <a:latin typeface="Ubuntu" panose="020B0504030602030204" pitchFamily="34" charset="0"/>
              </a:rPr>
              <a:t>motiviranje</a:t>
            </a:r>
          </a:p>
          <a:p>
            <a:pPr marL="342900" indent="-342900">
              <a:buFont typeface="Arial" panose="020B0604020202020204" pitchFamily="34" charset="0"/>
              <a:buChar char="•"/>
            </a:pPr>
            <a:r>
              <a:rPr lang="sl-SI" dirty="0">
                <a:solidFill>
                  <a:prstClr val="black"/>
                </a:solidFill>
                <a:latin typeface="Ubuntu" panose="020B0504030602030204" pitchFamily="34" charset="0"/>
              </a:rPr>
              <a:t>vključevanje (metode, medij)</a:t>
            </a:r>
          </a:p>
          <a:p>
            <a:pPr marL="342900" indent="-342900">
              <a:buFont typeface="Arial" panose="020B0604020202020204" pitchFamily="34" charset="0"/>
              <a:buChar char="•"/>
            </a:pPr>
            <a:r>
              <a:rPr lang="sl-SI" dirty="0">
                <a:solidFill>
                  <a:srgbClr val="C00000"/>
                </a:solidFill>
                <a:latin typeface="Ubuntu" panose="020B0504030602030204" pitchFamily="34" charset="0"/>
              </a:rPr>
              <a:t>PRIPRAVA komunikacijske strategije del projekta in </a:t>
            </a:r>
          </a:p>
          <a:p>
            <a:pPr marL="360000" lvl="1"/>
            <a:r>
              <a:rPr lang="sl-SI" dirty="0">
                <a:solidFill>
                  <a:srgbClr val="C00000"/>
                </a:solidFill>
                <a:latin typeface="Ubuntu" panose="020B0504030602030204" pitchFamily="34" charset="0"/>
              </a:rPr>
              <a:t>se izvede PRED ZAČETKOM komunikacijskih aktivnosti</a:t>
            </a:r>
          </a:p>
        </p:txBody>
      </p:sp>
      <p:sp>
        <p:nvSpPr>
          <p:cNvPr id="15" name="PoljeZBesedilom 14"/>
          <p:cNvSpPr txBox="1"/>
          <p:nvPr/>
        </p:nvSpPr>
        <p:spPr>
          <a:xfrm>
            <a:off x="1835696" y="940658"/>
            <a:ext cx="5472607" cy="400110"/>
          </a:xfrm>
          <a:prstGeom prst="rect">
            <a:avLst/>
          </a:prstGeom>
          <a:noFill/>
        </p:spPr>
        <p:txBody>
          <a:bodyPr wrap="square" rtlCol="0">
            <a:spAutoFit/>
          </a:bodyPr>
          <a:lstStyle/>
          <a:p>
            <a:pPr algn="ctr" fontAlgn="ctr"/>
            <a:r>
              <a:rPr lang="sl-SI" sz="2000" b="1" dirty="0">
                <a:solidFill>
                  <a:srgbClr val="4696C8"/>
                </a:solidFill>
                <a:latin typeface="Ubuntu" panose="020B0504030602030204" pitchFamily="34" charset="0"/>
              </a:rPr>
              <a:t>ANALIZA CILJNIH SKUPIN</a:t>
            </a:r>
            <a:endParaRPr lang="sl-SI" sz="2000" dirty="0">
              <a:solidFill>
                <a:srgbClr val="4696C8"/>
              </a:solidFill>
              <a:latin typeface="Ubuntu" panose="020B0504030602030204" pitchFamily="34" charset="0"/>
            </a:endParaRPr>
          </a:p>
        </p:txBody>
      </p:sp>
    </p:spTree>
    <p:extLst>
      <p:ext uri="{BB962C8B-B14F-4D97-AF65-F5344CB8AC3E}">
        <p14:creationId xmlns:p14="http://schemas.microsoft.com/office/powerpoint/2010/main" val="36671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pic>
        <p:nvPicPr>
          <p:cNvPr id="12" name="Picture 4">
            <a:hlinkClick r:id="rId7"/>
          </p:cNvPr>
          <p:cNvPicPr>
            <a:picLocks noChangeAspect="1" noChangeArrowheads="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2700551" y="1381631"/>
            <a:ext cx="319177" cy="31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PoljeZBesedilom 14"/>
          <p:cNvSpPr txBox="1"/>
          <p:nvPr/>
        </p:nvSpPr>
        <p:spPr>
          <a:xfrm>
            <a:off x="755576" y="1311151"/>
            <a:ext cx="2319828" cy="461665"/>
          </a:xfrm>
          <a:prstGeom prst="rect">
            <a:avLst/>
          </a:prstGeom>
          <a:noFill/>
          <a:ln w="12700">
            <a:solidFill>
              <a:schemeClr val="accent1">
                <a:lumMod val="75000"/>
              </a:schemeClr>
            </a:solidFill>
          </a:ln>
        </p:spPr>
        <p:txBody>
          <a:bodyPr wrap="square" rtlCol="0">
            <a:spAutoFit/>
          </a:bodyPr>
          <a:lstStyle/>
          <a:p>
            <a:pPr>
              <a:spcAft>
                <a:spcPts val="1000"/>
              </a:spcAft>
            </a:pPr>
            <a:r>
              <a:rPr lang="sl-SI" sz="2400" b="1" dirty="0">
                <a:solidFill>
                  <a:srgbClr val="4F81BD">
                    <a:lumMod val="75000"/>
                  </a:srgbClr>
                </a:solidFill>
              </a:rPr>
              <a:t>IZ PRIJAVNICE</a:t>
            </a:r>
          </a:p>
        </p:txBody>
      </p:sp>
      <p:sp>
        <p:nvSpPr>
          <p:cNvPr id="17" name="PoljeZBesedilom 16"/>
          <p:cNvSpPr txBox="1"/>
          <p:nvPr/>
        </p:nvSpPr>
        <p:spPr>
          <a:xfrm>
            <a:off x="755576" y="1894895"/>
            <a:ext cx="7560000" cy="3389985"/>
          </a:xfrm>
          <a:prstGeom prst="rect">
            <a:avLst/>
          </a:prstGeom>
          <a:ln w="19050"/>
        </p:spPr>
        <p:style>
          <a:lnRef idx="2">
            <a:schemeClr val="dk1"/>
          </a:lnRef>
          <a:fillRef idx="1">
            <a:schemeClr val="lt1"/>
          </a:fillRef>
          <a:effectRef idx="0">
            <a:schemeClr val="dk1"/>
          </a:effectRef>
          <a:fontRef idx="minor">
            <a:schemeClr val="dk1"/>
          </a:fontRef>
        </p:style>
        <p:txBody>
          <a:bodyPr wrap="square" lIns="180000" tIns="180000" rIns="180000" bIns="180000" rtlCol="0" anchor="ctr" anchorCtr="1">
            <a:spAutoFit/>
          </a:bodyPr>
          <a:lstStyle/>
          <a:p>
            <a:pPr>
              <a:spcAft>
                <a:spcPts val="1000"/>
              </a:spcAft>
            </a:pPr>
            <a:r>
              <a:rPr lang="sl-SI" sz="2000" b="1" u="sng" dirty="0">
                <a:solidFill>
                  <a:prstClr val="black"/>
                </a:solidFill>
                <a:latin typeface="Ubuntu" panose="020B0504030602030204" pitchFamily="34" charset="0"/>
              </a:rPr>
              <a:t>Obrazec B4 – Vključeni deležniki in ciljna publika projekta (največ 12.000 znakov)</a:t>
            </a:r>
          </a:p>
          <a:p>
            <a:pPr algn="just">
              <a:spcAft>
                <a:spcPts val="1000"/>
              </a:spcAft>
            </a:pPr>
            <a:r>
              <a:rPr lang="sl-SI" sz="2000" dirty="0">
                <a:solidFill>
                  <a:prstClr val="black"/>
                </a:solidFill>
                <a:latin typeface="Ubuntu" panose="020B0504030602030204" pitchFamily="34" charset="0"/>
              </a:rPr>
              <a:t>Navedite deležnike, ki bodo vključeni glede na predlog, in način sodelovanja. Navedite kakšen prispevek pričakujete od njih in kako bo njihova vključenost pripomogla k projektu in/ali zagotovila njegovo izvedbo.</a:t>
            </a:r>
          </a:p>
          <a:p>
            <a:pPr algn="just">
              <a:spcAft>
                <a:spcPts val="1000"/>
              </a:spcAft>
            </a:pPr>
            <a:r>
              <a:rPr lang="sl-SI" sz="2000" dirty="0">
                <a:solidFill>
                  <a:prstClr val="black"/>
                </a:solidFill>
                <a:latin typeface="Ubuntu" panose="020B0504030602030204" pitchFamily="34" charset="0"/>
              </a:rPr>
              <a:t>Opišite ciljne skupine in metode za razširjanje znanja. Komentirajte aktivnosti za splošno javnost in/ali trženje koncepta med in po izvedbi.</a:t>
            </a:r>
          </a:p>
        </p:txBody>
      </p:sp>
    </p:spTree>
    <p:extLst>
      <p:ext uri="{BB962C8B-B14F-4D97-AF65-F5344CB8AC3E}">
        <p14:creationId xmlns:p14="http://schemas.microsoft.com/office/powerpoint/2010/main" val="1648258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2086885" y="1763242"/>
            <a:ext cx="4970230" cy="4186038"/>
            <a:chOff x="2086885" y="1763242"/>
            <a:chExt cx="4970230" cy="4186038"/>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233" y="1916832"/>
              <a:ext cx="4688031" cy="29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G:\projekti\LIFE capacity building projekt\C 9 Newsletter\slike\za ppt\tv-monito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6885" y="1763242"/>
              <a:ext cx="4970230" cy="418603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Slika 1"/>
          <p:cNvPicPr>
            <a:picLocks noChangeAspect="1"/>
          </p:cNvPicPr>
          <p:nvPr/>
        </p:nvPicPr>
        <p:blipFill rotWithShape="1">
          <a:blip r:embed="rId6"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r>
              <a:rPr lang="sl-SI" sz="2000" dirty="0">
                <a:solidFill>
                  <a:prstClr val="black"/>
                </a:solidFill>
                <a:latin typeface="Ubuntu" panose="020B0504030602030204" pitchFamily="34" charset="0"/>
              </a:rPr>
              <a:t>Sklop: Ciljne skupine in deležniki</a:t>
            </a:r>
          </a:p>
        </p:txBody>
      </p:sp>
      <p:sp>
        <p:nvSpPr>
          <p:cNvPr id="4" name="PoljeZBesedilom 3"/>
          <p:cNvSpPr txBox="1"/>
          <p:nvPr/>
        </p:nvSpPr>
        <p:spPr>
          <a:xfrm>
            <a:off x="1187624" y="1115452"/>
            <a:ext cx="6840760" cy="369332"/>
          </a:xfrm>
          <a:prstGeom prst="rect">
            <a:avLst/>
          </a:prstGeom>
          <a:noFill/>
        </p:spPr>
        <p:txBody>
          <a:bodyPr wrap="square" rtlCol="0">
            <a:spAutoFit/>
          </a:bodyPr>
          <a:lstStyle/>
          <a:p>
            <a:pPr algn="ctr">
              <a:spcAft>
                <a:spcPts val="600"/>
              </a:spcAft>
            </a:pPr>
            <a:r>
              <a:rPr lang="sl-SI" b="1" dirty="0">
                <a:solidFill>
                  <a:srgbClr val="4696C8"/>
                </a:solidFill>
                <a:latin typeface="Ubuntu" panose="020B0504030602030204" pitchFamily="34" charset="0"/>
              </a:rPr>
              <a:t>SERIJA SPLETNIH VIDEOV LIFE SLOVENIJA SVETUJE</a:t>
            </a:r>
          </a:p>
        </p:txBody>
      </p:sp>
    </p:spTree>
    <p:extLst>
      <p:ext uri="{BB962C8B-B14F-4D97-AF65-F5344CB8AC3E}">
        <p14:creationId xmlns:p14="http://schemas.microsoft.com/office/powerpoint/2010/main" val="3997293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837478" y="1700808"/>
            <a:ext cx="7766970" cy="2308324"/>
          </a:xfrm>
          <a:prstGeom prst="rect">
            <a:avLst/>
          </a:prstGeom>
        </p:spPr>
        <p:txBody>
          <a:bodyPr wrap="square">
            <a:spAutoFit/>
          </a:bodyPr>
          <a:lstStyle/>
          <a:p>
            <a:pPr algn="ctr">
              <a:lnSpc>
                <a:spcPct val="150000"/>
              </a:lnSpc>
            </a:pPr>
            <a:r>
              <a:rPr lang="sl-SI" sz="4800" b="1" dirty="0">
                <a:solidFill>
                  <a:prstClr val="white"/>
                </a:solidFill>
                <a:latin typeface="Ubuntu" pitchFamily="34" charset="0"/>
              </a:rPr>
              <a:t>Ciljne skupin in deležniki -</a:t>
            </a:r>
          </a:p>
          <a:p>
            <a:pPr algn="ctr">
              <a:lnSpc>
                <a:spcPct val="150000"/>
              </a:lnSpc>
            </a:pPr>
            <a:r>
              <a:rPr lang="sl-SI" sz="4800" b="1" dirty="0">
                <a:solidFill>
                  <a:prstClr val="white"/>
                </a:solidFill>
                <a:latin typeface="Ubuntu" pitchFamily="34" charset="0"/>
              </a:rPr>
              <a:t>Izkušnje iz prakse</a:t>
            </a:r>
          </a:p>
        </p:txBody>
      </p:sp>
      <p:sp>
        <p:nvSpPr>
          <p:cNvPr id="3" name="PoljeZBesedilom 2"/>
          <p:cNvSpPr txBox="1"/>
          <p:nvPr/>
        </p:nvSpPr>
        <p:spPr>
          <a:xfrm>
            <a:off x="2123728" y="5229200"/>
            <a:ext cx="4896544" cy="584775"/>
          </a:xfrm>
          <a:prstGeom prst="rect">
            <a:avLst/>
          </a:prstGeom>
          <a:noFill/>
        </p:spPr>
        <p:txBody>
          <a:bodyPr wrap="square" rtlCol="0">
            <a:spAutoFit/>
          </a:bodyPr>
          <a:lstStyle/>
          <a:p>
            <a:pPr algn="ctr"/>
            <a:r>
              <a:rPr lang="sl-SI" sz="3200" dirty="0">
                <a:solidFill>
                  <a:prstClr val="white"/>
                </a:solidFill>
                <a:latin typeface="Ubuntu" panose="020B0504030602030204" pitchFamily="34" charset="0"/>
              </a:rPr>
              <a:t>dr. Nika Debeljak</a:t>
            </a:r>
          </a:p>
        </p:txBody>
      </p:sp>
      <p:sp>
        <p:nvSpPr>
          <p:cNvPr id="12" name="PoljeZBesedilom 11"/>
          <p:cNvSpPr txBox="1"/>
          <p:nvPr/>
        </p:nvSpPr>
        <p:spPr>
          <a:xfrm>
            <a:off x="2555776" y="6381328"/>
            <a:ext cx="3960440" cy="369332"/>
          </a:xfrm>
          <a:prstGeom prst="rect">
            <a:avLst/>
          </a:prstGeom>
          <a:noFill/>
        </p:spPr>
        <p:txBody>
          <a:bodyPr wrap="square" rtlCol="0">
            <a:spAutoFit/>
          </a:bodyPr>
          <a:lstStyle/>
          <a:p>
            <a:pPr algn="ctr"/>
            <a:r>
              <a:rPr lang="sl-SI" dirty="0">
                <a:solidFill>
                  <a:prstClr val="white"/>
                </a:solidFill>
                <a:latin typeface="Ubuntu" panose="020B0504030602030204" pitchFamily="34" charset="0"/>
              </a:rPr>
              <a:t>Ljubljana, 12. in 13. februar 2019</a:t>
            </a:r>
          </a:p>
        </p:txBody>
      </p:sp>
    </p:spTree>
    <p:extLst>
      <p:ext uri="{BB962C8B-B14F-4D97-AF65-F5344CB8AC3E}">
        <p14:creationId xmlns:p14="http://schemas.microsoft.com/office/powerpoint/2010/main" val="3061733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grada vsebine 9" descr="life_small.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72778" y="188639"/>
            <a:ext cx="1079542" cy="779839"/>
          </a:xfrm>
        </p:spPr>
      </p:pic>
      <p:pic>
        <p:nvPicPr>
          <p:cNvPr id="11" name="Slika 10" descr="A9R409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77748"/>
            <a:ext cx="1152128" cy="902980"/>
          </a:xfrm>
          <a:prstGeom prst="rect">
            <a:avLst/>
          </a:prstGeom>
        </p:spPr>
      </p:pic>
      <p:pic>
        <p:nvPicPr>
          <p:cNvPr id="6" name="Slika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133" y="116632"/>
            <a:ext cx="1251218" cy="855177"/>
          </a:xfrm>
          <a:prstGeom prst="rect">
            <a:avLst/>
          </a:prstGeom>
        </p:spPr>
      </p:pic>
      <p:sp>
        <p:nvSpPr>
          <p:cNvPr id="8" name="Naslov 1"/>
          <p:cNvSpPr txBox="1">
            <a:spLocks/>
          </p:cNvSpPr>
          <p:nvPr/>
        </p:nvSpPr>
        <p:spPr>
          <a:xfrm>
            <a:off x="395536" y="764704"/>
            <a:ext cx="8229600" cy="1772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2000" b="1" dirty="0">
                <a:solidFill>
                  <a:srgbClr val="006738"/>
                </a:solidFill>
                <a:latin typeface="Arial" pitchFamily="34" charset="0"/>
                <a:cs typeface="Arial" pitchFamily="34" charset="0"/>
              </a:rPr>
              <a:t>Izkušnje projekta</a:t>
            </a:r>
            <a:br>
              <a:rPr lang="sl-SI" sz="2800" b="1" dirty="0">
                <a:solidFill>
                  <a:srgbClr val="006738"/>
                </a:solidFill>
                <a:latin typeface="Arial" pitchFamily="34" charset="0"/>
                <a:cs typeface="Arial" pitchFamily="34" charset="0"/>
              </a:rPr>
            </a:br>
            <a:br>
              <a:rPr lang="sl-SI" sz="2800" b="1" dirty="0">
                <a:solidFill>
                  <a:srgbClr val="006738"/>
                </a:solidFill>
                <a:latin typeface="Arial" pitchFamily="34" charset="0"/>
                <a:cs typeface="Arial" pitchFamily="34" charset="0"/>
              </a:rPr>
            </a:br>
            <a:r>
              <a:rPr lang="sl-SI" sz="2800" b="1" dirty="0">
                <a:solidFill>
                  <a:srgbClr val="006738"/>
                </a:solidFill>
                <a:latin typeface="Arial" pitchFamily="34" charset="0"/>
                <a:cs typeface="Arial" pitchFamily="34" charset="0"/>
              </a:rPr>
              <a:t>„Ohranjanje in upravljanje suhih travišč vzhodne Slovenije“</a:t>
            </a:r>
          </a:p>
        </p:txBody>
      </p:sp>
      <p:pic>
        <p:nvPicPr>
          <p:cNvPr id="9" name="Slika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2123" y="2636912"/>
            <a:ext cx="3816424" cy="2577447"/>
          </a:xfrm>
          <a:prstGeom prst="rect">
            <a:avLst/>
          </a:prstGeom>
        </p:spPr>
      </p:pic>
      <p:sp>
        <p:nvSpPr>
          <p:cNvPr id="7" name="PoljeZBesedilom 11"/>
          <p:cNvSpPr txBox="1"/>
          <p:nvPr/>
        </p:nvSpPr>
        <p:spPr>
          <a:xfrm>
            <a:off x="3172682" y="5517232"/>
            <a:ext cx="2675307" cy="615553"/>
          </a:xfrm>
          <a:prstGeom prst="rect">
            <a:avLst/>
          </a:prstGeom>
          <a:noFill/>
        </p:spPr>
        <p:txBody>
          <a:bodyPr wrap="square" rtlCol="0">
            <a:spAutoFit/>
          </a:bodyPr>
          <a:lstStyle/>
          <a:p>
            <a:pPr algn="ctr"/>
            <a:r>
              <a:rPr lang="sl-SI" dirty="0">
                <a:solidFill>
                  <a:srgbClr val="006738"/>
                </a:solidFill>
                <a:latin typeface="Arial" pitchFamily="34" charset="0"/>
                <a:ea typeface="+mj-ea"/>
                <a:cs typeface="Arial" pitchFamily="34" charset="0"/>
              </a:rPr>
              <a:t>Nika Debeljak </a:t>
            </a:r>
          </a:p>
          <a:p>
            <a:pPr algn="ctr"/>
            <a:r>
              <a:rPr lang="sl-SI" sz="1600" dirty="0">
                <a:solidFill>
                  <a:srgbClr val="006738"/>
                </a:solidFill>
                <a:latin typeface="Arial" pitchFamily="34" charset="0"/>
                <a:ea typeface="+mj-ea"/>
                <a:cs typeface="Arial" pitchFamily="34" charset="0"/>
              </a:rPr>
              <a:t>Ljubljana, 12.-13.2.2019</a:t>
            </a:r>
          </a:p>
        </p:txBody>
      </p:sp>
    </p:spTree>
    <p:extLst>
      <p:ext uri="{BB962C8B-B14F-4D97-AF65-F5344CB8AC3E}">
        <p14:creationId xmlns:p14="http://schemas.microsoft.com/office/powerpoint/2010/main" val="3138041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16575" y="980728"/>
            <a:ext cx="7237435" cy="4752528"/>
          </a:xfrm>
        </p:spPr>
        <p:txBody>
          <a:bodyPr>
            <a:normAutofit fontScale="92500" lnSpcReduction="20000"/>
          </a:bodyPr>
          <a:lstStyle/>
          <a:p>
            <a:pPr marL="0" indent="0" algn="ctr">
              <a:buNone/>
              <a:defRPr/>
            </a:pPr>
            <a:endParaRPr lang="sl-SI" sz="2800" kern="0" dirty="0">
              <a:solidFill>
                <a:srgbClr val="006738"/>
              </a:solidFill>
              <a:ea typeface="ＭＳ Ｐゴシック" pitchFamily="-109" charset="-128"/>
            </a:endParaRPr>
          </a:p>
          <a:p>
            <a:pPr marL="0" indent="0">
              <a:buNone/>
              <a:defRPr/>
            </a:pPr>
            <a:r>
              <a:rPr lang="sl-SI" sz="2400" kern="0" dirty="0">
                <a:solidFill>
                  <a:srgbClr val="006738"/>
                </a:solidFill>
                <a:ea typeface="ＭＳ Ｐゴシック" pitchFamily="-109" charset="-128"/>
              </a:rPr>
              <a:t>Določitev deležnikov, njihovega pomena ter namena ter ciljev komunikacije:</a:t>
            </a:r>
          </a:p>
          <a:p>
            <a:pPr marL="982663" indent="-265113">
              <a:buFontTx/>
              <a:buChar char="-"/>
              <a:defRPr/>
            </a:pPr>
            <a:r>
              <a:rPr lang="sl-SI" sz="2400" kern="0" dirty="0">
                <a:solidFill>
                  <a:srgbClr val="006738"/>
                </a:solidFill>
                <a:ea typeface="ＭＳ Ｐゴシック" pitchFamily="-109" charset="-128"/>
              </a:rPr>
              <a:t>Nacionalni: Ministrstva, Agencije…</a:t>
            </a:r>
          </a:p>
          <a:p>
            <a:pPr marL="982663" indent="-265113">
              <a:buFontTx/>
              <a:buChar char="-"/>
              <a:defRPr/>
            </a:pPr>
            <a:r>
              <a:rPr lang="sl-SI" sz="2400" kern="0" dirty="0">
                <a:solidFill>
                  <a:srgbClr val="006738"/>
                </a:solidFill>
                <a:ea typeface="ＭＳ Ｐゴシック" pitchFamily="-109" charset="-128"/>
              </a:rPr>
              <a:t>Regionalni: KGZ, ZGS….</a:t>
            </a:r>
          </a:p>
          <a:p>
            <a:pPr marL="982663" indent="-265113">
              <a:buFontTx/>
              <a:buChar char="-"/>
              <a:defRPr/>
            </a:pPr>
            <a:r>
              <a:rPr lang="sl-SI" sz="2400" kern="0" dirty="0">
                <a:solidFill>
                  <a:srgbClr val="006738"/>
                </a:solidFill>
                <a:ea typeface="ＭＳ Ｐゴシック" pitchFamily="-109" charset="-128"/>
              </a:rPr>
              <a:t>Strokovni: Univerze, GIS, KIS, NGO…..</a:t>
            </a:r>
            <a:endParaRPr lang="en-GB" sz="2400" kern="0" dirty="0">
              <a:solidFill>
                <a:srgbClr val="006738"/>
              </a:solidFill>
              <a:ea typeface="ＭＳ Ｐゴシック" pitchFamily="-109" charset="-128"/>
            </a:endParaRPr>
          </a:p>
          <a:p>
            <a:pPr marL="982663" indent="-265113">
              <a:buFontTx/>
              <a:buChar char="-"/>
              <a:defRPr/>
            </a:pPr>
            <a:r>
              <a:rPr lang="sl-SI" sz="2400" kern="0" dirty="0">
                <a:solidFill>
                  <a:srgbClr val="006738"/>
                </a:solidFill>
                <a:ea typeface="ＭＳ Ｐゴシック" pitchFamily="-109" charset="-128"/>
              </a:rPr>
              <a:t>Lokalni: občine, lokalna društva, „</a:t>
            </a:r>
            <a:r>
              <a:rPr lang="sl-SI" sz="2400" kern="0" dirty="0" err="1">
                <a:solidFill>
                  <a:srgbClr val="006738"/>
                </a:solidFill>
                <a:ea typeface="ＭＳ Ｐゴシック" pitchFamily="-109" charset="-128"/>
              </a:rPr>
              <a:t>opinion</a:t>
            </a:r>
            <a:r>
              <a:rPr lang="sl-SI" sz="2400" kern="0" dirty="0">
                <a:solidFill>
                  <a:srgbClr val="006738"/>
                </a:solidFill>
                <a:ea typeface="ＭＳ Ｐゴシック" pitchFamily="-109" charset="-128"/>
              </a:rPr>
              <a:t> </a:t>
            </a:r>
            <a:r>
              <a:rPr lang="sl-SI" sz="2400" kern="0" dirty="0" err="1">
                <a:solidFill>
                  <a:srgbClr val="006738"/>
                </a:solidFill>
                <a:ea typeface="ＭＳ Ｐゴシック" pitchFamily="-109" charset="-128"/>
              </a:rPr>
              <a:t>makes</a:t>
            </a:r>
            <a:r>
              <a:rPr lang="sl-SI" sz="2400" kern="0" dirty="0">
                <a:solidFill>
                  <a:srgbClr val="006738"/>
                </a:solidFill>
                <a:ea typeface="ＭＳ Ｐゴシック" pitchFamily="-109" charset="-128"/>
              </a:rPr>
              <a:t>“…</a:t>
            </a:r>
          </a:p>
          <a:p>
            <a:pPr marL="982663" indent="-265113">
              <a:buFontTx/>
              <a:buChar char="-"/>
              <a:defRPr/>
            </a:pPr>
            <a:r>
              <a:rPr lang="sl-SI" sz="2400" kern="0" dirty="0">
                <a:solidFill>
                  <a:srgbClr val="006738"/>
                </a:solidFill>
                <a:ea typeface="ＭＳ Ｐゴシック" pitchFamily="-109" charset="-128"/>
              </a:rPr>
              <a:t>Šole, vrtci</a:t>
            </a:r>
          </a:p>
          <a:p>
            <a:pPr marL="982663" indent="-265113">
              <a:buFontTx/>
              <a:buChar char="-"/>
              <a:defRPr/>
            </a:pPr>
            <a:r>
              <a:rPr lang="sl-SI" sz="2400" kern="0" dirty="0">
                <a:solidFill>
                  <a:srgbClr val="006738"/>
                </a:solidFill>
                <a:ea typeface="ＭＳ Ｐゴシック" pitchFamily="-109" charset="-128"/>
              </a:rPr>
              <a:t>Združenja, društva</a:t>
            </a:r>
          </a:p>
          <a:p>
            <a:pPr marL="982663" indent="-265113">
              <a:buFontTx/>
              <a:buChar char="-"/>
              <a:defRPr/>
            </a:pPr>
            <a:r>
              <a:rPr lang="sl-SI" sz="2400" kern="0" dirty="0">
                <a:solidFill>
                  <a:srgbClr val="006738"/>
                </a:solidFill>
                <a:ea typeface="ＭＳ Ｐゴシック" pitchFamily="-109" charset="-128"/>
              </a:rPr>
              <a:t>Splošna javnost</a:t>
            </a:r>
          </a:p>
          <a:p>
            <a:pPr>
              <a:buFontTx/>
              <a:buChar char="-"/>
              <a:defRPr/>
            </a:pPr>
            <a:endParaRPr lang="sl-SI" sz="2400" kern="0" dirty="0">
              <a:solidFill>
                <a:srgbClr val="006738"/>
              </a:solidFill>
              <a:ea typeface="ＭＳ Ｐゴシック" pitchFamily="-109" charset="-128"/>
            </a:endParaRPr>
          </a:p>
          <a:p>
            <a:pPr>
              <a:buFontTx/>
              <a:buChar char="-"/>
              <a:defRPr/>
            </a:pPr>
            <a:endParaRPr lang="sl-SI" sz="2400" kern="0" dirty="0">
              <a:solidFill>
                <a:srgbClr val="006738"/>
              </a:solidFill>
              <a:ea typeface="ＭＳ Ｐゴシック" pitchFamily="-109" charset="-128"/>
            </a:endParaRPr>
          </a:p>
          <a:p>
            <a:pPr marL="0" indent="0" algn="ctr">
              <a:buNone/>
              <a:defRPr/>
            </a:pPr>
            <a:r>
              <a:rPr lang="sl-SI" sz="2400" kern="0" dirty="0">
                <a:solidFill>
                  <a:srgbClr val="006738"/>
                </a:solidFill>
                <a:ea typeface="ＭＳ Ｐゴシック" pitchFamily="-109" charset="-128"/>
              </a:rPr>
              <a:t>Ciljna adrema komunikacije</a:t>
            </a:r>
          </a:p>
        </p:txBody>
      </p:sp>
      <p:sp>
        <p:nvSpPr>
          <p:cNvPr id="4" name="Naslov 1"/>
          <p:cNvSpPr txBox="1">
            <a:spLocks/>
          </p:cNvSpPr>
          <p:nvPr/>
        </p:nvSpPr>
        <p:spPr>
          <a:xfrm>
            <a:off x="467544" y="263750"/>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Deležniki in cilje skupine</a:t>
            </a:r>
          </a:p>
        </p:txBody>
      </p:sp>
      <p:sp>
        <p:nvSpPr>
          <p:cNvPr id="9" name="Desna puščica 8"/>
          <p:cNvSpPr/>
          <p:nvPr/>
        </p:nvSpPr>
        <p:spPr>
          <a:xfrm rot="5400000">
            <a:off x="4102351" y="4470053"/>
            <a:ext cx="288032" cy="222150"/>
          </a:xfrm>
          <a:prstGeom prst="rightArrow">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rgbClr val="008000"/>
              </a:solidFill>
            </a:endParaRPr>
          </a:p>
        </p:txBody>
      </p:sp>
      <p:pic>
        <p:nvPicPr>
          <p:cNvPr id="2" name="Slika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7526" y="2528367"/>
            <a:ext cx="873590" cy="1107912"/>
          </a:xfrm>
          <a:prstGeom prst="rect">
            <a:avLst/>
          </a:prstGeo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0478" y="3701608"/>
            <a:ext cx="864000" cy="1111500"/>
          </a:xfrm>
          <a:prstGeom prst="rect">
            <a:avLst/>
          </a:prstGeom>
        </p:spPr>
      </p:pic>
      <p:pic>
        <p:nvPicPr>
          <p:cNvPr id="6" name="Slika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8379" y="1260361"/>
            <a:ext cx="831885" cy="1236358"/>
          </a:xfrm>
          <a:prstGeom prst="rect">
            <a:avLst/>
          </a:prstGeom>
        </p:spPr>
      </p:pic>
      <p:pic>
        <p:nvPicPr>
          <p:cNvPr id="8" name="Slika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0478" y="4844756"/>
            <a:ext cx="879786" cy="1260000"/>
          </a:xfrm>
          <a:prstGeom prst="rect">
            <a:avLst/>
          </a:prstGeom>
        </p:spPr>
      </p:pic>
      <p:pic>
        <p:nvPicPr>
          <p:cNvPr id="10" name="Slika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0" y="4844756"/>
            <a:ext cx="863158" cy="1260000"/>
          </a:xfrm>
          <a:prstGeom prst="rect">
            <a:avLst/>
          </a:prstGeom>
        </p:spPr>
      </p:pic>
      <p:pic>
        <p:nvPicPr>
          <p:cNvPr id="11" name="Slika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30532" y="4831179"/>
            <a:ext cx="1080277" cy="1258426"/>
          </a:xfrm>
          <a:prstGeom prst="rect">
            <a:avLst/>
          </a:prstGeom>
        </p:spPr>
      </p:pic>
      <p:pic>
        <p:nvPicPr>
          <p:cNvPr id="12" name="Slika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44939" y="4848468"/>
            <a:ext cx="849024" cy="1260000"/>
          </a:xfrm>
          <a:prstGeom prst="rect">
            <a:avLst/>
          </a:prstGeom>
        </p:spPr>
      </p:pic>
      <p:pic>
        <p:nvPicPr>
          <p:cNvPr id="13" name="Slika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79674" y="4844752"/>
            <a:ext cx="1338750" cy="1260000"/>
          </a:xfrm>
          <a:prstGeom prst="rect">
            <a:avLst/>
          </a:prstGeom>
        </p:spPr>
      </p:pic>
    </p:spTree>
    <p:extLst>
      <p:ext uri="{BB962C8B-B14F-4D97-AF65-F5344CB8AC3E}">
        <p14:creationId xmlns:p14="http://schemas.microsoft.com/office/powerpoint/2010/main" val="4007436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95536" y="1484784"/>
            <a:ext cx="8373616" cy="3024336"/>
          </a:xfrm>
        </p:spPr>
        <p:txBody>
          <a:bodyPr>
            <a:normAutofit/>
          </a:bodyPr>
          <a:lstStyle/>
          <a:p>
            <a:pPr marL="0" indent="0" algn="ctr">
              <a:buNone/>
              <a:defRPr/>
            </a:pPr>
            <a:r>
              <a:rPr lang="sl-SI" sz="2800" kern="0" dirty="0">
                <a:solidFill>
                  <a:srgbClr val="006738"/>
                </a:solidFill>
                <a:ea typeface="ＭＳ Ｐゴシック" pitchFamily="-109" charset="-128"/>
              </a:rPr>
              <a:t>Uradni podporniki projekta:</a:t>
            </a:r>
          </a:p>
          <a:p>
            <a:pPr algn="ctr">
              <a:buFontTx/>
              <a:buChar char="-"/>
              <a:defRPr/>
            </a:pPr>
            <a:r>
              <a:rPr lang="sl-SI" sz="2800" kern="0" dirty="0">
                <a:solidFill>
                  <a:srgbClr val="006738"/>
                </a:solidFill>
                <a:ea typeface="ＭＳ Ｐゴシック" pitchFamily="-109" charset="-128"/>
              </a:rPr>
              <a:t>MOP, MKGP</a:t>
            </a:r>
          </a:p>
          <a:p>
            <a:pPr algn="ctr">
              <a:buFontTx/>
              <a:buChar char="-"/>
              <a:defRPr/>
            </a:pPr>
            <a:r>
              <a:rPr lang="sl-SI" sz="2800" kern="0" dirty="0">
                <a:solidFill>
                  <a:srgbClr val="006738"/>
                </a:solidFill>
                <a:ea typeface="ＭＳ Ｐゴシック" pitchFamily="-109" charset="-128"/>
              </a:rPr>
              <a:t>KGZ, ZGS</a:t>
            </a:r>
          </a:p>
          <a:p>
            <a:pPr algn="ctr">
              <a:buFontTx/>
              <a:buChar char="-"/>
              <a:defRPr/>
            </a:pPr>
            <a:r>
              <a:rPr lang="sl-SI" sz="2800" kern="0" dirty="0">
                <a:solidFill>
                  <a:srgbClr val="006738"/>
                </a:solidFill>
                <a:ea typeface="ＭＳ Ｐゴシック" pitchFamily="-109" charset="-128"/>
              </a:rPr>
              <a:t>izbrane občine</a:t>
            </a:r>
          </a:p>
          <a:p>
            <a:pPr algn="ctr">
              <a:buFontTx/>
              <a:buChar char="-"/>
              <a:defRPr/>
            </a:pPr>
            <a:r>
              <a:rPr lang="sl-SI" sz="2800" kern="0" dirty="0">
                <a:solidFill>
                  <a:srgbClr val="006738"/>
                </a:solidFill>
                <a:ea typeface="ＭＳ Ｐゴシック" pitchFamily="-109" charset="-128"/>
              </a:rPr>
              <a:t>ključni lastniki zemljišč / kmetje</a:t>
            </a:r>
            <a:endParaRPr lang="sl-SI" sz="2400" kern="0" dirty="0">
              <a:solidFill>
                <a:srgbClr val="006738"/>
              </a:solidFill>
              <a:ea typeface="ＭＳ Ｐゴシック" pitchFamily="-109" charset="-128"/>
            </a:endParaRPr>
          </a:p>
        </p:txBody>
      </p:sp>
      <p:sp>
        <p:nvSpPr>
          <p:cNvPr id="4" name="Naslov 1"/>
          <p:cNvSpPr txBox="1">
            <a:spLocks/>
          </p:cNvSpPr>
          <p:nvPr/>
        </p:nvSpPr>
        <p:spPr>
          <a:xfrm>
            <a:off x="467544" y="263750"/>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Deležniki in cilje skupine</a:t>
            </a:r>
          </a:p>
        </p:txBody>
      </p:sp>
    </p:spTree>
    <p:extLst>
      <p:ext uri="{BB962C8B-B14F-4D97-AF65-F5344CB8AC3E}">
        <p14:creationId xmlns:p14="http://schemas.microsoft.com/office/powerpoint/2010/main" val="2259109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4641" y="1188397"/>
            <a:ext cx="5328592" cy="461665"/>
          </a:xfrm>
          <a:noFill/>
          <a:ln w="28575">
            <a:noFill/>
          </a:ln>
        </p:spPr>
        <p:txBody>
          <a:bodyPr wrap="square" rtlCol="0">
            <a:spAutoFit/>
          </a:bodyPr>
          <a:lstStyle/>
          <a:p>
            <a:pPr algn="l"/>
            <a:r>
              <a:rPr lang="sl-SI" sz="2400" b="1" kern="0" dirty="0">
                <a:solidFill>
                  <a:srgbClr val="006738"/>
                </a:solidFill>
                <a:latin typeface="Calibri" panose="020F0502020204030204" pitchFamily="34" charset="0"/>
                <a:ea typeface="ＭＳ Ｐゴシック" pitchFamily="-109" charset="-128"/>
                <a:cs typeface="+mn-cs"/>
              </a:rPr>
              <a:t>Projektno partnerstvo:</a:t>
            </a:r>
          </a:p>
        </p:txBody>
      </p:sp>
      <p:sp>
        <p:nvSpPr>
          <p:cNvPr id="3" name="Označba mesta vsebine 2"/>
          <p:cNvSpPr>
            <a:spLocks noGrp="1"/>
          </p:cNvSpPr>
          <p:nvPr>
            <p:ph idx="1"/>
          </p:nvPr>
        </p:nvSpPr>
        <p:spPr>
          <a:xfrm>
            <a:off x="274641" y="1897933"/>
            <a:ext cx="6457599" cy="4406478"/>
          </a:xfrm>
        </p:spPr>
        <p:txBody>
          <a:bodyPr>
            <a:normAutofit fontScale="92500" lnSpcReduction="10000"/>
          </a:bodyPr>
          <a:lstStyle/>
          <a:p>
            <a:pPr marL="0" indent="0">
              <a:buNone/>
              <a:defRPr/>
            </a:pPr>
            <a:r>
              <a:rPr lang="sl-SI" sz="2800" kern="0" dirty="0">
                <a:solidFill>
                  <a:srgbClr val="006738"/>
                </a:solidFill>
                <a:ea typeface="ＭＳ Ｐゴシック" pitchFamily="-109" charset="-128"/>
              </a:rPr>
              <a:t>Upravičenec koordinator / Prijavitelj: </a:t>
            </a:r>
            <a:endParaRPr lang="en-GB" sz="2800" kern="0" dirty="0">
              <a:solidFill>
                <a:srgbClr val="006738"/>
              </a:solidFill>
              <a:ea typeface="ＭＳ Ｐゴシック" pitchFamily="-109" charset="-128"/>
            </a:endParaRPr>
          </a:p>
          <a:p>
            <a:pPr lvl="2">
              <a:defRPr/>
            </a:pPr>
            <a:r>
              <a:rPr lang="sl-SI" kern="0" dirty="0">
                <a:solidFill>
                  <a:srgbClr val="006738"/>
                </a:solidFill>
                <a:ea typeface="ＭＳ Ｐゴシック" pitchFamily="-109" charset="-128"/>
              </a:rPr>
              <a:t>Zavod RS za varstvo narave              </a:t>
            </a:r>
            <a:r>
              <a:rPr lang="sl-SI" sz="1900" kern="0" dirty="0">
                <a:ea typeface="ＭＳ Ｐゴシック" pitchFamily="-109" charset="-128"/>
              </a:rPr>
              <a:t>strokovni</a:t>
            </a:r>
            <a:endParaRPr lang="sl-SI" sz="1900" kern="0" dirty="0">
              <a:solidFill>
                <a:srgbClr val="006738"/>
              </a:solidFill>
              <a:ea typeface="ＭＳ Ｐゴシック" pitchFamily="-109" charset="-128"/>
            </a:endParaRPr>
          </a:p>
          <a:p>
            <a:pPr marL="0" indent="0">
              <a:buNone/>
              <a:defRPr/>
            </a:pPr>
            <a:r>
              <a:rPr lang="sl-SI" sz="2800" kern="0" dirty="0">
                <a:solidFill>
                  <a:srgbClr val="006738"/>
                </a:solidFill>
                <a:ea typeface="ＭＳ Ｐゴシック" pitchFamily="-109" charset="-128"/>
              </a:rPr>
              <a:t>Pridruženi upravičenci /Partnerji:</a:t>
            </a:r>
          </a:p>
          <a:p>
            <a:pPr lvl="2">
              <a:defRPr/>
            </a:pPr>
            <a:r>
              <a:rPr lang="sl-SI" kern="0" dirty="0">
                <a:solidFill>
                  <a:srgbClr val="006738"/>
                </a:solidFill>
                <a:ea typeface="ＭＳ Ｐゴシック" pitchFamily="-109" charset="-128"/>
              </a:rPr>
              <a:t>Kmetijsko gozdarski zavod Ptuj        </a:t>
            </a:r>
            <a:r>
              <a:rPr lang="sl-SI" sz="1900" kern="0" dirty="0">
                <a:ea typeface="ＭＳ Ｐゴシック" pitchFamily="-109" charset="-128"/>
              </a:rPr>
              <a:t>strokovni</a:t>
            </a:r>
          </a:p>
          <a:p>
            <a:pPr lvl="2">
              <a:defRPr/>
            </a:pPr>
            <a:r>
              <a:rPr lang="sl-SI" kern="0" dirty="0">
                <a:solidFill>
                  <a:srgbClr val="006738"/>
                </a:solidFill>
                <a:ea typeface="ＭＳ Ｐゴシック" pitchFamily="-109" charset="-128"/>
              </a:rPr>
              <a:t>Društvo Gorjanske košenice </a:t>
            </a:r>
          </a:p>
          <a:p>
            <a:pPr lvl="2">
              <a:defRPr/>
            </a:pPr>
            <a:r>
              <a:rPr lang="sl-SI" kern="0" dirty="0">
                <a:solidFill>
                  <a:srgbClr val="006738"/>
                </a:solidFill>
                <a:ea typeface="ＭＳ Ｐゴシック" pitchFamily="-109" charset="-128"/>
              </a:rPr>
              <a:t>Podeželsko Razvojno Jedro Haloz </a:t>
            </a:r>
          </a:p>
          <a:p>
            <a:pPr lvl="2">
              <a:defRPr/>
            </a:pPr>
            <a:r>
              <a:rPr lang="sl-SI" kern="0" dirty="0">
                <a:solidFill>
                  <a:srgbClr val="006738"/>
                </a:solidFill>
                <a:ea typeface="ＭＳ Ｐゴシック" pitchFamily="-109" charset="-128"/>
              </a:rPr>
              <a:t>Krajevna skupnost Dobovec</a:t>
            </a:r>
          </a:p>
          <a:p>
            <a:pPr lvl="2">
              <a:defRPr/>
            </a:pPr>
            <a:endParaRPr lang="sl-SI" kern="0" dirty="0">
              <a:solidFill>
                <a:srgbClr val="006738"/>
              </a:solidFill>
              <a:ea typeface="ＭＳ Ｐゴシック" pitchFamily="-109" charset="-128"/>
            </a:endParaRPr>
          </a:p>
          <a:p>
            <a:pPr marL="0" indent="0">
              <a:buNone/>
              <a:defRPr/>
            </a:pPr>
            <a:r>
              <a:rPr lang="sl-SI" sz="2600" b="1" kern="0" dirty="0">
                <a:solidFill>
                  <a:srgbClr val="006738"/>
                </a:solidFill>
                <a:ea typeface="ＭＳ Ｐゴシック" pitchFamily="-109" charset="-128"/>
              </a:rPr>
              <a:t>Sofinancer:</a:t>
            </a:r>
          </a:p>
          <a:p>
            <a:pPr lvl="2">
              <a:defRPr/>
            </a:pPr>
            <a:r>
              <a:rPr lang="sl-SI" kern="0" dirty="0">
                <a:solidFill>
                  <a:srgbClr val="006738"/>
                </a:solidFill>
                <a:ea typeface="ＭＳ Ｐゴシック" pitchFamily="-109" charset="-128"/>
              </a:rPr>
              <a:t>Ministrstvo za okolje in prostor</a:t>
            </a:r>
          </a:p>
          <a:p>
            <a:pPr marL="914400" lvl="2" indent="0">
              <a:buNone/>
              <a:defRPr/>
            </a:pPr>
            <a:r>
              <a:rPr lang="sl-SI" sz="1800" kern="0" dirty="0">
                <a:solidFill>
                  <a:srgbClr val="006738"/>
                </a:solidFill>
                <a:ea typeface="ＭＳ Ｐゴシック" pitchFamily="-109" charset="-128"/>
                <a:hlinkClick r:id="rId2"/>
              </a:rPr>
              <a:t>www.lifetograsslands.si</a:t>
            </a:r>
            <a:r>
              <a:rPr lang="sl-SI" sz="1800" kern="0" dirty="0">
                <a:solidFill>
                  <a:srgbClr val="006738"/>
                </a:solidFill>
                <a:ea typeface="ＭＳ Ｐゴシック" pitchFamily="-109" charset="-128"/>
              </a:rPr>
              <a:t>, </a:t>
            </a:r>
            <a:r>
              <a:rPr lang="sl-SI" sz="1800" kern="0" dirty="0">
                <a:solidFill>
                  <a:srgbClr val="006738"/>
                </a:solidFill>
                <a:ea typeface="ＭＳ Ｐゴシック" pitchFamily="-109" charset="-128"/>
                <a:hlinkClick r:id="rId3"/>
              </a:rPr>
              <a:t>www.travisca.si</a:t>
            </a:r>
            <a:endParaRPr lang="sl-SI" kern="0" dirty="0">
              <a:solidFill>
                <a:srgbClr val="006738"/>
              </a:solidFill>
              <a:ea typeface="ＭＳ Ｐゴシック" pitchFamily="-109" charset="-128"/>
            </a:endParaRPr>
          </a:p>
        </p:txBody>
      </p:sp>
      <p:sp>
        <p:nvSpPr>
          <p:cNvPr id="4" name="Naslov 1"/>
          <p:cNvSpPr txBox="1">
            <a:spLocks/>
          </p:cNvSpPr>
          <p:nvPr/>
        </p:nvSpPr>
        <p:spPr>
          <a:xfrm>
            <a:off x="467544" y="263750"/>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Deležniki in cilje skupine</a:t>
            </a:r>
          </a:p>
        </p:txBody>
      </p:sp>
      <p:sp>
        <p:nvSpPr>
          <p:cNvPr id="7" name="Desni zaviti oklepaj 6"/>
          <p:cNvSpPr/>
          <p:nvPr/>
        </p:nvSpPr>
        <p:spPr>
          <a:xfrm>
            <a:off x="5221127" y="3633373"/>
            <a:ext cx="216024" cy="8640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l-SI" b="1" dirty="0"/>
          </a:p>
        </p:txBody>
      </p:sp>
      <p:sp>
        <p:nvSpPr>
          <p:cNvPr id="8" name="PoljeZBesedilom 7"/>
          <p:cNvSpPr txBox="1"/>
          <p:nvPr/>
        </p:nvSpPr>
        <p:spPr>
          <a:xfrm>
            <a:off x="5239538" y="3501007"/>
            <a:ext cx="1368152" cy="1200329"/>
          </a:xfrm>
          <a:prstGeom prst="rect">
            <a:avLst/>
          </a:prstGeom>
          <a:noFill/>
        </p:spPr>
        <p:txBody>
          <a:bodyPr wrap="square" rtlCol="0">
            <a:spAutoFit/>
          </a:bodyPr>
          <a:lstStyle/>
          <a:p>
            <a:pPr algn="ctr"/>
            <a:r>
              <a:rPr lang="sl-SI" dirty="0"/>
              <a:t>lokalni deležnik projektih podobmočij</a:t>
            </a:r>
          </a:p>
        </p:txBody>
      </p:sp>
      <p:pic>
        <p:nvPicPr>
          <p:cNvPr id="6146" name="Picture 2"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0306"/>
          <a:stretch/>
        </p:blipFill>
        <p:spPr bwMode="auto">
          <a:xfrm>
            <a:off x="6680394" y="3501007"/>
            <a:ext cx="2500118"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1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Kviz</a:t>
            </a:r>
            <a:endParaRPr lang="sl-SI" sz="2000" dirty="0">
              <a:latin typeface="Ubuntu" panose="020B0504030602030204" pitchFamily="34" charset="0"/>
            </a:endParaRPr>
          </a:p>
        </p:txBody>
      </p:sp>
      <p:sp>
        <p:nvSpPr>
          <p:cNvPr id="5" name="PoljeZBesedilom 4"/>
          <p:cNvSpPr txBox="1"/>
          <p:nvPr/>
        </p:nvSpPr>
        <p:spPr>
          <a:xfrm>
            <a:off x="317643" y="993656"/>
            <a:ext cx="8548487" cy="1077218"/>
          </a:xfrm>
          <a:prstGeom prst="rect">
            <a:avLst/>
          </a:prstGeom>
          <a:noFill/>
        </p:spPr>
        <p:txBody>
          <a:bodyPr wrap="square" rtlCol="0">
            <a:spAutoFit/>
          </a:bodyPr>
          <a:lstStyle/>
          <a:p>
            <a:pPr marL="514350" lvl="0" indent="-514350">
              <a:buFont typeface="+mj-lt"/>
              <a:buAutoNum type="arabicPeriod" startAt="4"/>
            </a:pPr>
            <a:r>
              <a:rPr lang="sl-SI" sz="3200" b="1" dirty="0">
                <a:latin typeface="Ubuntu" panose="020B0504030602030204" pitchFamily="34" charset="0"/>
              </a:rPr>
              <a:t>Kdaj predvidoma bo objavljen razpis LIFE 2019?</a:t>
            </a:r>
          </a:p>
        </p:txBody>
      </p:sp>
      <p:sp>
        <p:nvSpPr>
          <p:cNvPr id="19" name="PoljeZBesedilom 18"/>
          <p:cNvSpPr txBox="1"/>
          <p:nvPr/>
        </p:nvSpPr>
        <p:spPr>
          <a:xfrm>
            <a:off x="444782" y="2420363"/>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a:pPr>
            <a:r>
              <a:rPr lang="sl-SI" sz="2000" dirty="0"/>
              <a:t>Prvega aprila</a:t>
            </a:r>
          </a:p>
        </p:txBody>
      </p:sp>
      <p:sp>
        <p:nvSpPr>
          <p:cNvPr id="20" name="PoljeZBesedilom 19"/>
          <p:cNvSpPr txBox="1"/>
          <p:nvPr/>
        </p:nvSpPr>
        <p:spPr>
          <a:xfrm>
            <a:off x="444782" y="3210312"/>
            <a:ext cx="5013058" cy="400110"/>
          </a:xfrm>
          <a:prstGeom prst="rect">
            <a:avLst/>
          </a:prstGeom>
          <a:noFill/>
        </p:spPr>
        <p:txBody>
          <a:bodyPr wrap="square" rtlCol="0">
            <a:spAutoFit/>
          </a:bodyPr>
          <a:lstStyle/>
          <a:p>
            <a:pPr marL="457200" indent="-457200">
              <a:spcBef>
                <a:spcPts val="300"/>
              </a:spcBef>
              <a:spcAft>
                <a:spcPts val="200"/>
              </a:spcAft>
              <a:buFont typeface="+mj-lt"/>
              <a:buAutoNum type="arabicPeriod" startAt="2"/>
            </a:pPr>
            <a:r>
              <a:rPr lang="sl-SI" sz="2000" dirty="0"/>
              <a:t>V mesecu aprilu</a:t>
            </a:r>
          </a:p>
        </p:txBody>
      </p:sp>
      <p:sp>
        <p:nvSpPr>
          <p:cNvPr id="23" name="PoljeZBesedilom 22"/>
          <p:cNvSpPr txBox="1"/>
          <p:nvPr/>
        </p:nvSpPr>
        <p:spPr>
          <a:xfrm>
            <a:off x="444782" y="4109284"/>
            <a:ext cx="5013058" cy="400110"/>
          </a:xfrm>
          <a:prstGeom prst="rect">
            <a:avLst/>
          </a:prstGeom>
          <a:noFill/>
        </p:spPr>
        <p:txBody>
          <a:bodyPr wrap="square" rtlCol="0">
            <a:spAutoFit/>
          </a:bodyPr>
          <a:lstStyle/>
          <a:p>
            <a:pPr marL="457200" indent="-457200">
              <a:spcBef>
                <a:spcPts val="300"/>
              </a:spcBef>
              <a:spcAft>
                <a:spcPts val="200"/>
              </a:spcAft>
              <a:buFont typeface="+mj-lt"/>
              <a:buAutoNum type="arabicPeriod" startAt="3"/>
            </a:pPr>
            <a:r>
              <a:rPr lang="sl-SI" sz="2000" dirty="0"/>
              <a:t>V mesecu maju</a:t>
            </a:r>
          </a:p>
        </p:txBody>
      </p:sp>
      <p:sp>
        <p:nvSpPr>
          <p:cNvPr id="24" name="PoljeZBesedilom 23"/>
          <p:cNvSpPr txBox="1"/>
          <p:nvPr/>
        </p:nvSpPr>
        <p:spPr>
          <a:xfrm>
            <a:off x="444074" y="4999087"/>
            <a:ext cx="5013058" cy="772006"/>
          </a:xfrm>
          <a:prstGeom prst="rect">
            <a:avLst/>
          </a:prstGeom>
          <a:noFill/>
        </p:spPr>
        <p:txBody>
          <a:bodyPr wrap="square" rtlCol="0">
            <a:spAutoFit/>
          </a:bodyPr>
          <a:lstStyle/>
          <a:p>
            <a:pPr marL="457200" indent="-457200">
              <a:spcBef>
                <a:spcPts val="300"/>
              </a:spcBef>
              <a:spcAft>
                <a:spcPts val="200"/>
              </a:spcAft>
              <a:buFont typeface="+mj-lt"/>
              <a:buAutoNum type="arabicPeriod" startAt="4"/>
            </a:pPr>
            <a:r>
              <a:rPr lang="sl-SI" sz="2000" dirty="0"/>
              <a:t>Je že bil objavljen</a:t>
            </a:r>
          </a:p>
          <a:p>
            <a:pPr marL="457200" lvl="0" indent="-457200">
              <a:spcBef>
                <a:spcPts val="300"/>
              </a:spcBef>
              <a:spcAft>
                <a:spcPts val="200"/>
              </a:spcAft>
              <a:buFont typeface="+mj-lt"/>
              <a:buAutoNum type="arabicPeriod" startAt="4"/>
            </a:pPr>
            <a:endParaRPr lang="sl-SI" sz="2000" dirty="0"/>
          </a:p>
        </p:txBody>
      </p:sp>
      <p:pic>
        <p:nvPicPr>
          <p:cNvPr id="4098" name="Picture 2" descr="D:\Dokumenti\WW2_2018\razp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1731789"/>
            <a:ext cx="3391092" cy="375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639682"/>
            <a:ext cx="8064896" cy="4524315"/>
          </a:xfrm>
          <a:noFill/>
          <a:ln w="28575">
            <a:noFill/>
          </a:ln>
        </p:spPr>
        <p:txBody>
          <a:bodyPr wrap="square" rtlCol="0">
            <a:spAutoFit/>
          </a:bodyPr>
          <a:lstStyle/>
          <a:p>
            <a:pPr algn="l"/>
            <a:r>
              <a:rPr lang="sl-SI" sz="2400" dirty="0">
                <a:solidFill>
                  <a:schemeClr val="accent6">
                    <a:lumMod val="75000"/>
                  </a:schemeClr>
                </a:solidFill>
              </a:rPr>
              <a:t>- Imajo interes po izvajanju projekta ! </a:t>
            </a:r>
            <a:br>
              <a:rPr lang="sl-SI" sz="2400" dirty="0">
                <a:solidFill>
                  <a:schemeClr val="accent6">
                    <a:lumMod val="75000"/>
                  </a:schemeClr>
                </a:solidFill>
              </a:rPr>
            </a:br>
            <a:r>
              <a:rPr lang="sl-SI" sz="2400" dirty="0">
                <a:solidFill>
                  <a:schemeClr val="accent6">
                    <a:lumMod val="75000"/>
                  </a:schemeClr>
                </a:solidFill>
              </a:rPr>
              <a:t>- Ključni za uspešno izvedbo projekta !</a:t>
            </a:r>
            <a:br>
              <a:rPr lang="sl-SI" sz="2400" dirty="0">
                <a:solidFill>
                  <a:schemeClr val="accent6">
                    <a:lumMod val="75000"/>
                  </a:schemeClr>
                </a:solidFill>
              </a:rPr>
            </a:br>
            <a:r>
              <a:rPr lang="sl-SI" sz="2400" dirty="0">
                <a:solidFill>
                  <a:schemeClr val="accent6">
                    <a:lumMod val="75000"/>
                  </a:schemeClr>
                </a:solidFill>
              </a:rPr>
              <a:t>- Vsak ima svojo pomembno vlogo k doseganju ciljev projekta!</a:t>
            </a:r>
            <a:br>
              <a:rPr lang="sl-SI" sz="2400" dirty="0">
                <a:solidFill>
                  <a:schemeClr val="accent6">
                    <a:lumMod val="75000"/>
                  </a:schemeClr>
                </a:solidFill>
              </a:rPr>
            </a:br>
            <a:r>
              <a:rPr lang="sl-SI" sz="2400" dirty="0">
                <a:solidFill>
                  <a:schemeClr val="accent6">
                    <a:lumMod val="75000"/>
                  </a:schemeClr>
                </a:solidFill>
              </a:rPr>
              <a:t>- Finančno doprinesejo k projektu !</a:t>
            </a:r>
            <a:br>
              <a:rPr lang="sl-SI" sz="2400" dirty="0">
                <a:solidFill>
                  <a:schemeClr val="accent6">
                    <a:lumMod val="75000"/>
                  </a:schemeClr>
                </a:solidFill>
              </a:rPr>
            </a:br>
            <a:r>
              <a:rPr lang="sl-SI" sz="2400" dirty="0">
                <a:solidFill>
                  <a:schemeClr val="accent6">
                    <a:lumMod val="75000"/>
                  </a:schemeClr>
                </a:solidFill>
              </a:rPr>
              <a:t>- Imajo finančno korist od projekta !</a:t>
            </a:r>
            <a:br>
              <a:rPr lang="sl-SI" sz="2400" b="1" dirty="0">
                <a:solidFill>
                  <a:schemeClr val="accent6">
                    <a:lumMod val="75000"/>
                  </a:schemeClr>
                </a:solidFill>
              </a:rPr>
            </a:br>
            <a:br>
              <a:rPr lang="sl-SI" sz="2400" b="1" dirty="0">
                <a:solidFill>
                  <a:schemeClr val="accent6">
                    <a:lumMod val="75000"/>
                  </a:schemeClr>
                </a:solidFill>
              </a:rPr>
            </a:br>
            <a:r>
              <a:rPr lang="sl-SI" sz="2400" kern="0" dirty="0">
                <a:solidFill>
                  <a:srgbClr val="006738"/>
                </a:solidFill>
                <a:latin typeface="Calibri" panose="020F0502020204030204" pitchFamily="34" charset="0"/>
                <a:ea typeface="ＭＳ Ｐゴシック" pitchFamily="-109" charset="-128"/>
                <a:cs typeface="+mn-cs"/>
              </a:rPr>
              <a:t>-</a:t>
            </a:r>
            <a:r>
              <a:rPr lang="sl-SI" sz="2400" b="1" dirty="0">
                <a:solidFill>
                  <a:schemeClr val="accent6">
                    <a:lumMod val="75000"/>
                  </a:schemeClr>
                </a:solidFill>
              </a:rPr>
              <a:t> </a:t>
            </a:r>
            <a:r>
              <a:rPr lang="sl-SI" sz="2400" kern="0" dirty="0">
                <a:solidFill>
                  <a:srgbClr val="006738"/>
                </a:solidFill>
                <a:latin typeface="Calibri" panose="020F0502020204030204" pitchFamily="34" charset="0"/>
                <a:ea typeface="ＭＳ Ｐゴシック" pitchFamily="-109" charset="-128"/>
                <a:cs typeface="+mn-cs"/>
              </a:rPr>
              <a:t>Aktiven</a:t>
            </a:r>
            <a:br>
              <a:rPr lang="sl-SI" sz="2400" kern="0" dirty="0">
                <a:solidFill>
                  <a:srgbClr val="006738"/>
                </a:solidFill>
                <a:latin typeface="Calibri" panose="020F0502020204030204" pitchFamily="34" charset="0"/>
                <a:ea typeface="ＭＳ Ｐゴシック" pitchFamily="-109" charset="-128"/>
                <a:cs typeface="+mn-cs"/>
              </a:rPr>
            </a:br>
            <a:r>
              <a:rPr lang="sl-SI" sz="2400" kern="0" dirty="0">
                <a:solidFill>
                  <a:srgbClr val="006738"/>
                </a:solidFill>
                <a:latin typeface="Calibri" panose="020F0502020204030204" pitchFamily="34" charset="0"/>
                <a:ea typeface="ＭＳ Ｐゴシック" pitchFamily="-109" charset="-128"/>
                <a:cs typeface="+mn-cs"/>
              </a:rPr>
              <a:t>- Zanesljiv</a:t>
            </a:r>
            <a:br>
              <a:rPr lang="sl-SI" sz="2400" kern="0" dirty="0">
                <a:solidFill>
                  <a:srgbClr val="006738"/>
                </a:solidFill>
                <a:latin typeface="Calibri" panose="020F0502020204030204" pitchFamily="34" charset="0"/>
                <a:ea typeface="ＭＳ Ｐゴシック" pitchFamily="-109" charset="-128"/>
                <a:cs typeface="+mn-cs"/>
              </a:rPr>
            </a:br>
            <a:r>
              <a:rPr lang="sl-SI" sz="2400" kern="0" dirty="0">
                <a:solidFill>
                  <a:srgbClr val="006738"/>
                </a:solidFill>
                <a:latin typeface="Calibri" panose="020F0502020204030204" pitchFamily="34" charset="0"/>
                <a:ea typeface="ＭＳ Ｐゴシック" pitchFamily="-109" charset="-128"/>
                <a:cs typeface="+mn-cs"/>
              </a:rPr>
              <a:t>- Preverjen</a:t>
            </a:r>
            <a:br>
              <a:rPr lang="sl-SI" sz="2400" kern="0" dirty="0">
                <a:solidFill>
                  <a:srgbClr val="006738"/>
                </a:solidFill>
                <a:latin typeface="Calibri" panose="020F0502020204030204" pitchFamily="34" charset="0"/>
                <a:ea typeface="ＭＳ Ｐゴシック" pitchFamily="-109" charset="-128"/>
                <a:cs typeface="+mn-cs"/>
              </a:rPr>
            </a:br>
            <a:r>
              <a:rPr lang="sl-SI" sz="2400" kern="0" dirty="0">
                <a:solidFill>
                  <a:srgbClr val="006738"/>
                </a:solidFill>
                <a:latin typeface="Calibri" panose="020F0502020204030204" pitchFamily="34" charset="0"/>
                <a:ea typeface="ＭＳ Ｐゴシック" pitchFamily="-109" charset="-128"/>
                <a:cs typeface="+mn-cs"/>
              </a:rPr>
              <a:t>- Zaželeno s predhodnimi izkušnjami</a:t>
            </a:r>
            <a:br>
              <a:rPr lang="sl-SI" sz="2400" b="1" dirty="0">
                <a:solidFill>
                  <a:schemeClr val="accent6">
                    <a:lumMod val="75000"/>
                  </a:schemeClr>
                </a:solidFill>
              </a:rPr>
            </a:br>
            <a:br>
              <a:rPr lang="sl-SI" sz="2400" b="1" kern="0" dirty="0">
                <a:solidFill>
                  <a:srgbClr val="006738"/>
                </a:solidFill>
                <a:latin typeface="Calibri" panose="020F0502020204030204" pitchFamily="34" charset="0"/>
                <a:ea typeface="ＭＳ Ｐゴシック" pitchFamily="-109" charset="-128"/>
                <a:cs typeface="+mn-cs"/>
              </a:rPr>
            </a:br>
            <a:endParaRPr lang="sl-SI" sz="2400" b="1" kern="0" dirty="0">
              <a:solidFill>
                <a:srgbClr val="006738"/>
              </a:solidFill>
              <a:latin typeface="Calibri" panose="020F0502020204030204" pitchFamily="34" charset="0"/>
              <a:ea typeface="ＭＳ Ｐゴシック" pitchFamily="-109" charset="-128"/>
              <a:cs typeface="+mn-cs"/>
            </a:endParaRPr>
          </a:p>
        </p:txBody>
      </p:sp>
      <p:sp>
        <p:nvSpPr>
          <p:cNvPr id="4" name="Naslov 1"/>
          <p:cNvSpPr txBox="1">
            <a:spLocks/>
          </p:cNvSpPr>
          <p:nvPr/>
        </p:nvSpPr>
        <p:spPr>
          <a:xfrm>
            <a:off x="467544" y="263750"/>
            <a:ext cx="8229600" cy="584775"/>
          </a:xfrm>
          <a:prstGeom prst="rect">
            <a:avLst/>
          </a:prstGeom>
          <a:noFill/>
          <a:ln w="28575">
            <a:solidFill>
              <a:srgbClr val="99CC00"/>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altLang="en-US" sz="3200" b="1" kern="0" dirty="0">
                <a:solidFill>
                  <a:srgbClr val="006738"/>
                </a:solidFill>
                <a:latin typeface="Calibri" panose="020F0502020204030204" pitchFamily="34" charset="0"/>
                <a:ea typeface="ＭＳ Ｐゴシック" pitchFamily="-109" charset="-128"/>
                <a:cs typeface="+mn-cs"/>
              </a:rPr>
              <a:t>Deležniki in cilje skupine</a:t>
            </a:r>
          </a:p>
        </p:txBody>
      </p:sp>
      <p:sp>
        <p:nvSpPr>
          <p:cNvPr id="5" name="Pravokotnik 4"/>
          <p:cNvSpPr/>
          <p:nvPr/>
        </p:nvSpPr>
        <p:spPr>
          <a:xfrm>
            <a:off x="2627784" y="987986"/>
            <a:ext cx="3488455" cy="523220"/>
          </a:xfrm>
          <a:prstGeom prst="rect">
            <a:avLst/>
          </a:prstGeom>
        </p:spPr>
        <p:txBody>
          <a:bodyPr wrap="none">
            <a:spAutoFit/>
          </a:bodyPr>
          <a:lstStyle/>
          <a:p>
            <a:r>
              <a:rPr lang="sl-SI" sz="2800" b="1" kern="0" dirty="0">
                <a:solidFill>
                  <a:srgbClr val="006738"/>
                </a:solidFill>
                <a:latin typeface="Calibri" panose="020F0502020204030204" pitchFamily="34" charset="0"/>
                <a:ea typeface="ＭＳ Ｐゴシック" pitchFamily="-109" charset="-128"/>
              </a:rPr>
              <a:t>Projektno partnerstvo</a:t>
            </a:r>
            <a:endParaRPr lang="sl-SI" sz="2800" dirty="0"/>
          </a:p>
        </p:txBody>
      </p:sp>
      <p:pic>
        <p:nvPicPr>
          <p:cNvPr id="1026" name="Picture 2" descr="Image result for v slogi je moÄ"/>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396018" y="3789040"/>
            <a:ext cx="3747982" cy="226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408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p:cNvSpPr txBox="1"/>
          <p:nvPr/>
        </p:nvSpPr>
        <p:spPr>
          <a:xfrm>
            <a:off x="271985" y="1137518"/>
            <a:ext cx="8548487" cy="954107"/>
          </a:xfrm>
          <a:prstGeom prst="rect">
            <a:avLst/>
          </a:prstGeom>
          <a:noFill/>
        </p:spPr>
        <p:txBody>
          <a:bodyPr wrap="square" rtlCol="0">
            <a:spAutoFit/>
          </a:bodyPr>
          <a:lstStyle/>
          <a:p>
            <a:pPr algn="ctr"/>
            <a:r>
              <a:rPr lang="sl-SI" sz="3200" dirty="0">
                <a:solidFill>
                  <a:prstClr val="black"/>
                </a:solidFill>
                <a:latin typeface="Ubuntu" panose="020B0504030602030204" pitchFamily="34" charset="0"/>
              </a:rPr>
              <a:t>DELO V SKUPINAH</a:t>
            </a:r>
          </a:p>
          <a:p>
            <a:pPr algn="ctr"/>
            <a:r>
              <a:rPr lang="sl-SI" sz="2400" dirty="0">
                <a:solidFill>
                  <a:prstClr val="black"/>
                </a:solidFill>
                <a:latin typeface="Ubuntu" panose="020B0504030602030204" pitchFamily="34" charset="0"/>
              </a:rPr>
              <a:t>40 MINUT</a:t>
            </a:r>
          </a:p>
        </p:txBody>
      </p:sp>
      <p:pic>
        <p:nvPicPr>
          <p:cNvPr id="2050" name="Picture 2" descr="http://www.mspguide.org/sites/default/files/images/problem_tree_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376" y="2274858"/>
            <a:ext cx="3627824" cy="3514061"/>
          </a:xfrm>
          <a:prstGeom prst="rect">
            <a:avLst/>
          </a:prstGeom>
          <a:noFill/>
          <a:extLst>
            <a:ext uri="{909E8E84-426E-40DD-AFC4-6F175D3DCCD1}">
              <a14:hiddenFill xmlns:a14="http://schemas.microsoft.com/office/drawing/2010/main">
                <a:solidFill>
                  <a:srgbClr val="FFFFFF"/>
                </a:solidFill>
              </a14:hiddenFill>
            </a:ext>
          </a:extLst>
        </p:spPr>
      </p:pic>
      <p:sp>
        <p:nvSpPr>
          <p:cNvPr id="12" name="Pravokotnik 11"/>
          <p:cNvSpPr/>
          <p:nvPr/>
        </p:nvSpPr>
        <p:spPr>
          <a:xfrm>
            <a:off x="1" y="0"/>
            <a:ext cx="9143999" cy="692696"/>
          </a:xfrm>
          <a:prstGeom prst="rect">
            <a:avLst/>
          </a:prstGeom>
          <a:solidFill>
            <a:srgbClr val="4696C8"/>
          </a:solidFill>
          <a:ln>
            <a:solidFill>
              <a:srgbClr val="46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black"/>
                </a:solidFill>
                <a:latin typeface="Ubuntu" panose="020B0504030602030204" pitchFamily="34" charset="0"/>
              </a:rPr>
              <a:t>Sklop: Prenos rezultatov projekta v aktivnosti</a:t>
            </a:r>
            <a:endParaRPr lang="sl-SI" sz="2000" dirty="0">
              <a:solidFill>
                <a:prstClr val="white"/>
              </a:solidFill>
              <a:latin typeface="Ubuntu" panose="020B0504030602030204" pitchFamily="34" charset="0"/>
            </a:endParaRPr>
          </a:p>
        </p:txBody>
      </p:sp>
    </p:spTree>
    <p:extLst>
      <p:ext uri="{BB962C8B-B14F-4D97-AF65-F5344CB8AC3E}">
        <p14:creationId xmlns:p14="http://schemas.microsoft.com/office/powerpoint/2010/main" val="1145446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oljeZBesedilom 38"/>
          <p:cNvSpPr txBox="1"/>
          <p:nvPr/>
        </p:nvSpPr>
        <p:spPr>
          <a:xfrm>
            <a:off x="2457024" y="696289"/>
            <a:ext cx="4314001" cy="369332"/>
          </a:xfrm>
          <a:prstGeom prst="rect">
            <a:avLst/>
          </a:prstGeom>
          <a:noFill/>
        </p:spPr>
        <p:txBody>
          <a:bodyPr wrap="none" rtlCol="0">
            <a:spAutoFit/>
          </a:bodyPr>
          <a:lstStyle/>
          <a:p>
            <a:r>
              <a:rPr lang="sl-SI" b="1" dirty="0">
                <a:latin typeface="Ubuntu" panose="020B0504030602030204" pitchFamily="34" charset="0"/>
              </a:rPr>
              <a:t>Program 2. delavnice za pisanje prijav</a:t>
            </a:r>
          </a:p>
        </p:txBody>
      </p:sp>
      <p:sp>
        <p:nvSpPr>
          <p:cNvPr id="30" name="Pravokotnik 29"/>
          <p:cNvSpPr/>
          <p:nvPr/>
        </p:nvSpPr>
        <p:spPr>
          <a:xfrm>
            <a:off x="0" y="1"/>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t>			</a:t>
            </a:r>
          </a:p>
        </p:txBody>
      </p:sp>
      <p:graphicFrame>
        <p:nvGraphicFramePr>
          <p:cNvPr id="13" name="Tabela 12"/>
          <p:cNvGraphicFramePr>
            <a:graphicFrameLocks noGrp="1"/>
          </p:cNvGraphicFramePr>
          <p:nvPr>
            <p:extLst>
              <p:ext uri="{D42A27DB-BD31-4B8C-83A1-F6EECF244321}">
                <p14:modId xmlns:p14="http://schemas.microsoft.com/office/powerpoint/2010/main" val="4038846702"/>
              </p:ext>
            </p:extLst>
          </p:nvPr>
        </p:nvGraphicFramePr>
        <p:xfrm>
          <a:off x="418454" y="1069898"/>
          <a:ext cx="8268560" cy="4934987"/>
        </p:xfrm>
        <a:graphic>
          <a:graphicData uri="http://schemas.openxmlformats.org/drawingml/2006/table">
            <a:tbl>
              <a:tblPr firstRow="1" bandRow="1">
                <a:tableStyleId>{5C22544A-7EE6-4342-B048-85BDC9FD1C3A}</a:tableStyleId>
              </a:tblPr>
              <a:tblGrid>
                <a:gridCol w="1527476">
                  <a:extLst>
                    <a:ext uri="{9D8B030D-6E8A-4147-A177-3AD203B41FA5}">
                      <a16:colId xmlns:a16="http://schemas.microsoft.com/office/drawing/2014/main" val="20000"/>
                    </a:ext>
                  </a:extLst>
                </a:gridCol>
                <a:gridCol w="3418158">
                  <a:extLst>
                    <a:ext uri="{9D8B030D-6E8A-4147-A177-3AD203B41FA5}">
                      <a16:colId xmlns:a16="http://schemas.microsoft.com/office/drawing/2014/main" val="20001"/>
                    </a:ext>
                  </a:extLst>
                </a:gridCol>
                <a:gridCol w="3322926">
                  <a:extLst>
                    <a:ext uri="{9D8B030D-6E8A-4147-A177-3AD203B41FA5}">
                      <a16:colId xmlns:a16="http://schemas.microsoft.com/office/drawing/2014/main" val="20002"/>
                    </a:ext>
                  </a:extLst>
                </a:gridCol>
              </a:tblGrid>
              <a:tr h="422783">
                <a:tc gridSpan="3">
                  <a:txBody>
                    <a:bodyPr/>
                    <a:lstStyle/>
                    <a:p>
                      <a:pPr algn="ctr">
                        <a:lnSpc>
                          <a:spcPct val="115000"/>
                        </a:lnSpc>
                        <a:spcAft>
                          <a:spcPts val="0"/>
                        </a:spcAft>
                      </a:pPr>
                      <a:r>
                        <a:rPr lang="sl-SI" sz="1800" dirty="0">
                          <a:effectLst>
                            <a:outerShdw blurRad="38100" dist="38100" dir="2700000" algn="tl">
                              <a:srgbClr val="000000">
                                <a:alpha val="43137"/>
                              </a:srgbClr>
                            </a:outerShdw>
                          </a:effectLst>
                          <a:latin typeface="Ubuntu" panose="020B0504030602030204" pitchFamily="34" charset="0"/>
                        </a:rPr>
                        <a:t>Program</a:t>
                      </a:r>
                      <a:endParaRPr lang="sl-SI" sz="1800" dirty="0">
                        <a:effectLst>
                          <a:outerShdw blurRad="38100" dist="38100" dir="2700000" algn="tl">
                            <a:srgbClr val="000000">
                              <a:alpha val="43137"/>
                            </a:srgbClr>
                          </a:outerShdw>
                        </a:effectLst>
                        <a:latin typeface="Ubuntu" panose="020B0504030602030204" pitchFamily="34" charset="0"/>
                        <a:ea typeface="Calibri"/>
                        <a:cs typeface="Times New Roman"/>
                      </a:endParaRPr>
                    </a:p>
                  </a:txBody>
                  <a:tcPr anchor="ctr"/>
                </a:tc>
                <a:tc hMerge="1">
                  <a:txBody>
                    <a:bodyPr/>
                    <a:lstStyle/>
                    <a:p>
                      <a:endParaRPr lang="sl-SI"/>
                    </a:p>
                  </a:txBody>
                  <a:tcPr/>
                </a:tc>
                <a:tc hMerge="1">
                  <a:txBody>
                    <a:bodyPr/>
                    <a:lstStyle/>
                    <a:p>
                      <a:pPr algn="ctr">
                        <a:lnSpc>
                          <a:spcPct val="115000"/>
                        </a:lnSpc>
                        <a:spcAft>
                          <a:spcPts val="0"/>
                        </a:spcAft>
                      </a:pPr>
                      <a:endParaRPr lang="sl-SI" sz="1600" dirty="0">
                        <a:effectLst/>
                        <a:latin typeface="Calibri"/>
                        <a:ea typeface="Calibri"/>
                        <a:cs typeface="Times New Roman"/>
                      </a:endParaRPr>
                    </a:p>
                  </a:txBody>
                  <a:tcPr anchor="ctr"/>
                </a:tc>
                <a:extLst>
                  <a:ext uri="{0D108BD9-81ED-4DB2-BD59-A6C34878D82A}">
                    <a16:rowId xmlns:a16="http://schemas.microsoft.com/office/drawing/2014/main" val="10000"/>
                  </a:ext>
                </a:extLst>
              </a:tr>
              <a:tr h="339000">
                <a:tc>
                  <a:txBody>
                    <a:bodyPr/>
                    <a:lstStyle/>
                    <a:p>
                      <a:pPr algn="ctr">
                        <a:lnSpc>
                          <a:spcPct val="115000"/>
                        </a:lnSpc>
                        <a:spcAft>
                          <a:spcPts val="0"/>
                        </a:spcAft>
                      </a:pPr>
                      <a:r>
                        <a:rPr lang="sl-SI" sz="1400" b="1" dirty="0">
                          <a:effectLst/>
                          <a:latin typeface="Ubuntu" panose="020B0504030602030204" pitchFamily="34" charset="0"/>
                        </a:rPr>
                        <a:t>Trajanje</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Naslov sklopa</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ea typeface="Calibri"/>
                          <a:cs typeface="Times New Roman"/>
                        </a:rPr>
                        <a:t>Nosilec sklopa</a:t>
                      </a:r>
                    </a:p>
                  </a:txBody>
                  <a:tcPr anchor="ctr">
                    <a:solidFill>
                      <a:schemeClr val="bg1">
                        <a:lumMod val="85000"/>
                      </a:schemeClr>
                    </a:solidFill>
                  </a:tcPr>
                </a:tc>
                <a:extLst>
                  <a:ext uri="{0D108BD9-81ED-4DB2-BD59-A6C34878D82A}">
                    <a16:rowId xmlns:a16="http://schemas.microsoft.com/office/drawing/2014/main" val="10001"/>
                  </a:ext>
                </a:extLst>
              </a:tr>
              <a:tr h="339000">
                <a:tc>
                  <a:txBody>
                    <a:bodyPr/>
                    <a:lstStyle/>
                    <a:p>
                      <a:pPr algn="ctr">
                        <a:lnSpc>
                          <a:spcPct val="115000"/>
                        </a:lnSpc>
                        <a:spcAft>
                          <a:spcPts val="0"/>
                        </a:spcAft>
                      </a:pPr>
                      <a:r>
                        <a:rPr lang="sl-SI" sz="1400" b="0" dirty="0">
                          <a:effectLst/>
                          <a:latin typeface="Ubuntu" panose="020B0504030602030204" pitchFamily="34" charset="0"/>
                        </a:rPr>
                        <a:t>08.30 – 09.00</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rPr>
                        <a:t>Registracija udeležencev in pogostitev s kavo</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Jasna</a:t>
                      </a:r>
                      <a:r>
                        <a:rPr lang="sl-SI" sz="1400" b="0" baseline="0" dirty="0">
                          <a:effectLst/>
                          <a:latin typeface="Ubuntu" panose="020B0504030602030204" pitchFamily="34" charset="0"/>
                          <a:ea typeface="Calibri"/>
                          <a:cs typeface="Times New Roman"/>
                        </a:rPr>
                        <a:t> </a:t>
                      </a:r>
                      <a:r>
                        <a:rPr lang="sl-SI" sz="1400" b="0" baseline="0" dirty="0" err="1">
                          <a:effectLst/>
                          <a:latin typeface="Ubuntu" panose="020B0504030602030204" pitchFamily="34" charset="0"/>
                          <a:ea typeface="Calibri"/>
                          <a:cs typeface="Times New Roman"/>
                        </a:rPr>
                        <a:t>Blaj</a:t>
                      </a:r>
                      <a:r>
                        <a:rPr lang="sl-SI" sz="1400" b="0" dirty="0">
                          <a:effectLst/>
                          <a:latin typeface="Ubuntu" panose="020B0504030602030204" pitchFamily="34" charset="0"/>
                          <a:ea typeface="Calibri"/>
                          <a:cs typeface="Times New Roman"/>
                        </a:rPr>
                        <a:t>, Janja Samec</a:t>
                      </a:r>
                    </a:p>
                  </a:txBody>
                  <a:tcPr anchor="ctr">
                    <a:solidFill>
                      <a:schemeClr val="accent1">
                        <a:lumMod val="40000"/>
                        <a:lumOff val="60000"/>
                      </a:schemeClr>
                    </a:solidFill>
                  </a:tcPr>
                </a:tc>
                <a:extLst>
                  <a:ext uri="{0D108BD9-81ED-4DB2-BD59-A6C34878D82A}">
                    <a16:rowId xmlns:a16="http://schemas.microsoft.com/office/drawing/2014/main" val="10002"/>
                  </a:ext>
                </a:extLst>
              </a:tr>
              <a:tr h="339000">
                <a:tc>
                  <a:txBody>
                    <a:bodyPr/>
                    <a:lstStyle/>
                    <a:p>
                      <a:pPr algn="ctr">
                        <a:lnSpc>
                          <a:spcPct val="115000"/>
                        </a:lnSpc>
                        <a:spcAft>
                          <a:spcPts val="0"/>
                        </a:spcAft>
                      </a:pPr>
                      <a:r>
                        <a:rPr lang="sl-SI" sz="1400" dirty="0">
                          <a:effectLst/>
                          <a:latin typeface="Ubuntu" panose="020B0504030602030204" pitchFamily="34" charset="0"/>
                        </a:rPr>
                        <a:t>09.00 – 09.15</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Pozdravni nagovor</a:t>
                      </a:r>
                      <a:r>
                        <a:rPr lang="sl-SI" sz="1400" baseline="0" dirty="0">
                          <a:effectLst/>
                          <a:latin typeface="Ubuntu" panose="020B0504030602030204" pitchFamily="34" charset="0"/>
                        </a:rPr>
                        <a:t> in </a:t>
                      </a:r>
                    </a:p>
                    <a:p>
                      <a:pPr algn="ctr">
                        <a:lnSpc>
                          <a:spcPct val="115000"/>
                        </a:lnSpc>
                        <a:spcAft>
                          <a:spcPts val="0"/>
                        </a:spcAft>
                      </a:pPr>
                      <a:r>
                        <a:rPr lang="sl-SI" sz="1400" dirty="0">
                          <a:effectLst/>
                          <a:latin typeface="Ubuntu" panose="020B0504030602030204" pitchFamily="34" charset="0"/>
                        </a:rPr>
                        <a:t> uvod v delavnico</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v.d. generalna direktorica</a:t>
                      </a:r>
                      <a:r>
                        <a:rPr lang="sl-SI" sz="1400" baseline="0" dirty="0">
                          <a:effectLst/>
                          <a:latin typeface="Ubuntu" panose="020B0504030602030204" pitchFamily="34" charset="0"/>
                          <a:ea typeface="Calibri"/>
                          <a:cs typeface="Times New Roman"/>
                        </a:rPr>
                        <a:t> Direktorata za okolje, mag. </a:t>
                      </a:r>
                      <a:r>
                        <a:rPr lang="sl-SI" sz="1400" dirty="0">
                          <a:effectLst/>
                          <a:latin typeface="Ubuntu" panose="020B0504030602030204" pitchFamily="34" charset="0"/>
                          <a:ea typeface="Calibri"/>
                          <a:cs typeface="Times New Roman"/>
                        </a:rPr>
                        <a:t>Tanja Bolte</a:t>
                      </a:r>
                      <a:endParaRPr lang="sl-SI" sz="1400" baseline="0" dirty="0">
                        <a:effectLst/>
                        <a:latin typeface="Ubuntu" panose="020B0504030602030204" pitchFamily="34" charset="0"/>
                        <a:ea typeface="Calibri"/>
                        <a:cs typeface="Times New Roman"/>
                      </a:endParaRPr>
                    </a:p>
                    <a:p>
                      <a:pPr algn="ctr">
                        <a:lnSpc>
                          <a:spcPct val="115000"/>
                        </a:lnSpc>
                        <a:spcAft>
                          <a:spcPts val="0"/>
                        </a:spcAft>
                      </a:pPr>
                      <a:r>
                        <a:rPr lang="sl-SI" sz="1400" baseline="0" dirty="0">
                          <a:effectLst/>
                          <a:latin typeface="Ubuntu" panose="020B0504030602030204" pitchFamily="34" charset="0"/>
                          <a:ea typeface="Calibri"/>
                          <a:cs typeface="Times New Roman"/>
                        </a:rPr>
                        <a:t>Julijana </a:t>
                      </a:r>
                      <a:r>
                        <a:rPr lang="sl-SI" sz="1400" baseline="0" dirty="0" err="1">
                          <a:effectLst/>
                          <a:latin typeface="Ubuntu" panose="020B0504030602030204" pitchFamily="34" charset="0"/>
                          <a:ea typeface="Calibri"/>
                          <a:cs typeface="Times New Roman"/>
                        </a:rPr>
                        <a:t>Lebez</a:t>
                      </a:r>
                      <a:r>
                        <a:rPr lang="sl-SI" sz="1400" baseline="0" dirty="0">
                          <a:effectLst/>
                          <a:latin typeface="Ubuntu" panose="020B0504030602030204" pitchFamily="34" charset="0"/>
                          <a:ea typeface="Calibri"/>
                          <a:cs typeface="Times New Roman"/>
                        </a:rPr>
                        <a:t> Lozej</a:t>
                      </a:r>
                      <a:endParaRPr lang="sl-SI" sz="1400"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3"/>
                  </a:ext>
                </a:extLst>
              </a:tr>
              <a:tr h="396600">
                <a:tc>
                  <a:txBody>
                    <a:bodyPr/>
                    <a:lstStyle/>
                    <a:p>
                      <a:pPr algn="ctr">
                        <a:lnSpc>
                          <a:spcPct val="115000"/>
                        </a:lnSpc>
                        <a:spcAft>
                          <a:spcPts val="0"/>
                        </a:spcAft>
                      </a:pPr>
                      <a:r>
                        <a:rPr lang="sl-SI" sz="1400" b="0" dirty="0">
                          <a:effectLst/>
                          <a:latin typeface="Ubuntu" panose="020B0504030602030204" pitchFamily="34" charset="0"/>
                        </a:rPr>
                        <a:t>09.15 – 10.45</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Prenos rezultatov projekta v aktivnosti</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b="0" dirty="0">
                          <a:effectLst/>
                          <a:latin typeface="Ubuntu" panose="020B0504030602030204" pitchFamily="34" charset="0"/>
                          <a:ea typeface="Calibri"/>
                          <a:cs typeface="Times New Roman"/>
                        </a:rPr>
                        <a:t>Danilo Šteblaj</a:t>
                      </a:r>
                    </a:p>
                    <a:p>
                      <a:pPr algn="ctr">
                        <a:lnSpc>
                          <a:spcPct val="115000"/>
                        </a:lnSpc>
                        <a:spcAft>
                          <a:spcPts val="0"/>
                        </a:spcAft>
                      </a:pPr>
                      <a:r>
                        <a:rPr lang="sl-SI" sz="1400" b="0" dirty="0">
                          <a:effectLst/>
                          <a:latin typeface="Ubuntu" panose="020B0504030602030204" pitchFamily="34" charset="0"/>
                          <a:ea typeface="Calibri"/>
                          <a:cs typeface="Times New Roman"/>
                        </a:rPr>
                        <a:t>dr.</a:t>
                      </a:r>
                      <a:r>
                        <a:rPr lang="sl-SI" sz="1400" b="0" baseline="0" dirty="0">
                          <a:effectLst/>
                          <a:latin typeface="Ubuntu" panose="020B0504030602030204" pitchFamily="34" charset="0"/>
                          <a:ea typeface="Calibri"/>
                          <a:cs typeface="Times New Roman"/>
                        </a:rPr>
                        <a:t> Nika Debeljak</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10.45 – 11.00</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dirty="0">
                          <a:effectLst/>
                          <a:latin typeface="Ubuntu" panose="020B0504030602030204" pitchFamily="34" charset="0"/>
                        </a:rPr>
                        <a:t>Odmor</a:t>
                      </a:r>
                      <a:endParaRPr lang="sl-SI" sz="140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endParaRPr lang="sl-SI" sz="140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5"/>
                  </a:ext>
                </a:extLst>
              </a:tr>
              <a:tr h="339000">
                <a:tc>
                  <a:txBody>
                    <a:bodyPr/>
                    <a:lstStyle/>
                    <a:p>
                      <a:pPr algn="ctr">
                        <a:lnSpc>
                          <a:spcPct val="115000"/>
                        </a:lnSpc>
                        <a:spcAft>
                          <a:spcPts val="0"/>
                        </a:spcAft>
                      </a:pPr>
                      <a:r>
                        <a:rPr lang="sl-SI" sz="1400" dirty="0">
                          <a:effectLst/>
                          <a:latin typeface="Ubuntu" panose="020B0504030602030204" pitchFamily="34" charset="0"/>
                        </a:rPr>
                        <a:t>11.00 – 13.00</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rPr>
                        <a:t>EU dodana vrednost</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algn="ctr">
                        <a:lnSpc>
                          <a:spcPct val="115000"/>
                        </a:lnSpc>
                        <a:spcAft>
                          <a:spcPts val="0"/>
                        </a:spcAft>
                      </a:pPr>
                      <a:r>
                        <a:rPr lang="sl-SI" sz="1400" dirty="0">
                          <a:effectLst/>
                          <a:latin typeface="Ubuntu" panose="020B0504030602030204" pitchFamily="34" charset="0"/>
                          <a:ea typeface="Calibri"/>
                          <a:cs typeface="Times New Roman"/>
                        </a:rPr>
                        <a:t>Janja Samec</a:t>
                      </a:r>
                    </a:p>
                    <a:p>
                      <a:pPr algn="ctr">
                        <a:lnSpc>
                          <a:spcPct val="115000"/>
                        </a:lnSpc>
                        <a:spcAft>
                          <a:spcPts val="0"/>
                        </a:spcAft>
                      </a:pPr>
                      <a:r>
                        <a:rPr lang="sl-SI" sz="1400" baseline="0" dirty="0">
                          <a:effectLst/>
                          <a:latin typeface="Ubuntu" panose="020B0504030602030204" pitchFamily="34" charset="0"/>
                          <a:ea typeface="Calibri"/>
                          <a:cs typeface="Times New Roman"/>
                        </a:rPr>
                        <a:t> dr. Nika Debeljak</a:t>
                      </a:r>
                      <a:endParaRPr lang="sl-SI" sz="140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6"/>
                  </a:ext>
                </a:extLst>
              </a:tr>
              <a:tr h="339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13.00 – 13.50</a:t>
                      </a:r>
                      <a:endParaRPr lang="sl-SI" sz="1400" b="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algn="ctr">
                        <a:lnSpc>
                          <a:spcPct val="115000"/>
                        </a:lnSpc>
                        <a:spcAft>
                          <a:spcPts val="0"/>
                        </a:spcAft>
                      </a:pPr>
                      <a:r>
                        <a:rPr lang="sl-SI" sz="1400" b="0" dirty="0">
                          <a:effectLst/>
                          <a:latin typeface="Ubuntu" panose="020B0504030602030204" pitchFamily="34" charset="0"/>
                        </a:rPr>
                        <a:t>Kosilo</a:t>
                      </a:r>
                      <a:endParaRPr lang="sl-SI" sz="1400" b="0" dirty="0">
                        <a:effectLst/>
                        <a:latin typeface="Ubuntu" panose="020B0504030602030204" pitchFamily="34" charset="0"/>
                        <a:ea typeface="Calibri"/>
                        <a:cs typeface="Times New Roman"/>
                      </a:endParaRPr>
                    </a:p>
                  </a:txBody>
                  <a:tcP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1400" b="0" dirty="0">
                        <a:effectLst/>
                        <a:latin typeface="Ubuntu" panose="020B0504030602030204" pitchFamily="34" charset="0"/>
                        <a:ea typeface="Calibri"/>
                        <a:cs typeface="Times New Roman"/>
                      </a:endParaRPr>
                    </a:p>
                  </a:txBody>
                  <a:tcPr>
                    <a:solidFill>
                      <a:schemeClr val="bg1">
                        <a:lumMod val="85000"/>
                      </a:schemeClr>
                    </a:solidFill>
                  </a:tcPr>
                </a:tc>
                <a:extLst>
                  <a:ext uri="{0D108BD9-81ED-4DB2-BD59-A6C34878D82A}">
                    <a16:rowId xmlns:a16="http://schemas.microsoft.com/office/drawing/2014/main" val="10007"/>
                  </a:ext>
                </a:extLst>
              </a:tr>
              <a:tr h="277328">
                <a:tc>
                  <a:txBody>
                    <a:bodyPr/>
                    <a:lstStyle/>
                    <a:p>
                      <a:pPr algn="ctr">
                        <a:lnSpc>
                          <a:spcPct val="115000"/>
                        </a:lnSpc>
                        <a:spcAft>
                          <a:spcPts val="0"/>
                        </a:spcAft>
                      </a:pPr>
                      <a:r>
                        <a:rPr lang="sl-SI" sz="1400" b="0" dirty="0">
                          <a:effectLst/>
                          <a:latin typeface="Ubuntu" panose="020B0504030602030204" pitchFamily="34" charset="0"/>
                        </a:rPr>
                        <a:t>13.50 – 15.15</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b="0" dirty="0">
                          <a:effectLst/>
                          <a:latin typeface="Ubuntu" panose="020B0504030602030204" pitchFamily="34" charset="0"/>
                        </a:rPr>
                        <a:t>Ciljne skupine in deležniki</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1400" dirty="0">
                          <a:effectLst/>
                          <a:latin typeface="Ubuntu" panose="020B0504030602030204" pitchFamily="34" charset="0"/>
                          <a:ea typeface="Calibri"/>
                          <a:cs typeface="Times New Roman"/>
                        </a:rPr>
                        <a:t>Maja Cipot / Marjetka Šemrl </a:t>
                      </a:r>
                      <a:r>
                        <a:rPr lang="sl-SI" sz="1400" dirty="0" err="1">
                          <a:effectLst/>
                          <a:latin typeface="Ubuntu" panose="020B0504030602030204" pitchFamily="34" charset="0"/>
                          <a:ea typeface="Calibri"/>
                          <a:cs typeface="Times New Roman"/>
                        </a:rPr>
                        <a:t>dos</a:t>
                      </a:r>
                      <a:r>
                        <a:rPr lang="sl-SI" sz="1400" dirty="0">
                          <a:effectLst/>
                          <a:latin typeface="Ubuntu" panose="020B0504030602030204" pitchFamily="34" charset="0"/>
                          <a:ea typeface="Calibri"/>
                          <a:cs typeface="Times New Roman"/>
                        </a:rPr>
                        <a:t> </a:t>
                      </a:r>
                      <a:r>
                        <a:rPr lang="sl-SI" sz="1400" dirty="0" err="1">
                          <a:effectLst/>
                          <a:latin typeface="Ubuntu" panose="020B0504030602030204" pitchFamily="34" charset="0"/>
                          <a:ea typeface="Calibri"/>
                          <a:cs typeface="Times New Roman"/>
                        </a:rPr>
                        <a:t>Reis</a:t>
                      </a:r>
                      <a:endParaRPr lang="sl-SI" sz="1400" dirty="0">
                        <a:effectLst/>
                        <a:latin typeface="Ubuntu" panose="020B0504030602030204" pitchFamily="34" charset="0"/>
                        <a:ea typeface="Calibri"/>
                        <a:cs typeface="Times New Roman"/>
                      </a:endParaRPr>
                    </a:p>
                    <a:p>
                      <a:pPr algn="ctr">
                        <a:lnSpc>
                          <a:spcPct val="115000"/>
                        </a:lnSpc>
                        <a:spcAft>
                          <a:spcPts val="0"/>
                        </a:spcAft>
                      </a:pPr>
                      <a:r>
                        <a:rPr lang="sl-SI" sz="1400" b="0" dirty="0">
                          <a:effectLst/>
                          <a:latin typeface="Ubuntu" panose="020B0504030602030204" pitchFamily="34" charset="0"/>
                          <a:ea typeface="Calibri"/>
                          <a:cs typeface="Times New Roman"/>
                        </a:rPr>
                        <a:t>dr.</a:t>
                      </a:r>
                      <a:r>
                        <a:rPr lang="sl-SI" sz="1400" b="0" baseline="0" dirty="0">
                          <a:effectLst/>
                          <a:latin typeface="Ubuntu" panose="020B0504030602030204" pitchFamily="34" charset="0"/>
                          <a:ea typeface="Calibri"/>
                          <a:cs typeface="Times New Roman"/>
                        </a:rPr>
                        <a:t> Nika Debeljak</a:t>
                      </a:r>
                      <a:endParaRPr lang="sl-SI" sz="1400" b="0" dirty="0">
                        <a:effectLst/>
                        <a:latin typeface="Ubuntu" panose="020B0504030602030204" pitchFamily="34" charset="0"/>
                        <a:ea typeface="Calibri"/>
                        <a:cs typeface="Times New Roman"/>
                      </a:endParaRPr>
                    </a:p>
                  </a:txBody>
                  <a:tcPr anchor="ctr">
                    <a:solidFill>
                      <a:schemeClr val="accent1">
                        <a:lumMod val="40000"/>
                        <a:lumOff val="60000"/>
                      </a:schemeClr>
                    </a:solidFill>
                  </a:tcPr>
                </a:tc>
                <a:extLst>
                  <a:ext uri="{0D108BD9-81ED-4DB2-BD59-A6C34878D82A}">
                    <a16:rowId xmlns:a16="http://schemas.microsoft.com/office/drawing/2014/main" val="10008"/>
                  </a:ext>
                </a:extLst>
              </a:tr>
              <a:tr h="339000">
                <a:tc>
                  <a:txBody>
                    <a:bodyPr/>
                    <a:lstStyle/>
                    <a:p>
                      <a:pPr algn="ctr">
                        <a:lnSpc>
                          <a:spcPct val="115000"/>
                        </a:lnSpc>
                        <a:spcAft>
                          <a:spcPts val="0"/>
                        </a:spcAft>
                      </a:pPr>
                      <a:r>
                        <a:rPr lang="sl-SI" sz="1400" b="1" dirty="0">
                          <a:effectLst/>
                          <a:latin typeface="Ubuntu" panose="020B0504030602030204" pitchFamily="34" charset="0"/>
                        </a:rPr>
                        <a:t>15.15 – 15.30</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dirty="0">
                          <a:effectLst/>
                          <a:latin typeface="Ubuntu" panose="020B0504030602030204" pitchFamily="34" charset="0"/>
                        </a:rPr>
                        <a:t>Zaključek</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tc>
                  <a:txBody>
                    <a:bodyPr/>
                    <a:lstStyle/>
                    <a:p>
                      <a:pPr algn="ctr">
                        <a:lnSpc>
                          <a:spcPct val="115000"/>
                        </a:lnSpc>
                        <a:spcAft>
                          <a:spcPts val="0"/>
                        </a:spcAft>
                      </a:pPr>
                      <a:r>
                        <a:rPr lang="sl-SI" sz="1400" b="1" baseline="0" dirty="0">
                          <a:effectLst/>
                          <a:latin typeface="Ubuntu" panose="020B0504030602030204" pitchFamily="34" charset="0"/>
                          <a:ea typeface="Calibri"/>
                          <a:cs typeface="Times New Roman"/>
                        </a:rPr>
                        <a:t>Julijana </a:t>
                      </a:r>
                      <a:r>
                        <a:rPr lang="sl-SI" sz="1400" b="1" baseline="0" dirty="0" err="1">
                          <a:effectLst/>
                          <a:latin typeface="Ubuntu" panose="020B0504030602030204" pitchFamily="34" charset="0"/>
                          <a:ea typeface="Calibri"/>
                          <a:cs typeface="Times New Roman"/>
                        </a:rPr>
                        <a:t>Lebez</a:t>
                      </a:r>
                      <a:r>
                        <a:rPr lang="sl-SI" sz="1400" b="1" baseline="0" dirty="0">
                          <a:effectLst/>
                          <a:latin typeface="Ubuntu" panose="020B0504030602030204" pitchFamily="34" charset="0"/>
                          <a:ea typeface="Calibri"/>
                          <a:cs typeface="Times New Roman"/>
                        </a:rPr>
                        <a:t> Lozej</a:t>
                      </a:r>
                      <a:endParaRPr lang="sl-SI" sz="1400" b="1" dirty="0">
                        <a:effectLst/>
                        <a:latin typeface="Ubuntu" panose="020B0504030602030204" pitchFamily="34" charset="0"/>
                        <a:ea typeface="Calibri"/>
                        <a:cs typeface="Times New Roman"/>
                      </a:endParaRPr>
                    </a:p>
                  </a:txBody>
                  <a:tcPr anchor="ctr">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407380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20" name="Pravokotnik 1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grpSp>
        <p:nvGrpSpPr>
          <p:cNvPr id="15" name="Skupina 14"/>
          <p:cNvGrpSpPr/>
          <p:nvPr/>
        </p:nvGrpSpPr>
        <p:grpSpPr>
          <a:xfrm>
            <a:off x="297601" y="121987"/>
            <a:ext cx="1594805" cy="878779"/>
            <a:chOff x="107504" y="121987"/>
            <a:chExt cx="1594805" cy="878779"/>
          </a:xfrm>
        </p:grpSpPr>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6" name="PoljeZBesedilom 5"/>
            <p:cNvSpPr txBox="1"/>
            <p:nvPr/>
          </p:nvSpPr>
          <p:spPr>
            <a:xfrm>
              <a:off x="107504" y="754545"/>
              <a:ext cx="1594805" cy="246221"/>
            </a:xfrm>
            <a:prstGeom prst="rect">
              <a:avLst/>
            </a:prstGeom>
            <a:noFill/>
          </p:spPr>
          <p:txBody>
            <a:bodyPr wrap="square" rtlCol="0">
              <a:spAutoFit/>
            </a:bodyPr>
            <a:lstStyle/>
            <a:p>
              <a:r>
                <a:rPr lang="sl-SI" sz="1000" dirty="0">
                  <a:solidFill>
                    <a:prstClr val="black"/>
                  </a:solidFill>
                  <a:latin typeface="Ubuntu" panose="020B0504030602030204" pitchFamily="34" charset="0"/>
                </a:rPr>
                <a:t>LIFE14 CAP/SI/000012</a:t>
              </a:r>
            </a:p>
          </p:txBody>
        </p:sp>
      </p:grpSp>
      <p:pic>
        <p:nvPicPr>
          <p:cNvPr id="10" name="Slika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335" y="28525"/>
            <a:ext cx="1154799" cy="8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409" y="378588"/>
            <a:ext cx="3312368" cy="432771"/>
          </a:xfrm>
          <a:prstGeom prst="rect">
            <a:avLst/>
          </a:prstGeom>
        </p:spPr>
      </p:pic>
      <p:sp>
        <p:nvSpPr>
          <p:cNvPr id="17" name="Pravokotnik 16"/>
          <p:cNvSpPr/>
          <p:nvPr/>
        </p:nvSpPr>
        <p:spPr>
          <a:xfrm>
            <a:off x="979453" y="2348880"/>
            <a:ext cx="7469043" cy="1167307"/>
          </a:xfrm>
          <a:prstGeom prst="rect">
            <a:avLst/>
          </a:prstGeom>
        </p:spPr>
        <p:txBody>
          <a:bodyPr wrap="square">
            <a:spAutoFit/>
          </a:bodyPr>
          <a:lstStyle/>
          <a:p>
            <a:pPr algn="ctr">
              <a:lnSpc>
                <a:spcPct val="150000"/>
              </a:lnSpc>
            </a:pPr>
            <a:r>
              <a:rPr lang="sl-SI" sz="5400" b="1" dirty="0">
                <a:solidFill>
                  <a:prstClr val="white"/>
                </a:solidFill>
                <a:latin typeface="Ubuntu" pitchFamily="34" charset="0"/>
              </a:rPr>
              <a:t>Zaključek</a:t>
            </a:r>
          </a:p>
        </p:txBody>
      </p:sp>
      <p:sp>
        <p:nvSpPr>
          <p:cNvPr id="18" name="PoljeZBesedilom 17"/>
          <p:cNvSpPr txBox="1"/>
          <p:nvPr/>
        </p:nvSpPr>
        <p:spPr>
          <a:xfrm>
            <a:off x="2977416" y="6381328"/>
            <a:ext cx="3682816" cy="369332"/>
          </a:xfrm>
          <a:prstGeom prst="rect">
            <a:avLst/>
          </a:prstGeom>
          <a:noFill/>
        </p:spPr>
        <p:txBody>
          <a:bodyPr wrap="square" rtlCol="0">
            <a:spAutoFit/>
          </a:bodyPr>
          <a:lstStyle/>
          <a:p>
            <a:pPr algn="ctr"/>
            <a:r>
              <a:rPr lang="sl-SI" dirty="0">
                <a:solidFill>
                  <a:prstClr val="white"/>
                </a:solidFill>
                <a:latin typeface="Ubuntu" panose="020B0504030602030204" pitchFamily="34" charset="0"/>
              </a:rPr>
              <a:t>Ljubljana, 12. in 13. februar 2019</a:t>
            </a:r>
          </a:p>
        </p:txBody>
      </p:sp>
      <p:sp>
        <p:nvSpPr>
          <p:cNvPr id="3" name="PoljeZBesedilom 2"/>
          <p:cNvSpPr txBox="1"/>
          <p:nvPr/>
        </p:nvSpPr>
        <p:spPr>
          <a:xfrm>
            <a:off x="2123728" y="5229200"/>
            <a:ext cx="4896544" cy="584775"/>
          </a:xfrm>
          <a:prstGeom prst="rect">
            <a:avLst/>
          </a:prstGeom>
          <a:noFill/>
        </p:spPr>
        <p:txBody>
          <a:bodyPr wrap="square" rtlCol="0">
            <a:spAutoFit/>
          </a:bodyPr>
          <a:lstStyle/>
          <a:p>
            <a:pPr algn="ctr"/>
            <a:r>
              <a:rPr lang="sl-SI" sz="3200" b="1" dirty="0">
                <a:solidFill>
                  <a:prstClr val="white"/>
                </a:solidFill>
                <a:latin typeface="Ubuntu" pitchFamily="34" charset="0"/>
              </a:rPr>
              <a:t>Julijana </a:t>
            </a:r>
            <a:r>
              <a:rPr lang="sl-SI" sz="3200" b="1" dirty="0" err="1">
                <a:solidFill>
                  <a:prstClr val="white"/>
                </a:solidFill>
                <a:latin typeface="Ubuntu" pitchFamily="34" charset="0"/>
              </a:rPr>
              <a:t>Lebez</a:t>
            </a:r>
            <a:r>
              <a:rPr lang="sl-SI" sz="3200" b="1" dirty="0">
                <a:solidFill>
                  <a:prstClr val="white"/>
                </a:solidFill>
                <a:latin typeface="Ubuntu" pitchFamily="34" charset="0"/>
              </a:rPr>
              <a:t> Lozej</a:t>
            </a:r>
          </a:p>
        </p:txBody>
      </p:sp>
    </p:spTree>
    <p:extLst>
      <p:ext uri="{BB962C8B-B14F-4D97-AF65-F5344CB8AC3E}">
        <p14:creationId xmlns:p14="http://schemas.microsoft.com/office/powerpoint/2010/main" val="213678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Zaključek</a:t>
            </a:r>
          </a:p>
        </p:txBody>
      </p:sp>
      <p:sp>
        <p:nvSpPr>
          <p:cNvPr id="31" name="PoljeZBesedilom 30"/>
          <p:cNvSpPr txBox="1"/>
          <p:nvPr/>
        </p:nvSpPr>
        <p:spPr>
          <a:xfrm>
            <a:off x="332034" y="921590"/>
            <a:ext cx="8519705" cy="2523768"/>
          </a:xfrm>
          <a:prstGeom prst="rect">
            <a:avLst/>
          </a:prstGeom>
          <a:noFill/>
        </p:spPr>
        <p:txBody>
          <a:bodyPr wrap="square" rtlCol="0">
            <a:spAutoFit/>
          </a:bodyPr>
          <a:lstStyle/>
          <a:p>
            <a:pPr fontAlgn="ctr"/>
            <a:r>
              <a:rPr lang="sl-SI" sz="3600" b="1" dirty="0">
                <a:latin typeface="Ubuntu" panose="020B0504030602030204" pitchFamily="34" charset="0"/>
              </a:rPr>
              <a:t>Diskusija</a:t>
            </a:r>
          </a:p>
          <a:p>
            <a:pPr fontAlgn="ctr"/>
            <a:endParaRPr lang="sl-SI" sz="2000" b="1" dirty="0">
              <a:latin typeface="Ubuntu" panose="020B0504030602030204" pitchFamily="34" charset="0"/>
            </a:endParaRPr>
          </a:p>
          <a:p>
            <a:pPr marL="457200" indent="-457200">
              <a:buFont typeface="Arial" panose="020B0604020202020204" pitchFamily="34" charset="0"/>
              <a:buChar char="•"/>
            </a:pPr>
            <a:r>
              <a:rPr lang="sl-SI" sz="2800" b="1" dirty="0">
                <a:latin typeface="Ubuntu" panose="020B0504030602030204" pitchFamily="34" charset="0"/>
              </a:rPr>
              <a:t>Vprašanja in odgovori</a:t>
            </a:r>
          </a:p>
          <a:p>
            <a:pPr marL="457200" indent="-457200">
              <a:buFont typeface="Arial" panose="020B0604020202020204" pitchFamily="34" charset="0"/>
              <a:buChar char="•"/>
            </a:pPr>
            <a:endParaRPr lang="sl-SI" sz="2800" dirty="0">
              <a:latin typeface="Ubuntu" panose="020B0504030602030204" pitchFamily="34" charset="0"/>
            </a:endParaRPr>
          </a:p>
          <a:p>
            <a:pPr marL="457200" indent="-457200">
              <a:buFont typeface="Arial" panose="020B0604020202020204" pitchFamily="34" charset="0"/>
              <a:buChar char="•"/>
            </a:pPr>
            <a:r>
              <a:rPr lang="sl-SI" sz="2800" b="1" dirty="0">
                <a:latin typeface="Ubuntu" panose="020B0504030602030204" pitchFamily="34" charset="0"/>
              </a:rPr>
              <a:t>Vsebina prihodnjih delavnic</a:t>
            </a:r>
          </a:p>
          <a:p>
            <a:endParaRPr lang="sl-SI" dirty="0">
              <a:latin typeface="Ubuntu" panose="020B0504030602030204" pitchFamily="34" charset="0"/>
            </a:endParaRPr>
          </a:p>
        </p:txBody>
      </p:sp>
      <p:sp>
        <p:nvSpPr>
          <p:cNvPr id="22" name="Ograda datuma 9"/>
          <p:cNvSpPr txBox="1">
            <a:spLocks/>
          </p:cNvSpPr>
          <p:nvPr/>
        </p:nvSpPr>
        <p:spPr>
          <a:xfrm>
            <a:off x="8388424" y="163785"/>
            <a:ext cx="648072" cy="326579"/>
          </a:xfrm>
          <a:prstGeom prst="rect">
            <a:avLst/>
          </a:prstGeom>
        </p:spPr>
        <p:txBody>
          <a:bodyPr vert="horz" lIns="91440" tIns="45720" rIns="91440" bIns="45720" rtlCol="0" anchor="ctr"/>
          <a:lstStyle>
            <a:defPPr>
              <a:defRPr lang="sl-S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2B822F-EA93-42EA-BFBA-EE97A9433282}" type="datetime10">
              <a:rPr lang="sl-SI" smtClean="0">
                <a:solidFill>
                  <a:srgbClr val="706259"/>
                </a:solidFill>
              </a:rPr>
              <a:pPr/>
              <a:t>10:40</a:t>
            </a:fld>
            <a:endParaRPr lang="sl-SI" dirty="0">
              <a:solidFill>
                <a:srgbClr val="706259"/>
              </a:solidFill>
            </a:endParaRPr>
          </a:p>
        </p:txBody>
      </p:sp>
    </p:spTree>
    <p:extLst>
      <p:ext uri="{BB962C8B-B14F-4D97-AF65-F5344CB8AC3E}">
        <p14:creationId xmlns:p14="http://schemas.microsoft.com/office/powerpoint/2010/main" val="1312480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Zaključek</a:t>
            </a:r>
          </a:p>
        </p:txBody>
      </p:sp>
      <p:sp>
        <p:nvSpPr>
          <p:cNvPr id="22" name="Ograda datuma 9"/>
          <p:cNvSpPr txBox="1">
            <a:spLocks/>
          </p:cNvSpPr>
          <p:nvPr/>
        </p:nvSpPr>
        <p:spPr>
          <a:xfrm>
            <a:off x="8388424" y="163785"/>
            <a:ext cx="648072" cy="326579"/>
          </a:xfrm>
          <a:prstGeom prst="rect">
            <a:avLst/>
          </a:prstGeom>
        </p:spPr>
        <p:txBody>
          <a:bodyPr vert="horz" lIns="91440" tIns="45720" rIns="91440" bIns="45720" rtlCol="0" anchor="ctr"/>
          <a:lstStyle>
            <a:defPPr>
              <a:defRPr lang="sl-S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2B822F-EA93-42EA-BFBA-EE97A9433282}" type="datetime10">
              <a:rPr lang="sl-SI" smtClean="0">
                <a:solidFill>
                  <a:srgbClr val="706259"/>
                </a:solidFill>
              </a:rPr>
              <a:pPr/>
              <a:t>10:40</a:t>
            </a:fld>
            <a:endParaRPr lang="sl-SI" dirty="0">
              <a:solidFill>
                <a:srgbClr val="706259"/>
              </a:solidFill>
            </a:endParaRPr>
          </a:p>
        </p:txBody>
      </p:sp>
      <p:cxnSp>
        <p:nvCxnSpPr>
          <p:cNvPr id="12" name="Raven puščični povezovalnik 11"/>
          <p:cNvCxnSpPr/>
          <p:nvPr/>
        </p:nvCxnSpPr>
        <p:spPr>
          <a:xfrm>
            <a:off x="395536" y="4365104"/>
            <a:ext cx="8352928" cy="0"/>
          </a:xfrm>
          <a:prstGeom prst="straightConnector1">
            <a:avLst/>
          </a:prstGeom>
          <a:ln w="19050">
            <a:solidFill>
              <a:srgbClr val="6CC04A"/>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Pravokotnik 37"/>
          <p:cNvSpPr/>
          <p:nvPr/>
        </p:nvSpPr>
        <p:spPr>
          <a:xfrm>
            <a:off x="281712" y="5013176"/>
            <a:ext cx="8538760" cy="324036"/>
          </a:xfrm>
          <a:prstGeom prst="rect">
            <a:avLst/>
          </a:prstGeom>
          <a:solidFill>
            <a:srgbClr val="4696C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FFD700"/>
                </a:solidFill>
                <a:latin typeface="Ubuntu" panose="020B0504030602030204" pitchFamily="34" charset="0"/>
              </a:rPr>
              <a:t>BILATERALNI SESTANKI S PRIJAVITELJI PROJEKTOV</a:t>
            </a:r>
          </a:p>
        </p:txBody>
      </p:sp>
      <p:sp>
        <p:nvSpPr>
          <p:cNvPr id="39" name="PoljeZBesedilom 38"/>
          <p:cNvSpPr txBox="1"/>
          <p:nvPr/>
        </p:nvSpPr>
        <p:spPr>
          <a:xfrm>
            <a:off x="56649" y="4037567"/>
            <a:ext cx="1152880" cy="276999"/>
          </a:xfrm>
          <a:prstGeom prst="rect">
            <a:avLst/>
          </a:prstGeom>
          <a:noFill/>
        </p:spPr>
        <p:txBody>
          <a:bodyPr wrap="none" rtlCol="0">
            <a:spAutoFit/>
          </a:bodyPr>
          <a:lstStyle/>
          <a:p>
            <a:r>
              <a:rPr lang="sl-SI" sz="1200" b="1" dirty="0">
                <a:solidFill>
                  <a:srgbClr val="6CC04A"/>
                </a:solidFill>
                <a:latin typeface="Ubuntu" panose="020B0504030602030204" pitchFamily="34" charset="0"/>
              </a:rPr>
              <a:t>Februar 2019</a:t>
            </a:r>
          </a:p>
        </p:txBody>
      </p:sp>
      <p:sp>
        <p:nvSpPr>
          <p:cNvPr id="40" name="PoljeZBesedilom 39"/>
          <p:cNvSpPr txBox="1"/>
          <p:nvPr/>
        </p:nvSpPr>
        <p:spPr>
          <a:xfrm>
            <a:off x="7934199" y="4005063"/>
            <a:ext cx="928459" cy="276999"/>
          </a:xfrm>
          <a:prstGeom prst="rect">
            <a:avLst/>
          </a:prstGeom>
          <a:noFill/>
        </p:spPr>
        <p:txBody>
          <a:bodyPr wrap="none" rtlCol="0">
            <a:spAutoFit/>
          </a:bodyPr>
          <a:lstStyle/>
          <a:p>
            <a:r>
              <a:rPr lang="sl-SI" sz="1200" b="1" dirty="0">
                <a:solidFill>
                  <a:srgbClr val="6CC04A"/>
                </a:solidFill>
                <a:latin typeface="Ubuntu" panose="020B0504030602030204" pitchFamily="34" charset="0"/>
              </a:rPr>
              <a:t>Junij 2019</a:t>
            </a:r>
          </a:p>
        </p:txBody>
      </p:sp>
      <p:sp>
        <p:nvSpPr>
          <p:cNvPr id="41" name="PoljeZBesedilom 40"/>
          <p:cNvSpPr txBox="1"/>
          <p:nvPr/>
        </p:nvSpPr>
        <p:spPr>
          <a:xfrm>
            <a:off x="56649" y="1019465"/>
            <a:ext cx="8453532" cy="523220"/>
          </a:xfrm>
          <a:prstGeom prst="rect">
            <a:avLst/>
          </a:prstGeom>
          <a:noFill/>
        </p:spPr>
        <p:txBody>
          <a:bodyPr wrap="square" rtlCol="0">
            <a:spAutoFit/>
          </a:bodyPr>
          <a:lstStyle/>
          <a:p>
            <a:pPr lvl="1" algn="ctr"/>
            <a:r>
              <a:rPr lang="sl-SI" sz="2800" b="1" dirty="0">
                <a:latin typeface="Ubuntu" panose="020B0504030602030204" pitchFamily="34" charset="0"/>
              </a:rPr>
              <a:t>Terminski plan delavnic v letu 2019</a:t>
            </a:r>
          </a:p>
        </p:txBody>
      </p:sp>
      <p:graphicFrame>
        <p:nvGraphicFramePr>
          <p:cNvPr id="33" name="Tabela 32"/>
          <p:cNvGraphicFramePr>
            <a:graphicFrameLocks noGrp="1"/>
          </p:cNvGraphicFramePr>
          <p:nvPr>
            <p:extLst>
              <p:ext uri="{D42A27DB-BD31-4B8C-83A1-F6EECF244321}">
                <p14:modId xmlns:p14="http://schemas.microsoft.com/office/powerpoint/2010/main" val="3770103045"/>
              </p:ext>
            </p:extLst>
          </p:nvPr>
        </p:nvGraphicFramePr>
        <p:xfrm>
          <a:off x="160625" y="1844824"/>
          <a:ext cx="2774079" cy="1944216"/>
        </p:xfrm>
        <a:graphic>
          <a:graphicData uri="http://schemas.openxmlformats.org/drawingml/2006/table">
            <a:tbl>
              <a:tblPr firstRow="1" bandRow="1">
                <a:tableStyleId>{5940675A-B579-460E-94D1-54222C63F5DA}</a:tableStyleId>
              </a:tblPr>
              <a:tblGrid>
                <a:gridCol w="2774079">
                  <a:extLst>
                    <a:ext uri="{9D8B030D-6E8A-4147-A177-3AD203B41FA5}">
                      <a16:colId xmlns:a16="http://schemas.microsoft.com/office/drawing/2014/main" val="20000"/>
                    </a:ext>
                  </a:extLst>
                </a:gridCol>
              </a:tblGrid>
              <a:tr h="336278">
                <a:tc>
                  <a:txBody>
                    <a:bodyPr/>
                    <a:lstStyle/>
                    <a:p>
                      <a:pPr algn="ctr"/>
                      <a:r>
                        <a:rPr lang="sl-SI" b="1" dirty="0">
                          <a:solidFill>
                            <a:schemeClr val="bg1"/>
                          </a:solidFill>
                        </a:rPr>
                        <a:t>Februar</a:t>
                      </a:r>
                      <a:r>
                        <a:rPr lang="sl-SI" b="1" baseline="0" dirty="0">
                          <a:solidFill>
                            <a:schemeClr val="bg1"/>
                          </a:solidFill>
                        </a:rPr>
                        <a:t> 2019</a:t>
                      </a:r>
                      <a:endParaRPr lang="sl-SI" b="1" dirty="0">
                        <a:solidFill>
                          <a:schemeClr val="bg1"/>
                        </a:solidFill>
                      </a:endParaRPr>
                    </a:p>
                  </a:txBody>
                  <a:tcPr>
                    <a:solidFill>
                      <a:srgbClr val="4696C8"/>
                    </a:solidFill>
                  </a:tcPr>
                </a:tc>
                <a:extLst>
                  <a:ext uri="{0D108BD9-81ED-4DB2-BD59-A6C34878D82A}">
                    <a16:rowId xmlns:a16="http://schemas.microsoft.com/office/drawing/2014/main" val="10000"/>
                  </a:ext>
                </a:extLst>
              </a:tr>
              <a:tr h="1578456">
                <a:tc>
                  <a:txBody>
                    <a:bodyPr/>
                    <a:lstStyle/>
                    <a:p>
                      <a:pPr marL="0" indent="0" algn="ctr">
                        <a:buNone/>
                      </a:pPr>
                      <a:endParaRPr lang="sl-SI" sz="2000" b="1" dirty="0"/>
                    </a:p>
                    <a:p>
                      <a:pPr marL="0" indent="0" algn="ctr">
                        <a:buNone/>
                      </a:pPr>
                      <a:r>
                        <a:rPr lang="sl-SI" b="1" dirty="0"/>
                        <a:t>2. LIFE DELAVNICA</a:t>
                      </a:r>
                      <a:r>
                        <a:rPr lang="sl-SI" b="1" baseline="0" dirty="0"/>
                        <a:t> ZA PRIPRAVO PRIJAV</a:t>
                      </a:r>
                    </a:p>
                    <a:p>
                      <a:pPr marL="0" indent="0" algn="ctr">
                        <a:buNone/>
                      </a:pPr>
                      <a:r>
                        <a:rPr lang="sl-SI" baseline="0" dirty="0"/>
                        <a:t>12. in 13. februar 2019</a:t>
                      </a:r>
                    </a:p>
                    <a:p>
                      <a:pPr marL="0" indent="0" algn="ctr">
                        <a:buNone/>
                      </a:pPr>
                      <a:r>
                        <a:rPr lang="sl-SI" baseline="0" dirty="0"/>
                        <a:t>Ljubljana</a:t>
                      </a:r>
                      <a:endParaRPr lang="sl-SI" b="1" baseline="0" dirty="0"/>
                    </a:p>
                  </a:txBody>
                  <a:tcPr/>
                </a:tc>
                <a:extLst>
                  <a:ext uri="{0D108BD9-81ED-4DB2-BD59-A6C34878D82A}">
                    <a16:rowId xmlns:a16="http://schemas.microsoft.com/office/drawing/2014/main" val="10001"/>
                  </a:ext>
                </a:extLst>
              </a:tr>
            </a:tbl>
          </a:graphicData>
        </a:graphic>
      </p:graphicFrame>
      <p:graphicFrame>
        <p:nvGraphicFramePr>
          <p:cNvPr id="34" name="Tabela 33"/>
          <p:cNvGraphicFramePr>
            <a:graphicFrameLocks noGrp="1"/>
          </p:cNvGraphicFramePr>
          <p:nvPr>
            <p:extLst>
              <p:ext uri="{D42A27DB-BD31-4B8C-83A1-F6EECF244321}">
                <p14:modId xmlns:p14="http://schemas.microsoft.com/office/powerpoint/2010/main" val="3446123915"/>
              </p:ext>
            </p:extLst>
          </p:nvPr>
        </p:nvGraphicFramePr>
        <p:xfrm>
          <a:off x="3153678" y="1844824"/>
          <a:ext cx="2836643" cy="1944216"/>
        </p:xfrm>
        <a:graphic>
          <a:graphicData uri="http://schemas.openxmlformats.org/drawingml/2006/table">
            <a:tbl>
              <a:tblPr firstRow="1" bandRow="1">
                <a:tableStyleId>{5940675A-B579-460E-94D1-54222C63F5DA}</a:tableStyleId>
              </a:tblPr>
              <a:tblGrid>
                <a:gridCol w="2836643">
                  <a:extLst>
                    <a:ext uri="{9D8B030D-6E8A-4147-A177-3AD203B41FA5}">
                      <a16:colId xmlns:a16="http://schemas.microsoft.com/office/drawing/2014/main" val="20000"/>
                    </a:ext>
                  </a:extLst>
                </a:gridCol>
              </a:tblGrid>
              <a:tr h="325601">
                <a:tc>
                  <a:txBody>
                    <a:bodyPr/>
                    <a:lstStyle/>
                    <a:p>
                      <a:pPr algn="ctr"/>
                      <a:r>
                        <a:rPr lang="sl-SI" b="1" dirty="0">
                          <a:solidFill>
                            <a:schemeClr val="bg1"/>
                          </a:solidFill>
                        </a:rPr>
                        <a:t>Marec 2019</a:t>
                      </a:r>
                    </a:p>
                  </a:txBody>
                  <a:tcPr>
                    <a:solidFill>
                      <a:srgbClr val="6CC04A"/>
                    </a:solidFill>
                  </a:tcPr>
                </a:tc>
                <a:extLst>
                  <a:ext uri="{0D108BD9-81ED-4DB2-BD59-A6C34878D82A}">
                    <a16:rowId xmlns:a16="http://schemas.microsoft.com/office/drawing/2014/main" val="10000"/>
                  </a:ext>
                </a:extLst>
              </a:tr>
              <a:tr h="1578456">
                <a:tc>
                  <a:txBody>
                    <a:bodyPr/>
                    <a:lstStyle/>
                    <a:p>
                      <a:endParaRPr lang="sl-SI" dirty="0"/>
                    </a:p>
                    <a:p>
                      <a:pPr marL="0" indent="0" algn="ctr">
                        <a:buNone/>
                      </a:pPr>
                      <a:r>
                        <a:rPr lang="sl-SI" b="1" dirty="0"/>
                        <a:t>3. LIFE DELAVNICA</a:t>
                      </a:r>
                      <a:r>
                        <a:rPr lang="sl-SI" b="1" baseline="0" dirty="0"/>
                        <a:t> ZA PRIPRAVO PRIJAV</a:t>
                      </a:r>
                    </a:p>
                    <a:p>
                      <a:pPr marL="0" indent="0" algn="ctr">
                        <a:buNone/>
                      </a:pPr>
                      <a:r>
                        <a:rPr lang="sl-SI" baseline="0" dirty="0"/>
                        <a:t>19. in 20. marec 2019</a:t>
                      </a:r>
                    </a:p>
                    <a:p>
                      <a:pPr marL="0" indent="0" algn="ctr">
                        <a:buNone/>
                      </a:pPr>
                      <a:r>
                        <a:rPr lang="sl-SI" baseline="0" dirty="0"/>
                        <a:t>Ljubljana</a:t>
                      </a:r>
                    </a:p>
                  </a:txBody>
                  <a:tcPr/>
                </a:tc>
                <a:extLst>
                  <a:ext uri="{0D108BD9-81ED-4DB2-BD59-A6C34878D82A}">
                    <a16:rowId xmlns:a16="http://schemas.microsoft.com/office/drawing/2014/main" val="10001"/>
                  </a:ext>
                </a:extLst>
              </a:tr>
            </a:tbl>
          </a:graphicData>
        </a:graphic>
      </p:graphicFrame>
      <p:graphicFrame>
        <p:nvGraphicFramePr>
          <p:cNvPr id="35" name="Tabela 34"/>
          <p:cNvGraphicFramePr>
            <a:graphicFrameLocks noGrp="1"/>
          </p:cNvGraphicFramePr>
          <p:nvPr>
            <p:extLst>
              <p:ext uri="{D42A27DB-BD31-4B8C-83A1-F6EECF244321}">
                <p14:modId xmlns:p14="http://schemas.microsoft.com/office/powerpoint/2010/main" val="3259839926"/>
              </p:ext>
            </p:extLst>
          </p:nvPr>
        </p:nvGraphicFramePr>
        <p:xfrm>
          <a:off x="6212289" y="1844824"/>
          <a:ext cx="2808312" cy="1962115"/>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val="20000"/>
                    </a:ext>
                  </a:extLst>
                </a:gridCol>
              </a:tblGrid>
              <a:tr h="499075">
                <a:tc>
                  <a:txBody>
                    <a:bodyPr/>
                    <a:lstStyle/>
                    <a:p>
                      <a:pPr algn="ctr"/>
                      <a:r>
                        <a:rPr lang="sl-SI" b="1" baseline="0" dirty="0">
                          <a:solidFill>
                            <a:schemeClr val="bg1"/>
                          </a:solidFill>
                        </a:rPr>
                        <a:t>April 2019</a:t>
                      </a:r>
                      <a:endParaRPr lang="sl-SI" b="1" dirty="0">
                        <a:solidFill>
                          <a:schemeClr val="bg1"/>
                        </a:solidFill>
                      </a:endParaRPr>
                    </a:p>
                  </a:txBody>
                  <a:tcPr>
                    <a:solidFill>
                      <a:srgbClr val="4696C8"/>
                    </a:solidFill>
                  </a:tcPr>
                </a:tc>
                <a:extLst>
                  <a:ext uri="{0D108BD9-81ED-4DB2-BD59-A6C34878D82A}">
                    <a16:rowId xmlns:a16="http://schemas.microsoft.com/office/drawing/2014/main" val="10000"/>
                  </a:ext>
                </a:extLst>
              </a:tr>
              <a:tr h="14451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l-SI" b="1" dirty="0"/>
                    </a:p>
                    <a:p>
                      <a:pPr marL="0" marR="0" indent="0" algn="ctr" defTabSz="914400" rtl="0" eaLnBrk="1" fontAlgn="auto" latinLnBrk="0" hangingPunct="1">
                        <a:lnSpc>
                          <a:spcPct val="100000"/>
                        </a:lnSpc>
                        <a:spcBef>
                          <a:spcPts val="0"/>
                        </a:spcBef>
                        <a:spcAft>
                          <a:spcPts val="0"/>
                        </a:spcAft>
                        <a:buClrTx/>
                        <a:buSzTx/>
                        <a:buFontTx/>
                        <a:buNone/>
                        <a:tabLst/>
                        <a:defRPr/>
                      </a:pPr>
                      <a:r>
                        <a:rPr lang="sl-SI" b="1" dirty="0"/>
                        <a:t>LIFE PODROBNE DELAVNICE</a:t>
                      </a:r>
                    </a:p>
                    <a:p>
                      <a:pPr marL="0" indent="0" algn="ctr">
                        <a:buNone/>
                      </a:pPr>
                      <a:r>
                        <a:rPr lang="sl-SI" baseline="0" dirty="0"/>
                        <a:t>16. april 2019</a:t>
                      </a:r>
                    </a:p>
                    <a:p>
                      <a:pPr marL="0" indent="0" algn="ctr">
                        <a:buNone/>
                      </a:pPr>
                      <a:r>
                        <a:rPr lang="sl-SI" baseline="0" dirty="0"/>
                        <a:t>Brdo pri Kranju</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89960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t="90420"/>
          <a:stretch/>
        </p:blipFill>
        <p:spPr>
          <a:xfrm>
            <a:off x="0" y="6355640"/>
            <a:ext cx="9151460" cy="529744"/>
          </a:xfrm>
          <a:prstGeom prst="rect">
            <a:avLst/>
          </a:prstGeom>
        </p:spPr>
      </p:pic>
      <p:sp>
        <p:nvSpPr>
          <p:cNvPr id="12" name="PoljeZBesedilom 11"/>
          <p:cNvSpPr txBox="1"/>
          <p:nvPr/>
        </p:nvSpPr>
        <p:spPr>
          <a:xfrm>
            <a:off x="-396552" y="6480822"/>
            <a:ext cx="8976964" cy="307777"/>
          </a:xfrm>
          <a:prstGeom prst="rect">
            <a:avLst/>
          </a:prstGeom>
          <a:noFill/>
        </p:spPr>
        <p:txBody>
          <a:bodyPr wrap="square" rtlCol="0">
            <a:spAutoFit/>
          </a:bodyPr>
          <a:lstStyle/>
          <a:p>
            <a:pPr algn="ctr"/>
            <a:r>
              <a:rPr lang="sl-SI" sz="1400" b="1" dirty="0">
                <a:solidFill>
                  <a:prstClr val="white">
                    <a:lumMod val="95000"/>
                  </a:prstClr>
                </a:solidFill>
                <a:latin typeface="Ubuntu" panose="020B0504030602030204" pitchFamily="34" charset="0"/>
              </a:rPr>
              <a:t>lifeslovenija.si       |       life.mop@gov.si       |       01 478 7000       |       LifeSlovenija </a:t>
            </a:r>
          </a:p>
        </p:txBody>
      </p:sp>
      <p:pic>
        <p:nvPicPr>
          <p:cNvPr id="13" name="Ograda vsebin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6525647"/>
            <a:ext cx="216026" cy="216026"/>
          </a:xfrm>
          <a:prstGeom prst="rect">
            <a:avLst/>
          </a:prstGeom>
        </p:spPr>
      </p:pic>
      <p:pic>
        <p:nvPicPr>
          <p:cNvPr id="14" name="Slika 1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352" y="6525647"/>
            <a:ext cx="216026" cy="216026"/>
          </a:xfrm>
          <a:prstGeom prst="rect">
            <a:avLst/>
          </a:prstGeom>
        </p:spPr>
      </p:pic>
      <p:pic>
        <p:nvPicPr>
          <p:cNvPr id="4" name="Slika 3">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5113" y="6480822"/>
            <a:ext cx="317785" cy="317785"/>
          </a:xfrm>
          <a:prstGeom prst="rect">
            <a:avLst/>
          </a:prstGeom>
        </p:spPr>
      </p:pic>
      <p:sp>
        <p:nvSpPr>
          <p:cNvPr id="19" name="PoljeZBesedilom 18"/>
          <p:cNvSpPr txBox="1"/>
          <p:nvPr/>
        </p:nvSpPr>
        <p:spPr>
          <a:xfrm>
            <a:off x="323528" y="1268760"/>
            <a:ext cx="8496944" cy="1508105"/>
          </a:xfrm>
          <a:prstGeom prst="rect">
            <a:avLst/>
          </a:prstGeom>
          <a:noFill/>
        </p:spPr>
        <p:txBody>
          <a:bodyPr wrap="square" rtlCol="0">
            <a:spAutoFit/>
          </a:bodyPr>
          <a:lstStyle/>
          <a:p>
            <a:pPr algn="ctr"/>
            <a:r>
              <a:rPr lang="sl-SI" sz="3600" dirty="0">
                <a:solidFill>
                  <a:srgbClr val="706259"/>
                </a:solidFill>
                <a:latin typeface="Ubuntu" panose="020B0504030602030204" pitchFamily="34" charset="0"/>
              </a:rPr>
              <a:t>Postopek prijave</a:t>
            </a:r>
          </a:p>
          <a:p>
            <a:pPr algn="ctr"/>
            <a:endParaRPr lang="sl-SI" sz="3600" dirty="0">
              <a:solidFill>
                <a:srgbClr val="706259"/>
              </a:solidFill>
              <a:latin typeface="Ubuntu" panose="020B0504030602030204" pitchFamily="34" charset="0"/>
            </a:endParaRPr>
          </a:p>
          <a:p>
            <a:endParaRPr lang="sl-SI" sz="2000" dirty="0">
              <a:solidFill>
                <a:prstClr val="black"/>
              </a:solidFill>
            </a:endParaRPr>
          </a:p>
        </p:txBody>
      </p:sp>
      <p:graphicFrame>
        <p:nvGraphicFramePr>
          <p:cNvPr id="3" name="Diagram 2"/>
          <p:cNvGraphicFramePr/>
          <p:nvPr>
            <p:extLst>
              <p:ext uri="{D42A27DB-BD31-4B8C-83A1-F6EECF244321}">
                <p14:modId xmlns:p14="http://schemas.microsoft.com/office/powerpoint/2010/main" val="1099402239"/>
              </p:ext>
            </p:extLst>
          </p:nvPr>
        </p:nvGraphicFramePr>
        <p:xfrm>
          <a:off x="1" y="744865"/>
          <a:ext cx="9143999"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60036" y="3789040"/>
            <a:ext cx="3416468" cy="210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avokotnik 17"/>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Zaključek</a:t>
            </a:r>
          </a:p>
        </p:txBody>
      </p:sp>
    </p:spTree>
    <p:extLst>
      <p:ext uri="{BB962C8B-B14F-4D97-AF65-F5344CB8AC3E}">
        <p14:creationId xmlns:p14="http://schemas.microsoft.com/office/powerpoint/2010/main" val="31164851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t="90420"/>
          <a:stretch/>
        </p:blipFill>
        <p:spPr>
          <a:xfrm>
            <a:off x="0" y="6355640"/>
            <a:ext cx="9151460" cy="529744"/>
          </a:xfrm>
          <a:prstGeom prst="rect">
            <a:avLst/>
          </a:prstGeom>
        </p:spPr>
      </p:pic>
      <p:sp>
        <p:nvSpPr>
          <p:cNvPr id="12" name="PoljeZBesedilom 11"/>
          <p:cNvSpPr txBox="1"/>
          <p:nvPr/>
        </p:nvSpPr>
        <p:spPr>
          <a:xfrm>
            <a:off x="-396552" y="6480822"/>
            <a:ext cx="8976964" cy="307777"/>
          </a:xfrm>
          <a:prstGeom prst="rect">
            <a:avLst/>
          </a:prstGeom>
          <a:noFill/>
        </p:spPr>
        <p:txBody>
          <a:bodyPr wrap="square" rtlCol="0">
            <a:spAutoFit/>
          </a:bodyPr>
          <a:lstStyle/>
          <a:p>
            <a:pPr algn="ctr"/>
            <a:r>
              <a:rPr lang="sl-SI" sz="1400" b="1" dirty="0">
                <a:solidFill>
                  <a:prstClr val="white">
                    <a:lumMod val="95000"/>
                  </a:prstClr>
                </a:solidFill>
                <a:latin typeface="Ubuntu" panose="020B0504030602030204" pitchFamily="34" charset="0"/>
              </a:rPr>
              <a:t>lifeslovenija.si       |       life.mop@gov.si       |       01 478 7000       |       LifeSlovenija </a:t>
            </a:r>
          </a:p>
        </p:txBody>
      </p:sp>
      <p:pic>
        <p:nvPicPr>
          <p:cNvPr id="13" name="Ograda vsebin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6525647"/>
            <a:ext cx="216026" cy="216026"/>
          </a:xfrm>
          <a:prstGeom prst="rect">
            <a:avLst/>
          </a:prstGeom>
        </p:spPr>
      </p:pic>
      <p:pic>
        <p:nvPicPr>
          <p:cNvPr id="14" name="Slika 1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352" y="6525647"/>
            <a:ext cx="216026" cy="216026"/>
          </a:xfrm>
          <a:prstGeom prst="rect">
            <a:avLst/>
          </a:prstGeom>
        </p:spPr>
      </p:pic>
      <p:pic>
        <p:nvPicPr>
          <p:cNvPr id="4" name="Slika 3">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5113" y="6480822"/>
            <a:ext cx="317785" cy="317785"/>
          </a:xfrm>
          <a:prstGeom prst="rect">
            <a:avLst/>
          </a:prstGeom>
        </p:spPr>
      </p:pic>
      <p:sp>
        <p:nvSpPr>
          <p:cNvPr id="19" name="PoljeZBesedilom 18"/>
          <p:cNvSpPr txBox="1"/>
          <p:nvPr/>
        </p:nvSpPr>
        <p:spPr>
          <a:xfrm>
            <a:off x="333192" y="1100981"/>
            <a:ext cx="8496944" cy="646331"/>
          </a:xfrm>
          <a:prstGeom prst="rect">
            <a:avLst/>
          </a:prstGeom>
          <a:noFill/>
        </p:spPr>
        <p:txBody>
          <a:bodyPr wrap="square" rtlCol="0">
            <a:spAutoFit/>
          </a:bodyPr>
          <a:lstStyle/>
          <a:p>
            <a:pPr algn="ctr"/>
            <a:r>
              <a:rPr lang="sl-SI" sz="3600" dirty="0">
                <a:solidFill>
                  <a:srgbClr val="706259"/>
                </a:solidFill>
                <a:latin typeface="Ubuntu" panose="020B0504030602030204" pitchFamily="34" charset="0"/>
              </a:rPr>
              <a:t>Postopek prijave</a:t>
            </a:r>
          </a:p>
        </p:txBody>
      </p:sp>
      <p:graphicFrame>
        <p:nvGraphicFramePr>
          <p:cNvPr id="3" name="Diagram 2"/>
          <p:cNvGraphicFramePr/>
          <p:nvPr>
            <p:extLst>
              <p:ext uri="{D42A27DB-BD31-4B8C-83A1-F6EECF244321}">
                <p14:modId xmlns:p14="http://schemas.microsoft.com/office/powerpoint/2010/main" val="2822453367"/>
              </p:ext>
            </p:extLst>
          </p:nvPr>
        </p:nvGraphicFramePr>
        <p:xfrm>
          <a:off x="165902" y="1392034"/>
          <a:ext cx="8812196" cy="23762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9815" y="3933056"/>
            <a:ext cx="3811830" cy="225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avokotnik 19"/>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Zaključek</a:t>
            </a:r>
          </a:p>
        </p:txBody>
      </p:sp>
    </p:spTree>
    <p:extLst>
      <p:ext uri="{BB962C8B-B14F-4D97-AF65-F5344CB8AC3E}">
        <p14:creationId xmlns:p14="http://schemas.microsoft.com/office/powerpoint/2010/main" val="15110302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schemeClr val="tx1"/>
                </a:solidFill>
                <a:latin typeface="Ubuntu" panose="020B0504030602030204" pitchFamily="34" charset="0"/>
              </a:rPr>
              <a:t>Sklop: Zaključek</a:t>
            </a:r>
            <a:endParaRPr lang="sl-SI" sz="2000" dirty="0">
              <a:solidFill>
                <a:prstClr val="black"/>
              </a:solidFill>
              <a:latin typeface="Ubuntu" panose="020B0504030602030204" pitchFamily="34" charset="0"/>
            </a:endParaRPr>
          </a:p>
        </p:txBody>
      </p:sp>
      <p:sp>
        <p:nvSpPr>
          <p:cNvPr id="6" name="AutoShape 2"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7" name="AutoShape 4"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3" name="PoljeZBesedilom 2"/>
          <p:cNvSpPr txBox="1"/>
          <p:nvPr/>
        </p:nvSpPr>
        <p:spPr>
          <a:xfrm>
            <a:off x="587252" y="764704"/>
            <a:ext cx="7939774" cy="2798780"/>
          </a:xfrm>
          <a:prstGeom prst="rect">
            <a:avLst/>
          </a:prstGeom>
          <a:noFill/>
        </p:spPr>
        <p:txBody>
          <a:bodyPr wrap="square" rtlCol="0">
            <a:spAutoFit/>
          </a:bodyPr>
          <a:lstStyle/>
          <a:p>
            <a:pPr>
              <a:lnSpc>
                <a:spcPct val="150000"/>
              </a:lnSpc>
            </a:pPr>
            <a:r>
              <a:rPr lang="sl-SI" sz="2000" dirty="0">
                <a:latin typeface="Ubuntu" panose="020B0504030602030204" pitchFamily="34" charset="0"/>
              </a:rPr>
              <a:t>Obvezno preberite:</a:t>
            </a:r>
          </a:p>
          <a:p>
            <a:pPr>
              <a:lnSpc>
                <a:spcPct val="150000"/>
              </a:lnSpc>
            </a:pPr>
            <a:endParaRPr lang="sl-SI" sz="2000" dirty="0">
              <a:latin typeface="Ubuntu" panose="020B0504030602030204" pitchFamily="34" charset="0"/>
            </a:endParaRPr>
          </a:p>
          <a:p>
            <a:pPr marL="457200" indent="-457200">
              <a:lnSpc>
                <a:spcPct val="150000"/>
              </a:lnSpc>
              <a:buFont typeface="+mj-lt"/>
              <a:buAutoNum type="arabicPeriod"/>
            </a:pPr>
            <a:r>
              <a:rPr lang="sl-SI" sz="2000" b="1" dirty="0">
                <a:latin typeface="Ubuntu" panose="020B0504030602030204" pitchFamily="34" charset="0"/>
              </a:rPr>
              <a:t>Uredbo LIFE</a:t>
            </a:r>
          </a:p>
          <a:p>
            <a:pPr marL="457200" indent="-457200">
              <a:lnSpc>
                <a:spcPct val="150000"/>
              </a:lnSpc>
              <a:buFont typeface="+mj-lt"/>
              <a:buAutoNum type="arabicPeriod"/>
            </a:pPr>
            <a:r>
              <a:rPr lang="sl-SI" sz="2000" b="1" dirty="0">
                <a:latin typeface="Ubuntu" panose="020B0504030602030204" pitchFamily="34" charset="0"/>
              </a:rPr>
              <a:t>Večletni delovni program LIFE 2018-2020</a:t>
            </a:r>
          </a:p>
          <a:p>
            <a:pPr marL="457200" indent="-457200">
              <a:lnSpc>
                <a:spcPct val="150000"/>
              </a:lnSpc>
              <a:buFont typeface="+mj-lt"/>
              <a:buAutoNum type="arabicPeriod"/>
            </a:pPr>
            <a:r>
              <a:rPr lang="sl-SI" sz="2000" b="1" dirty="0">
                <a:latin typeface="Ubuntu" panose="020B0504030602030204" pitchFamily="34" charset="0"/>
              </a:rPr>
              <a:t>Smernice za prijavitelje 2018</a:t>
            </a:r>
          </a:p>
          <a:p>
            <a:pPr marL="457200" indent="-457200">
              <a:lnSpc>
                <a:spcPct val="150000"/>
              </a:lnSpc>
              <a:buFont typeface="+mj-lt"/>
              <a:buAutoNum type="arabicPeriod"/>
            </a:pPr>
            <a:r>
              <a:rPr lang="sl-SI" sz="2000" b="1" dirty="0">
                <a:latin typeface="Ubuntu" panose="020B0504030602030204" pitchFamily="34" charset="0"/>
              </a:rPr>
              <a:t>Kriterije za ocenjevanje 2018</a:t>
            </a:r>
          </a:p>
        </p:txBody>
      </p:sp>
      <p:sp>
        <p:nvSpPr>
          <p:cNvPr id="4" name="PoljeZBesedilom 3"/>
          <p:cNvSpPr txBox="1"/>
          <p:nvPr/>
        </p:nvSpPr>
        <p:spPr>
          <a:xfrm>
            <a:off x="468564" y="3810813"/>
            <a:ext cx="6984776" cy="2354491"/>
          </a:xfrm>
          <a:prstGeom prst="rect">
            <a:avLst/>
          </a:prstGeom>
          <a:noFill/>
        </p:spPr>
        <p:txBody>
          <a:bodyPr wrap="square" rtlCol="0">
            <a:spAutoFit/>
          </a:bodyPr>
          <a:lstStyle/>
          <a:p>
            <a:pPr>
              <a:lnSpc>
                <a:spcPct val="150000"/>
              </a:lnSpc>
            </a:pPr>
            <a:r>
              <a:rPr lang="sl-SI" sz="2000" dirty="0">
                <a:latin typeface="Ubuntu" panose="020B0504030602030204" pitchFamily="34" charset="0"/>
              </a:rPr>
              <a:t>V pomoč pri snovanju projekta lahko uporabite:</a:t>
            </a:r>
          </a:p>
          <a:p>
            <a:pPr marL="285750" indent="-285750">
              <a:lnSpc>
                <a:spcPct val="150000"/>
              </a:lnSpc>
              <a:buFont typeface="Wingdings" panose="05000000000000000000" pitchFamily="2" charset="2"/>
              <a:buChar char="Ø"/>
            </a:pPr>
            <a:r>
              <a:rPr lang="sl-SI" sz="2000" dirty="0">
                <a:solidFill>
                  <a:srgbClr val="4696C8"/>
                </a:solidFill>
                <a:latin typeface="Ubuntu" panose="020B0504030602030204" pitchFamily="34" charset="0"/>
              </a:rPr>
              <a:t>Ključni namigi za pripravo prijavnice</a:t>
            </a:r>
          </a:p>
          <a:p>
            <a:pPr marL="285750" indent="-285750">
              <a:lnSpc>
                <a:spcPct val="150000"/>
              </a:lnSpc>
              <a:buFont typeface="Wingdings" panose="05000000000000000000" pitchFamily="2" charset="2"/>
              <a:buChar char="Ø"/>
            </a:pPr>
            <a:r>
              <a:rPr lang="sl-SI" sz="2000" dirty="0">
                <a:solidFill>
                  <a:srgbClr val="4696C8"/>
                </a:solidFill>
                <a:latin typeface="Ubuntu" panose="020B0504030602030204" pitchFamily="34" charset="0"/>
              </a:rPr>
              <a:t>Osnutek projektne ideje</a:t>
            </a:r>
          </a:p>
          <a:p>
            <a:pPr marL="285750" indent="-285750">
              <a:lnSpc>
                <a:spcPct val="150000"/>
              </a:lnSpc>
              <a:buFont typeface="Wingdings" panose="05000000000000000000" pitchFamily="2" charset="2"/>
              <a:buChar char="Ø"/>
            </a:pPr>
            <a:r>
              <a:rPr lang="sl-SI" sz="2000" dirty="0">
                <a:solidFill>
                  <a:srgbClr val="4696C8"/>
                </a:solidFill>
                <a:latin typeface="Ubuntu" panose="020B0504030602030204" pitchFamily="34" charset="0"/>
              </a:rPr>
              <a:t>Osnutek projektnega predloga</a:t>
            </a:r>
          </a:p>
          <a:p>
            <a:pPr>
              <a:lnSpc>
                <a:spcPct val="150000"/>
              </a:lnSpc>
            </a:pPr>
            <a:r>
              <a:rPr lang="sl-SI" dirty="0"/>
              <a:t> </a:t>
            </a:r>
          </a:p>
        </p:txBody>
      </p:sp>
      <p:pic>
        <p:nvPicPr>
          <p:cNvPr id="5" name="Slika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6566" y="1885300"/>
            <a:ext cx="2095500" cy="1394460"/>
          </a:xfrm>
          <a:prstGeom prst="rect">
            <a:avLst/>
          </a:prstGeom>
        </p:spPr>
      </p:pic>
      <p:pic>
        <p:nvPicPr>
          <p:cNvPr id="9" name="Slika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0302" y="4269462"/>
            <a:ext cx="2468880" cy="1181100"/>
          </a:xfrm>
          <a:prstGeom prst="rect">
            <a:avLst/>
          </a:prstGeom>
        </p:spPr>
      </p:pic>
    </p:spTree>
    <p:extLst>
      <p:ext uri="{BB962C8B-B14F-4D97-AF65-F5344CB8AC3E}">
        <p14:creationId xmlns:p14="http://schemas.microsoft.com/office/powerpoint/2010/main" val="4201391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prstClr val="white"/>
                </a:solidFill>
                <a:latin typeface="Ubuntu" panose="020B0504030602030204" pitchFamily="34" charset="0"/>
              </a:rPr>
              <a:t>   </a:t>
            </a:r>
            <a:endParaRPr lang="sl-SI" sz="2000" dirty="0">
              <a:solidFill>
                <a:prstClr val="black"/>
              </a:solidFill>
              <a:latin typeface="Ubuntu" panose="020B0504030602030204" pitchFamily="34" charset="0"/>
            </a:endParaRPr>
          </a:p>
        </p:txBody>
      </p:sp>
      <p:grpSp>
        <p:nvGrpSpPr>
          <p:cNvPr id="3" name="Skupina 2"/>
          <p:cNvGrpSpPr/>
          <p:nvPr/>
        </p:nvGrpSpPr>
        <p:grpSpPr>
          <a:xfrm>
            <a:off x="417008" y="1402085"/>
            <a:ext cx="8259448" cy="3755107"/>
            <a:chOff x="417008" y="1402085"/>
            <a:chExt cx="8259448" cy="3755107"/>
          </a:xfrm>
        </p:grpSpPr>
        <p:pic>
          <p:nvPicPr>
            <p:cNvPr id="2050" name="Picture 2" descr="G:\projekti\LIFE capacity building projekt\C 4 spletna stran in socialna omrežja\Pasice\LifeSlovenija_svetuje_tekst1.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08" y="1402085"/>
              <a:ext cx="8259448" cy="37551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1" name="Picture 3" descr="G:\projekti\LIFE capacity building projekt\C 9 Newsletter\slike\za ppt\youtube-bw.jpg"/>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5936" y="3429000"/>
              <a:ext cx="792088" cy="7920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100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kumenti\WW2_2018\pani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620825"/>
            <a:ext cx="4263788" cy="3764265"/>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latin typeface="Ubuntu" pitchFamily="34" charset="0"/>
                </a:rPr>
                <a:t>LIFE14 CAP/SI/000012</a:t>
              </a:r>
            </a:p>
          </p:txBody>
        </p:sp>
      </p:grpSp>
      <p:pic>
        <p:nvPicPr>
          <p:cNvPr id="28" name="Slika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1"/>
            <a:ext cx="9143999"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latin typeface="Ubuntu" panose="020B0504030602030204" pitchFamily="34" charset="0"/>
              </a:rPr>
              <a:t> </a:t>
            </a:r>
            <a:r>
              <a:rPr lang="sl-SI" sz="2000" dirty="0">
                <a:solidFill>
                  <a:schemeClr val="tx1"/>
                </a:solidFill>
                <a:latin typeface="Ubuntu" panose="020B0504030602030204" pitchFamily="34" charset="0"/>
              </a:rPr>
              <a:t>Sklop: Kviz</a:t>
            </a:r>
            <a:endParaRPr lang="sl-SI" sz="2000" dirty="0">
              <a:latin typeface="Ubuntu" panose="020B0504030602030204" pitchFamily="34" charset="0"/>
            </a:endParaRPr>
          </a:p>
        </p:txBody>
      </p:sp>
      <p:sp>
        <p:nvSpPr>
          <p:cNvPr id="5" name="PoljeZBesedilom 4"/>
          <p:cNvSpPr txBox="1"/>
          <p:nvPr/>
        </p:nvSpPr>
        <p:spPr>
          <a:xfrm>
            <a:off x="317643" y="993656"/>
            <a:ext cx="8548487" cy="1077218"/>
          </a:xfrm>
          <a:prstGeom prst="rect">
            <a:avLst/>
          </a:prstGeom>
          <a:noFill/>
        </p:spPr>
        <p:txBody>
          <a:bodyPr wrap="square" rtlCol="0">
            <a:spAutoFit/>
          </a:bodyPr>
          <a:lstStyle/>
          <a:p>
            <a:pPr marL="514350" lvl="0" indent="-514350">
              <a:buFont typeface="+mj-lt"/>
              <a:buAutoNum type="arabicPeriod" startAt="5"/>
            </a:pPr>
            <a:r>
              <a:rPr lang="sl-SI" sz="3200" b="1" dirty="0">
                <a:latin typeface="Ubuntu" panose="020B0504030602030204" pitchFamily="34" charset="0"/>
              </a:rPr>
              <a:t>Koliko časa imate še do oddaje projekta za podprogram Okolje?</a:t>
            </a:r>
          </a:p>
        </p:txBody>
      </p:sp>
      <p:sp>
        <p:nvSpPr>
          <p:cNvPr id="19" name="PoljeZBesedilom 18"/>
          <p:cNvSpPr txBox="1"/>
          <p:nvPr/>
        </p:nvSpPr>
        <p:spPr>
          <a:xfrm>
            <a:off x="444782" y="2430523"/>
            <a:ext cx="5013058" cy="400110"/>
          </a:xfrm>
          <a:prstGeom prst="rect">
            <a:avLst/>
          </a:prstGeom>
          <a:noFill/>
        </p:spPr>
        <p:txBody>
          <a:bodyPr wrap="square" rtlCol="0">
            <a:spAutoFit/>
          </a:bodyPr>
          <a:lstStyle/>
          <a:p>
            <a:pPr marL="457200" lvl="0" indent="-457200">
              <a:spcBef>
                <a:spcPts val="300"/>
              </a:spcBef>
              <a:spcAft>
                <a:spcPts val="200"/>
              </a:spcAft>
              <a:buFont typeface="+mj-lt"/>
              <a:buAutoNum type="arabicPeriod"/>
            </a:pPr>
            <a:r>
              <a:rPr lang="sl-SI" sz="2000" dirty="0"/>
              <a:t>Največ 2 meseca</a:t>
            </a:r>
          </a:p>
        </p:txBody>
      </p:sp>
      <p:sp>
        <p:nvSpPr>
          <p:cNvPr id="20" name="PoljeZBesedilom 19"/>
          <p:cNvSpPr txBox="1"/>
          <p:nvPr/>
        </p:nvSpPr>
        <p:spPr>
          <a:xfrm>
            <a:off x="444074" y="3302902"/>
            <a:ext cx="5013058" cy="400110"/>
          </a:xfrm>
          <a:prstGeom prst="rect">
            <a:avLst/>
          </a:prstGeom>
          <a:noFill/>
        </p:spPr>
        <p:txBody>
          <a:bodyPr wrap="square" rtlCol="0">
            <a:spAutoFit/>
          </a:bodyPr>
          <a:lstStyle/>
          <a:p>
            <a:pPr marL="457200" indent="-457200">
              <a:spcBef>
                <a:spcPts val="300"/>
              </a:spcBef>
              <a:spcAft>
                <a:spcPts val="200"/>
              </a:spcAft>
              <a:buFont typeface="+mj-lt"/>
              <a:buAutoNum type="arabicPeriod" startAt="2"/>
            </a:pPr>
            <a:r>
              <a:rPr lang="sl-SI" sz="2000" dirty="0"/>
              <a:t>Največ 3 mesece</a:t>
            </a:r>
          </a:p>
        </p:txBody>
      </p:sp>
      <p:sp>
        <p:nvSpPr>
          <p:cNvPr id="23" name="PoljeZBesedilom 22"/>
          <p:cNvSpPr txBox="1"/>
          <p:nvPr/>
        </p:nvSpPr>
        <p:spPr>
          <a:xfrm>
            <a:off x="444782" y="4138712"/>
            <a:ext cx="5013058" cy="400110"/>
          </a:xfrm>
          <a:prstGeom prst="rect">
            <a:avLst/>
          </a:prstGeom>
          <a:noFill/>
        </p:spPr>
        <p:txBody>
          <a:bodyPr wrap="square" rtlCol="0">
            <a:spAutoFit/>
          </a:bodyPr>
          <a:lstStyle/>
          <a:p>
            <a:pPr marL="457200" indent="-457200">
              <a:spcBef>
                <a:spcPts val="300"/>
              </a:spcBef>
              <a:spcAft>
                <a:spcPts val="200"/>
              </a:spcAft>
              <a:buFont typeface="+mj-lt"/>
              <a:buAutoNum type="arabicPeriod" startAt="3"/>
            </a:pPr>
            <a:r>
              <a:rPr lang="sl-SI" sz="2000" dirty="0"/>
              <a:t>Največ 4 mesece</a:t>
            </a:r>
          </a:p>
        </p:txBody>
      </p:sp>
      <p:sp>
        <p:nvSpPr>
          <p:cNvPr id="24" name="PoljeZBesedilom 23"/>
          <p:cNvSpPr txBox="1"/>
          <p:nvPr/>
        </p:nvSpPr>
        <p:spPr>
          <a:xfrm>
            <a:off x="444074" y="4999087"/>
            <a:ext cx="5013058" cy="772006"/>
          </a:xfrm>
          <a:prstGeom prst="rect">
            <a:avLst/>
          </a:prstGeom>
          <a:noFill/>
        </p:spPr>
        <p:txBody>
          <a:bodyPr wrap="square" rtlCol="0">
            <a:spAutoFit/>
          </a:bodyPr>
          <a:lstStyle/>
          <a:p>
            <a:pPr marL="457200" indent="-457200">
              <a:spcBef>
                <a:spcPts val="300"/>
              </a:spcBef>
              <a:spcAft>
                <a:spcPts val="200"/>
              </a:spcAft>
              <a:buFont typeface="+mj-lt"/>
              <a:buAutoNum type="arabicPeriod" startAt="4"/>
            </a:pPr>
            <a:r>
              <a:rPr lang="sl-SI" sz="2000" dirty="0"/>
              <a:t>Največ pol leta</a:t>
            </a:r>
          </a:p>
          <a:p>
            <a:pPr marL="457200" lvl="0" indent="-457200">
              <a:spcBef>
                <a:spcPts val="300"/>
              </a:spcBef>
              <a:spcAft>
                <a:spcPts val="200"/>
              </a:spcAft>
              <a:buFont typeface="+mj-lt"/>
              <a:buAutoNum type="arabicPeriod" startAt="4"/>
            </a:pPr>
            <a:endParaRPr lang="sl-SI" sz="2000" dirty="0"/>
          </a:p>
        </p:txBody>
      </p:sp>
    </p:spTree>
    <p:extLst>
      <p:ext uri="{BB962C8B-B14F-4D97-AF65-F5344CB8AC3E}">
        <p14:creationId xmlns:p14="http://schemas.microsoft.com/office/powerpoint/2010/main" val="37864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3"/>
                                        </p:tgtEl>
                                        <p:attrNameLst>
                                          <p:attrName>style.fontWeight</p:attrName>
                                        </p:attrNameLst>
                                      </p:cBhvr>
                                      <p:to>
                                        <p:strVal val="bold"/>
                                      </p:to>
                                    </p:set>
                                  </p:childTnLst>
                                </p:cTn>
                              </p:par>
                              <p:par>
                                <p:cTn id="7" presetID="53" presetClass="entr" presetSubtype="16"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 calcmode="lin" valueType="num">
                                      <p:cBhvr>
                                        <p:cTn id="9" dur="500" fill="hold"/>
                                        <p:tgtEl>
                                          <p:spTgt spid="5122"/>
                                        </p:tgtEl>
                                        <p:attrNameLst>
                                          <p:attrName>ppt_w</p:attrName>
                                        </p:attrNameLst>
                                      </p:cBhvr>
                                      <p:tavLst>
                                        <p:tav tm="0">
                                          <p:val>
                                            <p:fltVal val="0"/>
                                          </p:val>
                                        </p:tav>
                                        <p:tav tm="100000">
                                          <p:val>
                                            <p:strVal val="#ppt_w"/>
                                          </p:val>
                                        </p:tav>
                                      </p:tavLst>
                                    </p:anim>
                                    <p:anim calcmode="lin" valueType="num">
                                      <p:cBhvr>
                                        <p:cTn id="10" dur="500" fill="hold"/>
                                        <p:tgtEl>
                                          <p:spTgt spid="5122"/>
                                        </p:tgtEl>
                                        <p:attrNameLst>
                                          <p:attrName>ppt_h</p:attrName>
                                        </p:attrNameLst>
                                      </p:cBhvr>
                                      <p:tavLst>
                                        <p:tav tm="0">
                                          <p:val>
                                            <p:fltVal val="0"/>
                                          </p:val>
                                        </p:tav>
                                        <p:tav tm="100000">
                                          <p:val>
                                            <p:strVal val="#ppt_h"/>
                                          </p:val>
                                        </p:tav>
                                      </p:tavLst>
                                    </p:anim>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cstate="print">
            <a:extLst>
              <a:ext uri="{28A0092B-C50C-407E-A947-70E740481C1C}">
                <a14:useLocalDpi xmlns:a14="http://schemas.microsoft.com/office/drawing/2010/main" val="0"/>
              </a:ext>
            </a:extLst>
          </a:blip>
          <a:srcRect t="98560"/>
          <a:stretch/>
        </p:blipFill>
        <p:spPr>
          <a:xfrm>
            <a:off x="1" y="6004885"/>
            <a:ext cx="9183772" cy="79890"/>
          </a:xfrm>
          <a:prstGeom prst="rect">
            <a:avLst/>
          </a:prstGeom>
        </p:spPr>
      </p:pic>
      <p:grpSp>
        <p:nvGrpSpPr>
          <p:cNvPr id="25" name="Skupina 24"/>
          <p:cNvGrpSpPr/>
          <p:nvPr/>
        </p:nvGrpSpPr>
        <p:grpSpPr>
          <a:xfrm>
            <a:off x="271985" y="6165304"/>
            <a:ext cx="1275680" cy="689174"/>
            <a:chOff x="107504" y="121987"/>
            <a:chExt cx="1594805" cy="920234"/>
          </a:xfrm>
        </p:grpSpPr>
        <p:pic>
          <p:nvPicPr>
            <p:cNvPr id="26" name="Slika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1987"/>
              <a:ext cx="955528" cy="690864"/>
            </a:xfrm>
            <a:prstGeom prst="rect">
              <a:avLst/>
            </a:prstGeom>
          </p:spPr>
        </p:pic>
        <p:sp>
          <p:nvSpPr>
            <p:cNvPr id="27" name="PoljeZBesedilom 26"/>
            <p:cNvSpPr txBox="1"/>
            <p:nvPr/>
          </p:nvSpPr>
          <p:spPr>
            <a:xfrm>
              <a:off x="107504" y="754545"/>
              <a:ext cx="1594805" cy="287676"/>
            </a:xfrm>
            <a:prstGeom prst="rect">
              <a:avLst/>
            </a:prstGeom>
            <a:noFill/>
          </p:spPr>
          <p:txBody>
            <a:bodyPr wrap="square" rtlCol="0">
              <a:spAutoFit/>
            </a:bodyPr>
            <a:lstStyle/>
            <a:p>
              <a:r>
                <a:rPr lang="sl-SI" sz="800" dirty="0">
                  <a:solidFill>
                    <a:prstClr val="black"/>
                  </a:solidFill>
                  <a:latin typeface="Ubuntu" pitchFamily="34" charset="0"/>
                </a:rPr>
                <a:t>LIFE14 CAP/SI/000012</a:t>
              </a:r>
            </a:p>
          </p:txBody>
        </p:sp>
      </p:grpSp>
      <p:pic>
        <p:nvPicPr>
          <p:cNvPr id="28" name="Slika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83" y="6257525"/>
            <a:ext cx="2920019" cy="381509"/>
          </a:xfrm>
          <a:prstGeom prst="rect">
            <a:avLst/>
          </a:prstGeom>
        </p:spPr>
      </p:pic>
      <p:pic>
        <p:nvPicPr>
          <p:cNvPr id="29" name="Slika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445" y="6102487"/>
            <a:ext cx="936104" cy="71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Pravokotnik 29"/>
          <p:cNvSpPr/>
          <p:nvPr/>
        </p:nvSpPr>
        <p:spPr>
          <a:xfrm>
            <a:off x="0" y="0"/>
            <a:ext cx="9144000" cy="98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prstClr val="white"/>
              </a:solidFill>
            </a:endParaRPr>
          </a:p>
        </p:txBody>
      </p:sp>
      <p:sp>
        <p:nvSpPr>
          <p:cNvPr id="37" name="Pravokotnik 36"/>
          <p:cNvSpPr/>
          <p:nvPr/>
        </p:nvSpPr>
        <p:spPr>
          <a:xfrm>
            <a:off x="1" y="0"/>
            <a:ext cx="9143999" cy="692696"/>
          </a:xfrm>
          <a:prstGeom prst="rect">
            <a:avLst/>
          </a:prstGeom>
          <a:solidFill>
            <a:srgbClr val="469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schemeClr val="tx1"/>
                </a:solidFill>
                <a:latin typeface="Ubuntu" panose="020B0504030602030204" pitchFamily="34" charset="0"/>
              </a:rPr>
              <a:t>Sklop: Zaključek</a:t>
            </a:r>
            <a:endParaRPr lang="sl-SI" sz="2000" dirty="0">
              <a:solidFill>
                <a:prstClr val="black"/>
              </a:solidFill>
              <a:latin typeface="Ubuntu" panose="020B0504030602030204" pitchFamily="34" charset="0"/>
            </a:endParaRPr>
          </a:p>
        </p:txBody>
      </p:sp>
      <p:sp>
        <p:nvSpPr>
          <p:cNvPr id="6" name="AutoShape 2"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7" name="AutoShape 4" descr="data:image/png;base64,iVBORw0KGgoAAAANSUhEUgAABIgAAAGaCAYAAABkCnj0AAAgAElEQVR4XuydB3gc1fW339mq3mU194p7L4AJxSGAIUAIhACB0P703kINNST0noTePmoSSoBAgNDBNgb33mVbVrFkdW2dme+Z2V1pJcvWymillfYseYLxzt7ynnPv3PnNuecquq7ryEcICAEhIASEgBAQAkJACAgBISAEhIAQEAJCIG4JKOuql4pAFLfml44LASEgBISAEBACQkAICAEhIASEgBAQAkIAlEu+OEoEIvEEISAEhIAQEAJCQAgIASEgBISAEBACQkAIxDEB5ZEl15kC0cbaVWi6aqIYmj4Wq2Ix/yx/LxzEH2RcyDwg84DMAzIPyDwg84DMAzIPyDwg84DMAzIPyDzQt+eB5i1mT664HY/qMkWh88fdhtOaYP5Z/l44iD/IuJB5QOYBmQdkHpB5QOYBmQdkHpB5QOYBmQdkHpB5oG/PA7LFLI7Dx6TrQkAICAEhIASEgBAQAkJACAgBISAEhIAQMAiIQNSL/EAnmC5Kh/zkAdR5a3D5G3pRD6SpsUrA9C0drBYb2Ql51HmrmyMKY7XN0i4h8FMJiN//VILy+64kIP7YlTSlLCGwbwRkHO4bN/lV7yUgPt97bRetlotAFC2yUShX0/3oKPg1P2ePvp51tUtZsvMbvJrXrE2JQp1SZHwQUDXDtyDZnsZxQ89iWeU81tcuR9V96LrhdeJd8eEJ8dVL8fv4snes91b8MdYtJO2LBwIyDuPBytLHcALi8+IPbQmIQNSrfMLQeBUzsuPYIb8nN6GIT7a+yU73DjQ0MwJEUeRBvleZNFYaq4Oq6NgVG0cO+i2apjOv/GNqPVWYjiUfIdAXCYjf90Wr9t4+iT/2XttJy/sOARmHfceW0pPICIjPR8Ypjq4SgaiXGVtDx696SXGkM63fISzbOZ86fzWgoWARkaiX2TNWmhsKL/XrPnIS8xmYMpL11ctoUhsDsUPG/4kAGSvmknZ0EQHx+y4CKcV0CQHxxy7BKIUIgZ9EQMbhT8InP+6FBMTne6HRotxkEYiiDLiriw/lIbJZ7KTY0qnxVKFYjG1nPrMqK1aJIupq6HFUnq6Aw+LErjho8jWgKzqq7sdibDJTzP+PIxrS1XghIH4fL5buHf0Uf+wddpJW9m0CMg77tn2ld7sTEJ8XrwgREIGol/mCkQ8GcxuZIRXpWHQrhSmD8ek+ypu2oesaFuNxXraa9TLL9nxzA+Kj4Vsamq6TbEsjOzGPWu8uc6uZEaFmMZopvtXzxpIWdBkB8fsuQykFdQEB8ccugChFCIGfSEDG4U8EKD/vdQTE53udyaLaYBGIooo3SoUbIhEKxnYzq2JlWt4h5CcPYlHFV5Q0bEKXfERRAh8HxZqHmRlRQypZCXlMzzsUn+phadU8ajyVKOa3hvdJJFEceEP8dFH8Pn5s3Rt6Kv7YG6wkbezrBGQc9nULS//aEhCfF58IEhCBqJe6ghlJZD6sK/RPG8aMfodR1rCVxTu/xq01BR/f5SG+l5q3R5tt+Jbxj8PqYFzOLAaljGRF1fdsqVuDX/eDcaqZRBH1qI2k8q4nIH7f9UylxH0nIP647+zkl0KgqwjIOOwqklJObyEgPt9bLBXddopAFF2+US3deIjXNA0/fgqSBuG0JlDRVIJfDxx7L0mFo4q/zxYeynNl5LVyWBPITxyIS200t5lpuhrotyJRRH3WAeK0Y+L3cWr4GO22+GOMGkaaFVcEZBzGlbmls8HQAwOEPAPEtzuIQNSr7a9jKL1+VPPfNuMfix2bxYGKD6/fjcVile1AvdrGPdP4QAyRjqqpZsSQ4VN2iwOrxUaTWo+iG0mrjY1mEqXWMxaSWqNBQPw+GlSlzH0lIP64r+Tkd0Kg6wjIOOw6llJS7yAgPt877BTNVopAFE263VB2IGm18Qwf2PaT5cwjP2kguzwVbG/YgFWxmQ/xsiWoG4zRx6owNjEa4pCGit3ipH/KMPPkvDW1i/CqHjkxr4/ZW7oTICB+L54QSwTEH2PJGtKWeCUg4zBeLR+//Rafj1/bGz0XgagP2D8UAqtgJS+pPzPyDsPlb+TrHe/R6Ks3oz4k0qMPGLqbuxAQHQOZrqyKg7FZ0xmfPZPvyj5iQ+0KrOZpeea5ZvIRAn2GgPh9nzFln+iI+GOfMKN0opcTkHHYyw0oze80AfH5TiPrUz8QgagPmNMUiAL/w251MiFrJvnJA1lQ9gkVrhIsSmCbmUQR9QFjd3MXQuKjcex9hjObQwqPpbh+nXmqma5rpoCkICJRN5tFqosyAfH7KAOW4jtFQPyxU7jkYiEQFQIyDqOCVQqNYQLi8zFsnCg3TQSiKAPuruJDIpFxypTT4iQzoR8N3lp8usfYJYSKH4s8yHeXOfpYPcY2Mx2f30O/pELz5Lx6b40ZmeZR3VgliqiP2Vu6EyAgfi+eEEsExB9jyRrSlnglIOMwXi0fv/0Wn49H24tA1IesHjqaUNX9ZjSRQ3FSkDLI3Aa0o2EzmI/5cvpUHzJ5t3XF8C3NyEak+bAqdhwWJxP67c+Sim+NVNagm6FE8hECfYqA+H2fMmev74z4Y683oXSgDxCQcdgHjChd6BQB8flO4eoTF4tA1CfM2NKJUDigMZiNxMKTcg4k0ZHM92Wf4fY3oJjbzeQjBDpHIBShZmxVVFFJsWVw8siLeHfL81Q0bjdPOJOPEOhrBMTv+5pFe3d/xB97t/2k9X2DgIzDvmFH6UXkBMTnI2fVV64UgaivWDLYj8CpZoYEpGHFzpjsqQxMHcmiiq/Y2rDePK48cER5H+u4dKcbCBi3CAVNV0m2p3L0oN+xo2kLn2z7F8m2FDOKSPyqG8wgVXQzAfH7bgYu1e2VgPijOIgQ6HkCMg573gbSgu4lID7fvbx7tjYRiHqWf5RqN0Qi0DSNfkn9GZ4+juK6dRQ3rDfzEFkUIw7EOIFKVKIoGaAPFxuIUdN0P9PyDsOuOPl6x/vYLHYz15XVYpET8/qw9eO3a+L38Wv7WOy5+GMsWkXaFG8EZBzGm8Wlv+Lz8eIDIhD1YUsbkR7G07zTnoSmqdgUG378ZmJhixJ4kDf+kY8Q6AwBQyAychHZrQ4SrEm4fI0k2VOp9e7CKifmdQalXNuLCIjf9yJjxUFTxR/jwMjSxZgnIOMw5k0kDexiAuLzXQw0RosTgShGDdNVzTJEIiM1tXEk+bjsmSTbUllXs5QGXy2B7WiStLqrWMdbOV7Na4qORvTQIUXHs3LXAiqaStB0LSA7SoRavLlEXPRX/D4uzNxrOin+2GtMJQ3twwRkHPZh40rX2iUgPt+3HUMEoj5s35AAZEhAXr+bqXkHMzpzKsuq5rOxdgU+1Wse5SxbzfqwE0Spa4EgU0MGMrISWTh5xMXsdO1gXtnHNPkbgn8v0WlRwi/F9hAB8fseAi/VtktA/FEcQwj0PAEZhz1vA2lB9xIQn+9e3j1RmwhEPUG9G+sMiUR+zUemsx8Tsmex013G5rpVeDVPINLDzGstD/PdaJY+UZUhERmRaaquMj57BnmJA1hQ8RkuXwMouvhVn7CydKItAfF78YlYIiD+GEvWkLbEKwEZh/Fq+fjtt/h837a9CER9276B3umG1mtEClnITsg3cxAZW8z8us/82khcbWYjEpEoHryhS/toCJAamrl1McOZS1nTNvOUMw0/Ft2KYpE8V10KXAqLCQLi9zFhBmlEkID4o7iCEOh5AjIOe94G0oLuJSA+3728u7M2EYi6k3YP1WUMYEP8CW0KUnU/afZsbFY7NZ5KNN2HRbFJwuoesk/vr9bwLDNgCCt2MhKyqfPtMpNXWw2/Mk/Nkwi13m9n6UFrAuL34hGxRED8MZasIW2JVwIyDuPV8vHbb/H5vmh7EYj6olXb6VPL8AWv6mF4+nhGZ01mW8NGNtSuMP8ukE9GHuTjxCW6sJs6mo4ZOZTqyGR6v4Nxa02srPrBjFQLeJT4VRcCl6JigoD4fUyYoU0jUpNHkEUDNVoymTYPFQ0lNOlaLDa1i9sk/tjFQKU4IbAPBOJjHDoTh1Jg81Ltt5Fhg7qGrdToxpE48ok/AvHh8/FmVxGI4sjioUgiIx9RVmIeBxUcbR53P7/8UzPBsK4Zi2hjq1kcQZGu/mQCgTxXinl6mdOawOTc2QxMHcmyqu/YWLsKVfOh6OZxefIRAn2GgPh9bJpy1ODr+UWKh2KtiKHaD7y17l9s03x9/sFF/DE2/VFaFV8E4mUc9iu8lJNyEtnmTWO4fQtfrXqJxaoXNb7MLb01s5jIM0BfdAQRiPqiVffSJ2MgGwq/X/fSP2UYuYmFbK/fSK2vCk0zIogkYXWcuUSXdDeQ5Qo0TSXFkcbg1NHUeXdR2rQVVVOxGLWIQNQlrKWQ2CEgfh87tmhpST6TBp/CtMRd/LDpNZZ74uehRfwxFv1R2hRvBOJjHKYzrPAUDsmwsrHkGb6p8+CX8KF4c/Xm/saHz8eXeXuBQJRJQWoRydbQ5ifdjEjw+CrY6a7BayiX4R9rJv2S8km12gIPpbqG119DtauUei0s/NE2gIHJqWjutezwGEl1wz62/gxMTmvnOzspCUVkO5KxW4zEzqBqblyeEso8ruAjcg5FafkkaDvZ3FiBFt6+hCEMcSbgda2j1Numzm70O6NJRh4iq8WKVbGbJ1EFooYU/Jo/mDOmmxrUaEXxaejphgIdTGRTbQVFg4zg34U3pcaKYuyGS1PREztoY5UNkv2QEEFfPBaUBtCztBYho8qGEsjj3fJxqujttcu4om1f2lbbtj1GnTWWQPKe5o+GnhdsQ7vf6+jZKtgBrwVqFBRNAYuOnqGCI4K+RukS8wZhCJCKjt1oiJn3SkPBYvpbwMN65pOQNIIiewIWrYYdwS0nLdgLGZCegd7eXGA0N3E4Q+0a1fVbIgihzqYwrQC7fzXbXKq59c78vSMRa6vOa7hca3afe0w87ZTRCtvu7U1P3o8cmx1LeB16E5V1m6nRMylIKyDJTBge9lFr2NhQYkZ+tf4E6t/tesPlvKta+hX80d7ZJpOfOpgkvYItjUa+s3BnT6Zf6mBS2nzXbl/wUl+7nnI9i/zUXJKtRs40UNUaqhpKqOvB0PbY8/vd/cfhHExRQjKabzvbXHWt7eAcwpCEFGyE/KX1NgHTHpZGNod8xZpDYXI+iXot5Q0lNAbZOxz9yUtIxxm8N+q6F5d3D/fpkMO1OzaM+0B7bQncWxMtOu49jR3j/p+YR4rNjtWow7z/l1PaVBVYK+x1LOZRlJ6F08yZ1uYT1p60VjyyKBB/3MukHhjjaUoDpfXbzK1+zTOAuQbLAO8qtruDc2WE67e05JHk2pzN852u+/H5a6l2lbVe52HMlVk4cVHVsJkaNVT/HubQcD9vO+9b0umXXESaxdOmrPDuF9A/LZuE5rnWWK+6qHdvp9LrCbvVR7KWbA9rJOW3c43aSL27mEpjrRXBPWa3Md/clD2MQXMOScLvWUOJYcuwpmcljybL6qaivpj60L1I8dHQtJ7yvbVnD/ddY57pl5BGgsUaWDLqXhrdxZR53Ogd3ju7b/0RU/eFiO2jYc5vbdcSzfffoP9Y0slO7EeaLQGbOVlq+Pw1VDaWNt8PWpHezZbBNUakfrDb+im0HghvTx5pNmdze/xqA9VN26htHvPGWmwoQxzJwWtang+rmsLb3fk1S6CvwbnOasHn3cI2V0Ob9Y5xIlAH3Pa61mx7X8+Re0+HwzmS+dIoJNL5uKO5dc9rZ9qOoc6uuzrsa9df0AsEol9w7owLGWXdQInxwGVJINGagLdpPl9t+4gV9eV4Qg8dlmwKc47hmIGzydEbaPTrJNjTsKtbWLLtVb6q2kJ9aIGSeT03jh6Pp/w2nt28kdow8Sij381cNmoCjdvO4vGtjXiCd7ukxKkcOOi3TEtNwu9rwGtJJ9WmU7vr37y3/Qu2ul1ozObMGVcyXvuE+xc/R5nqbV4UZA97kGsLUli++gre3NWEr4fUdjMa0Hh0V3Qz4iPBlkRuYn803W/mJDISC5u33u7Ya7YqCWu5B/UgFWxApR3lBwfkutEnqUbW45aPpqB8koxSp8B+jWhjtNbftxofCsr7qShj69EG6cZRbXv/bHdiXaSjHuUNiC/GVrv3U7GoKrozTNnIcaO1bVeo5LZ96ag9Rp3f2APiWHP7fGhzvAEW7X6vos/yoKfpUGVHWWpH8SvgBka70IZrHfe16+cRs8RADFHgT4boYLU4yEnIx2qxUdpYbAqRVsXoaHfLRBlMGXM/J2dmkqiu4I2lf2a+yx0WCn0R1xw4G9/W/+PvJS3jvRnTiIe4N9fLJ9/fyud+NwGpa0+fuZw/8zxyak/jgXWNuI25w/h9fiFN9Vup1tUgJTc7Sv/Cuzvd7cwD7ZTRqrrd2zt73POckOFgW0MJakjwUbfw3ernWKz+nHNnnsdwy/rAHBoyk2cJT677Fx6trQo6i1+OPobBjoAIY6iO6cnDyLVpbC/5HY9sDmfUEdspnDXtDwxX/8eTq15gm6dlPsR5KOdOvIwRvre4bdnruNRAO9rtC5WsXfEY/1MP4MQJv2Sg1YdqHUCWdTPzVt3Jfxva4xglR29TbOz5fWv/8dsGM3HgxRyb42Bz6TO8um0lXnM7sfGxkzP4Xq4qHECCpZxvltzAe411rXzStEfiKm5a9CguPYXCnJP4zZD9sdf9l7fX/oNNmg+LYzATi37PL3Lz0X11uEgi2e7A3fgtnxe/z7LGatS2L3OM6osu4fzsIlOUMT/my5lMbN4FvLrwXn5UW8apLfEMLp98NPlWG7t2/IHHNm+iobkfxuI7eP8fcAC5Fg8NPj8JtlRsni95fdUbbFZ9aHsdi0dwwtgZ9LNaUZyDGWw+8AZfIPlDY8nL/uE81AP4rfjjXgbaYI6Z9GfmJG7kzUV38b2nxZ4puX/kylHjqC0+iyeNedd4uI9w/TZr7NP8JjMpON85cNgSSNC2s3T7P5i3az1VzQ+Fxlx5JP2V7Xy35m7erirBZ/rhHubQkJ8bORlbzfs2MjPncsKwo+nnW8BHa59hkbu9yLTzuPKAo8j3bzBfAlqsKSRbVUor3uSD7fMp8wfm/8jWku1hjaT8ttekk2pxUVL2NO+WrKXSXOvu/R7Tasyb+SmDw3NPYzDnem7dbwa+sit5cNNW3M03mXx+PflhZtkW8OKiv7JKncP/zTyP0Y4a1m2+i1d2bKJuT+1p575rC84zc3IKcai11OuJJNtt7Cp/nOe2rcarHbn7/bd7bgO71RJT94WI7ePhgPbWEs33Xw9+UsjNnMtRAw9mkF2nyd+IxXjO8q/nixVPsMDn2X2b2W62DPhfxH6w2/optB4Ia8+gQxlg9dGgunDYM0hiFyu3v8gXFeta5oNh93F3wUA8Zr4kKwn2DBzqJuZvfI7P60vxm3ND59csgVvpzzhn8sWMciTjrn2Cx1Z9QqXqDxOFI+C217Vm2zF7qNx7OhzbkcyXnZmPO5pbZ3BM89q5yHw5YfGFXqqG+2wn111hc3CHXe7CC3qBQNRmUDiGMyl3LgcV/YxC36e8suI5Vnm85huL1PQzOHfMXFLrP+HD4n+zqMFHv6zDOWTg8Ux2bOGjlX/hq8b6QBhk0R3cWZhJlV7BgpX38X3ogdHWn2PH38qMpDw8VadwX+ghz1LA/vvdyi/TG1le8k8+3/495Y7xzC78FYcUjMFX/iDPbPqeKk1l4n5PcWqOyoLFV/HvRheBx558fjP1caYrX/G3xU+yRfW0jlrqQqNGVJQeeKA3IjyS7GnMzPu5eVT5Z9vfpt5fi12xBk89i/LDfLioUmdD+d7ZvjhkdKrKgeVzC/pwC5YtKuoRHthjFFHXCEQRC0xG+/ZFIGolSrWx3G6iVZvvDWFI1cEQsBYlY93hQz0iJHBF5AVdfpF5f1UCkUQOawLjsmZQmDKY+WWfUOEqwaoEFL9uTYbu/BUXTzqV1IbVpGQOZ9e2P/DEtu14mhex3SAQRSwwGXT2USAKf7hpZdmOytu7GxgPM4ePuoKZtjV8ve4BPql3t4SSd8j2OC6cNZdUt8ausjt4qbwsGPWZTL8ht3N+/gCy/T9wgyE+BG+Ce3o4CbQyndHZY6ivX0hd8qVcOPZQbJWntIhxXe7RkRUYW37fYu9HinMZUnAxv+6XwPbSp3iplThkCDJjOW3i7Yzx/UBd6gE4qu/kobWLaFBbMkk022PJK2SmHcVvhh+Ms/4j/mWIQ4boQgYjBt/E7wsz2Fb2Kv8t+ZqtWn/G5h/L4f0PIr3xVZ5e9T4l/g7yABkCT/6lnDN4GI07n+eJjV/h0UJybDLDRv2FC7LqWOUdyUTrEp5efD+rfS330cD9/2jSG77k2x3v8/muenKzDmZ2Tiab1r/CEs2LGqnYW3Artw0fTc2Wc/hbG9G4tX8miD92MEQKBt7DJYOKKFl/Jc+UVwbHfzqzxz/Mr1K28d7Cu/nG7yaxE+u31jbIZEDOQcwuOpYpyXUsWHMr71ZXhQlBh5Pp92H1f86Tq56l2GWsFzsjEN3HioQDOHq/X1PoW8CHexSHDBCty3UkTmJa0fkc1c/OqlWX8Wp1E14l8rXk7u8QIyhfb3vNLA4cdj4/T63nm8V/4IMmY026LwLR3sbgbE6ffhkT9c94IPzFaMJFXDftMCwVt/LQhtV4ggLOEKUa9O38Z+W9fGeuyffwYqXVfTMwz5xZmE3Jzo/4uuRtVvmKGJN3FOPtK/ln8Xd4tV/EjEBkeEPs3BcitY8WeEGzx7UE2BJ/we/HncVwdTHfbn+Xb3eux5p+KDP7jcBb/DyfewzRps1nDwLRvvlB67ID7TmTYf4FfLH1HT7btY309LnMHnAcB6Z5WLjmT7yzqywwH7Rqh5Pc7LmcMPwkBvk+4MGlL1NuvtDv/JrFaFFG/z9x5aAMttels19qBZ8uuYlPmlzNLCLi1imBSNZCHa/OIpgvOzUfRzK3hloVeDmRUHUK94d0hNBXnVl3ha2NO+5v117R+wSi4IvPAYPv56IB+Wxdfx7Pljfh1dM5ePzDHJuyg/eW3Mk3rrA3/dlXceN+h2DddSv3rV2GW1Nh6H3cm1XG266BTGl4mBe2FdOoaaTm3silgy1s941lkOc67lu3HbfxEJ56GddNPBhbxR08uGE57uY3l4P5+cQ/Mze5hI9/vIVPPS78GRdz3dg5WMuv4aFNm823KbbEi7hq6qEoO27j4S3GjbLnT1UxE4uhY7FY2C9zOrML5vJN6X9YuWuhGdBiyEdRf5A3RRUv6lhQFhnikAd9kr+dyCAFvk3GghttMlg+dKLPaEIv2lN0UBwIRKG5wBCKliRicXvRZvkD0Uc9+DEXtbpublUcmDqCQ4qOZ9WuH/hx51eoumpGr0Xdr8L6nz34Qa4ttLNgxas4RlzOZD7lkSUvhUX3iUC0R3exD2T2yBs4KrWJpZvv4+2K8uCDV+AXHbM9mysPnEblxlLy+23k1dX/YIfPh268bZv4O5SGaoalVfPIjw9Rrga2YHS0QA3UbLyNu4izRo+jeusFvLijCW8PT6mx4/eBh63c+pv4r/dMjslNZlvp87y9dRG7tFAEW5Bi7o1cOXI/yjZez6bcvzA3aSPPL7mHVR538wuMgD3W80RxDb8cegCJ9R/z742vs9qYb4xi7Mdy4ZQzGeB6kYdWftDqren4UX/j9Dwbq5dfzis1xn16T55mJzvzd5wx6nAS69/nzTUh8Sl4vfl29lIGNz7Do3UHctmgAWxfdR3PV7cIDsb9/7i0nXy06I98Fn7/D6+yywWiUHSF+OOe55BfccG031PU8HceXPUpNcZbdftcLpxyDv0bn+LO1f/DrSZ3av3W7hyRcjpXTDiRnPrHuWvV57hV4zE1OLeXf4stdyZK2d08W7yOGu0Crm4TNbpbmaavqHy36nvyhh9DoTqfD9c9w8Imr/lepv1PO/cS5xVcP+0wbKEHheROrCV3qySC8rV2rtlN8NwHgaiDMThqxKOcnWfn+yXBF6O6nZwRD/CHfha+W34t79e78IWEoPqXqUj9NXn1T/DcuvmU+o/gvPYib8MFInOeOZshnte4b/lbVKrtCc4/7WVINJZNsXJfiMw+Hd9/B498lEv6JbF8zWW8VrW3OT2M5h4Eopx98YM2Rgq0x86PK67in7WGjwUvSD6JyyaeRkHT69y7/F/UGP7Szvxvjvu0nXz4/R+DEeKdX7MYAQDHTH6Y2ZZPeWpLAieNOgi97Doe2bK1+UVkRNw6JRCFQMi9Z8/jNoL5slPzcSRza6g1exaIUiJedwUjtyWCaE8m3sOEb7+MP8z4OQnVl3DP2m241YM4d8aVjPL9mz8uewWX6g0rcBbnzLiOMf5PuHnps+Z3KSMf5da0rfxxs4fzBzn5ZOVjrPakcvD4O5nueplFSRdyiPJv/rTincDWB0NQKspiw9JLeaG+9aSYOuxhbirMZOuaC3mm0vhuEidMuZ4DrAt4eNFfKVE1Bo98gItzVb5cdCMfuUJRRdG4HXW2TB2/7sejehiRPh632kSVu8J8iA+detbZEjt1vSEQbdPQGx2Q04R2wB4EDq8N5d0EmN2Inq+jzE9F8bn2fH1wi1jEEUB72GKm9G9CzwvtigrL/9NeJ/clgmihgjY9rM8pfvTkYH1Gm9p+v1sOJAWKHVjWKC1bz6Ic9BWJfc3YNE3Fo3sZlDLCFBur3OXmNkZDBTDEo+75BCL3pqrvcP/yN7AP+guXFibyw5KrA9F95mKiGwSifnYWr3mBxWow/HqP+X+M9nS0yN3D2+/kHTy3/i08WmDua8kXFCiv0HU3b253BYWUveVAClkmm8KB13D+gHxKtz/Ec9tWhG1NMq6JgK39Mq6bMZrSBS/hG3cy9q138UZ1FUlFd3BR3g4+qBjAif0tfLXwtubte+aCrU1fVH9ZqxxGqclzOWnUr8hyfcY7a/9pbnPqYX3IhBYbfh+wd3//Dj2v1X4AACAASURBVBKSc6iueJKn1n1JlRYe7m60NhDFcVzial758RGW51zNzSNGs3PjVTxTFhJegg8MKU3stA0iw/0F/1rxGD+6w7YR5N7EH0dNpqHk9zxR3GaLZvaN3DJ6Op6y3/HIpna2bwZdLSFxKr8ecw3j+Ia3Vz7Nj22276QU3MG1Q/PZtPYKXqvan99Nv5ghrqdaBAd+Zt7/x/g/5KalL7S5/7d5UIlkLEYcQRQQiMQf9zabp3PQ2Mc4PrWUt5bcyny32xz/1wwewNYNF/NyhbFmCtgv0vVb+yJyOqdMfZaZ1sX85cf7g4JzaK68hm+d13FCto9PVt7J142/44oDWm8rblcg6pdKtZpDP2U1/1t9Ox/VhkVPttvl1nOzbskhM+1Czh8zEVfp73nU2J47uDNrybaVRFB+G4HIaENW/+u4xHihuu4CXjB5d14g6nAMZpzHNWOOwFF1HQ+u34ybUZwy+S4mae9x/7JXqTSjM1rqfdN1LacX5bFx7R28tmsKZ834v923ZocLROY8Mx136WlttjmHM+ro3tk9q462tcTEfSEi+wTn+73cf4+b9A8OSVjFswv/zCq15UXCXsnuSSCqPY2I/KDNnB2+HjDb41jOYz/ey5ZW7UnnhClPcZBjHS8t/BPLjO3KrdoBDmc/Dht9N4clrOP1H+7lR78bdR/WLJiRcgfj3X4lf9vq5MiJd3OQ9UseWvwcO4JpRiLitg8Ckdx79uZ5EcyXnZqPdy9v97m1I4GoE+uuvUTydcdM1msjiLBczLX7H0FG/SPcufJL3OphnDfzQoZ63uT25f9szmcRgJjNqVOfZLryLTcu/qu5lWHK2Kc5LWktNy96jznjr6B/2Z28XHc4540bxopld+Mb/jeOsH3GHcuDuTGGP8i9BSms/v4KXvE0ES4/2Qb8iVsHD2HnxnN5srQJjw6BsOos1i65htddAzhp4m2M9/2DB1bu6c1Hd5h7T3XoeFQ3FosNu+II5JIJ5ouI+oO8IaqstKAb2XUHutFH+FsSVoc3tzgRyxINba4nkCNohxPrtxbUuW5Ibu91XtdEELXOQRSW/6c9fWNfBKK2OYiGNaENDUZFtZeDqG0OJL8N5UM7HORun1sPupUhMPp1Y4Olgt0SyJ5t5CEyPlH3q2C/A5F7oRt3KZ7Es7hi4tEkhRaxZiRfNwhEbffQ7zH/j9Hwjha5keUgqqm+nddNQShQXuscRHvLgWS0wU568mmcPeEo0ure5aU1/6DY3E7U8omIrbmoH8CW+VfxZf87OC3lE55es4pZ426hf9VtPKedzw2Dkln4/S381x8Ix24vB5Gn8SOe3/QNXnPLUSIHjX+Mwy2f8fKKf7CxTbt60OWDPt7Tfh+w9whrPZoVykqf550di9jiqm2dNNOM4jiLnLqHuW/tfNzaIZw542KGeZ7mkRWfUBXMnxCwRyJNegJ603/598YPWFO/nYZQPr/8P3LriLHUbT2bv25rIwI5LucP0w/DWnkqD64P5uRqayBbITNG/pFfZXhYvPF63q4IewtsXpvB7PEPtQhZqodpo5/lpPRK3g4KDiq/MO//w73/5NZlb7a5/4dV2F4OovbGYqcEIvHHDsdczjXcPGoKjVuv4a8lPg4Ydy9HOZfy6qK/sdwUzQP2i3T91r5AZOc3U17lAOc6Xl14Z+BhL3xurziI30w4g0GNj/P02qmcMWt/vGF559oViPL741dtWP2L+Gzd6yys20h1+GEnu3XcmJsPxrbzfv69001a8oFMzN+fAazjm3UP8KmxPXdY59aSrauIoHxzi1l4G2YzvXB/ctWl/GfJ4yw0eXdWIIpkDA7myIl/4gjnEh5a/CiVSRdx6fhZNGy9kme2lwYjKcLrHcEvJlzDDMvHPLWyjqMnn0lWTZvcfeECkTnPjKd+65k80XaeaYbU0b2zQ0+N2gU9vx6KxD4d339/PfkfzLYv4u4fH6QyGPXbIbS9CEQPrIvAD9qsn8LXA2Z7bD9y56KHqG7VHjtzJjzH0cklvLvwNr418kca7WgWmzIpzDmMA3MK8dW8wkPrPgtsae70miUUKefmi0W38l+Xi9yh93NZYQorl1zJm40uM3I2Im6dFojk3rN334tgvuzUfBzJ3NqBQNSZdZcIRB1NLe1P+EnpN3D1+Gl4Ss8Ivk0Yx8lTb2G6Mo+Hlv6NHb6wEyMcJ3Pp1FMobPp/3LHiXXPxGL4YyCi6g7Mzl/Ef3yyO5t/cv/Zzpo1+uvU+3MLbuXPYUHZuuJony3a2JMYmmaGjH+aibI2ly67gjfrAZID9GM6dejYF9ffwVNUvOG/YCMo2XsCL5na4jvrcfd8HshBpePwuchOLzAf4Rr9xnFfgJK2obwUyRRUf6gALyno7SqIHfbI/kIS5WYRR4IsULD4v+phg4mrNivK5sc2sAX1Ye4mZFZT3UlHGRZikemsC1iXabkmqI45AMky2LwLRT8lBZNRZb0fZpKGPa5PQu/tcaA81BTJcGZFp6c4cbIrV9KuAQNRdW8zsDB35ABflJ7Fx3d/5wm3sjR/MnJHnMJrveGDxI2wz54muFIiO5YJZZ5O9t4Vuh7bpaJEbQf6MVnV0VF47DXJM5JdjruVAx3I+XvYwX5nswj8RsjUftAvYNO8qXncexwVjJrFhcy3jhyh8segBfuj3B24Jfe8PCO8dbzErYs6oM0ivfoj32k3y3SHgKF4QC34fsHdew8us1qYzKnMQeu3bvLrpfYpdTc0iX3rRnVw1dDgNOx7kg12BJN+Tht7MAQnb+c/im/ncFSbYJW3ig11exmZOooBVfLb2Wb6uL8VtvEhIv5jrxs3BWnkNj63fTENzbi9IH/hnrh00mPIt5/JUewngSSY3/zLOGzoed/njPL55AR5jC3j4x3E8F00+kwG+//D/tiwMiIQ553JuQT/Kt1zNEyXGw+dYTp12GzMsC3hw8aPBcd2OmaOyxUz8seMBFYiqnqq/z1/XJ3DKhMOxlN3OI1vWBLfb7/v6LZS7DNt4zppyO2P9H3LL0heDUWSt58p+A+/m/MJUlqzYxogJk2kqPrf5YIL2t5hpLCotJStrIgPtFSzc+Fc+rdy8l1MTjfoOJ9dIUm2cjmtEZ/sr2Vb+Kh9X7Qwkwe3sWrIV3AjKN+9noTZYSU0aQg5bmLfhHv61M7RFeO/3hIPHv8hxCSsCiemN7Q0RjUGd1MKbuG7oIIpX3cGKgts4IXUrb/9wL9+bYp3xaV2vPfcKLh8+garNX2If9CtSq/ciEKVfzvXj5+CovJoH121snaA+5gWiWLgvEIF9Or7/Hjb+FY5JLePDsHtEh+N/rwJRI53ygzaV/Wz8SxyfvIN/LrmNBe6ww0dsYzhryp2M07/jiUWPB/K+hr8gUDLIT8mHho95a/VTLApFxXZ2zWIZw6mT72SGdSWvb3iXXZoXPelETh02BX3nVc2+GhG3vd6f2llbIveejgWirpyPI5lb9y4QdWrdJQJRR1NLmxuZkkKGs4AJw6/nlyk1fLfi5uDeZhg15G5OL8xk4/qHeb96i3mkp9ORR7+iKzivMJ+t267jhe2leDWdw8a/xDHOJdy0+AlclsM5d9JcCixWNm68kn9UNTFzrJF3YTW3LnqEeuMGaT+G0yefznDfW7y0/jNKGitxW9LJSZjJcWP+jxHqF7y29ClWqC0nW0wyklVnVPGjZxDTbN/zSvPbso763D3fB3IQGQdUamQ78zm46BiWVX3PpvpVwQiibniQDxdVXDaU+U6UFA/6hOBWK6OBbhuWdxIhvY0Q5LJAshvtUF8g745bAbseyF/ktqK8n4QyswGtvTxFuoIZ6mUkeDY+K5OwbvWjHt76FLOYF4jcFqg1guS0Hs89FPLa0Okdxr9T7OkcmH8UJY2bWV39I5oRsaN0g18ZjbGN5YxJdzLOtpUdbk9L9IRtIAOTm1i94mperq7F2yapZ+jUwuZRuNebtp30pAIc/koqvX6Sk87mvEmHY995Bg9vDEZTRPpQGvEiN9oCUQr5g2/l4qIcthbfyIs7ysw5s9UnUrZFd3LnkBzWzruKN/0OZo69j9lJdqx1T3P/+gW4827mtuGFbF5wJa95IxWIcig0jjvXq9ncUGqemBcLn5jx+1YPYansN+hsjswfi1b5JK8Vf8t2r5GHKIcjJz7MnGQXJU3VYQyNo94TqSi+lseDidzDH5yTMk/h+ME/Z6g+j3+tfY2l5ulkEzl2wtUc6FjBm2tfZk1jKU0kkZZQyMEj/8jsxPV8uvhePnPvfgKgLeFQzhh/PiPVz3ht6Qut7p8hm2YMvIdrBg7C07CNuuZTACE7ZQzOpjd4eNmblKs+Jo78K7/Nc7B57YO8X7uFHR4Xdns+OQlO3A3GCYJauzko2vWdTkUQiT9GMv7MqOqB6WyosTEhrZwPF9/ZKldUZ9ZvrcUchSRnDjnZF3DmkBHUl97OX5uFpzZzpXUOp0w6n9G+rehp/dm1+ZwOBKLA6ZU/JB/DEUOOYpyjlC/X/I2v63cExNHdPh28bDCu34e1ZEs1EZTf6oWHjZEDL+Ko/KE0lDzEP0vWsLOdU8P8tv7kWJuocVej2oo4btz9zLJ8xS1LnjGFtkjHoE4gGfJI71fUJB9CQtVDPLDeiE4Mib5thanhHDH+NuY4y6hyjsJe9duWhK673Tdnc8q0S5hhWcOra15kfWMxtaqDlMR8Mi1NbG/aiaYfFVNJqg27xc59wWhNR/bpWCAqGHAHFw0aQd2OP/PGjs2UuRvQbFlkJ2aguDZT7g8ePR8+NjoQiNxaZ/yg9aBLLbyaKwdPoGH7vbxRvrll3s8+i7OGT8Bb/iiPbgy+eAhvhzKJX4w4lf1T6vhqzd/4vH5HQMDt37k1iyX9Wq4aP52kpmIqVbX5BUxi0kgK1R95KniYQl4k3FpxUknuaG2J3Hs6Foj2ckJxp+fj8Pl3T3NrqEXt5SDat3VX80uQSG60XXhNL9hidpSZvK7Q9Wf+YWyXsA9jfO7hjEu2UrnrDd7Y+DW7QrkV7LP45ajTmZLUwOrSj1lWb5xidigH5AxBb/g47NQVOGnKP5iFkZMokK/AeHN6oHMLH6x7k62qN3DUY/Jm/vbDvWwM7msdUHQlJxZNwN74DfN2LKLcMY4DCg5miL2KFcUP8U7z25mghYJ7fgutCuUlN/Nw86KlCy34E4oyBCLjH6ctkZn9Dmd4xjg+2fomxQ3rg8eRd1cEUdgx94aw820CirGVarRqnLANa5OwrlZRjw5uLwv12dhm9rkF7Vg3eqoOxXaw6CjGFrQKG8oWBX2OG729LWheK8omxUjDAYZYtNQJBS708aFInOAWtVY5iIyKNfS8QHTVbh8zn5IfbZzWkmTbpqEb4o3Szpa3jk4pay8HkVFpeJ6i4gQs31jQf+kKMOiu1D578TvTq3SwWWyMyZrOpJwDWVD+KWurlwQ4dFMEUULODVy732Tqt1/B37aGQtyB5LO5YuJxZNbdxX2rjRObzm8Vkh9Kcticw2f43o65z+XAkRcw0reI+TUNDOr/W36W4mLp+pt4qyq4VaZVWHNL7pa2eXVakLaXMwharr+QazpKsNrKPu2XB17qa9dTHtoq1Pybn3Hu9CsZbV3FR+veoth4Ixb8LtQGR/b1kbEdej/35luYP+963vO78BmRH4VZ7Nj8CB83ePDnGxFGQ9ix7CJeqAtEV7aXg8ioviWn0vGcP/NMRvg/4ZYlT+8538xPmBv35aex4ve7b1FMZ/TA8/ll4YiWh0T7aVwx9XhSqx/kXnN7WegBbo65zWy0/wMeCp7qcmCbU21Ss37LCYOPMk9++X8b3maLy0dy9pmcOvhn5Pl/5Luy7wKnmOUdwfhkKCl7kpfbnp4WBNx/6P1cUjSI2vJ7ebdVNFjIN7OYO/lxDrEvCuRJCuXwAmYa28yyGltOZko+jpNHHMvYhEZKKj7mq+ptpKcdyYxsG8uXPsDXatstBnsZi50SiMQfIxovwajq0XYb7uongsmpw+ISO7F+O3Dcc/w6uTSYcy2LouwDmJU9BKvrez5eH34E/e6CSsGAu7h44FiSbT6KN53VfEpd+xFEAYHoc2N7SsqRHD/0ZKbafuDtda+ytLEGdTeRKBIBBzq9lmwGHEn5ba9JZ/yQ6zgxP5UVq+7lnboSfG2ElMS8Kzgxo4bVZUtxpR3PEYXD8FT+lcfNB+tMjo50DAKjhj3EWQVDcLKdr5aFklOHOtBO5FLOZdw46hByLAlU7zyp5eTgdl6sFBRdwm+KppPt38TisvdY1ZTNsII5jFXm8+jaD/Coh8ekQBQL66GQBfZun0juv7P45djTmZHqpLzqI76v3IA/cQrTCoZTt+FO/lXXdoswbU4PM14U/DQ/aD3fDOeQURdycIadHTs/5htj3k8/kln99iPFu5D/rgmbD9r6lDHnjL6AGbbveX71M2wxTjg0o4wiXbMojBn9MKdn1vDZoj+a28tCM1qBsc2sKIfNKy/nBfNFZATcWq01U5nZ0doSuff8ZIGIzszHkcytodVyOwKR83Su7My6q00uMPQmKus2U7Pbmj2iO3CnL+oFAtFU5u53PEOddvNkLTBCdmsor/mcr0qXUN3mVBYSpjJn4JGMSEw1tQV0NzUNS1hY8gFrPS05NA4ZcRsj9C94sTmvRWt244dcz0HJNXy/+jkWN0cFpTOs4AT2zxpCps1hPot7/GVsK3+bj6u24d/tTfZg5ow6m9EJu1iz9m/BLS6dtlFUfmBGD5mnpKsk2VLNBNV+zcvK6oWmYGKzdNMx91sSsFT70CaEbZFqtKEssMFUj7nVTFmSBDZPy/ayEJHgNjNGu9ALdKhwoKyyoXiNvXEq+hgPeuEeTjnzKyjLE2CnxQhogSwv2gRfS0SRsbluXhJKXVv8PrQ53vajdYy+rLcaGlLLJ8mLtr8R4RQoj8FNZpJt03l2OrCs19FmBCOg2lZlfL/UTjA2u+Xb8DxF5Q6U5Qrs7wkkt+7pT3Bu1BQVu+JkYOpInLYEUxzyqR6slsARa1HfuggUDLiC4zN11jdvLwvBCY5LZRWvr/sXVdpcfjNuBv2s1lb6WnMOn4JLOD/Dx49rng+bC0JlpTN6wBkckFFIspFHCzc1tZ/w/tb5LXNT0SWcn12Es01i7tZ5dcINZyxajmGww9aqPS3XH83J4ybgr7jPzHNhCFrmfOXYzLNmkmoj71PH5UEla1c8xv/UttvHjuPkdngYJYbakF10SWRsC87nvD2yMyLfzuTMooE0lLUIBGZfUjOMIdPq05JTaTa/HH0k/bUfeG79B+30twcGQQz5PQT8J73xT2FJyY2HxIs4KLk6cE/LPIOzCvtRWdKyvSxEzXxZklTJguC9b0w7vpWafSYnFg2kPsxu2VkncnjBeHJtTtNvVbWSkuo93KeDle3J1i2+OZ1jxh5Jtut9Xja3l4VtPzPFxkJqwtpAypHMLZzGoMQUM1Vd6P7/7ZYP2GwkMo90LLbjlyE+u4818cdIR5zpW6mwY/v9vB/c1tjqtxGu30YPvppD03Kb5whVbaC+aTkLS/7Tap0HxlzWeq40oiiOH3skA2x+Skv/0ixM7mZXw1fazl0px3Hy4Ck46l7jje3r2iTtN3rSXn3t0ensWjJURiTlt3fNcOaMOpWh6lfBNe+0VnOEM+NEjg4bux7PChZsfpPlHiMiPsAr4jGYfCKnDp1CtncRr61/lyot/LSx9uam0DrZQV1z3jygPf7Gw1zBaczOGkVOcA0emGc+5IPS1fi0Ge3MfZF6ZxSui6n7QrB/e7VPcC2x1/uvEQU3lTmDfs7Q5EwSzWLdNLk38MOWkM+0YbmbLX+6H7SqwT6OA/ofwZiUHJKC6zCzPdveZLkr7NTBdsf0iZw6eDSe0HqqcG/rvbZrlnx+NvJsRuvLzO1lrXw9yNla+yhvbC8PRGF3xK1V+xIZ2dHaErn37H3URjJfGiVEOh9HMreGJMLAOtpRdxdvhA6HMdcsnVh3tR2H6ha+a6VJRGHOCiuyFwhE0QUQl6XrhuagYlEsKFjMf2w2h7mtzOVvwKIYe7S65yE+Lvn32U4b+awCCc4tig3Du6wWO4pFwe13mX9v+Fu3HWDWZzlLx2KLgPh9bNkj3lsj/hjvHiD9jwUCMg5jwQrShu4kID7fnbSjXZcIRNEmHIPlG9FDPs1LdmI+Gc4cqlxlNPrrg8ePx2CDpUm9goDxskzV/SRYE8hLHGiKjdVeIy+AbkZpGTv5YmAHXK9gKY3sPQTE73uPreKhpeKP8WBl6WOsE5BxGOsWkvZ1NQHx+a4m2rPliUDUs/y7vXZjAGuoJFpTmJF3qJlEeFHFV+x07wgkEO7GI8i7vfNSYdQIGDsWdUUzo8/2y5jIsIzxrKteysa6VajGlidjV52EDkWNvxTcMwTE73uGu9TaPgHxR/EMIdDzBGQc9rwNpAXdS0B8vnt5d0dtIhB1B+UYqSOwHVrHq3kZnj6O6f0OobSxmGWV82nwG8l2ApEesgcoRgzWS5rRchqeSoo9gwMLjjRzDS3a+RUVTaWmJBmIHJL4oV5iUmlmBATE7yOAJJd0GwHxx25DLRUJgT0SkHEozhFvBMTn+6bFRSDqm3bdrVehpNSGCOTX/PRL7E+KPZXSpm24/U1m5IeRM0ae4ePEIbq0m4GDXDU9EJmWnzyAas9Oqt07URQrZupniR7qUuJSWCwQEL+PBStIG0IExB/FF4RAzxOQcdjzNpAWdC8B8fnu5d09tYlA1D2ce7SWkDhknByVbEvFq3nwqT58eNF1DauZUNhIHiwRHj1qqF5YeejNgd3qJNGWRJ2nBk3RzBPxbNhM4VH8qhcaVpq8VwLi9+IgsURA/DGWrCFtiVcCMg7j1fLx22/x+b5rexGI+q5tW3qm6+apZQnWZEZmTKDWW01Jw2YzoXDguPHA5jN5kI8HZ+jaPho3B8OP+icPozBlCMuq5uNV3ShhWam740j7ru2VlCYE9k5A/F48JJYIiD/GkjWkLfFKQMZhvFo+fvstPt93bS8CUd+1rdmzUPSQV/UwMnMSU3IOYkPtCtbWLMajugO9N06ZkuihPu4JXd89Q1Y0ItCMgy3nDjodq8XKlyXv0eAL5LMyc1rJnsWuBy8l9igB8fsexS+VtyEg/iguIQR6noCMw563gbSgewmIz3cv7+6uTQSi7ibejfUFdoUax0uBT/NzQOER5CcO4IeKL6lwbUPVVDPnkDzEd6NR+khVhm8Z4hBYsFsdnDLiUpZUfsOa6sX4jFPLRBzqI5aWboQTEL8Xf4glAuKPsWQNaUu8EpBxGK+Wj99+i8/3fduLQNSHbWxEdmi6hgWreYJUTmI+Ps1LlbvMzDlksRjpgyXvUB92gah1zUhIraHhUBIxNjD2TxnOlrpVpixkRBKJX0UNvRTcgwTE73sQvlS9GwHxR3EKIdDzBGQc9rwNpAXdS0B8vnt590RtIhD1BPVuqDOg7qok2dLJTSqizlNFhasEVdewW+zYFJtsK+sGO/TFKoy4NCMJ9YCU4TitCWyoXWkKj0ZCaqfVKeJQXzS69MmMxxS/F0eIFQLij7FiCWlHPBOQcRjP1o/PvovPx4fdRSDqg3YObC0LbB0bkTGeERmTWFb5HZvqVmFXHMEjxyU/TB80fdS7FNi0qGFXbBw1+HfUe2v4z5ZXSbQnoWCRfFZRt4BU0BMExO97grrUuScC4o/iG0Kg5wnIOOx5G0gLupeA+Hz38u7J2kQg6kn6Uag7lJRa03UcVgcTsmaRmdiPH8o/p8pTYUYOhcSjKFQvRfZhAgHZUccILU11ZHH8kLOYX/4JK6t+IMGWJOJQH7Z9PHdN/D6erR97fRd/jD2bSIvij4CMw/izebz3WHw+vjxABKI+ZG9THDLjOwL/tlmcDE8fa279WVezxMxHJOJQHzJ4N3bF3LIYTExtRAo5rUkc1v94/rf9n3hVY3uZkctK8ll1o0mkqm4gIH7fDZCliogJiD9GjEouFAJRIyDjMGpopeAYJSA+H6OGiWKzRCCKItzuLtoYwJqmmoJQki3FzAtjtdrNrWZuf4PZHENDkiPtu9syvb8+w7eM/CtJ9lQs2PCqbtKd2VR7Kkz/MsRJ8aveb2fpQWsC4vfiEbFEQPwxlqwhbYlXAjIO49Xy8dtv8fn4s70IRH3E5oHoDrBaLGby4LzEAaytXswuz07zwd2iWCR5cB+xdfd3IxCV5rQkMCl3Nrtc5WysW4lf86EoVqyKpfubJDUKgagTEL+POmKpoBMExB87AUsuFQJRIiDjMEpgpdiYJSA+H7OmiWLDRCCKItzuKzogDhlCUFZCPjPz5mBVbHxe8jY1nipsFsk71H226Hs1mdFBFisj08czM+9wFlZ8xspdC7EYSamVQDJ0+QiBvkZA/L6vWbR390f8sXfbT1rfNwjIOOwbdpReRE5AfD5yVn3pShGIerk1jcgh4/HciPAwooT6JfRnaNpoKj1lrKleYn4n0UO93Mg91PyQb6loOMx8VuPJcuaxuOprGjy1WC1WEYd6yDZSbfQIiN9Hj62U3HkC4o+dZya/EAJdTUDGYVcTlfJinYD4fKxbKLrtE4EounyjXrqu6OiajqobuYcsJFiTSLAm4lZdNPkbJHoo6hbomxW0nIanmsnN7RYHidYUrBY7Nd6dZvSQETkkeYf6pv3jtVfi9/Fq+djst/hjbNpFWhVfBGQcxpe9pbdGvlpjWwrmqcXyDBCfHiECUS+2u5mUGs3MBZNiS8dpTaTRV4em+439ZmbPFN3cAyQfIdApAmZCOt1n+k+aI8u8SbjUJuNwPMOpAr4ljtUppnJx7BMQv499G8VTC8Uf48na0tdYJSDjMFYtI+2KFgHx+WiR7T3likDUe2zVqqWBI+2NrWUaKY50puUeisffxNJd83D7jQd541SpwGO8fIRAZwgYvmVEphk+NDB1JCMzJrKlbi3FDWtNZTrvuQAAIABJREFUMdIQicS3OkNUru0NBMTve4OV4qeN4o/xY2vpaewSkHEYu7aRlkWHgPh8dLj2tlKVR5ZcZyoN66tWoGqq2f4R2ePN07Dk72OTg2Gw9btWoCkaNsXK1LyfMS57Fst2zmNJxXf4VI+ZtHqk2FH8uZPjel3lctOvdEUj05nDgUVzSbalsqD0f2yr34Sm+RmRFZvjQuYrscu+3r8MGb3RX09J4xYyHFnNfr+o4msaffWUNWxD1zSZTzo5n8i6Yt/WUTIP7xs38Tfh1pXPL3JfkOfBeHsu9qt+FKuC1Wol1Z6+2zPA4IyROBS7GXsg823fnm+VddVLTYHokXk34/G7zAXw5fv/Cactwfyz/H3scdB1jccW/hG/zYvdamds9jRUXWNz7SpqGqvBD7oKVxxwd4zbsSnob+HtvCnMD+XvA+Pxp3Do3Lh++Lub8CluLE7ISshjWPoYKlwlbK3biN+rgl/n8lmx7lcyj8m83Zl5+y6sFhub61fz4ebXSHVkNvt9va+GSTmz+Xz9vzEWTnJ/7Nx8In7YGT9sWXfJPLxv3MTfhFvXPb/IfUHud/F2v7sJt8+Fxa6QlpqO05LI0PTRrZ4BLpxys7lGEn2g7+skssWst8V8Gft7dMXcWmYeMa5bsFkcuNVGMyOR8WfjrYfkh+l1hu3xBht7jgOfwJ+s2Mz/8qguMwG68RAtftXjZpIGdDEB8fsuBirF/SQC4o8/CZ/8WAh0CQEZh12CUQrpRQTE53uRsbqhqc1bzLqhLqlCCAgBISAEhIAQEAJCQAgIASEgBISAEBACQiAGCSh6KNtxDDZOmiQEhIAQEAJCQAgIASEgBISAEBACQkAICAEhEH0CIhBFn7HUIASEgBAQAkJACAgBISAEhIAQEAJCQAgIgZgmIAJRTJtHGicEhIAQEAJCQAgIASEgBISAEBACQkAICIHoExCBKPqMpQYhIASEgBAQAkJACAgBISAEhIAQEAJCQAjENAERiGLaPNI4ISAEhIAQEAJCQAgIASEgBISAEBACQkAIRJ+ACETRZyw1CAEhIASEgBAQAkJACAgBISAEhIAQEAJCIKYJiEAU0+aRxgkBISAEhIAQEAJCQAgIASEgBISAEBACQiD6BEQgij5jqUEICAEhIASEgBAQAkJACAgBISAEhIAQEAIxTUAEopg2jzROCAgBISAEhIAQEAJCQAgIASEgBISAEBAC0ScgAlH0GUsNQkAICAEhIASEgBAQAkJACAgBISAEhIAQiGkCIhDFtHmkcUJACAgBISAEhIAQEAJCQAgIASEgBISAEIg+ARGIos9YahACQkAICAEhIASEgBAQAkJACAgBISAEhEBMExCBKKbNI40TAkJACAgBISAEhIAQEAJCQAgIASEgBIRA9AmIQBR9xlKDEBACQkAICAEhIASEgBAQAkJACAgBISAEYpqACEQxbR5pnBAQAkJACAgBISAEhIAQEAJCQAgIASEgBKJPQASi6DOWGoSAEBACQkAICAEhIASEgBAQAkJACAgBIRDTBEQgimnzSOOEgBAQAkJACAgBISAEhIAQEAJCQAgIASEQfQIiEEWfsdQgBISAEBACQkAICAEhIASEgBAQAkJACAiBmCYgAlFMm0caJwSEgBAQAkJACAgBISAEhIAQEAJCQAgIgegTEIEo+oylBiEgBISAEBACQkAICAEhIASEgBAQAkJACMQ0ARGIYto80jghIASEgBAQAkJACAgBISAEhIAQEAJCQAhEn4AIRNFnLDUIASEgBISAEBACQkAICAEhIASEgBAQAkIgpgmIQBTT5pHGCQEhIASEgBAQAkJACAgBISAEhIAQEAJCIPoERCCKPmOpQQgIASEgBISAEBACQkAICAEhIASEgBAQAjFNQASimDaPNE4ICAEhIASEgBAQAkJACAgBISAEhIAQEALRJyACUfQZSw1CQAgIASEgBISAEBACQkAICAEhIASEgBCIaQIiEMW0eaRxQkAICAEhIASEgBAQAkJACAgBISAEhIAQiD4BEYiiz1hqEAJCQAgIASEgBISAEBACQkAICAEhIASEQEwTEIEops0jjRMCQkAICAEhIASEgBAQAkJACAgBISAEhED0CYhAFH3GUoMQEAJCQAgIASEgBISAEBACQkAICAEhIARimoAIRDFtHmmcEBACQkAICAEhIASEgBAQAkJACAgBISAEok8gPgUirYGy+hIU53D6JVhRdB91DcVUqi5UFJKd+5GfYMOi/EQD+GooaaoiMXEImQ4LP7W4TremTT+9jRspUbPon5qBQ+n21nS6+fIDISAEhIAQEAJCQAgIASEgBISAEBACQqB7CPRpgcjXuImtWi5DUlKwhAsirsW88ONjWPs/zskDk7A2LuU/a/7FRpsXRbEwKOsGju6fit0SiRFU3I2llPtr8ekaOlac1gEUpKRg3/U5j67+iJHDbufn+YnYuluTadPPytXX8mjDEVw19RBybbYuFqz81G3bzM4mH7pucLNidaaTXZhHqlPp4roisUsXXtNQzqZKO4UDM0loqxq2+s5PTfEmqtxqkEGgDfacoQzItlK3dffvSBnI0MJkLD9ZjezC/kpRQkAICAEhIASEgBAQAkJACAgBIRB3BPq0QFSx8kbuc53AHZMnk2i1thjXs56P1r2NNfcyDs1LoGb1jdxTewCXTT6S/nZQdRs2W2S+oLs3sWDNm8zz1mFxaCiak2THifx69FjSd/2P+9d+zLhhd3B4TwhEbftZ/HfeaprOSaMmkWG1drFoU8O8e27gvw35ZKVYsOh2LPZshux/GDOnDiHT2QMRVJGZsOOrlr7EDW/lc8ENhzEwoY2w1uq7Gr684zo+9w0kO8VKSF9MP/A8Tp5l4bu7/7Dbdwz7Lf933DCckamRHbdVrhACQkAICAEhIASEgBAQAkJACAgBIbAPBOJTIKKRstotaA5jK5mVdUtO4WnvrzhrxEiclhSyk4aS6dBxNW5np9+FpuvolnyKUjJwton0cG14lD+V1vKzUVdyWG4KNm895Q06uVmpWCo/5b5WAlEg2qjMX41PV7Ba8slPyibR5qe2bh0N1hEUJjkCW9s8lRR7bBSmpmNXNJr20BbVVcI2b40ZvQQKipJFfnI+yTZDkGndT7VpE1v9aRSlZZOgqNTVb2Cn6kPDaEshRSmZu/XPCIXRlUgigCr54o7r2HzE45w2LQmH7qd8+Vu88twKRl56HUcMt9NUUsoulwtV11GchQwYmI4DDzWlO9jV4EHDTmJ2IXnZRrRVMNzK18jOkhLqPH50XUGxJZJeNJDsRAu+mu2UVzbgUY2+J5MzeADplnpKi8toUlXAQWLuAAoynSZT984tlNe68RnXG/xTcklXGqhpMGwM1uQCCovSd2fQSYGomUGYJglt+LT6bh9GrvxECAgBISAEhIAQEAJCQAgIASEgBIRAFxKIU4FoJS98ewve3Jc5c3gy65eexHONufRPScWq9GfmgPOY4NzIgnUfsUHxoite6j2DmT3iV0zNMK5psUD16lu5u2owp048kbGJSVgVK83BSjs/aSUQ6a5VLFz3X35QK8Cqg38M4wuOYFaBgyU/XsRXzru5bOxgEq0Kvq0vcU/FSC6aPJ0Uz1q+W9t+WxrWPcgDO9eTmpKKAwtudzaTBp7JYfk52C2rWvXTiJS6r2YWl8w8ioE2N6tWPcaXvjr8fhe1vsnM3e9kJqUntuqfe8catrkSScvuR1ZaAvY9boVqTwCp5KM/XsfKqX/ikrk+vr7nCRb4kklLUrDmHcPJp47GUryQL/67kB1Njeh6MglFE5h9+IGM7JeIhSYqlnzFx58upkbzA24qS1TGXnArx++XSOmHd/H/vnGRmu5EsQ7hwDNPZoJjDe+++F9K3W78jT70kcdx2gmTyEm0suX1G3hxiUJWRgIWzUOddQgj07zsrN+F6ndRp09g7nnHMz7H2YoBIhB14ZQjRQkBISAEhIAQEAJCQAgIASEgBIRALBIQgSgkEKnXcNfkacGtaD42Lr+WF5p+yUWTDybf4Wfdkit4Tb2AqyeNJzVsu5q/5A2e2DoPUo5kdkYmTnsSqSkjGJCcgKUyXCCyUbziWl5onMXJo3/NmGSVsi1/5e8Vmfxm0mlkFd/OozWzuGLqkeQ5oHjZrfzHfinnjMxm+6rr9tgW15pbuK9mKpfMPJaBisrGFdfxd9cxXD/tMLJta3kxTAhrLRDZUd1+bE4bNK3nX8uuZ2PKo1w+phBnmAJW+tkTvL/SSe7IsQwryiQtK59+uekk2NtGFbURiCx+3NXr+Pe9j7Hr53dw1iFVvHnFPXh/+wSn75+ERQebtoX37n6UDWPO5cxf7UeGdydfP3cv36WfzYW/HU1a0w88c9db2I+8hN8cUkSSbRUvX3I/3tOe4PQZSWx49hxe8FzA7edNMe3mt4ENP16/DYfRrbXv8NjDy5l647Uc0j+BdU+HXe/fyjt/uYM1Y27g0hOHk+wt5u2/3M2Ow/7CuQdl4QxPGNVJgWjF+EuYM8oQ04whn0HeyHxSLLvM7Wetv0ska/AgMhN68fa7WJzVpE1CQAgIASEgBISAEBACQkAICAEh0GkCIhC1KxCV8O68y9mYdBVHDkgJPOjveIcnayZxxYyjKLLZw/L3uCnf8jYf1i2nTlfxu8ppcp7NWfsdSGHDZ2E5iHbxwfzLKc18hrNGGlvVjG1kP/LcwsdJ7P8EJybN47F1XzJhv+s5JK2M/yz6B7kjLmdGVhXvz99zW+xrb+X+5qggO8qmp7iuJJHf738yo23reWlPApGiUtu0jSrVbW4xK95wK59b7+DmCaNJtLbOzu1vLGfT/C+Yt3QLrvRRjBk/jjHjh5rbvFqCqQICUbMAoruoWPkdC9Y6OeCcM5lWsJlXL/1Ls7jjMLZYbfuAu/9czKH3nMOMVCfGX/m/f5pbXk/n9D/9iqFLn+H2d4o4+9ajGJZox8JaXr6kpYyAQHQxt583kURnYM+W5q6hvLSCJq8fne188vB7ZF14DyeMS2L9M62vX/XUObyTeSNXHT+EBLuFZU+dw3tZN3L1cYH/bv50UiBqnYNoIr+44iiGO2v5arf8RAVMP+MMpuU7WkcsdXoYyw+EgBAQAkJACAgBISAEhIAQEAJCQAj8NAIiELUrEK3llW9vZJVlKLmJlpbj7i3HcPKYA+i3lwTPTSWv8PCmzxg88DFOSvyWh9eFklRv4815N1Cf/QJnjUjFYegP2jKen/cn9Lzn+N1QF98uvIolKXdzVtrXPF02kHOmzCTTupFX99IW1tzSjkDk4Tf7n8dk2wZe3oNAlFc9nw+2fMxWmw+LxYq7fhk7nDfzlymhKKowx9J9NFbupLKyko0/fsaKbanMPPP0NsJGQCBqEUecJOaOYPKcnzNxQApWy7pW4o4pEK1+nVserePY+89kSrLDFIj0xS9w47MKJ997Cv3nPcz9n4/j/Jt+waBEWwQCkZfSeW/z7y824LVoKFY3lWu3UHT20/y+OeKoRVAyBKJwgcn8b/Vibj+7RXAyKXRSIJIcRD9tUpJfCwEhIASEgBAQAkJACAgBISAEhED3ExCBqF2BqJIvvr+SZcn3cO7/Z+88wCu5yvP/ztx+r3pvK23T9vU2e90Lbthed0w1BBMIgSQESAgdDIQScBIgAQL4bycYAqbHNu5l3W283t6LtmpX0qpLV7p95v98Z+ZKV1qVq5W0ku6+k8fB65175pzfOXPmnPd8ZWE5/CPkpzejYUQ0t8pCJdY0idCruHfjfyFQ+WO8M+t1/OfeP2HB3G/iurIIXt/4Mbzp+Tz+YuFCFLhNhNufxL27X8LCeV/GVaU+dOz/Or7bPh9XOt7AodzP4i/mFcOtt45YF5Wp7RQLotEFIsfuf8L3ui7GR1ffijk+F7ZvejseMFLd7KzBGG45hMbWIE7u2YntB+rhWXA1rrhsOSpyHP3CmbpztCDMA61/lEDU9hr+659fRNVHP4Rr5hfAa0TQ+NQP8KNNK/HBT12Birrf4Fv3h/HWf3on1pQG4EjswAOf+FfE7/xRiotZqgVRA/705S9g59LP429vn4ss1+4hXNJGEYgGWSRRIDrzkxKfSAIkQAIkQAIkQAIkQAIkQAIkcOYJZL5A1LMa758/Hx7ddhnSKjArpxEPvvrlgUGqB8QgAjoO/wT/01KGt9TUItslVkROBDxzUTQoXkzoxEbsjDuQk61D03SETjyPp4JuXLngLqxw7saD23+K3vx/wB0L5gDH7sXPGkKorbgM8wMJNB97Bn/WLsWdyy5EqVgldW/C/2z/N+wxL8F7V34QSwISdnrkujSPVSDqvAh/v/Y6eA/9O37cnIsr5q1FqceBIwe+iafwj/jaKiueT/JqevlePLrdh5oLrsB5SyuQ7R4uXs5pCEToxJaf/xDPta/EFVdWIzvWhU3PPYvE+R/GHReUwI0DePRff4H6OVfj4uUFcMX248kfP4SsD/wQ712TjEGUKhC14pUffAuvem7AdReVwuc4jqd/+Bt43/sfKrPaYJe0IS2IhhOIfq3hxnetRInbYbvV2bGFtv8Cn/9DGT7yuStR7bXS3I9kQTQwBpFQTsYoYhyiMz/98YkkQAIkQAIkQAIkQAIkQAIkQAJJAhktEHUcvhcPdh1EVKWAty/lJlaOTbsfQDzvc7iuwofjdV/BY8Y78cHahf1CEiS20CN4uusQwqYBh56FOcV/hUtKPUg1KOo4/n94um0bGo1emHDAoS/CuSW34NwSyXYWwdG6n+PxYAGuWHYzah0JNB9+BI93bUaXqcHnvh7XzboQlYGkNU4cB/Z9Cy/g3Xjf/LlwJ0WtEeoSPHIvHgwuwW2LL7Bc3xoewU+aY7hi6U2odRzHUzvuR0y1042mnZ/Gf4RuxmfWXIyCSCNeOvJL7Iy2IQZTCRU+39vx/gHPlaBAccSdTjhHfWc6seWBn6DhvL/H1X0BmlN/dBRPff9XiF/9cVyzOBnAWeIwNWHLYw/jjbomRJGPqgtuxjUXVCLgFGksgd5j27D+sWdwpDMMMVlq3NuCFZ/6Fm6u9eH4o/fgydituOumecqCS67o4RfwyKN/RmNPBKbpgMMfwIK3fgSXz/egftD9hx8Z+PvBf+6rfd1TuPfhNxGJJlIaZMcWql+P+17Mx813rkaJO4itwzKw+LzeFEE8ZTgCyRhFEmOJFwmQAAmQAAmQAAmQAAmQAAmQAAlMDYGMFoimBuk0fGr4BA5GjmPfvp9jT+Dv8NGF8+EZFIh6GtZabKdwdMsJhLyA2O0kOvZi/bMxXPaJW7EoQEFlevYZa0UCJEACJEACJEACJEACJEACJDATCVAgmom9NtY6K6ui1xHXLsBbZ1+HuVmuQfGDxlrgmbr/BF6+9zfY3t6NhFgD5dRizQ3XYY0Ket2fP+1M1YbPIQ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UCBKFN7lu0iARIgARIgARIgARIgARIgARIgARIggTQJUCBKExRvIwESIAESIAESIAESIAESIAESIAESIIFMJZDxAlEi1IumngS6YiZME4hJT5r93alpgFPXEfA4UOh3w+9xQMvU3s7YdoVxoiGKVqO/a30BL+bluqGn05mhHuzsSCBhJAFpKC/OQpFb6x8Lp9yTBkyPG0sLPXDIIDud3zudqC3xwSe/50UCJEACJEACJEACJEACJEACJEACk0gg4wWirp278YOdPdjZmUAiYaIjRUQQrk5dQ5bTibklPqytKcLcEj9mF/qR49YpFE3iwJvYoo/iJ/c14JGIaQmAAGoXzcU9lxXD50xDXNm3E297PohgPKkcOvDh21bj5jIHXMmfn3JPGi0oK8Hvb5qNLJcOnM7vs3LwX+9aiNluB/Q0HsdbSIAESIAESIAESIAESIAESIAESOB0CWS8QNT0yiZ8ZEcUvYn0EDl9Hrz73GpcU5uPEi9FovSoTfVdFIimugf4fBIgARIgARIgARIgARIgARIggZlNgALRkP3nxE2X1uIDS3IQcKRhgTKzx0AG1J4CUQZ0IptAAiRAAiRAAiRAAiRAAiRAAiQwhQTOQoFIx+zyAHKScV3MBCLhCJo64+hMdT8LZOO7dyzCokDSvcdAPBJFdyiOzrCBsAFEpeNsrySXrsHvc6MqV2LOpPSoGUNPVxTNoQSCBmAk73fqKM7yoNDvwqghZlLK6DGAREoMJfFecjt1ZLmdyA644XOmWj2ZMKMxdIVi6Iwk0BsfWGdxr/O6nKgo9MIrlUhE0RmMoTtqKHermAkVt0kuXdrncqA4x4usId3vDETDUQSlnbGEsthK/b2maQh4najI9cLrMBENhXGyO47OeH97XE4dBQEPSgJpMBnw0kyFQKShoigLhalxiga/yIX5+NqFpapPTnUxS+P3/gA+eeUslA/o0ymcLfhoEiABEiABEiABEiABEiABEiCBjCVwFgpEPnz1g8twnscBh3RrLISWpmY8uaUFD9dHU0QiHX9x4xq8o8oBEWF6Wluxrb4Ne+uD2NoURVPMRFuiPyhyntOJWXNL8OUrqpAjggCARKQXR5vbsG1nK144Hsb+sGmJStCQF3DhsvlFuGhuAWqLAwg4UwIi9w03E/GeXhxsb8duu4xDYROhPl1KQ54TyM9yY0GRHwtry3FtTTZErJIr2tmOXfUd2HGsGzubQzjSO7DOWU4d5QX5+Mdb5qHGpUPvPI6H/tyKjc0RHOiVwN52UG8AXqeOWfk+XLa4HCsrczA/b1AA6FgHNu5owub6EA50RHA0bA74vQQCn1Oag1vOKUGV38DJo014bn8Q27tN9IoQBSAv4MbaOUW4ZlExFhd74RpVOUuCmgqBaIg4RSNNE+nEOcrYaYYNIwESIAESIAESIAESIAESIAESmO4EKBAleyhYh68/2IJXoyaS4Yquvexc/N1iJzwOYMejG/DFYwmE+jJdndq1rvIS/O+Ns5ErilK4F9v2HcL9rwexN25iuJ85fV584NK5uHp2NnIHiUSJUBc2bzqI/9wRRlOKGDXsoEoNigwgrfhL/lz8+D0LVCBkrWs/7v5NGzakMBjqWbNnl+NLl89CZSDFWql1Hz77h3ZsjQ36Ccq/AAAgAElEQVTfVqssHUVOA63xAcnkBjwmqyAfX7hmDlYUuAdaYw3bcApE032iYf1IgARIgARIgARIgARIgARIgASmNwEKRMn+iR7Gvz/QhGejJuL2fxurQDR7yVx87xLJnBVDw9Z9+PzrPWhImEkvtOFHgtODv7puEW6p8ilrJXUZYezfuA9f3dSLlnTEIfnNaQhE3opSPLCuxhK1cBQ/vb8RD4eNvmxgQ1dax42XL8OHF/vhSdY3bYEovReitnY2vvGWUiWajX5NhUCk46ZLFuCiQh3OoSo4OEX9KRZEY/z96BB4BwmQAAmQAAmQAAmQAAmQAAmQAAmcNoGzXCAyYRoSgyiKpkOH8M+vBFEfTwo6Gm6+6lz8Va0Dbv1UCyKvz9vvZmUmEIvGsWLlUtxZ64YrdBT/9tsGrO/tF5t8Pg9qct2qLDMRQ2trGI1x9FkWZZWW4D/XzUa5nTkt0VaHr/2+BRti/RZNXo8Ls/I88DksVSbWFcS+HqM/JtFoApHLhSVFXjiV61YCiVgchTXV+Mc1BfCqwEnNePKP9Xgi7oDudMLyVDNhxiJoaIuiNUWo8laU4YF11bawBOAUgUhHjR3rSUtE0TKovdB0VBX4kO9xQDNjaGsJ40Sq9ZEvC9+7czEWppXifSoEolHeucEp6sea5p4p7k97UuMPSYAESIAESIAESIAESIAESIAExk7gLBSIPPjAujlY5NShI4F4pBfNje14dncPdkT6xRjN6cU/3rEcb8l3QIxYBruYzamdje++RQIQayqOUXtHD2LZhSj2Ah1vbsOHN4bQZfuqaS4Xrl45C3ctL0ChV0Mi2IHXXjuKn9ZF0NwXGNuFD91yDm6tcMGlAa2vbMGHdoRVsGe5pIwrFpfhvauKURlwQ7SbU1zIRhOISorw61vmIk+shRJhhLuCaHfmoTQrKQb14tihTuj5OSjO8sOtrHcSiLc347EX6nFvQxzRZIDsrFzc+66FmJUMWH2KQOTFlz64HBdKrKfeVry0/jD+7Vis30VP9+CfbluAK0r8cMY7sWH9QXz7YBTdfb54bnz6/StwecAxtIXOgLFOgWjsrz5/QQIkQAIkQAIkQAIkQAIkQAIkQAL9BM5CgSid7tcwq7oc33xrFYpdVpydwQJR7aK5uOcycScb7AIVxp8f3o5vHk8gbIspRTWV+I9rK1Fgl6VqEDmB+39djz8E+9251p67GF9Yk6OseQY/L7uiFD9ZVzOgjDELRIMEpCFJxMJo646jNWKo+iezmDmPHsTnt4URSgZoGmzhcopANCgY+KFdeP/T3Wjqs9Aa9Pet+/GpP7RhZ58V0ViCQFMgSmdU8x4SIAESIAESIAESIAESIAESIAESGI4ABaJBZDSHjuqCHNx5+TxcXOxS1kNypS8QteLJX9fhh20GIrZAdOXFq/GJZW4V7Lr/SmDLo5tw97EEwrbVTKroNPh5cxfOwb9fXjJAkJpYgchEtKsH+0804rVdXXi9LYrGaH8WsyzJ5NZn7QRgrALREALSl+5ahgv9djY5DBZ5prtANEqa+sEp6k9xMRvj7zmHkQAJkAAJkAAJkAAJkAAJkAAJkMAkEjjrBSIJx+PUdGR5HCgIuJGT68d7zq/GslyXHYNn/ALRNZeei48tsbKh9V8mtj/6Jr6UkhktVSDa88Sb+OzheJ9LVl5lCb5xRSXmZHugQhAZMRx+cTs+sSfa77Y1movZSBZE4W68/vJ+fOdAVAlBo17jFojc+PjbV+DaIsuFTwJk/+S+BjwSMe0A2dNdIBpL/QAwzf2oQ4o3kAAJkAAJkAAJkAAJkAAJkAAJTB2Bs1Ag0jHbDp4s2J0ODdlOJ+YU+3D+7CLMLvQOEIaSXZO+BVEnnvvdXnyvud+CaPWqxfji2hwEVCBo+zJ68NxDu/C9xkSfpdHSZfPxjYsKlZVQy+ub8ZGtEXQnXbqg47xlpbixJk/9vRbpxPaNDXiwxeiPCzQOgah39w585KUenLRdwBwuJ+YWePsCYqO3Bzs7E/0BscctEA0WWCgQTd00wCeTAAmQAAmQAAmQAAmQAAmQAAmc7QTOQoFoUOybNEdA+gJRAnuf3YLP7o+h17bEcebl4u5rZmNFgVdZEZnxGFobDuP7T7RjY1+WMh3XX74MH02mjj9Rh8882YJtIbMv09moVR2HQLTnqTfx2YP9Fkv+kgJ859oazMv2WILZ7u1420s9CMbtWlAgwodvW42byxwqqPioFy2IRkXEG0iABEiABEiABEiABEiABEiABKaOAAWiNNmnLxAB8UN78LFnO3EoaiKZ9Kuqsgh3LrOzmPV04NU/n8QTQRMx+waHO4Av3rEE5+c6YBka9WD7cwfw3QMhnIhLsvk0rvEIRINc2rx52fib88tQ5nWpIN04ehBfHk+Q6lNiEE2uBVFVdTk+siIPHqVuDXVZlmTZugYtHfEmnXtG6qJTfq/jpksW4KJCfcQsbb6AF/Ny3UNataUxIngLCZAACZAACZAACZAACZAACZAACaRFgAJRWpjGEqRaCmzFow8dxn0nYuhJR9nRdCxaVIWvX1qGbKcEGLKvSDMee7EJz5wMoT6YQDAhSeety+XUkaMbaIumiEfjEIhaNmzG322KoL3PpW0UMNPcgmj0bk2xJEtH/EnnnjEJRKPXUO4YPlteer/nXSRAAiRAAiRAAiRAAiRAAiRAAiSQDgEKROlQGlMWM6vA+InDuOeVFmxoiaNX0sUP8xxNd6CmLA8fv3oeFmXpSJGH7F/0oqXuJB49EMLBsImQXVZelhvzQ+34xfEEosmg0uMQiNB6FP/6ZBOe70z0WTWNiIYC0ThdzNIbeBSI0uPEu0iABEiABEiABEiABEiABEiABMZHgAJRmvzG4mKWLDJ84gju29iJ3e0RNIUsC6CkliMWQMVZbhTn5eCuS2ZhUfbArGmjVyuGuue24R/3xfqymDkqyvDbddUIuCyZqemVTfjIjih6k1ZBI2UxQwLtuw7h+3u6Ud8RQ2vUQNjor6+UJ65vDoeOLJeOrII8fOWGuahw6ZYL2hBp7L/6wWU4z2OnsT/DLmaj86MF0eiMeAcJkAAJkAAJkAAJkAAJkAAJkMDZQiDjBaL2Hfvx74diCPe5TnnwgXVzsMg1lLXO8N1+6PW9uO9kAhFb4amqKcdHzsmDJzUz2VA/T3Th0O5WvHA8jP1h0844piEvy4XL5hfivOo8eIeLkxPqxZGwhgKfEz63E87kfUYMwY6T+N3jx/G7LqPP4qektgY/eUsZ/FbeeJzS9sJ8fO3CUvhS3dgG17mrCRt2d+O11igaYxhgTeR1afB5XKjNdWFeRR5WlOfAkaxT1zH89KUg6mLJoNqDOJ/y9zpuunQBLirQ7TT3TXjk0Ta8GjNhxcEe/PcjvZKDf5vO65tSv/rD+PKWXoSSAbiHenY694z02FN+n04dgbTHWXrF8S4SIAESIAESIAESIAESIAESIAESGJJAxgtEM7nfo7t34UsHgDUVOZhV4Iff7bSsdSKd2Le1Cf/baLmvWZeOG96yDB9Z6IfnVD+1mYyBdScBEiABEiABEiABEiABEiABEiABEphkAhSIJhnw6Rdv4Ojzm/HxPTH0Jv3SRijM58/BF9++EKsCtkvX6T+YvyQBEiABEiABEiABEiABEiABEiABEjjLCFAgmrYdHsRLf9iNe5oSiIySCc3rdePSlbPxsRX5o7u8Tdv2smIkQAIkQAIkQAIkQAIkQAIkQAIkQAJTRYAC0VSRH/W5rVj/yDH8pi2KlrAVMDqaIhS5NA1+rxNFWR7Mqy7CB88tRa5Ds1zQeJEACZAACZAACZAACZAACZAACZAACZDAGAhQIBoDrDN7axzdza3YXx/E1pNRNEVNtBmAaYtEeS4nqkv9uGheCebkuTFcnOszW2c+jQ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gARIgARIgARIgARIgARIgARIgARIYAIJUCCaQJgsigRIgARIgARIgARIgARIgARIgARIgARmIgEKRDOx11hnEiABEiABEiABEiABEiABEiABEiABEphAAhSIJhAmiyIBEiABEiABEiABEiABEiABEiABEiCBmUiAAtFM7DXWmQRIgARIgARIgARIgARIgARIgARIgAQmkAAFogmEyaJIgARIgARIgARIgARIgARIgARIgARIYCYSoEA0E3uNdSYBEiABEiABEiABEiABEiABEiABEiCBCSRAgWgCYbIoEiABEiABEiABEiABEiABEiABEiABEpiJBCgQzcReY51JIIMIxBNh9ETb4HL44HVlQ9ccKa3TMqilbAoJkAAJkAAJkAAJkAAJkAAJTF8CFIimb9+wZiSQ0QRMmIBporFzF3adeBzZvlKU5y1DcdZ8uJ0BABo0TZP/n9Ec2DgSIAESIAESIAESIAESIAESmA4EKBBNh15gHUjgLCSQFIh2NjyFTYf/FwkjAo8zG8urbsasgjXI9pZA110UiM7CscEmkwAJkAAJkAAJkAAJkAAJnHkCFIjOPHM+kQRIQAiYIhGZ6Ao34eGtn0EsHpX/CMDAnOJLsKj0KhRnL4DT4SYvEiABEiABEiABEiABEiABEiCBSSZAgWiSAbP48REQuUBTogEQN2LQNR06HIBGt6PxkZ0OvzZhmibiiRge3PDXkFhEljeZ1d+53kqsnfM+lOYsgtPhVf9NXM54kQAJkAAJkAAJkAAJkAAJkAAJTDwBCkQTz5QlTiAB0zSUZhA34qjv2AyX7kVJ9kI4HR6KBRPIeWqKsgQiw0jglxv+yhKIlGGRCU00Ih3I8ZRjVc0dmJW/xu5zfWqqyqeSAAmQAAlMKYGEEVcHCLrm5Pd/SnuCDycBEiABEshkAhSIMrl3M6BtSiyAiZPdB/HErq9C11y4vPZvUZG3HA6drkczuYulb0UJMg0Dv9rw14jGe+zmiHDUH5paAlZfMv/DqCxYCafmpvXYTO501p0ESIAExkrANBGJB9HUvVcdKAQ8RSgI1MCh6ep7oL4ldlKDsRbN+0mABEiABEiABAYSoEDEETGtCYgFkVwv7f8xDra8rE4P833VuHLRPyDLWwxNFoi8ZiSBpPugLPh/teHDiMZ7T2mHJRBqKsPZJfP+GiU5C6BpDnUf3c1mZLez0tOUgBU03q6cmG2m/DszCU7TTjtLqiXfgX1Nz+G1g/8Nw4iiIDAbq2vegbKcxXA5fYBpuR7zm3CWDAg2kwRIIOMJWMK/mtjVekSTA2Vr48DkNWeg9ykQnQHIfMTpE5BNSzQexG/f/ARiiWBfQefW3InF5dfC4fCoxSFD05w+46n6ZToCkfoq2Iv/wsBsXFz7ERT4Z1kiEcMRTVXX8bkZSSAZEywCw4zD5fBD15MCPF+2jOzyGdEoGZcG/rT9brR1H4CRFDI1HRfMuQtleUuQ6ytX8QmVXzIvEiABEiCBGU9ABCLTTCCWCKv53en0pSz7uSaZ7A6mQDTZhFn+uAjIwnDXiSfw5pHfwDBCgFoEJuDSfLhhxdeQ768C4KBANC7KU/PjdAQi6wDBFok0A9WFa3HBnL9QLga0HpuafuNTM5OAiPHtPcfQGjyAaDyEPH+V+sfnzoNuW+1lZsvZqulNwBaItt2N1mCdEossu1I5UtZRmXcOFpdfh7IciU3oU01J/t30bhdrN/MIpJpY2muTAWaXgzettrnDzGsoa0wCU04gloiguWsv2nvr4XJ4ke+fhVx/FVxODzQeBkx6/1AgmnTEfMB4CIRj3Xh486cRjHWoRZ8KWyPLQ03H0op1WFn9NjVx0JxkPJSn5rdJl5aEGcWDb3wEsURoyIpYbmbWsl+UwBVVt2NZ5Tq47M2A/DeeJUxNH/KpmULAhMy1L+77EU50bodpJCCxv2pLr0BN4bko8M+Gs29RZs/D6qXjm5cpI2A6t0NOkcWCyBKIkpt0q8YSr87pcOHCuXehOGsRcryl6hwp6Yo8ndvFus0kAla4A+uSeU/+SQCI2QPRCUD+sf+opsY4NMm6y3lyJnU06zotCBho6NiNF/b9J3pjHdBNDVneEiyvugUl2fOR66uArlvhJtS+kOuRCe81CkQTjpQFjp+AtQGRReH+pvV44/ADiCXkI2wJBXY4SnWy/daln1OKMk+4x0/9TJeQjC8l5qO/3vBRxBOREddRlqCkwaW7ccXiT6pA5bpafDH2xJnuOz4v0wiYaOzcg6d3fQsxI9oXf0gWXVmeEpxTeQtKcxci21tmu/Ik3XopEGXaSJiO7RlJIEp6nOkaUF1wHhaVvxVFWXNVbCIeHUzH3pypdUoVJpPznvw3K7OeWryYTvtfNdszngLRTO1t1ntqCcic/+eDD2Bv47NImLL/kwNiU635Ze0vIUYKs+bC58xWlqT98ee4JpmonqNANFEkWc7EERC/U5jo7D2BR7d/BdFEt205pCKT9V2mYWJ51U1YWX2HbUU0cVVgSZNPIJmhriPciEe2fN5Kcz/S3C7jwg42VRiYgysXfhJZ3iLr4zD51eUTSCCjCTR27sJTO7+FhAhEdlBIU7M2Pg7NqVx5FpZdi6KsOfC4sqGrd5FvXkYPiilunPpGqCxlCfxp21eU+6M6KEi55M/WMLXGos+Vi9U170F57kJkeYrt7wPH6RR3ZWY8fuDQs9ukzNptkSgZ6F+31yqWMyQvEiCBsRGQA+TX6+7HvpPPwzDl0MqOLyeBqqHB48zC4tKrUVWwWrmeOR1uO+wE37exkR7+bgpEE0WS5UwYAZkYYokebDzyG5W5JGEkrLVfvx1h3wl3wFOI65fdjYC3yD7ZnrBqsKBJJmC5ChjYeuyP2Hb8ISQM21R7uOcqA6LkZkDHqup3YFnl9XBqnr7NwSRXmcWTQMYSaOzcjad2fRNxI9pvqak2RNaCS/7V587F4vK3oipvBXL9lXA6JBZA8uLCLGMHxxlqWFIQUuPN8ie3vvswlUDU0l0HaGKxMUwwavsb4dS9mFt0IRaVXW3FrJBkFtyon6FezKTHiFuZLYSfIg6ZKmC6JaGLT6NlTaQhYcdHcVkJNjgtZtKAYFvOEAFLIPpv7Du5HoYZS9ro9SWtsaqhoSBQjaWVN6Ake4GKTerQ+908+fKNr7MoEI2PH389QQSshaG1C0mYCRxsfgmvHbxfbVashIb2yUwyXZn6o6lEoctqP4bqovPg7JsY+EWeoG6Z1GKkz8Va4f+2fAbd4aaUvNrpPdblcOOG5f+sAunSxTA9ZryLBIYjkBSIRhZqZeLVUZQ9B0vKr0dJzgL4XYUq2xmDxnNsjZ2AbQ+krIYN5WYs/yRMEYEMxOJh9V2QrfeL+/8Lnb3HVJDqYbNSJJMa2BJnUfZ8LCm/DuV5y5RlEcfo2Hvo7P6FLRDZmVSTwqWk2zYQR8wUt3hZn1rujLpmQIclsANewNCZWO/sHkBs/WkSGGhBJN+D4S4TDt2DmoK1mF9yKQoCNfA4bQtnldSI1+kSoEB0uuT4uwklYK3rLNey5u59WL/3PxCKtA0rAGumBgOG+ijPKb4YF8/7EFxOCVYtFwWiCe2cSSpMBKKeaBv+uOmTiCfErSX9ByVzgywquwbnzb4TThWonBcJTCUBa/6SU2N14mUa9kZ3KuuU3rPFSEPm3ef2fBeGWPIN8y5axt0Sa8OE2+lHTeH5mFd8CfIDs+FxBlLiAKT3XN51dhBIJiSwvs7WtzsW70E43q2SE0TjvZCMNb3RFnSHmxGKdsDQEugJtShLItmOd4aOp/GdsEao5YVmHTq5HH6V5Wx2wXnIC8yCrjlt+chKdsGLBIYnMFAgUrExJeaQFkXCCKGp/RDgNpEfmAcNOXDpOpyaCEQGYHottxgOMQ6wKSNgqCD+MmZlPRI3kvGypqxCaT/YNAy8eeSXqGt+GYbUe9Q1CVTIifmlb0F1/mrk+sqVhfOYNhZp1+7suJEC0dnRz9O/laYsGa24Q68evBfNXQdU3IGRTwota0PZqNx8zjeQ7SmzE12NQWmY/mQytobywTrY+jpe3f9j21JsrE21Tg5uPMeyIkqmvewPVjfW8ng/CYxGYHD8EyuYvqSFjyaCiMR6lVVcKNahLCEi8aDtIjNauVP799KqYKQJ+xrXw1CZeUa4kq6edgYpWYiJUFuRvxzZ3hI4Nbe1P7diStL9c2q7dkqfnppxzDATiMSCiBk96Il0qIxkzd116AofR2+0XSWiMIyIHWFIBo7srG1Bsi/GS/rf9v74RWJp7FAuCCuqbkVB1hx4XdmWVJW0SJ5SSnz49CWQDD5t1VAJnVoEphlET7gVL2z4I2LOHqxdfgcKAsvggA6nLlZEMcD0WAtUCkTTt3szomb9axJ1RCVeGEYYkXiPmm/VOiRh/a/Ms5bL7vS/5FDgaNtGNEvcObEaTWtNIscPDpVQY2HJVSjOrUXAVaDmfyt+qQExLhh2Xzn9sZzRGlIgOqO4+bBUAsnFo7y3hmGgo/cYttb/EUfa3rQUY7WAG4aZmuQkEKAo5AYumf9RzC++FLpDTgfTX0SyR6aOgLgPPLPnHjR17rFO5cbSbynfuHkll+DCeR+ExJ1QPc9F/9R1aoY/uX/Da6qg6qFoJ7ojzWjrPYzW4CF09NYr64doIqTmJVnkzIT5qN/Coy9fbHo9aRlMwQknKvJXYH7xZSjOmQ+fMw+acjuzlaL0SuNdGUbAiicoG5NWBMPNaOreh9bgQTR27UY8EVKivu1AbouK9oCyYw8l/05cesb0fRjMUVkhAQF3IRaWXYM5RWtVymSH7sow4mzOpBCwLdKUZagWgab14EjDDmzY8wjCaMP8yutwzrzb4Nb8cOgmHEogkoxmEptofEN3UtrDQjOCQDJOm0yPcTOCSKwbwUibWoe09RxGa89hNe9KpmDDjCuL5pmQ0qUvEYGa9scw99v7AlmTeB0BzC66AHOKLkK+v1pZOCt3UFUeVdt0XgAKROlQ4j2TQsDabJmQk0WxHNp05EHUd2xVm6qxXRrmFl+Ci+b9pSUSUCAYG74puFv6vqFzl0qrLR8tFWNqLAJRShBTCVJ92+p7kOUpSjkVHk0kTCpMg+8bez2mAB8fOUUEknGzusMn0RI8gOMd29HYuROhWJc6Xe4zdFD1s8fSaENxitrS/1jrXRBT9GQcuLQXZWoOTzbQhNeVi3nFl6KmaC3yfJVwS6pxzTHlLWQFJpmAyjApgygp6QDhWDd6Ii1oCR7E0fYNaOzci7gR7nstrNejf0Wv3h+Vscx6dwZ8x8c1LduBhK0KApoDcwrPw8Kyq1GSswi65uKZwiQPj5lbvAkY9vymJWAiirhykAzitR2/R33HG4hpPQhoc3Hd+R+DT6uEUwwUdImdqQOGi3vRmdv507/mprV/klANbT2H0NCxC8c7t6M7dFK5uStBpO8wdWatRwasScbSEwPWJFCuZgtKr1QHWDneUnUoQNfi9IBSIEqPE++aBAKWT2xUnbzvOP4I6tu3wpTglKch8Eja87cu/QI8rsCYhYZJaBqLHI6AvZEQ64v1e76Phs5tMIwRXAmHJWlbkKng5ibW1Lwbi8uvh8vhgmmK5YKY2pqIxntUdrQEEhCfZhMJZflh7UFMuByygbVOE8QMVT4eEqPC6ZCTZUdfZjxrs9K/ER6rmMUBMZMJWBtMma/ERLul+6DKrtjQuV0tzvoC7MuGwLZUUIJnv9oyMxo/1tO6pAimTLb7d/DCQ+bj2tK3oCp/BbI9xcqayLqmvVo2M/pqmtXSegcs9waJJxSMNKO+bTOOtG1Ae88RJEzjdD7rk9NKO8FFrrcc1y77HLJkfA6Y3yfnsSx1JhIYJBBpcVlJoCN8FOs334+uWB00SZoU8eH6tR9Fie9cOMRySLdjppiuMzLlyRcqEutBOBpU1qvyXRLrPInL6XNlwePKYpbfmTj8hqxzn32Nshjq6DmOA80v4kjrG2q92/cltvVw688zcD2i1uhjtCCyHZSt7IGpaxKotYisSUpzFsLnykkRibgmGe7VoECUMZPGDGmISl1rLSQlPkdDx3Zsq38EbaEjagN/ei4JstH345YV/6LMxmlBNH3Hggo4aho41v4mXtz7A8TllGOcl5Qpws7bz/1PO1ONNeFL4OsDTS+gO9KkgqHKnxNmDGL9IXWQu7K95XDoloWDLKK8rjx4HAF4XVlwObPgd+fC786DS/fD4XArdwjlMnQaIlVU/sEAACAASURBVOY4m8mfTxEBFR3NECtHayF24OTLiMQ6OQZG6g8T0HUn5hZfjJWzbkfAU2yZtvO9maJRPLmPlTlYXBi6Qo040bEddSdfREvvIbVG7zPcmTZ9n6wU1KFSWe4S6Lp8Deh2MLmjZIaWnox/Iu5iAKJ6F/bWP4ctdX9CVO8EHBoQBRaUXobzFrwbHq3AXiPYAa4nedxH42G0Bo/iRPseHG/fi/aeEyomngTozfWXoiJvASryF6Ekh4kEZugIHFBttR4xgXC0DYda3sDexqfRFW60YgtR6xi6i22rIpfTjyXlb8WyynVwOQIMSTHKC0GBKBNmjBnUBstqKKY2W2IKubP+IUQSveNrgToRNHDV4k+hKn81HH3p7sdXLH898QSk/ztDjVi/77vo6KnvCz43XlFPzlTWLf8KirMW2It9IGbE8Pi2u9Hac8T+eIo4JZvUFO8f+2DFSH5ck+lsNRMOTRZYZajIWYY8fyUCngL43IXwu/NVYHSxOOKV+QQkuOPJ7v3YeeIxHG/fCkOJi2L1xg3lsL2v3ifL6u7CuR9QJ3ciGM2EeEyZP6InpoWp8bh6YxJ0+jD2NTyl3C7FgmGQL9mUbl4GeLPZZ+w53hJcs+RzyPGX2uOSu6uJGRmZU4q1r7Rd4BMuFfwgrB3H81vuQ0toFxIqtYqExU3AHS/GtRd+FHmupdANhz39iSWRrBMmZ2z1RrtQd3IDNtT9Ee29Dcqadagr21uE1bNvxMKyC5HtK+Ih6gweohKfta23HnXNL2JvwzMqKYapmUwIMeKBVap7nY6bV3wd+f4aK07iJL2bM3iI9VWdAlEm9OIMaINs4BOJMLrDTWjtPYrdx59AS89Bq+bjii9gF2EaWF55C1ZVvx1Oh3sGEDmbqmibxJqmyqyw+ehvsa/pGbXRnshrWfk6rKx5O1wOjzpMkae+cfBn2NP0jLIAGeAhljRFHRxEN+m/nBoYT52OS1pvH4qz56MybyXyA1XI882Cx5kNp9OyLLJznNgplkcIsD6RjWZZk0TAGrOJRAwnOrZh45FfoyMkgqa1ABftY+il+CRVZ6YVm2Lnfk7VzVhRdTucupsbk5nWjyPUV8R+FT8wdAIHm19VJ9kyv49X7J8URH2un1DWpnn+aiwsuwq1pZcrl2JeJDAUAUNN8lFL7DFcShBq7d2K9Zt/jLDzJAxDxo4I32G4zADWLLodcwuugyMRgFM8jiXlvQqEPvECUTjWg21Hn8Sr+3+tDl1HvzSsnn0D1sy+CTn+Ym6MRwc2je7od3MXIX7jkQfR1LkLCZXp2fKmSp5tTqNKT6+q9Lmd6bh+6edQkrNYHfJOy+/VNCFHgWiadMTMr0ZSBOgPUiltko113AihvfcYukIN2N/0PBq7dln+n3ZASxXadTzfT/t4sCpvFa5Y+HG4nL6ZjzODWmDKKkszlNnz/pMvqGDkYpWhKbP+8XR8EpK1VQ+4i3DTim/C586xvK5NA41de/Dsru8gZoTsm0/veX1xZkxdbYqcDidqS65UqZPz/FXKwijVQoJuaDN7AItFosTGEmuINw7+HF3ilqjSv/O8abSe7RfONAQ8+bhk/odQkbtcBavmYmw0ejPn72UOl2xkO4//SSUcUJkop2kKYTV/Q1Pp7SUGxarqdyDXX8W4LDNnuE1JTeOGHGIlIEsVsT42tV68ue8PqDv5rHIvM+GErnlhmjE4dSf8WjWuXvPX8Gmz4dJ0aLoEChYR6fTWHcM1WtYgO+ufx7O77lWu82O5zp17Cy6Ydwe8Kl4nr5lAQNYjMoe19hzFG3U/Q1Nwf7/1/UxowBTX0U7DoeJyyVr9miWfUrHnrEzZE/tuTnFTJ/TxFIgmFOfZW5i1ALM8eQADcTOqUkBLisXOcD22HnsIvdGOSQxBYSLPV4Ubzvmalc6Q1/QhYBroibbjaPsmbDj0gApMbp14TNRmW8xrxeknhhvP+RaKs+fZ7l8mxBz3ka1fRFvvkQniYcXPsga7Vf8Cfw2Wz7oZAU8R8v1VlkCpPGzogjRB0M94MRJP5WTnfrxSd5+ykBCxkdfIBFINQSX4uwinc4ouwOLyq1T8LvW+cDE2o4dR0oIuFOtEQ8dOvHH4AYRjXfaHPxkDI80Ft23lmRwTSRHe8vZNugLbuQFtF4oxfTP63G1k3OnIC1SiOu9cLKu6CW6Hz9Kyhtm4p7rqnF5cxBndzay8TUC+A6YI28qaNIje2CE888Yv0J2oh+mJWYdFuhem4YDTqSPUFceVa9+LWTmXwWX4lbikSYzDCZ73WoP1+MOGr6Mr1KwspcdyiSXnTas/hTnFq+gmPxZwU3hvMjTD63U/w4nOHSqZjyV58xqOwGDHFK8rB/mBWVhacT2q8s9RB7pcp488figQ8f2aEALJ4MOxRAjtPUdVIOD6zi041rpR+chacfQHpa6dkCf3x2aTNOc3r/wXFWyY19QSsEKQiGuWgZ5wC/Y1rceOE49YqTdN3fKZnqjPm306LAv+JRXrsKb6HcqdRYqXD+urB+7DgeYXlFgkl/pw2As2S+yxPiVqhNqpvtVYTcYrGoCy/x5bDVWLP3lOnq8CiytuQHnuEmR7S60PUF/x/JRP7YhM5+nJcyaoOFkv7vkhmoN1gGnFmbCyNA3Xj0P5yfYpiek8fBrdkxKkK61a9W9QxF1HYruU5i6EuJbl+Mr6/PG40U4L5rS+Sb7zctCzp/Ep7DjxJxhGzIqNOp7pLSkUqe+B5ZqbzCrm1D1WrC8TkLWFbNhlvpaT4FEv5Vamw+sMoChrPlZWvw2FWXPSi1FomkiYcSUs6UroH08DR60pb5gQAjJPJ+dcO5nEsOWmJ6qI1WhCglPLvK+3YFvdQ9h77M+IahGYzgRMPQJZVji1fBimrHNjKM9ZhMuXfQAerVz0IehOEYjUSmBQbVLrMJbvCvDS3l/gzUOPqAytgy9xhZdDUjmIC8eCQx5uzCs5Fzeu+ge4HN4JIc9CJoNA/3pERPgNh36FA00vwZTMqfZKdqC/RmodkmMrdVwl17l9wRAmo9ITXOZY1yLJx/evx2QvIIdVswpWYFnVjXA7/H1xSLkmGbm7KBBN8HDO/OLszAz2TtvKUGKiM9SgUtt29NZje/3DCMU6rKQgckMyjYm9+JtoRsn4whIP5vY1/wZRinlNLQErPoWBlmAd9jc+bwk0knp1XDuJodvU7/6lKWHmRrEiU2ksrYxpuxufwZ8P/QKGuLUNCHmV+ifrQ2pVTz4usqhLGetp4kwk4phdfAFqiy9HSU5tXz2sDQ03GWlinJLbklYDcSOM1+t+jn1NL6iTuvT6LXmOawUEEM1Rtity6dO875OjcuBJdLqB4ZK/MlUGwcKs2VhScR2q8pdD11yT8r5PyeDgQ9W82NHbgH0nn1cB2yGn2PY+ZKzTujVnWyNPyhARRzLdWcH/dei6DofmQpa3vO8goa75JYjlkspAmcYDpdx8XxUqC1dgVdXb4HB41e/SOZhIJKI40blTuaQVBmb3if0cBtOIgD321P9osmkOIxTphGFq8Hskk5gbmrL81PvHmvrGq4iY9nd+OKHRHptqCaAjmuhFT3wfnn7jPkS1Nhi6BofTgbjRq7Lv6ma+AhOPdUFPeHHtmg+gNG8NdCMLusNyTVZrir41gOW6Jl8JiWGk6mgfPvRbKMs4t0TO1PGeMOL431c/g+buwwOCUsu4Ls9fgKLsapTmzEMw3I7Gzv2ob9uFWCI8oON87lx84NLvwu/Jm0YdyqqkEkiuR0QU39P4LN44+Ev7sD0dTvZ3Wc2TyfWItbbtX4+k+41P53kTd89ASSs9Ibf/6ZbFqRz2yiX7AfEoWFV9O3L9lVYO4jS+HRPXmpldEgWimd1/Z772Sr22PlgJI4KucJNyJdt54lE0dOxA3JCMD2nuqSao9klrFRGGbltFgWiCsI6jGBO9kXa09h7GhoO/QGeoSS3I1GJtwuIOpVRPuatJZinrBPr21d9FtrfEPmXW0Ny9DxuO/ByJuBznqc+lvWUXCyfrA9oTbUMk0gHD/jp5nH4VJylhxsbmKmav7uTkeUX12yBxsSSgtXOSAlWOo5P400EEkm5kx9o3Y/3uHyKc6IFumZuNyiq5qJfNbcCdD58rr28vIKe01ogbuCCT0195pqQjnsrLegNMROM9aA7KpsN+l0ZvttqgSFD4HH8ZqvPXYFnldfC6s1R7rXk5jUKmsvF8dhoErHErhz8bj/wWR9s2quCoSmxRc+/w1qD959iDT7RN+N2SFTJXCYlidTG78HxlcSbjKfnyqPFjajCQwKPbv4Lm7gOjbOytDYLb4UWurxzn1rwbZTmLLFcaZVEqwtRI1kcmeiLtONldh1fqfqre5Yvn/xWKsuaq36UjLqUBlLdMBAEZUnZwXgkGHUs0Y3vdy4jFY6gpXwafpwRZnlxocCqxUeZxy3VRDq9E+E9AQ/9YG5h2wBojKhmfI4Ee8wS2H3wS+xpeRdzRZdXedELTxAXNgB4PQDNdcGhRJOJRFPjm4Mpz/xoe5yxIiGrLnzE1GLpUXmJ2SZBhEY5EILKyoqp8Grq4tMWhO2W17RzwDZLx+bOX/gG90c4BFAuzZuGOtV9GMNzWZ1lUlF2D53b+P+xtfAUiLCUvea/ef8n3UJhVxTl6IsbiJJSRXI+09R7FE9u/g55oa/qZylKCVvtc2SrzrkN3q++8zK+6OgCdnpGtUw+sOntPIBhpt170dJYSYjWqAT5njlqTLCq9CvNKL4JDFzdRrknGOkwpEI2V2Fl+vzoVNw0VW6gteESZmjd17UZCNv/9b3Y6e6oJI5n0EhLXsltX3gOfJ48LuQmjO7aCRFRp6zmMI61vYE/j0yqAoh1FYoBr19hKHeVu20UhaTe67px/RnHWvJSNgGG5C9ib/aR7QrJercGD2N/0IvY3vwjDiKoN+7ziS9QHORILqtPD7nCLbUI+yleqL1uOBLQEirPmY0XVrSjLXaJiE3GDMaE9P7GFmSbCsW48vv0baOk5YpnmjxCnZMDDTSDbV4xcXyVmF67BrIJVyvpA2Q9JDIrklXIgVt+2SY3L6oI1KoDzlF22IZ0EHH5i+78gZkZlu3JqdU45cNRUoMeSnPlYXfM25HrLUtphWYj0i0SSwbAXkVi3Jd4yPteUdfeYHqzm1jhC0SBeOfBT1LdvkwiDfZkaRysr6fKjS9B3WaJrOnL9FfA6s1FdeC5qitbA7ypQmcRsG05V5GBhUdwqHtkmApHl8jl4t5D6jcnxl6MiZzFWVd+hhFolZA0jVFqn9LaPnGmirecI6k6+gh0NT8E05dsFFdT6/Dnvsy2JZKORzk5lNDL8+3ETGCAQxdAVOoRHXvhvxLUOBLJ9KMyVTHWXwuvLQa5PAtK64dA80CTRhKgwpmS0G3nejScMGM4gWrr34pXt/4egUY+Eo9equumCRD4UwUlL+KCZTuiSzcwJxIJeXLLyPagoOhdeyHpUhqyM2+QHQE6qLNdJ6FKG/ItTCZjW/4lrWxy94SAC7hy4nP2HCG3Bevzvq59V82nykvdq3apPItdbioc336NETin78sV3YUHZBer+7nBryvOBd5z/NVQVLGGg9nEPxEkqQCX4CeOV/f+D/c0v2aJmmrOPWGW6spDjq0BF/hLUFJ6HPF8lHBJPSx9kzT5WI51Jam5fsfb0qsJD1P039ja8YCVAGOqy1yTJJjg1F7J9ZagpXIPllTcoBpYri2U5aCWvsb4v8q6FVFxcXa3VuCY5FTAFoske7BlVvolwtAftoWPY0/CUCjqcjEEgHz8567DsM5KuO2e28RKv4JYV/4JsXwk/emcAvRWnx3alMU2VBlwW2BsO/RLheEeKxURyZzm5Jq1qsa8BV9T+PWqKzodDBbNI/RimnGfbmwyJj/XY9rtVvdVmxoSKU3HN0s+qQKYieJ3s3o8DJ19ET6QZkUQIwVCTcp+Txqe6SgxE3n86I+WsmX0nyvPs2ESMaXEGRufYHyGZQg6efB0v7vsxYolIymJ66A1hcjQ7NCeKsudiaeV1mJW/UrnJKMOHQe43qaO/J9yGx3d8FQ7dgxvO+TI8zqmNmyZ1bercg8e2fQNxiRM2+BpkAOJyBJDvr8TSymtRXbhavSt9LkN923croLts7jt6G1VGuJNd+3Bx7QdVnLg0l7pj70j+YsIIyCI9HO/GzuNPYUf9w5ZlQtISJ22hRNYEDiUM+dx5WFF9s8r+KOnm+0UhK/bQcFZnSiDacjeagwdts46Bjgiixksg9Dx/BVbMuhVV+SsHWOaNLBBBtas1eAivHvoftAUPK3foZEY2sV+qzFuF8+e8G/n+WVbQYV5TT8AWiKQihm4gajbh+c0P4njXZrizQ4jHDDh7y1BeMhe1Favg1PJQkFsDl5kNHTL2NGhKnDEssSZ1PNtijmEG0RU+gZe3PYaO8CFEHR0wdHFVF4sfsQ0S0ccADI9lv6yJuB4DYj64tVm4bNXbUZqzVDmXQZN5VZkkKbEKpsfWiyyBUizxDEQQNYLoCDYglujG4cZ9WFZ1DfKzKvrm15buo/jla59TWWGTl2yEP3jFD/HE1v/AoeYt1viVpzj9uOvS7+LpHT/FkZb+/y5/97bzvoyaInEF5nie+sE81CfXRHNXHZ7Y8W0rEUCfuDjyekTGtVhPzi5ai8XlVyLgKVSHVCOtR6Zj+yUD9mv7/xu7G5+zxbFBtbTXJMmwkFmeQmXpeU7VOuVWpr4v8k2xf2Y7jao4krKul8zast6TrMeLK66FyymW3hT/UylTIJqOb8Y0q5MsEuUl6w434mjrZmw7/jAisS6Vwn56vFDWFCBxZ25f/R0VC4OuDWdgENnWMr3RNiUObTnyB7T0HOhbnJyBGpy6jzWBRWVX47w571NuXclgp6fsd+2T41C8E7/f9EnEYtZiSxZ+q2veqTIdqMxL6rBaLJAMxOI9ahOxu/FJBMMtCEZaEDfkd8N/VJLZ/cSNoqZoLVbMul0Fs+ZpxVSMjpGfKYuGx7Z/E42dewectA77KxNwOryoyFuCi+bfhWxJm5rMzDeCa5UIkZuP/Bbbjz+kTrKvWfJpVOavmForIgANHbvxuAhEtgiQbHdSCFZvh8OFHE8pKgqW4pzKdcjyFlruEaf49lsB6nsjHUp83XH8cRxv36liuVy/9NMoy1s80LJq+g2Hs7xG1jdVNqG7G57FxiO/VodB/Ve6C2lTbVByveVYWX0birLnw+V0W3PmoJPr5KnuUN9uEYj+tOVunAzW2UF3BwpEAXcRyvIWYqXEmhhgyWbVeCSBKBztQlP3Xrxe9wCC0VbINl1KV0deklDBdm+YU3g+1s55L7K9RZy/p8PbkcwsKennxSULPWjo3YkXNv8SYfcxRBJt8Jl5QNwDDwrg10qxbOGl8DtKke0ths+blRKw3HLzsi5Z10ooBQO90cPYWvciDjftQszRhYSjB6Ym1sg6NKPfZUz+bF0R+LxOBLsi8LpKUJhVi/MX3IbcgIwZsRCSuVLcexwpsTmtgOjBUAei8Ra0hY9g16HX0RU6Doc7juvP+XKfi6M8YSiBKNdfivde9G38v+f/FpF4z4Deef8l38XO489j85HHBgS1pkA0HQbx8HUQ0fr1ul9gV8MzdizE0esrrmOFWTVYXXM7qvJXqO+t5VaZ7nw9+jPO1B3Kgmj//djduP4Ugah/TSL7vmwVa2hh+RWYV3yhCtCe3Jn2z/vWx0bWW13hZpzs2o9t9Y+gPXhMGRS8ddk/IU9iFNGyeUD3UiA6U6N9hj7Hyk6WQHP3QRWY8kjrmyoblLWISiOTyBlqt7z+Xncu7ljzr7Zrxxl68Fn8GPmAtfUcxcGWV7G/ab11opX0a1bmnKd/pXgrjq0QUwJVl+Dmld9QH4rhxJuka0E03otfv/l36kRB6i4bjasW/wMK/NV9G/ZUaxCpjGQHaQnuVxklWnsOoz1Ur061T21x8kg86cWgY3bRBVhWuQ6FgTm0chtbz0763U2de/H49u8gEu8e+Vm2KZAs+OcXX4gL5r+3T5TuP60afkHWG23HI1u/APlfWQQVBebiqiWfQsBTcGaDtw1qpQhEj4pAlJBsPNZluUZYMTQC3kKUZM/D8lnrUKyyQckJeopjUN8i1HIn6+xpwL6ml1DX/DJCsW5ragAwt+h8vGXx3yiXS17Tj0BybhQrhAPNL+PV/f9jCeEqjkp6Gw0pQwT6vEAVFpRcjnklF8PnFpfL9H4/mIqsQR4WC6LuOrX2UJdpuW/mBypRW3IpFpa9BW4154/y+toxtsTpTbIVHmr+M7bVP6yypA152XGWREA4p+pGLK9aB78rtz+mzWgP5N9PEgFZh0psQydMONS4CKMdL277LY73vIkomuHUHNANpxJzdMMDPe6Fz5mH0sJZKC+ejYCrBk5nAG53Fjxur3LBkSEai/ciFAriSPPL2HPkNSQcEUTMbmgusRyWZ1oC0cADUvk7cYVJBkZywxHPRnX+hVg051wE/BVwaH4VgF0sl6OxLsTiQSSMEHpiXTh8dDfae44hlGhFwhGEoYdgajHccs53UBSY37d5HUogKsmeo+IP3feCCET9rmcC/s6Lvo2jrTvw2v5fq7VL8qJANEnDcoKK7eptxJ+2fR3d4eb0DqygoSR7Pi6u/YBKFiFjOWldMz0O8scGRtZGr4hA1LC+73AiJd8RxHJbXCqri9ZgccVV6oAu1VV/YIYyEXu70N5Tj531T+BY+1bEjEjfmuSi+e/Hkopr4JRDYV796z8zGSqdUEjgFAIm4okYmrr34ZV99yoLIpXmWW3+lfP0tGLmdeXibefeAx+zmE1ev5imCuQssUSauw7gzSO/REfvCStD2YSNhxRXsL6zgPSbZGgJvOe8n8DvFkuyocdoctpLmFH8adtXlEBkmDGsnHUH5hZfaAW1HCbrnhUnQE4jYsrd8s0jv0Vn8Bh6Ym2nnIona22dQivDdJTkLMB5s9+rNtmyWDzdTVP6RHjnaARkMfLS3vssc2YVJXQYgVN5MVp9WZa7GFcu/ltkeYtTxL7R3Sj3NDyNPx/6WcqpmIY11e/C4oq3TlnaYRnTYjn1p61ft8TSlHTRbqdXna4tKr8S80ouUH79/ZlCku7Elk+/zAOyoD3evgO7jj+F1p6j/Rt61QkaJAD8O9f+25QLYqONibP37y3X2ZNdB/DUzntUEgrlTmvZiY2OxTTh8+SiJGsBzpv7LuT6KtT7MR6rXhGIHt3+LTR27LItVCXIdSEKA9U4f977bKtMeS3TWJPY41Tc1TYf+SPqO7aqQ6+R6qespdWOQ8eFc/8Ci8qusN7VNAWz0aHxjrESkMDlIhBJVibNEIFIQ0KL42TPXjy7+QFE9GaYhvJxha6JMCJuVwm4HA6YhoZ42IAHFcjJKkNRQSXy8ooQcInAaKCj9yTqGw6hteMQ4AzDdBqIIaIiaYlFsW46oKvdqh1HSL4XyRhDYk1kZ0oT8Qq9ARQXzEFV2WJk+UtVvK2eUCvaOo+iq7sR3ZF2hKNBaE4DmsNqkwS+tuzYgFtXfH1UCyLJWva2876A+174u1MEondf8A2caN+HV/b/igLRWAfZFN0v8++ehvV4ed/9Vp8Nsx6xwurIfG0djF6+6MPKotmhi3Vb/7d5ipoxrsfKOuzVAw9gV8PTMBIiBtuBqg0NAV8BirNmK7G+NHchXA7XgOxlVqwhmREkjlNc7VEOtbyhrGElgc7AjK0aKvOX4tqln2QG7EE9RguicQ3hzP2xbJjklEMW+q8cuE9leVLX6PufKYBiTYR+V74SiKzgsLwmg4B0v7gX7m16HjvqH4WY5/dlGBif0dCA4eX3FCIUbbeFpzQ2JSmNjRlhvGvtj5DjK7ViBQyxiE+eksuHQtIZJ+IxxBK9Kphf/ynC0MFNk7GOkk7dMSOkUpDub3xhaF/pZN3s77U8szS7FhfMv0ud9MiCkdfUEpBF2O/e/DzalaAx+kCWtNxXL/k4KlU6dxljaWxM5U0xDTy969s40bnddpWx2i3x0y6p/ShmFayGUz/zp1hSr/beejy+7R50hpvUOy0iqbhilOcvwYqqG5DnK1duEkPviU2VVUcCqO468QwOt25E3IjYlqYD3195J9ct/yyqCs9h/IupHfZDPl3mN3Ebfm7XD9DQtceyjlTnQipi+6iXz5WPJZVXYnHZNcqqNykqjUsgMgxsOvZH7DnxrErZLbGMxGJoUfnlcDuz+6qVzjNkrIsb5Yt7/wsHm9+AgaiyRhr2twNiXYiVaSGuWPg3qMhfbI/fNKCMSo03jJWA5QQmoZ0T0AwdpvyjJRDTWvD4hvtxMrhXZQFTwpAu2cbsGEDKJNgBMyF2R4AuFkimB2bCoSzSJMNZPNEDt5qGrdgtmlNHQjcQl2QX6jea+sdKTS8ubiI+iRglJYrlhrwzsrFPwJGQeEduRCImPC4f4nERI+PQHYb6JyYucjDhdIg0JQHgrfqpWEWmA7es+ioForEOjhl+v2ScW7/nxzjQ9LLK4DjsZe/HZA2yds67sbzqOmv9kMzYN2M5mDAMAzuOP4ENh39juU2aOtwuP3K9JVhYdgVqSy+2g1A7hlyTyGFVT7gFTd2HsP3YY2js2qtmjKG2sG5HALesuhtFWTVpr+VmLNoxVJwC0RhgnU23yonasbbNeOXAz9RLplLZ2ikE01olnkFY8nGVUyQ55b551VenPODrGWz6GX6U5Tqyt2E9Nh39rW1pkKyCnQlmvDUyofpRMtzsPPGoSvWazqYk9bHxeAhvP+/7yA/MGn4Dakfss9b+qYLAoM3sKbthWz6wLUlMtdg08PiOb6GhY6e9ZD11w2CdZvQ7zsm/l+UuwsW1H1IBBac0i9V4+2zG/95UGV5+u+EzCKlgkCNdVh/WFl+Eyxd/WKXTHouPvwSb/OPmT9lBJ/ufI+ND3GMkpXZF3vIR3SMnA7dl/RPH9vonlVuYuJnl+cuxyDKawgAAIABJREFUpPIqdSLp0iUIq5WZbygrEvnt1qOPYfvxJxEMWd8Lea9OXYxZKumKWTfggnl3TokYNhn8ZnyZdvYkaYf05ZZjj2DT4d8jYcbSsxpS4qeJXBkz5VdjSeW1SmifKKtSS7Rqx/7GFxGOBVFVsELNn05HauyY9HpBCfymiYbOPdh45Hc40blbudGnddkZM8tzFyuBOODOsxMhiIVReiJxWs/hTaMSsMJDW85llvGOWO7EkdDbcbxzC9Zv+ANirpOAQ+Uas4Qe+V9DrH5ccCghp936KquA0S51WCPWO5oEmtajSthJyI81KSMB3SnWRyKWSnwqlTi7T0CFBC9X7m66ulfTYyr7kghRmiS7N3W4XJrKTCVzoGzqARcSKvuZsnUQB3Y7c6Y8IykQ0YJo1MGQUTdINtUgfr/xS5A076MfWGko8Fdi3YrPqgOdvi/0GK0bJWSErH8isV61jpU1gFgiybwmB1hikS/WxOksyEXEl0x6cvCmYtjK+2KnmrfK8afE/xq68+Q3PZFWvHLgF2gNHlHxlCryFmNpxdXIC1RYloPDrkkshq/X/RIHml5DJJF0u5QZY/AKxlrTXbX4b7Cg9BL1HF4WAQpEHAmnEJDgoi1dB7F+7w/Q2SunybbP/2QflKXuJsZgqZT88Eug12uWfkJNPrwmjoBK9y3m22YMB5peUcE8Y4ZMuBM5IKxMIn53Pi6u/UtlCnq8Y5u9cB/bc+T05bZV30Rx9lwlvIx2qpwMeGf5N1sDzw670p9lxA5bKu+G5YJkIB63MvrI6cZDW76EWCwIJRiNdiVj2JjAvNJLsar6VuT4yoa1dhqtOP79aRJICt6miaOtW/DEzu8iPlwckr5HaHDobqxb/mlUFiyDBIUcy2twomM7ntn1bRWUdPBlxW3xYHX121FVsBJZ3hJbQEljTJ0mgtSfqeTKKpvTEZXFrUDSkSs3TXkfrAyV9rLhlKfJ7x7a/DXlptZnYTekJZZ14l6aMx83r/wi5+oJ6LeJKEL1rJr7DDR17cfj2yRzTtB2bUhj/JlQFptr574Lc4rOU++ICvY7QaJJ0iVYxT60YyFZTu6y6x+bMGOdDchoN9AdbsHze36EE517Blj0jcxUNvdOqLgVZVfC4bQyYo1pIpiITjvLy7Dsh6wMeUqnUQtBsRTqRcLowkPP3o921yaYTjcShgPxRAJOpwaHbFYNy0XM1MP2LGWJO/Jpdzh0ayxIVjHJzmtYGXp1za3Szeu6R2VBczk8cOoGkIjA1HQYVq4yhKIhhGI9cDhlYxyF7jRgJBwwEk44nBoMTQQiO0ue6e5zzFeuy6dcGm5dJQLRvBFjENHFLDNehqRle1vPcfxh05cQVQHHR7FoNoEL5r0HK2bdaFm/j2HvlKQmbuEnuw/hWOt2NHcfVsJOKNYJj8OvypQMYbMKz0F57kIUZg1/8Cpr747eBjR07sOh5g3KqliMDSQzqnpfNA+qCpaiLHcBirNnw+/OG3F9ruKKRbrR2nNEJQQpyq6BQxMLqb5V+pBrEuHYFT6J32347KDv2NDvmEwdq6pvxPlz3zUg+2VmjKrTbwUFotNnl3G/TMZW6Y20Yf3uH6Ghc6eVqWycAYfTApXy3vb9a3oW7VbxJrCk8hpcMO99UxbHI612zsSb7NPlk911eG739+2geRPfEDGNXTP7najIXYLHd3xTxTkaygZhtCcnEMdtK7+Bkpz56blvqVNhSwSVuBQeR0BlRdD0ZKYdU52sdPQcRzTRi7DUSzI0xSTIMNAaPIpjbRtt97I0NlP2gLVsKTQsKr8K5815J7ziKjHGzc5oLPj3o2z11GRjYOPhh7Dh8O+QMCT+jlzD9aOpNsJ3rPkm/J7cMePdefxRvHnkVyO6Iso8XJV/DuYUXYLCrDkqVo/b4T8DYyNpHWfPwLZKOjDY49BNlvfhtboHsfXow7b4NTw/KcHrysF7L/g+vCpwMa+pJqB63jQhQfuf2fUDHG2TlNhiSTG6u6XU3e/Jw8W1d6kA5Klps0cT59Ntt1W//rsHRNdIR5RPeVByE2ZFEzNV4NJnd/9ACaN9AbBHqZhUJctThOuX/RMKs6rt0/F05/50W837RiZgu3XB2Tc2LBcSEWDC2LT3WWxp/D1ikn3P4ULcNOAUIyOxOjIkTb3WJ+qIK5h8B6LRCDxOJzQJJB034XB44XL44HL44XMXINtfjCxfEbL9JcrK06V7lVgUNSKIRnsQM7rRHmxAW+cxRIwO5bYeTYSQMHpVjCFZT5umbOLFSsFQGdFGSzJ/66pv2IddlhA6VJBqCkSZ8a5Y4rWBo63b8PiOf0U8IWN5pPWIJZS8bc0/q0MXTazYxnh1hpqw4dAfsb/pNUtMsR+ndKa+OdeS48tza3FR7XtQlb/kFOt8sTw92rYTGw//n6r/QKXK+pKovaQJlf10YdklWDnremT7ikawUhWRNWXe1+zYQmrOH3m+FSumR7b8Cxo6d1ni8bCXpajNLlyNa5eJgQGTZyRRUSAa48uUybdbcYdi2HbsUbx5+PcqCK8VBT+9ReJEsNHhVIvN3nCbHRAwzVJNE5cu+EssLr8GDocEGOY1UQRkco3FQ3hh309wuGWDCqJojYpTjTVP95kyf88pWvv/2bsO+Kiq9HvelGTSe0JCCISa0HsNHUSxrWBZwAa2ta2uddW1d9F1de2KFQtr+1sAQaX33msIgYSQQnqbTHnv//u++95kJslkZpKgInP9sazOq/fdd993z3e+czCm+43Yfvxb7M1bAspGiCy0b4E3sTMYIIro5pXGicaQItv6n/Y8x/agQzpdobo0AdXmEhwoWI49uYtAekMk3C4+oppoq158SKkM05tLVcsUxMeSdBPA9901bhRnWbw7SEt72r+fowecygx/3fcmDrpoSDX9IGnMp8YOxpQWBhIbjryPgwW/qkK7zT0LIRScGNELyVH9ERvalUUoSXtFuIe1fRNlkE48IUcXeB7UtG9O6W4s3vkiLHbKerrZR3WEopK1azLe4Ayiv/3+PcDJIcWOI0WbsGz/Gy5itu6ujseLBGZ99mk/Wc1gm3yer3/Pu9fAopPlB7H60AcorsrmBQmX1Hu4MIIieidNxKiu17Ajn1cC3r/nzf7pzt0YILLLNCbpv1tQZTuBL1c/DzuxhPT0tOwi4amQhpDQ1JJhEnGMZOU/VD/GuoWyEYHGUEQF90BYYCLaxaUgMTYFJn0EdJIJkkIlY5r2iZ1hKRFHEKvYChtqUVKRj5yTR1FUdQSl1UdhsZ9SAcggBokIHILO7BGEvWTgs4gLS/UziP5047eJG1INUPbnLcfKg++xjp8nICTQEIqZI15CSECUz0kkYgqtOPAB9pz4FXYus1Ud+NRLc0kQqOBMTEgyLh74ACKJ9e4U8BZWZOHHXS+hvCZfrBidQBnHbOqYVBWqZcaQztMwrPN0Nq5oqrUuJpGxJftbbD5KiT81Zm/yJKKLidV0Yf8HVV2js2Gweb5HP0DkuY9+py3c0/lP1wXRB+5E2T4s2f2yYG84wCFPoVLbXBHVpoYFxiIqtAMO5a9maqJXi2UF0Ov0mDb4acSGdFKdodrmmvxHEeyanOKd+GXvK2ppWRv1ikZUkCSEBbXDBf3+xXbh32x9AGU1uV7UXjd9HSRAeumg5znrRnXPTX1gtYUBfTjMtmq2BD1Wsh1rMuehc+xwZHSZDaPBxA4+249/h/15P3OJXVs3jQ1MpUXn9L4bSRG96rPRXqFNbX1FZ9/xaHwv3PkSsou2eARuaDHRJ/kcjO5Gi0Kqx/etrT5Mwrhrmxczb3BIEluk96JD1CAuPYsJ7cyU79Mjbi5gX2r1waF38z9Ry7/a8i/U1pU3k1IQLz1dOwFEYaZojwGwbz3s37olPUBPnYDwH3Y8jZJqL+de+u7qjRiQcjEGdbwIBh25erVdWVlL7sPXfSjmYR0LyMgu3oEV+99CFbm2Od6CZo6oEDgWhil97kFiRHe/doWvnd/q7TWAiMrDiFlAzqLCCMBgAGxSJb5c9QKqrAWw6asAnR12FpbWQcfPnZzCAnh7nU6GRPVlsh4mQxRM+lh0SOyGtJRxCDbGi1JihQSxDdCx7iABTZJqYkaJLMFooLmTQChiCElUhg4LKiw5yM7bjbyi/aiqK0QNzY86ApUITKJ93TuZ0gL8koHPIC68U5sDRJcOeQQpsWQU4FuJZqsfm/8AzfYAzUU7jy/GusxPWQeouUajjjQ7Lx3yFAMbviZTc0r24McdL7EmojMNIDQwGuGmWHYAo5KzhsxKmu9Hdv0rl1xSo2Tur/vexr48zahFiyHIXS0OAcYgVNQUMpvOuZFcwxXDnkZyVHoz4JaWitaiZe9q6CjGP1K4CUv3vtpAL7WpHlXYhOPSIU+3iBn+Zx3SfoDoN3qyjSlu9YNcfG/Ev/NrxbaFmkuhqLP6LbJTddZq/LTnJZwo80G0sTX9p4LVRp2RyzbaR/ZizY29J39lqrvXTdU/uHTw0wgiBzP/wtrrrvNmQ5r8l+3/L7IKN6lCit7s5eU2isQaDhPSb0On6ME4VUlZiKdh9agF4/74xHaaNeINRIa0d8sg0oRK8ysO4GjxFoQGxKJdZBqLTVMW8YJ+jyIqKIlLLVYefFtYPZ8mJp325ieGp2Fs+t9Yj4jk9/zj2Msx1MrNKPj5ceeLOOYFQETB/4iuMzAo5SIY1ODIl9OvPPQGA0Qi2+xL08I3HVJjR6Br/GgkhHdTNXy8A3B8OVtLtq21VOKLjfej0lzo8V2hLP21BBAFxfoBopZ0dhvvQ/Ph3rxfsObgB6wX4b65BucpMQMxPu0G0IJCU9f9LWKVtrp957iMGFQbjnyBXbmLYbHXeWQQiWw70Cl2EM7p9XcEBpBF+h/jXWyr/vljH0doEHGfk0B1g2aXzNhw6BvsO7YWNv0pWJRaSCS2T+ANyI3MwtiM3Soj0GCCrc6AYGMs2kV1R68uoxAb1gEGicq+qYSNxLC1onA6p5iPWSKbHNFUjw4KPWkrmTeh/5FhYzczMkIowu7Dq5B7ahvMSgEn21jbyGFJ3vAOhIvqtEF+gOiPPQ7b9uooHtlxfDHWH57vFZOzQ0w/TO19FwICQnxeJ/6w/UVkFm5S2UPiPvTQYUzaNejdfjxqLBX4ZsvTKKslVpAWgyhsHnPbpI8REigYwMVVOfhq8xOoqitxipLJWToC49Ku5XdpZ87P2J3bmD2d3i4D5/S5uc2lQWhuzy8/jG+3Pq4Kwzf/nKhk+K/DnucKFn8TPeAHiH7DkcBq7mRaaLfx3xSE0GJU1NfLKoIqsUiWZp1MVsP0ydHpTi/KTy8TLYZ/2v1vLqNR6UOntXcokCR9jcTI7kiK7I3SqhzszvtFCPiprijeXkDHmAGY0usfjGj7dVy87TVvtlNQWpOHb7c+zNo7DFo0W8/rzTHrt6GFYsfYvpjU604YdUFYtOsFHC/Z3oIFdP0xbfY6XD3yDYSrTgdNXZF4F2lRtIR1U9pF9kZawlisOvwOL3DH9rgFXeNGwGKrYrvR4yWaYLZv9+dpa8HWULPYioxBnaZjYMe/+EsWPHVcG/7OANGOF5F9apsHHSlRRjCy6ywM7Hg+iyb62lYdehuZBas8MpWaP64CkzECA1KmoXPcCAQFhP8hFqZUevnphntYpNI9mCqCTJr7Z/sBIl+HTxtvT+NZzD/kTvnjjudRUH5QlHa7aZxJZgtuBRFBCTi/372IDkl2y57RSgR4De+UAHYuZeTxIDJjDXQrvL1d54Sa02HU89V/ssQq3h2AJTQYaS54Fjklu9R3lByvlCbDIVYwUiSOOaYNfBRxYV1Yu0bLnXt79f7tWtoD9QtWBzAnaO/cZMmG3IpdWLLuE9iNebBKtZClQEAOgCRZoJMoziWRaeIFRSLUmIguSQPRu8tIBEgx0JGzGUlgU2kNj0x6M0i0mphIdhavpnJ2+kNmGAadngWuDeSExstsPSeoiKnEzmYKFb6VIDN3FQ6dWIvSmhPMvBCX7AosUrxP4JDNZsNlQ19AXDjZb4tt/BpELR0vZ8Z+DBAdW4S1mZ/BLhODqHnQuWN0P5zb9w4uifQFnKfv9bxVt6GCXKqdYJ2ooHa4atQLzEiiOXFd5gJszPqG2USOd0u242/j30ZEcAKfc8ORb7D28Beu5huKjO7tRuL8fn/nNS3pG721/EY2wHA0foVl3DxhXtuziRUFxTW5WLDxIQ8JZzGPEEA0Y9hzfoDI6TXxA0Snec4g4S6rrY5Fbs3WclhtFlTXlcAq16Gi9hRkxcKUVPpbLxEwROU28VzyYtAHMYWZBErJTcZkDGGUlawHRWt9tkroCEisq7J093+YTUElDW1xbHddS1et1xsQE9wBPZLGIzYkBbtP/MQMFRLG1HIznq5BIwrRPZAC/fAuf4W+Da11T/PQ+IMfXtC7qG6frKuJ7urNx8qXm6LnHBIQjWmDHmc6K70T89ffobJ1fDlSw20lXDPydYSYooTDSRPN4Yoj27DzxI9IT5qM3TkLUVCRyYul9KTxiA/txg5l+/KWIbNwnU9lQb5cvSbETZR1g8GIC/s+xPXQojzO3053D2gA0dEiz0LjNG5GdpuBQR0vbJHbxbrD72P/yV9cMnatub/BnS5Hz6Rz1Lr51n8PWnMtAiC6C2XVJz2WmNE3Z3bGmwj3M4ha0+Wt3lcrtc0s3ICle16DnYL3Jhas2ok0kIcSVxndr0Lv9pMcVshNXww549nEQlihhTWJjtrAiS9Jx/vqJSEKzIZkLWD/imtSWDNRnEeGTbHxAt6gFw5jpNtFZY2UPHJ3Du2bUFKdg++2P4Uqs5YNd6/BqLE/+6dMxcguMx1zQkvuo9UP86w9QD2jx7kLaF6vRRm+XPpv1OgOw643w0agjxzIFvY61MCoGCHZQhBqTEafrmPQrf0QGKVw6GGCzSJDb6BBSUCQHXW2KlRbynhcVNSWcDxkl6thsVchMMCEIH0oAvShCAmKRXhwIoP4NLb1nADWQ4YOsqTAqlTgROke7Dj8C06VHYGsJ8ZePShL45AAIoqRzbW1uGrsq4gKae9Y/LcVQCRKzPp4pdN41g6t3+HGHQDR4c+80CCS0DGmL87rexevD31pZdX5eH/tXawvKsocqSnowaDO7UIPE8Du3GVYuvedeu1N3kzGtRkvIj5caGP9b9MTOFZMoHo9aEvjeELPORiYci7P87SufP3X63ktLJqIV2iNPDvjJSSEk+twWxIhFBRX52HBhn82Km1z7ad6gGjmcD+DyLlv/ACRL2+U220p6CE6qPaKCQoeWahSPX+1+RTyyg6ioDwTVZZiRz2ksOCuf1G0vWUqpGYGDQU4AYgwJSAuogviQjsh3BSPqNBEhAeRBXIQhNFS/bk9gSoNb0Gz+C6uzsXXW4gloqrYt0m/ND4bXR9ZJybH9MLATpfAbrdgQ+bnOFlx2GfWiHO+8fx+96FT7IBm6Lqn5Yb+tAflKZOFS2UsO/AWDheshp3Hpftg2ZvOoMBZC8R10GFg6l8wuOMlMOiMyC3dh0W758JiI+eGlp+H9Fn+OnQuAo0h6mKg8cJZc+3h9J1Daws4UboPpTUnUV13CqeqjuFUZTaqLSUeXBC8uXNvt1HQJXY4xqTNYfFX/0LD235r+XYUkP1ADCIGiAR70V1jBlG3mS0GiHYe/wGbs79wDbYcDAoKjlxdOzzdFQ3djO7XIS1xwmkTr/Z0DdrvdrsV89ffxe9PMz2o8ockzB79hh8g8rZzT8d2qlg+6bAt3Pkickp2su6fNzNvUlQ6s4e4pJvjD1f2D8Uw5PhIbMwKcxFq6ypYKJQ0KMi6OcgYyQA4LWpMxjAWYA8PilMXJd4DnfTu1llrUF5zEpXmEpitZZzpJmCf9DvIaZAW6fQtCDZGsR5GWFCMmmRzPU99uZmCtYfmY3vuEtjZRai566He0nGpxYxhzzIjWsR0bbnQOR0P/09wTG2gskOE+CP+qY+prUotvl35HxRbdkA2WGBXjJBlAwwkWq3UwmgPQ6guBYN6nosu7fpCJ5tAeoCQDdDpFNYxqqorRWl5HpfRHD25h13vam1l0AfYmTFExApZJl0jA/RKMEJMcejcoQ+iQpOQENMeEYYYSAiCJAXBbtfDStUCBjPyyndg8+7FKKnJhh1mBmpkTsoRS88Kg8EAm9mAOee8wiXw2jj0A0R/grHb7BdSxnZiEB3WGETN329KTH9M7fsPnwGi7KJd+HrrMyC3L2eAqG+HSTin1w289qS2O3c5lux5y0UPid6xORkvIV7Vxvpk3T9xsiyTE/xOloK4ZND96JYwWB3bMt5deRtKawoaMEUVXDzgHvRIHN7mYGVJVS6+IICIqmKacaal32jd4AeIXMeaHyBqk7lG+ygRMGRHcfUxVNQW4lD+Ohwp2AS20GQeKS1GBR26uUSZpkckPnMqn4bXsTrOipGgV1rSWAaJokKTuc6TwCbe3scMnPgYAbtyFmPNoU9cKYJt0DciuadRuxVEh3ZE+8g0DE29HMXVx7Hq4If8wW2O1u5+tSa6lKjulw99lgNNbyyZ2+C2/vSHqA+WZXy15SGQQ4EzDbUtOiA6OAnTBz+NAEMIZySW7PkPsgo3cpbN91a/T6eYITin99+Zbec2W6yWdTp/GOmef9n7Kg4VblDfUZkdTxSuUZBPuyaQ9t4TSDGl1x3oljDS78jn+0DweQ8BEM3F0UININJqYRofijJkGQQQdWoZg4jE3hfvfqGRtgAVpgQFRHFWmha3vrxrQcZwnNf3fmFz26YZON+6kgCiTwggqm6uxEwck76Gc8a85QeIfOviNt2ax5isMICzYOODqOHMrqe5lxjHevxlwIPoEFPPPhCabmKOJJMA+l4UVRzB/oJVKCzPFPFPEzgLlesQU6JD9ACkJWYgPrwzIoKShBCwA3hqeNvEuBbJi/yKw3yunccWobQ2nyKkJudpYhaR20+XhKHoEjsECRFdEGqKdbsgIYBLjOUTqltn811P13JOr1vQI3EMA7W+xmFt+mDPloOpQ5X/4kSpaM4FkrJixverX0Z+7TbIRmICUdmWGSGBJtC62CjFYXC3aeiVMg5BOgMUsqPXG7lEjBye8qp243D+duw/vB2GACvsSg2zjxSJzkJ/NCBQ6CCx4LmiR4A+ENU1tejdoz+6xwxCQmRPBEqJkGQqPwNgqINFrkRBWS5W7foMxdWZMAQEwmrVQ2+kd6kEsOsRouuGmRMeY5MCrbUVQDR9yCPo6GcQ/eHeFopHGCA69KkaJ7iPR+jiSV5jaj/fAaINmf+HVYc+dzh8qURMDEw9DxPTr3EARFlF27Ex63ue153b+X1vQVRwIgOa7674O0qqnXWKRBn5rBFPIDkqjRlx9I34aM39yC/P4qJLrdFMPzbtSgzrfGGbJ7kIIPpswwOw2j1r2oaaojFr+Fx/iZnTQ/YDRG0wPXDuQrGjqvYUCiuzsTnrKxRWZTMw4gj0edEr6tm9bpyUo4CH9qjfly1YZSDAEIQ+KechJaovYsJSOJvna1mKVne/bN9b2H+SnMPa2KmJMTG6Bx0Sw7tiZLerEB/eBXllB/DLvjdQZS5VNYe8zxrW95/oyyGpl2Bo58vV8rKWHMfrJ3LWbOgowVJkfLz2VlTWFXuxePCie9ThT9myCek3oXtiBlP/qQzz/dU3wapZZPv8GClYE04mY3pcj97tJ3J5gWhNrUxEvpEaCVCTs4jRGIyCsgP4df/bXO7G2gEaM7DZb7T2Y/Mfci96R91EQXJUHxY+FYJ5Wobe+yP4t/S+Bxgg2vYishwMIvfPkRaCDBCltgwgIiHnTzfcwXpeDT8FiZFprGNBWbj88kOCzeS8CHJzS7SWZg22Pv9AgD7Iixunsh871+UTY9RqM3NigHTv6JtCQDv9zQxXH8qYCSD6eJ0GEDV/GXTcOWMFg8iXc3hxc/5NvO0BZhDJ2HNiGZbvn6cuFJznyqZiFQXtwrvjL4MeULWvxMmE1pDC7M/sYnKD/AQVNcUuwqYNwSdKeIkmNFrozJ3jB2Nwp2lICE8V+i1NAJ50Lhq7uWX7sWz/u6g0F6uHFlpuzq3+Dpx4JZIevZPGo1/KuYgJ7dikixO9mxuO/A9bjn7rlVAsXQCJxk8f8i8E6kNPezLB20f8596unq3gsNF2+M8JRpsZlfj2l7kotR2ARWeHZDBAsZthUIww2MLROWkERve5GAYlGgGKgZO5ik5GnVKBY4UHsTXzZ5wozkRQMP1G5ZdUwljvWtZU/xI4aLUKBlBdrR0JIano220cuiQMRpA+BnopgBPFdolibRu2H1uCrQcWw6qrYgaRpCNXtWro7AEw2JJx5aQnEBxQL5zrB4j+3KOaAaLsRVhziErMSIOo+biyU2z/FgFEn657BMeK96rzb32fDu40FRN71gNEjmRxE2E0zbekpfvq0tmo41K1+kbz++zRL6BdBJWhicqB91ffh4JySjbzV0PdWMKobtOR0f1yriRou6agpOoEPt3wT45xPDViEM0a+bxDeNvT9mfD736AqMVPWThYUGKMFg2F5Uew98RKdgLxVKbQ4lM2uaMOgYYgDOh4ITrG9OEMnLA/di47c39GARAp+HbrU8gt3ctAV9s0yvCJiY1e+vZR6Zjc+1ZmO50o3Yuf977VBqAD1WobMH3gI0iKSnOwqNrm+s/2owimGwnKfbT2FtRatLrh1vcLHTc6pD2mD3kCxH6gBULWqe1YsusV2OxmkbH1ASASo0zVTJKAK4Y+i/iwVEg69wtcx0dPUbD52LfIKdqJyLD2CAuMwbaj36NOrmJLWyrzssPOIJI7VofQ8aLFjg/gr4dupCBhSq870a3diCbLIVr/FPxH0HqA+vr7bS9CaBB5LjEb1W0WBqde0CINIhor32x9lAHyxk5mCqKCkzA67Trsyf0JRRVHUWWmRXbzjd4V0nSZMeJFRAYnNQu4UNmlPzXNAAAgAElEQVRzeU0+A0NlNSdQUHkE5TWFMNsqEaAzITI4EQkR3Vh4mBgXsWEdVeq65xeSSno+Xnc3SNvA07vgB4j+AO+fonDZwHfbn0OO49uvPWd3o07CX4c9g4TwLi7JKC2OOHBytQDYtdIszosRU6meQeRY7vAp1H/j9byIWcgyfkL69Ygl8KaRDhtdsxWH8tdi6f43WTBYCG0LHSKXl8VROqz+riGyzAgFOsb2x/i06xAV3K4xEKUoMNuq8Nn6B/h98YbRR9+yqzP+jRBazPvyAfsDDIUz8RIUsomHsIkXYKPK0ufxoGOwx4xiLPj5RZTLRyEbyIKe8pE26K0BiAnugvNG3oBwUxQMSgBgMzEnyKovZfb/+m1LUSeVQyGNIMkOSbKzXor41qvncix0nRgRkg7EQKN3gthksAXAIAdhQFoGeiSNQIQpBZJM7GZSeDSjWi7Hr5s+wcnKHbAoldDpRSyh2AzQ2yMx55y5CAmMavMSMz+D6I856ike2ZatMYg8J+xpHju/BQyieSvvRn75UZdvNUH1wzpfjAnpsxwMIk+9ZLGb8cqSObA0AIjoHZkzhgAi0haqB4iIQeScHaPXdVCnczG552yvz+npmsTvCoqJQbT+Qa9ckcmJc9bIF/wAkVPn+gEi70Zao600cWf6u6gyi2s0SypzYGf7TM/BdAtP28RuovyFymBiwpIwpttVXGpAzjbelBtogd1nG+5jd4T60qJWXKEKnFEQFmaKREJkN5zb6zZ2+8grPYCFu15CdR3Zhjt/ZH09n52zjiRsNm3QQwgKqKfg+nok//ZN9wCNhRprJT5ec7Ma8LdNT1EwN6r71eiTPIXBQ0W24bsdzwiA0m5TWdvev0MO/o4CBlOuyfgvQgPjeMFQn6V2vXZtnNeayzF/452os1bweCKwihbG4cEJHOh3jB7IWho7cn4EsT+ETkC9m4NY48iIDeuMkqocFvVuXROZT/oTF9YVFw14kHU0fts5pXV3cKbtzQDR1rlODCL3d0DjJqN7ywEiOvK2Y99jHesLNB38hZricE7v21FSdQz7TixDUVW2x3mZrmtSr5vRM2l8k45SNZZylFbn4UDeSuw/uRxWu1Ut42n6XgkoCzQEY2jnKxjcp5IcGvvNNQaI1pIGUb5HpiyN5+vGCZFq/9j+fd4YAj1KOcN6Pyw2b2zdwTpBM4Y/gxByznMaDwR2kt7iV1sfR3VdWTOgplqWw+VoNN8SS07vRPKk+U9GeuI4TOgxG6YActIh4EjNOSsKTpQdwtebHoaVFu3cdU7fCmYrUwCiAvb0DSAbcpey5XpaXr+UqRjTfRaMusblyJQsW3lgPnYeX8wMOy3ma+5pTR/8L3SI7u3W1e33edJ/zrMqBA7Rt5iEx8mMQgOGCAWSCJM040TVbixa+yFqlXzYucxFghE6GCzhGD/4MnSNz4CRpzUDu5uZbVYcr1iDn9a/D0MwUGepQaDJAIuljvWG6uUfKO7WgMnG/UtSE8QgotKaOqsFgUYDlFo9hqZPRZ+UKTDpYrmETKdXUGu3osJ+BD+uegW2AALrLYBigrWOHNQCcM24F1jPSJsn/QyiP+d41u6KAaKjxCDSSsyav99OcQNwfr87VaMK7/tm3op7GCByBr/p/2d0vwyje1zmNZun1lKF//58UxMAEXDd2LkNGET3I78sq1E8wwBR72tdACKKj6isjcqDKa436gJ9rJARANGn6x9Qhbib75tQUwyu9ANELp3kB4i8f58abKlaq0LB0j2v48DJdawf4ag951VrW5WcNHOR6ikY6JEkBOoCMLjzdFaijyQLQk+aFMwgAt5deb0K2rS4Qxw7ak4npA3Uv+P56Js8jgW1C8qPYNGuF1FWW6QSgVsBEKmsjXHpVE40vo2R59b3wZ/hCPQczZZyfLDmNq9qeL26Z0WH8OB4XDbkKYQEEqgn8UL5vVU3oM5a7USn9cSbqD+bo3hAURAT2gGXDnmcXf9U+famL4uS2pBx/NRurDr0Pt+nXh+IQEMIOkQLAXW6PqEpIGPlwY+w58QvCNSbWPCUWBdCN0u49Fw65ElsO/oDTlVlcbkal4F61SFuNmIpDR0uHvgQkqN7OzkXtuag/n2b6gFXgEgD/5p+evUAUcts7un8ZTX5WLDxX6ixlDX5QOi9o2Blat87GJRZfehj5JeTAKR78JGui0pmxvaop4ZrBz9VeQwH89dja/Z3zL7whdxAWi+xoSm4YugTMAWQILH7RgDRR2uJQeRJg0gAt36A6Pd9HwnMPpC3Fkv3vMFzmLvmnAwb1W0mBnci9hyVydS/I/Tsl+59A4dOroPsBiSnuZQYv2RSUWev4jLH+hJ6Z5AHMOgNmDboYZAYdj07xA6b3Yb/2/6synamkrLGpCGKaMj5ldhH5Eip6Sw2uj9FYRYgCZNGh7Z3AUA1EwMCVb/Y+LBHBq1m9tE1YQTO63crAghd8LfT2gPCzEWwd8V3mk6nwG6rg94AlNfmY8mOL1BUuR9mpQx2GEGeYpJFQue4AZg85GoE6aJVncEAxntOlh3Cok3/QY2UA6sUCL1CIKQoXVRIY0jVxnKAQ3TKZjQT6d2x622QdBbo7XoYrQkY128WurYbBiOCxa46HZeXLdvyLrKK18Ii1UBWgqHIARQdYeaIZ5AQKdyiqPkBotM6rH73g7sCRJolvPtoksx5zu9PABG5mHkfdb677C7BIHLahcrbR3e/DGPSrnCSaGi+S8gc4PVfblVBGNfzXzduLhKZQUTgqox5K+/DybIjjQ5IANE5fQSDiEAh2qaytgRVljJeF5iMoYgwxSAwIBTJUd29jIc1gMi7ErMwE5WY+RlEzg/HDxC1ZjpgUAZMR919/FdY7GR5WYPy6lPCElwStfXiDWzlgrGZ63SBobiGWY+eSWMwsNMFXCpAWQx3WVoOnmRg3upbUaECNy3pEnZSc+glUaYxAcO6TEN64hgOCosqj2PRzpdRVpOnKt3zJ7clp1JjSomBhsuHPg56sT0CYS0609m8kwBALbYaBohIM6WtWr8O52FU15kwGkz8XhDYMn/DPVxe1pKmAZJ0wbSAGcgW5MKBoblFD42+SnMRa2ZU1xYjKDAKCeGdEB/amfWsuKkZ6QrzKXyz9UkQE2Ni+o1YeeBD1HDZnQKbYsE1I19FqCkKO47/xKVKRZXZqmhrS+5I7EOJ0N5J40AgaAD3lb+djh6gOfC7LXNxxEWDyM2ZFAWje1yJwaktB4ho0fDrvnewJ3cZL5KbAmxowRkT0gEX9L+bA7Wle97EidL9bp0e6Zh9U87B+LR6mjYdI78sE8v3zUN+BQVlQqfLY1PtxiOD2yHQGMpOJSO7zUAwA0Tu92eAaM3dLFIt0g7uy5Ro9r9hvJ9B5PFZnMYNaIG96uB87Di2CHalmVIGLcCQJVw79mVEhRCbgRbLdHEitimrKcSCjQ+hqq7MwfZxuXQFCA4IR1J0T5A5QXF1Do6e2s5ur4IdpHKBFI5IOF4ZlHoxRna9nJ3NtMV/UdUxLNj4sJqwoAiCI4/6Uylgl9ekyDRmUZPexcmyw7DJrt8WjQlC+w7odD4yus1gUwOtaeNXlu34ZO397GjpVZlZQDiuH/0aM5/87fT2ABsmaY0YQyBWuQ1mSzGqa0txMGcnth1dBgRWwgIz7DYjAiQDAuyBmDhgJrq0y+CEKolK2ykZhkosWT8Px8pWQgq0wI5wSIoVegY8SQNUYykJsxmN6dvcnEhjxkbaRzoLJEWCwRaGCH0XTB1xNSKDkmFUghloVfQySmr248tlL8JiKIYdAZCVQBbEvnL4M8zg9AQQTRvyEN5feRuDos5txvCnkVd6CGsPf+6ip+UvMTu947OlR9cAolUHnUWqmz4azV+d4vrjgv6aSLUX33f1UO8uuxsnqdzL6TtN8+LI7pdgfPpMlxi6qblPm3eJffrvn2bDYnUdd5wEGv+CC0D03op7WaS6YaXKkM7nY3Lva9iU5WjRbny95UXU1FXwdpqEBI1/isuvHfUUkqK6Nqkd17CXyHnw03X/bKSP1Lg3JYQHxuDKDD9A5Nw3foCopW+x036EupIIFtm3nqo6jn0nVnKQXG0pRbW5VA1iqCa6DU7WzCG0EntyWCBIKDV2MEZ2uxxxYZ3cUvPEiyrj842PoKDcd6t5p4hKBFCShAhTPIZ1vRTpiaO4BrvKXILvd85FQZnrZNSy3tAoU8CIbpdhcKeLeSLzA0Qt6033e2kMORkfrrmTWQ+edEW8uQLK2F4x9GnEhnUA2dwTQ2H94f9h6/Hv1ZKbloGGdG56D2eP/i87K3gaD5TNoHe01lrBoA8xh4jGSqUErGAgGaGnzKSk52x2RHAi1h3+HAUV2ZjS+xZsyvoa+/JWcEabFkoDOp7PpQV0nJKaE1h98BOVctvy+6HXiRzeZo14AREh8f5SHG8GWAu2oYDs260vIKtwixcaRArG9LgSQ1ooUq1dXmHFUXy75Vm25nbfZPRsPx7j069FrbUSi3a8goKKI034HNDMK7NuS/+OUxzZtVOVOfhu6/Moqz2p7uP8AZLZztlGwECDIUoC1SQSPLTLJUiK7KEKVnv+eBFA9OHqu1DCNvfOqzenO+Tpm0JLCTeOFy5m/hKzFgzaNtiFGGlfbXoKOcV7BMumiQCF2UP8yHSIDUvBFcMf5zmOZXyYxSux3sqBk2uwdO9bsMl1YjhpY4qetfrMh6VeiKGdp8NoCOL37IPV/+DkgDi3YwcH85p05K4Y+hiXOorzyVh/5BtszPoWNruWWXftCIp7LhxwDzNESJer1laF/9v6Ak6S6Lszs8np+uj4N455owFDTnWbJYb4vvew6/hS2NyAufUYBTGSTLhx7JsIMUX6x3UbjNFmD6FiNMzSkeyw62pRbS5EWeVxbNy7AkVlubAZa2DX11LtOQNEklVBTGACpo+7FeH6btATOEPOe1IdMvPXYNnmT2HRlbJQhC4gCLDXCWc8LmGjWjRRAskuMY7xpImtN75a2tNO26ogqCTrYbQHo0/H0Rje80IEyLHQ89Sqg0WqxKdLnkGFchh2HcUzRig6C64a/hzaRdQ7VLpnED2MhTv+DdKEcW6Te9+EY6d2Y61D9Fj86geITvcAbdnxaT7cenQhg/dCpLq5JiE1bgAubAFA9N6K+5BX6po4ojl2SOepOKdPfblXnbUGecz6cQ0U4sJSEGKKgM1mxUuLZ3My2fUbIuH6cS8gUWW/0bHpnCcd60ChBUfRy9j0K5DRYzqvAT5d9yRySg5wPJ8YkcrJ0dwS1bQDQNf4Qbh06N0qY6q5vlFwqjIX89fdhzq72f3yW/0+kf7o1Rmk91UvCN+yJ/jn2csPELXBsxQgiyqQSJkMxY7y2kKQPeD+EytZtNNiJ4V3JxFFz/E2X5kTKccjwKQFZpzZ43+RkBo/AOPTr0NkcHw9Pdb5nkm/CMB321/EUS8WSM2+jlQaERiFcelXo1u7kUzZpkljQ+ZX2H5sMVMHfSlvcHcu6pOIoDhMH/owKMutUYzb4FH6D6H2gKDYi0j/q82PI7d0n1v2gi+dlsp02H/wIoHod2Q5+8HaO1FtLlEXCr4crX5bGvLRoR1w+dAnEOSG6eDIgigKSqpPYO2hL5BXthe11mrOXAToTVyCQ+8vfZSo5jnAEIrgwHCM7n4laxLR4pkASbOlEot2vcJiwyTkTcfWSwb+aAWbotnR0OwomWvZPYn3X8HEXjegV/JEGEmvSc2ut/yI/j0b9gAFZN8QQFTgWaSagpZxaa0HiOi5rj38BTYd+a6RfazL9KzIOK/f7ejVfjRySvZh8c7XGHBvCDsG6AJxVcYLXCpDi3YK6hbufAVHCrY18V5R2VgHnjdPkW6Wk50avQNp7TMwuvsMRwmotyOGAKIPVt+Nkuq85sFk1iuWcJMfIPK2a0/LduQ4Nm/F7QxSOrN4mjoZPa+MHjNVcXbBrqwvPbPjp11vsAsqAewuCKYqCB1oNOHa0a+wCYBAe2Qs3PVfHKSSNC5vcwaIBN/aqAvADWNfY4FeGtN0vR+vvZdLGN0x1EwB4bhm1FyEmWIFM4MSEJkLsCmLyivJnlx1VdW+c2qwNDvjFfWdEIGZc1kdMZC+2PSYU5m1m+BNIdMMI2YOfwqJEV191Ms4LY/4zD+og1xWzzJzzH1EIVLskGFDlbWMxcSzTu7CvqMbUWUpBOE7ZqsF+kCaD20wSiHQ243o13k4MnpcikClHVV3Me/IrJzAd6teRWldDqyyDjbSsCJxasWq6hsRCFTvukei1eRoJoZt89psMo93YRxDDCfFYkNcSAouyLgB0YFp0FPZL4H1kh07ji7B+gOfw4wa2MlsRrLhmhHPewUQXTH8CY5FGmYQqDR4e/biRpo2foDoj/l6UDyyhQGiT3nO8tQIILpoADGIfGMtfrvlFezOWc3xrjaj0bw3pMtUTHECiAic+XD1I3wtzjPftMF3omfyKJ6LX150PSdaXZuE2WOfRXJ0N2b7EED07vJ7cbKMdI9Ux0l1mTGh1yyM7H4xCsqzMW/lA5AVK2RZwd8mvIz48A54byVpF2WDyA8ESN1/wXyEB0V76hpQkuzjdaSxV9s8YC8BYYGxuMbPIHLpUz9A5HGIebGBRmrhjJozDkQL0TxsPboIx0t2oayK3DDEotuhVdTM4bXAXWRYKQtBuzbDRGJxaJHxE84e4jwDOk7FsC4Xq8ioVkctTsznUBSejLYdWyhK47wVj+b7rl+qBBrCMKDTuRje5RLodUSRtWF/3hr8vOcdXnjTYb3ExZrsFa3On0roJvS8Dn2SJ3C2XDDdW3NkL57xWbaJBnrS8Fhx4APsylkKotu36AGqWQJakE7udRPS24/m8UEvA7k0vb/mTthbWF4mxrB4p6b0uYVLGgnsaapxplG2obj6BDZkfo6jRTuZQcEZ8qZuTNX1omP1ShqL8T3nqDbiIvNRYS7EmsOfI6tgE2eX6aOnOVNxAWUrxrsG0NGwTo0dhKn97uDMvXi//WO9LV9HARDN9RIgsmNsj6swtHPLS8y0ayfRc2I3HC/ex0bf7prJEIJrRr+AqJAErDn0BTYe+YEZFM579Gg3DBf0v4OBTRo7u47/iqV73m0EPpHjZUxoe4zqdjk2ZH6DE2UHmcXHUyiA9KQMnNP7BhVk9a2X6wGi5jSIRFEQsQdvmuC3ufeth9t2awLJP1pzLyxWszqvNzWvqJC0omDG8CfRPjrNCfgQv9FY/HDtvSitPtGEmLo4ZlhQLGZnvMgGAGrkgW3Hf8LKA5/AygsP1/FP/0bxw+xR/0Z8uNBfKa3Jw0dr74HV1jR7iK4lJaY3Lhl4PwP5aiCEA/nrsWjna8xuavoOFYzqegWGd50GA32XtCtU3wu6jndW3I6KWmI7NV9QRL+e0/sm9Ekez+xpb+K8tn2qf5KjUczAJERipVPcwSkYBmk4HSvJsCs1qDEXodJcjJxTh3Dg6E6Umwtg15khE3hD7nnMTtNDUWohyUEw2IJx7pDr0TmhL0y6cI6nrbKMotqN+HL5q5D1CmQ6HzOGqPyXDGD4hK4dywwiNTHsAI6a7ntaCuvkAL5ymuetdiBQb8DYfhcjPXEqgvSBQqtdsaHSVob5vz6CShRD1tEtKLhmlPcAEY/7JtqWrB/8ANEZ8mowQJS9CKv2eydSnRrbHxcN9B0gOnhyC/63ca4AodT1E8XIg1On4Lx+c2BUZRaOFu7G/HVPNYolLh96D9KThvHc/Oavd6OwItu5WI3j8iuG34e0xMHM5qT7ev2XO1FUkSuehGOtLOOigbdiQMfxOJS/Fcv2fc5zP4FKc8Y8g6CAUCzd/THWH/6BS6GJaPDPCz5WAaLmY2ECiD5Z90CTAtr1w0HEJOGmGD9A1OAd8QNEp3XSEFbvdsWOzIJN2JT5LZeoiI+eF4s8RWHdB4PBhMraUyL4EmiI56vWWE20pU6P8T2uQv+Ok6Fv4NahAQGZ+ZuwaNd/OUsnXl7P5xDBEqv9skNZnw4TMar7X5kSTo3EUb/c9BS7mnh9z83eGTmSKEiM6oGLB96DkMBofwDmeSS0cAtBsafxQRpbS3e/KZzMWiS8LoL/IGMEZo54DuHBcZriBI4X78L/bXuhxfpD2s1RuczssVqGmgoNGjYFVeZS/ohtyvqW3fTog0X/iK2bG+8SgoyhOLff31nvijI1ZK9ssVtY5HT9oc+4lIHYJWW1+SivKfDo4uTtQ6FPV5gpDjNHPMvsPJHpd09p9/a4/u2cwgNFAERHCrbwXN1cIwBwbNqVGNblQi7Ram0jCvQP21/ByfIj7jVOFKJgX4nhnS/ibT5f/yhOlFLJjFigRAQn4NLB93FZGAVrxFx7e/ltrm5SisKsy9T4/hjZdTr2563F6kP/c6GwhwVG48pRTyEqpF2LQEgKNN9fdRdKHAyPpnpHcxaUcPNEvwZRa8ePr/vXk8UUZvws3Pka7DaRvHE/BwoQ6PbJ77OLmTPoQd+HqrpivL/qH6izVjVeRysCKKeS4lnDnlKz3PTfFOzO+RU/753XSB9IuyebbMN1GS8jnkROAeSU7MfXm5+CVTa7gVN1GJJ6AUZ3nymAHtX2/mRZJr7Y9Ihwams0zQsuUruwLpgx/Ak2IHBt4jv42fpHVBateyBXY0ENTr0QY9JmqMmE5iElX5/fWbM9hZU8FVshwwJJRxb1AiCishtiHJfV5uLoyX3Izj+EKnMBbFI1FJ0Nso6eqdD+5PhUMULSVUFnD4RSG4xZk59ATGg7mAwBkG16KDoZu/O+xspd36JOlgB9NXSyDjrFwONUZjCoZU0Dsww2E/SwcbRh1wdBlmvRLb4vzh30d5j0wYDdDkmxw6oA7/10D8qlfM4F62UZV4+ai3aRnjWIiEHkB4ha9pz+SHtRjEEAETkoEnjuqVE57cUtAIjySrMwb+WDLI/iAIigoHf7DEwbcjtrv1Hbn7cRX258qQFApODa0U+gU1xvBnI+XP0YawdpCVLaj/7/hQP+hoGdJrIjGsVWcxdex2ZIzmZO9N9vGP8cUmLSOHZhppAis/ZicnQPLjsjAKqoMo/jH4POgHunvodQk+dSMGJIf7Tmnx4BIppXwk3RuHa0v8TMebz5ASJPb18rfnem7tPALiw/gqW730VBRZZXgoe0T/uoHkhrNxJ7cpejiMsBbPzx8wzf0BtK2Q/BdggwmjB98INoH5XmogCvXWOtpQILNj7G52B1XO9OIDIrEtAlbhAm970RoQHRPNkQpe/nPW+zu5s2abQ+VFKYbj61721Iie3jpZJ9Kx7gWb+rCI5rLeX4bMPDXrgTNd1hWkitZXepvEwkDxSsPvQZtmb92LxIarMrdooDdRiQMgWj02bCqA9yEk+tZxdVmk9hV87P2J2zjHXBvBvfIuRXEx0IN8UhMiQBCeGdYa6rZoeF1Lh+/E7Rwok+aDuOL8H6w1/ByiWlrWlCgJUasS0uG/YIksnRR9L7QdHWdKvLvirErQJEhwu80SASJWbDOpMQeusBIrqc3JKD/F3IrzgqNJCaWINS4H/j+FcQERyHPbkrsWjnWwzY0tw6qddsDO18ATMWtOPNX/ewg55Owo7RIYkYmno+eiaPxrFTe/DDtldQa6t2AJk01oZ1uQgT0q/yKPDurvsJIHpv1T9QWk1MWfcLaU2T5paJfg2iNhvKXh+o3n11NbPR/s+J3ev+o08A0T+mzEeIKcpxJk2fiEof/7fpSWboND2xSkiO6YlLB93Pouda25XziwCIGrDhtN9l2Yo5Y17m+ZaOeyB/LRbvfEOU0bjkqsUetOgY030GBqdexAsSDfMirbmP1tyHOhrvDSZ+YlpLOhkhxihcN/aVJplzdJ8/bP8P9p9cK1i0bprIQ4NZTJcOeYCdzOqFvL1+QP4N1R5QKA5ll9Ba2EBsIfpTgbLqXBw7uQe5hdmostRA0ddB0dEfswroEAAp9IIkQlnIDUxXCZ1sgsEajtnnP48QYySMEjGL6DsrY+Gml5FZtBEWKuvSV0Ev6yHJBBBJkJtxKfP8sBQoOjsM1kCCtkDlZjbJBJ3ehpiARFw+5lEEG8IgKQQdkZaSHm//eCfKpZMqQKTg6lEv+AEizx39J9lCkAq2HF2E5Qe80SACOscPwF9aUGJWa6nGy4v/pjo0irmf3jgqCbtm9CPqXEgaoQuxZPdHsFMViLoVzXU3T3wJSVECuFy0831szFzoMj9S8nVQp0m4cOCNnEwjA4OXF9/cyO2MJBvuPPd1RATHNpqfaa4/dHIbFmx6SXynAPRPGYOLB92KQE/GLQpwqjoHH6y+XyS3m2sKGSvFYLYfIHLpJT9AdBqnFa0Ci7IQDKQoMgors/HDjldQXEU0Oy2IbjowE1wBCef2vRXhwTFYd+hL5JUdEsK42r5uMn+ihl7U8hPFhxwUEqN7YPrA+xDM9t3ab9ryV8EmoqEe/gI2onB7xSAS1x8Z1A5/GXgX4iNSVUtaBYfzN+OHHf/hYK51NGvKk4tMkCQZMbr75RjU6QJmLPlLbU7j4HU6NI2l1Qc/x9aj36s6Ul6hhy4LCcrmjku/FgNSzlPtMynws+KTNfczKCnGs2/HZfaPIiEoMALXZLyollBKDQAihcXj1x3+mh3GuMyAMpGcFfThfMzeq7fS1W6O3m1awKS1y0B0WBKzUPafWKMulsSipTWNXRyoLrzzRcjo/lce9z5dd2tOfpbsSyDL11tfQKYXGkS07bi0qzCsM1l9tw1ARM+3oPwolu2fz/au7N7R4H1QFDsuHXIf0pNGMIj03sp7UVSRw1Tsc/pcj6GdpzoA8105K7Fwx+scrIUFRSMpqjvPm9Eh7XCi9DC+2/YKKoiR6vKO2zFr5GPoHN/Pxe7blyFAANG7KkDUJMrldDB6K26Z+LZfpNqXDm6jbUVZOWkAvY59PFe5t7jXniMF4zdPfEd1stOWCaQBAxzM34Afd7zqlO1uOLUFVL8AACAASURBVOcpSI3rj0sG3u3C0NmXtworD7g6KznfImkTzRj+OEgMldrm7IVYdeBTWOUGwuqO0ym4sO/fkZ40ip1Ttf9MGnPvrLiNF0JizDtdn7r4D9SbcPOEd7icoWGj92jlwfnYfvwXyHarez9aNc6LCo7HlaOeVsW8Wzf/t9EjP+MOQ0PUpsioqatCjTkPxVXZyMnPxIlTRzlRpQuoVROlAbArFshSHUDlYaypSVALaf7Qk3YCiOwmRAcn4/LxjyBEH6kqBykw221Y8MsjKDDvh0xOdoYa6Ox6SMQgUkvFW9qBVAqnSHbobQEwSMSG0sGiGGAIUBBij8KsSU8izBgNPUWzEpnaA+8tvgcl9lwoOoVuCVdTiZmfQdTSR3DG7ccMoqMLsfyAdyVmxCCi9Zewufe+0XfgzV/vFQLUDMaqlZSKgitH/QsJER0YlKHyLgJpOHmlNkqG3j31HYQFiYQBaQe9v+IRVHPsos2wCpurXDb0TtbxPJy/DUt2fdwIZE9rPwSXD7urEfuN2FOH8rdh0Y4P2CWTrjcyOA6zRv0TSarwtae7JQbRB2vuFywpD40YRLNHa+sIT1ufHb/7AaLf6jmrdn0U+O/NXYGVBz5lRLVZ62FVUygiKB7TB9/HGeLVB79gsdJaehEdmQ1PQYh4ZWlJ/JcBd6JHuxHQ6yl7ItxJeGIgqri5FAs2PY5TFTlerUHpXkjUdGzaTPRLmQKj3sjHNFur8PXmZ5BbdsgHNlJzD0KUJXSIScNFA6i0LFx8+Fu5+P6tHv2Zfh4aG6XVefhq89Moo/IpHxuNEyo7nDXiGcSEJauCdQozk95adhOssnAO86mp6KsOegzodB7GpFFZAS3YNX0vNSOiKDhcsAkLd77aKHPh+/n4TRGfP61WQwNoFSqzJJFr+hCpWfo2HJ9x4R0xkynk5CDkc2/5dKtn28YUkH21hQAi7xhE49OvblOASOvvGkslNh35EYfztzCAU2utcXH269U+AxcNvJ11hn7Z+zE2ZH7HmlodotMxa9QjjtLeg3kb8ev++YgwxaFXhwz0Ts7g7bKL9mDxrvdQXlPUSESasni3TyZNoJgWA5AOgKhKExF2P5JoBN868R2EB/tdzH7T94314AjYUfDdjldxIG8dbKpzo9vrUID2Md0xY+ijCDSK8nEtZqCjbT+2FL/s+0BlrDUQXiOGDhR0iuuH6YPv4flLm0WLKrKRXbRLXXg0MacpMnqnjEdIQATvs/zAJ9iStVA47zVVRKwomDnsUXSM7Q1JMjic1igeeXv57aixVqiuH87nEiqpPP4nzWsSICItmiOFO3Agf6P7a63vFS4tm5A+i40YNLHr3/QZ/wlORjGDGbXYfmgVDmavQnFVFqy6WmYGKXoqV1GgkxUQZ5KFn0Fi1fTtF2LSQq+IhgkxMolBVAG9LRgJkam4JOMBhOgioaf4WZJRbTFj/k8Pokw5CllnAvSkV6SHTjYw48f34KT+AbDqkE6G3mYUJWbMICLx6TqYrBGYfd5zCDXGg/hudCqSC16w+jFkl+1j5hLBnNdk+AGiP8GQ9voWKB7ZzAyiT7wQqZbQhQCiQb4DRHRBy/YuwMoDX6usTG1eBzuPtYtI4RiEdIEcpWOqqHS/jqNxyeDbHCweii/+t/Fl7M1dz6Vk2gxL0XJ8WAfWCzpeTIYuVDJXn5qiUuAZI+5Fj6RBLokp0hk6nL8DP+6Yh1LS7lXIhCYeE3v9FX07jGFnYW8aaRC9v+Y+LwGiGMwZ4weInPvVDxB5M8raYBtNYFnFabF8/8fYcnQxi0ILlk9TTct3SUhvn4HJPa9j6vSGo99hb85yVJiLOQCpp/O7XziKXyTOIl858ikEk5Wf6iajnZmyL9uOLsKqgwuYjt1ctb22T/d2QzG1780ICghX180KdueuwJJdbzplJluzoFWgkyTEhXXExQPvRFQIAQx0PJFx8bffpgcom7vm0AJszv4BNpvqBqOOKU9XQOMzOSoN0wc/oAbgwl2moPwI5q9/WBVG93SUxr/TcUl35dJBDyI0OMohJMnMMh4axFKy4/+2zUVWIWVASESahg7LRvp4QvUtEzY4KqdNfXNZZ0McU5QZiPIw7Z3z8URNbk6LpNmjX+L31j/u26JHtWMIhtaXm+fiSOFmzzb3soxx6aRBdJGjRr9Nr4Yd9vKwP28Ds4kqaouZtUd1/qGmaPxl4B0ICgjh3z5c/RDqrLWgErJbJ/2XRaxp7JXXnGJNoy5x/XjhW2EuYdDp570fw2yhMpvGrX1UN1yd8QRMTgCAr/dFWbp3V93FJWaeGER07Nv8AJGvXdwG22vzGPDZhkdxrHgvFNmDxoqkYETXacxCMxLDQm2iPN2OtYe/5j80Ths3KvNR0Dm+P6YNvpfLrnhmdrZn5Yr2xt9y1zJFBUv3zmMwihYjTTVaxMwc/jg6xfVRFxviCOa6Kry1/DYBEDVsapCj1xvw90nzONPdaBNVz7E+Gmv+MTjP/f4Ss5YNWerDWqUS3634CHmlO2BW8oEAgoECIUtBkBEAvWyBUdEWnFqv0zjSqdIHNLCIbaaWmNmDkBjZhQGiYGYQkfGLHVV1Zsz78V7UBZyEDQFQ9DXQyUb+w9E1axq1tJGGkQKD3ShKzADYiC+kr0NAXTjmXPAcwo3tEMDmM3R/Ony94UlkFu5iVzMCjq4d7S8xa2nvn3n7iXhkU9YirCCAyKPNPdA5dgAuIYAogMB339ZEVeZyfLr+ORZ5ZwdKRxMxutacl1oxIYm4evRDiAtLdolFs4v24ctNr6LE8f3XqlM0N24RO2uN1rLdEwdh2pBbEULrR7URU+lIwS78sON9nCrP5XePdBEn9LoMAzqO8UlahDRHP1z7gFcAUZgpGnPGvIRQv819/XNXnEfBmfc2nTlXrCKvXPalCPbEh2seQGl1gctL43JDYjUr3imdhHP73IxeyaNg1Jmw7dhS7D2xEvkVRxzUbioja2p+oPORjgn9RsHVjOGPITWuLy86NAaRFrSRHsD3O1/FofzNvG1jsnj95RKlcdqge5ASS0JllLFRWGTsiw1PqqKrqp5Ga4AcBYgPT8GknrPrz8PzjlZKdOYMgTP3SsVHi6j632x5lgVyRUaB/ngHtAxKnYpxPUjfRDi70PG2H1uCZfs/hp3sh/lYvnzcFGbsnN/vNnSNGwKDobH7DA27gvJj+GLjI6i1VP0m3U+vKn34qCSIAKm2asTUu3bMXEQFJ7q8s211/LPzOCpczwARMYg8A0Tk+JXR7VKM7n4Zj7/T2egdM1trQG5nVFoYZAwTro2kiyHb8Oayu1BYnsOB3eXD7kWv9qOg14nMOb1fNBcXVBzDnpw12Jz1UxN29+LqafkzpselGJ/+1xbrD9Fxqs1leH/1vSivPeUeIOJPmggUb2eAiATrfXnvT2ePnwXHVpnMNHfPX/8IcooP1OteNUXiYZaxhHE9ZmB414tdyipFcsqO5fs/xeasRVzq07ApJPorkQvkKJzf/1Zmv2njU8RC7r/jWmiqfS+W7n0P27OXNljIqGdU46uZwx9tABAprBfHAJGlslGsxTA+l+PrcMdkEj6t11jS7oVnCZfFUvPjtWFI7Qf0fX+vaGTV2W04VXUce46sQYX5BE5VFaDaUotaezXsUh0DLlRiLtAbbRZxnU0oceMMECWEd8KlY/+FYEMk9Dx+baixWfHBj/eh1ngSdVx+bmb2kCQHcHkYaQi1tNGlUfSttxODiErhJFjo3w0WmCzhuPb8ZxBhSEQAxc+KDIsMzF/2APLNWbApduhlBXPG+UWqW9r/Z95+GkBEJWbeMIiADlFpuGzYQ5x89eZbqiUxtb45duoAlu6ajxNlWewQ2RQAT3MYxaDE4pncexYzfigWcW407204vBibs39GSWU+6my1LiCTljqlpFVoYDiSojrjggHXicSW0xoxr/Qo/rfhPygoP84xdExYIsb3vBQDO43zCRyi6zlevBcLNj0Ji5VkU9yMBrUoICwoBteNflEVv/bHJDyr+gGi32cKoQXkiv2fYWPW924zYq5vn1h4XjzkLqYUUrkZ0efWHv6KRUdr6sq9Er6mY3ZPGIQLB97JJQmuAJFYpJMN+KKdb7B4qgh2XNQqHAv5ASmTMLHXbDXoE4v+rMLt+HbrXFhYSLIVTcW6woPicX6/vyEluhd0ftvYVnRoa3al2n7aX8axU7uxdPc7KK0h2md9tXFzR6dFxHl9bkGfDuNV/SFa4NqxeNdb2HNiJS92fW30cUpLGokpvW9QxUCbyEArMpbueQ87j//i3Tvm60U0sT3Fq8T2IffB4uo8z9l5r85JCxg9Zg5/DMnR6U42017t7N/IQw+IErO5OJS/ySODiObCPkljcP6AW1gQ/fds32x5FTuPreSxPSh1Es7vfwMHWjWWKpRU5SO3+BDWZn7PouxO69sGl6wg1BSBqzIeRpKTzoXv96Ugvzwbn65/FDWWJpgaTgcU+Q49bp/4Jotu+wYM+35l/j1cO19oIir4ZJ0AiCgWab5JGJs2AyO6XtRId4uyvcv3EUC0UDUaaJxSooXByG7TMKbH5RzDUHNoJKoAlKdnRO/ojztex57cVZCJ8dQkmKVg5ohH0YkSVgyU1jOI3lx2O2qtlfUlwuoJ679gOtxxzjsNACKBOon+EkejfzjZpl2Aeh3uF2befSM93f9Z97taCkkaljaYYVNqcaLoBPKKs3GiZD9Ka47CbKuEVbZzsko8aY21KwA/MecR8BLIJWaS3YQQKQbXnP88Qg2RMEjieVpgx4Jlj6Og9hDMdh0UnRU6Fqk2MgOJSsRa2mhPGjEGO9ncE0AE2CQ9dLo6ROrb4arJjyNUHwMjaybZUWuz4r2F96BSlw8rWX3bgesmzGXmkxarn6o8js/Wu1p3J4R3gd/FrKVP6Y+1H43nTUcXYdm+j71iEIUHRuP6cSq73ItkC4EuRA5wbkWVJ7Du0EKOG6rMlbApFjFHQ2JQhjToYkITMLTLuUiO6dpof+1YtE9uaSY2H/kZBeU57BxJCSw6DmFAdKzIkHh28OuTMgrBgWEuoBbp4f1v/SvYlbNO1SpSMLX/NRiYOt6R/KJzBRMY1uAeGj5F6sddOSuwePfbLiV0jbZTZ/PIkHaYM+pZhLA7mh8gon7yA0S/29wgo85mxlvLbkelucQzJV9DOU0xuHDA7UiJ7skvm022Y33mNzh4ciPow+FKE2z65kyGUNw0/hUOhlxfMoFe0z+F5Ufx8bpHYLHWumTdVK1eRpOvzngG8WEdHegvfcy/2/IfHC7cApnl9lreqFwnNrQ9hnW9GH2Sx7CmAHu3tYaN1PLLOev3dJQEKAq2Zi/mkoLquvqFZ3OPhYTu5oyey2K5NN5oWxJaJ6elk+WZvCgXAbYbIrcWY2s/SxI6RvfCXwbfzWCMICU00JUgKrfdio9W/xOFlcd5PP4WUz6HqbKMCT2vxqas71FTpy5KWn1yCRcNuBPpiaQfJhZZ/tY2PUBje+HON7ErZxmXxXp6VB1j++CKof9swhK7ba7H26Osz/yRBRzpmttFdMTk3jNhttYit+Qw9uSuRWWts1tf03dFmbzR3f+CkT0uFNbgPrf68osDeRvw/fb/wmKrcXsUlRPL5Xm3TXrLK6tany/Jv0MzPVDvYvbJ2kdxvHifizVxUzvSN39cTwKILnYpq+RYQZGZQbSJAKImS8wE+WZU92kYk3aFAyDy9RHReT5a/SBySw9r9QouhxDXQuKqj6FTbF/odLQAErlyc10l3lhGItU0FzfdKN64Y8q7DoCIIAe6cIppWA/MUsFMbfpW0dgloIsc3ej7Y9TTe+Mveff1mTa/vRBS59mFJw0dc4xlyQqzvRTH2N7+APLLj6GsshB1tgrYdbVgIg6XeBugKHroFSOEHRjpTwFSdSSu/8sLiAqMRwApQCMAVqkWv+54B7uPr0adQuksCTqFRKoJLLKohhYtLzLjsWEPZKCRGElUDaC3SUgOT8O0MbchRBcDPfRQdDZU28rw7ncPoVZfCCtsgGzA9RNecAHv/QBR2460P9rRaB7bmbMci3cJYMNTPEKJ/hvGvYTIYGLieMfod3fPFDNX1VXwXElAPAHtVNJO7CSPrmFOB6V7sNjMqDKX8TqX/p3s6U2BIQgJjOD/31QrrirAiwtvZ2dLba03Nu0SmIz1yTj6FoxOu6iZcngx71McvuzAJ9h0hL5NjdmtjvOrrObk6B74KzOxwv5oQ+J3ux4/QPR7db0KxHy89hHkUpDGn7/mmubzJCEmNAkXDbgd7SJSmVVDH9LjJfuxPus7nCzN5JdSczlrMn+lSLiZNSsSXR1rFJbU4wmpoqYY76y8C3WUDXZefKvf67TEobhw4N/ZqUNb2+eVZWL+2kdgUS2+PU1sznfr/PnVSQa0i+yMsT2uQGp8X+glcpMQzRsK5e/1SM+K81LQLFtYLH137nIea/VjrOknTh+Dmye8wY5KQjlU4prgd1bcgQpzUTPsBsdDr8eOJAkJYR0xqfdslVWmilE2+Dgxedxmxvur7kVJtWfR3LZ8dpSRn9LnJuRXZGJvLmVC6hq75/h0QhbpwJhuM3mRZmAnM39rix5g4JNAz2NLsXQvCe3WNS+fQwyxwEjMGf0cIlXNn7a4jpYcI6twD95f+ZhLllEEdSJIpLmSMnSRwTEoqS7igE2UhkrM+owJbYdeycMZIBLueC1ptDAnAwQZS3e/i23ZP3vF1qO54G/jm7YVb8lV+Pfxrgc0RjD9PX/d4zh+ak+zpbAC/pMwqtt0jE27vNE4ISbosn3zRRDO4tGNG51rVHfa/4oWlzDSnPr5+ieRVbQHCmtluH5rtLKuWaMeRSoDRGqpJWsQVeL1X2/lRY9gLjX+ThFAdOe573H2mN4byrKTM09+RRb25a3HybLDsNhqOT4y6owINoYhJa4vOsX0RvvIbqyRoZV3evck/Fv52gPaM9bAQJuuFidKMnEwaxs/n9KaHNQQS8wgoc5mR2BgCFmhcbyh6KsAXR2UymjMnPQgUqLTECjJkBUTbIZqZBasxKL181Gr1ECWCBwS8tesYcSOpy1tCnQcVwfATqXBOjuXtplsYeibMg5j+l+CUInKGkm8ug6V9hx88N3zqJHyYCftIyUIN4x/HkmRnf0MopY+gjNoPy0eOV56gOc7Xks1h01yhSWJ8z+MLvH92b3xTG47jq3F5+tfdkk2MGPUKX1st1vxxKXzERnStKGGBipTif2n6x9DfnmWYJ26bSI5nZY0AhcPuN3FiOFM7su2uHY/QNQWvdiCYzAtVgF+2fcxNh9ZyHbFvrRuCYM4I5cQkQo9ZVcU8GRCWgDEJiqqzHEoxjcUy6WX5cbx/0ZCRCeXchVByaX/sWPX8dVYtPMtWGVzA0FfoicacVXG4yw87AjEFDtWHvgf1mV+A7vdt3txfvlNhmAkx3RnBgap35/pE54vz/RM2FZMvgo7FazP/D/sPL6UwUQO2pwE6LR7obFHQtJXjXqaF6VCQJo0uGrw5rJbuDTSK1aYqhNBzkwXDLgVHWJ6uw3IReWbAkVW8MWmJ9gph7IJVP71WzQ6TdeEwZjY6xp8s+XfKKo85jFL3+x1qffTN3kCzu17YyM70N/inv6c56gvHSH79/nrH0cdsV/c12NxNxCAPbXvjejXcXwLWTdt05vFVfl4efEdsLJznmiCyq1DmCkSsWFJSI3rCXIc2XLkVy55FILXekSFxGNE16mIDWvfKtFzbdFWWVeC+Wsfw6mqXK/GeofYnpg17F+/OwurbZ7EmXOUen0cO77a/G+Q4x1pnXhQ1UG3+IG4dOh9CHDK5NJdC4DoE2zkLK0bgAjAkNSpmNz7ahfdLgE9aQwRN32o/kxxyZJd87D16BK3LGl6ba8kgIj1FUlLRkQz5roKvPYLAUSkQ9dgtaWaDlDZ2J3nzRPlBYqwbaYM/vHSg+ouglktGv1NxuQEIOjQK3E4zukzB6GB0QKc1WjWZ86wOGOu1AUkkqg8rA6SZEVp7QnsPLgW2fn7UVadD5tSDUVPcB5B1yYokg06qRYwh2Byv2swoPN4BOlCYCOWkLEO5eajmL/ov6hS8mHXE9vAACii7Kt1ABGXaXCZmZ1xexskmw5BciymjbsRHaMHIEARulwWqQpZJdvw46oPUCsVsfFFVHBHzBzxL8SEJTnmaT+D6IwZrr5fqEocKKspwrzV9zNL37NCuoQBHc/BOb2ubpFQte8Xefr22HB4CbZkNy87YbfbccOEh5tkHzsYhwCzYz/b8ASXuXlE2UBJjGkY2+Ovp8V85PT12Ok9sh8gOr396/7oTJ+VcLhgC77Z/KI6iH27mG7tBmFU98vQPopqQinEEy5KheXZXHZ2siwbJVV5jTOEioIbmgKI1Dpuq7UWH6z6F4oqszlj1nCCSo5Jx4wRD7BoqhYL2WxWfLzmX8grP6LWjvp2LwQSxIV14MzOxN5X8SJYoiDMX1LmY0ee5s01IIhZA6LcbNfxZcgvy3I7CfdLmYQpfa4TE68kXG2q6srwxq+38YK8qcWJaxgvlhLx4R0wqOO56N9xEjs3uWWTOVxnJC6FI7aTWLycfoSIAkHSago2hmPOuBfZPW35/vmqe1TzqSDNh8XdE+yTMh7n9fEDRG06wnk8A3XWarzxy99RUSfKfd2NLW2RmBTRFVcMux/hQbHqHHX6x1bD+66pq8BzP9wEs0WUdCVFd0aQMQSBhkD0SByEAanjXajZbdpv2sEoO67YsSl7MZbt/cShPee2/1QGx7i0GRjV7ZIWM0pOy72cJQdlqEOR8f2217E7d6XnskpFQlhQFG6d+Jq6AFFhEi7rsuPXfZ9i05FFTjT+xu9C57j+uGzY3Q5AUGMyldUUNstgCjKGwkR6Ewrw0+55KkPNvc29AIj6NGIQvfaLVmLWgFOtat2QpuM/znuPXcxIE4/ATnJ4I1F6dqeU7NBMQEQCQkWfJHJZ1WFK7zkY1HGKo/zXH7ecvpepHiSiGETVhpKskKUaNtDYvncF8ooOospWAouxEjJCmOWol+pYCyg1aiAuzrgJIYYEoTmnU2CWKrB809fYc3wZrLoSyDo9s3dEgNsaBpEKEOkEWEXNYAtEckRvTB/3NwRK8QiQjZD1Mup0pfhxzSc4XLAZNl0FIkMTMKnntUhPGuGSyG0rgOjSIY8gJVZz/Dt9z8t/ZB96QI1HbLY6fLz2UeSWCUOY5uIRmm0DDaGYMfxBUJlUPZPxt49JfLjTJjclV1YLuSQ3h4opCkKDIprVQSKB7EW738HenNWczG42piMTJ50e0wffjbTEYT4JYbf2fv/o+/sBot/pCQmqswKyGXxr2d9RrWmVeLOIpfeeKEMS0J4AlfSZSI5OE8G2+psMG44U7sDGzB9QUVuCkqqTnEtRQzv8bcIrDMhoDCD+76rDSUFZFj5Y/aAQ9iImhjP1QlGYwdE3ZazInqvSMeQW9eGqf6KOs9kNRWPo4I3FK0X+UEFEUCxIICyj2yXoHN/PUVJG/eOtS9bv9BjP8tMqTN08WrwbCzY87cIcc6byT+49G4NTp0Dv0DhR2Ar7nRV3u7GfFIt2DsghQ5KMSAjviLHpM9CFSg51AW5LBZwfCF0DWW5+uOp+4WDjVAx3Oh+cBppelfEUkiJTsWjHW9ibtx6yClIRQKY3mBARFMMuhhSkKlQ7zoFAE41fAxm9EjNwwcDb/Ayi0/DwiAnxwZoHkVuiOfQ1cxISW4QeE3tdhcGp53LZDS0if+tms1vw/A+3oKz6FAx6A26fMhcJER1+0wCHgldyGyGR7+KqEy6uJU33B4le6nFNxlPoEN2j1ZoJv3Wf/xnOp4EzS3a9j81HF7sRl9ZAIIGFUHnVQxf+TxXwrAeIaH5ecWAB1h36HjQeG2aTNKCEvuuXDb2nHiBSE0/fbXsNFpUB1xA+p0VReuIwpCcNZVOOn3a/j61ZS5otYWSAKL4Pi/prqnZUYvbaz+Ri1rR4OivR6AMYICIwqrymAO8svxvVxDhSmavEDOoQ2R16g5HF2ElbTtPlIwgpPiwZ1499HoGGIJEE8SaO+zMMpt/pHhwgkUyhsASqKCQIxqJUQZKqsWXPchzM3Ybj1bsg6U2QFT10khUGRYHRHIFZ592NxMg+IqWq6CHrZJRWH8OXP7+CCvkYbJINihQMu0yLy9YBRKwVajdDr1dY+Npkj8KkwZehZ0oGAnThfHhZZ0O57Tje+XIuao2nEBkWgcm9rkZPdqZ0LRs6dmoX/m/rcy7M0ZaIVI9Pn41eyZRE8N0e/Xd67GfNaanE9ec9H2BT1mK3zEzXzpDQt8MYTOx5FcJZyoEUW888gKi1D5jWkwTw78/biB93vMFOrp6bhLDASFw9+knEhib7SQlOHeYHiDyPntO6BQXYb6+4i4MODkZ8PpsOkcGxoEV457h+XD/Jy2pJ4QU2vSxHCrdjY+YiVFtLOYinrNjt57yJcFOsCwqrBY5bspawHgdZHrrID6nZttsmvY6YUCpNYNlo/nySkwmVHBFTQ9yFMx2b/lWo2Gu/EeMpIigBIaZw9Ekeiz7J4xAUEOwPrnx+/r/nDkLwtKquFK/9fLO6QNCuRy0gUBRcMvgupCcNVx3MRFKOyl3eWXYXa764y7bSZB8aGInEiC6Y3OdaRIck+ezgRe/Xgg3PIrNwm1elL63tTQGMCfyWWBIju10EYnp8sfFZFFUcY0A0yBjOZRA9k0dhe/avqKw9xf3hrkRDXY6hQzQx9x7210i39iE1hcEpCtYc+gYrDy7wKAypwd/Ecpw2+C6u/RdCtb9tI02hV366j91CTMZg/POiN9iR7LdrCogKv2T3PBw8udkLBzjxVYj8f/auAzyO6lr/s1W9d1mSZcuWe5d7N8UNTO+Q0AMEEiCFJC8N8uAl1AChdwjdFGOwjQsuGPfemyzLqlbXqm6b951zZ1arst5Vs1f2cKr//gAAIABJREFUzPclGDw7c+fMnXtP+c//B8ZwgYKIL7XjDFvArWVrV+5qLNrxopJwOY3nQa089gb8ft4HXMxxX69pfd1xYiWW7HwdNqetDf9F+AKUILpm3O9ca5e6Tv5z0S1osHt24qdkXoEpA67mvWPV/g+xgRJRbd6H9hUJN076E3+Pkk4ESDTfGhsteGH5fUqRoLm9RfFLhslgxoNzXudgeX/+j/hy+4uw2YmgWBTIokMScfuUx5nT64ttz2Nf/nr2rVSsIRXLHp77JqOqRWGr/Z7cGZ4J58DtlOQNtYIxopn/AYdkhU624njpPiz88RVYnTWwyjbodEQWbYPJEYBxmbMxYdgVCNSHALKR1cVssgU/7vwKu7N/4HYvagmzOuzK++y4uYgzsL7BArPeBIMjGJmJWbhowjUI0EXBJJnhdMpw6GuwPXcVVm75Cg6DDRcPvRmje1/QLDlEapUl1cex5fjXOFK0qdl625EEEe1fk/vfgLSYYYgKFv68dviHBWh9PFK8HQu3Po0GW42XZI9Yo8jvnDHwJoxOvxDBprDz8n2SSFN++REs2v6iUBFmzsXTH7RaD06agMtG/0orvrYwlZYg8jZ7uunvm7gAgC+3PcfyrQSFE6gJHw71NEWG1aQPxMVDb0NazGBEBycqi0NTkE7w1sKKY9iQvRhWWw0uH/NrxZlp2hRoTOT0fLL5KRwt3sKOo+oMqqiI+PA+uHXyozAbQ3hDpgoMZbu/2PosDhVtYR4kPpfla0lq1MGbL92FlM/CA+MQYA5FoDEQg5OnYFDSOBj0gXyuaJATv9OOHmABRpw5UdtQjedX3AVqM2w6xNyjqt6VnCCa0MzZURNERFbd8n3TfAo2hzHxZ0b8aIzvuwBmI/XpC6UYT0SjbVmMrrX/5I9Ysuc11NuoItwiQFD+1cevzutL4TYxGqMTzBvw8yn/4LaF/Xk/Ye2hzzhu6B+fxUGPURcA0kzJLz+MjdmLYKkv51Y92uT4G3LdTQy6d9wwXDv2D1qCyOtbaP8JNKeq6kvxzto/obK+5DQ96zT/1PhPRnhQDOYOvRN94oadceeiur4Ci7a9hcq6cgSZgnDjJGrhEXwW3X0wcqj6BLZkL8HO3B98rHKKCG5cxnxcMPhGGPVnZqzdbYueeX0ZBRXZeGPtI6IQRBqhbSyCrrkuy7hr5lNICu/jxjtIH4KMPXk/4utt/1ESqwT9bLENQEKf+GG4btzvYXbjMKIEzFPf3eY5QSRTwHMNJmVewWjl7SdWYOmuN2FtiVRSONpobi0YfT+GpUxmlBq1qFN7UE19FV5c8YBY/1scIsEjcwX5vgufBykCrdj/ATYe+aaJ60jWYUjKRFw66h4Y9YFYsfcDbDhGiClKiInnJe/ld/PeR6A5yNWK1jPnRU8atZogIuky8h4V+jhSJ5OBBtRiT+4arNz0KRqlSjgJieOUoXc4EYhoXD/nASSEZsIAgYR3gBTSKvH592+j0HIQdXI5JIPgdOvowQlKqw1B5gAQ33Bi2ADMm3wT4sNTobPrYTTSxyKh0paHd799FhXOPGT1m4uLB9/cjAuFUMa5pXvw/d6XuaDUsgWnIwkieiaav2kxIzB1wE2IZUXijj9rR22k/a61BcgfqbfV4sOfHkNeJSk3ekp0iMVW+IuETDdh5sAbMChpAiKCYt3ep38lrQWdQld53WwBLmKcLD+MtQc/QW75QZ+SQ+Ib0OOKrF+zzVqi9c73uakliM7yDKAWnR25VIF7A1YnOWqn4ylpayFRgxUhAT8ocTzG952PxIg+TArcst2LRXtARNOCxNH9I6VFqaahAv9ZcX8bzpSotBHvRmZCFnR62pTFB07Ih335G3CwYAOq68vYsRIOp475iIi82KDTIyooEUNTpiIpMgPELSDa21ovElr//lmelD7eXkWc1TZW4bnv72IEkWs+8WsVAcSCEb/GkJTJXAUWv5FYWezVHx5UEEQGhvgHmMK4gkuBSnrMUIzrewnLDnPqkBBxHdhQWM3MYcPiHS/j0KktaLBalJBAXE90dyvIvfZ9el6tRGpvN0/4KzLiRzCx8f6CTRxApEYP5jZKEZEJ0m9C9dVaK/H6qodhsVUKNGGLZPGw1BmYN1zjIPJq+A6eQGvV19tf4IC3OZqrbUdGRUEQemf20NuRHNUPUaxmZFS4tsTy1pRQEu5I1xyC+8c9keizc6O0ErvG0SbPm/h2Vd4V4YRScswBSwMhUQuwav9HyKsgR8yXD0cEbYGmMPx8ymOIC0t1qa11jT20q7TXAsT/9tzSX8DSUA1dGwID6gquLuWzh92OsX1nu3ij1BYrUpJ6e+1fuA1NTZioY2H+DJ0eqdGZuGnCn7iFSz0qLMV4+YeH0GATHFotD2qJnz/8TozpcxGvl0eKd+DTTU/Bamvw8BlJmNr/KkwdeCWMeqOyvssorszBG2v/KNqZuXe56U5c5JLBYh+3T/87qNC28sCnOFq0VeGuEOeOSJmO8RnzWDSDfLUtx5fBzn6OOOjb+/28d5ij6Wy0m7b33Z8T56vrjsoH5UqbiBZ1Ts6gBq8v/BPK7SdgIzVc2QCzQQZswKC0iZg76jYEGsgXFXuwg2gfbGX4fMUbOFm1A7LB0Rwxp7Spt0WYIGyqroVK4E5zw2ACbBKiA3ph7oSbkBg+AIG6AEC2Q6dvgB0ObNq/Emv3fonIuBjcNvnxVkWgE2V7sWz3C20mh+iuHU0QqfMgNXoYZg26HVFai43ffBoUG27KXoyV+/7brJ3Qow+hOAPUXpuVfjGGpkxhGhHyT1T1YP5Umk3RrvJHmuZ+R/x0QW+iJLE88s66+enKsMknoS4E4rLLqziMH/Z/jCpXge90z6YYQZaQENEX14//A8KDorQEaYvZryWIzvJyQE4WTe43Vj8CS2NF58MHGQgPjmVJ2tSoTESGJEJPySC3K3ts6ZGd3Crw6eYnW/X5i2BIh/svpPayhFYfkqrK5nBaOXCxOx3MbWDSCX4Og8EACQbXZqslgc7yxOui23Olw1qNp5fc1nzOKFEFLcNE4Dm2z1wOLNRgktoKPt/8JM9NmguRwclIjOiLxIh0Jv51KZ4xaqjjg2V1Ncioa6zBmoMfI7/iIBrsdahtqOKNxcFtnUzF7oNaRDvHIYGRU5P6XcEtmdSGxJVttyqdOzF1vbUWLyy/B3XWKgEZbnY7GSPSZmGuliBq50vw/XRawworj+G/Pz2BmsZyt8SHpwmoJFEY9WhAWswAZPWZiwhunQ1nx4wS8cRfQkS2Xc2Bpc5ZCk7bs56q36BIMImWyLYOuj4lzZxwcFBOPF71jTU4UPATqD2pjhICXNlUEp0edy/hjNF9hvSahktH3gMzFS8682H7/lq1Mz1YgOb7G6v/hJOs1OWhQq22pEkS0qIG4sZJf3S1BqrzqKruFF5e+VuWkec53uK90tuPCUnAXdP/iUBzqAijZaCw8jjeXvdnNBLJutscVBGihGC+euxDGJoymRPs9G2+teZ/0Mio07Yn7UhaI0fcDhMJIijonpxTe/H++n/A7iQ1mxarqhInDOo1AVeOuZ9RG6WWAtRaq92+f5n3pMigWOa0+HDjP5FbcoA5HcU3KCMsKBoPXPg8f/NibJ3YtLQZ65sFxPIrTM2tgALxToke8R/1aEQd3lv8BIobDoJSMbRO6xSuP8kWhCvG/RKDew9TFOmI68eIemcDGhxl+HrteyioOAirXMscgA4mqxbXpqKV2sJIs4BbWSQn/1eO03UGOO0yFwsCjeEINUVhzvgrkBQ+AAFSGGS7DjoD0TFYUFB9Ah988yrspgrccfHjSAhPb+YjUGv6oh1PorK20CN5b3xYH1w7/jGPKNat2Yvw4+EPYXcST1jbR2biJBAvUXBAZIeKcb69NO0sXy1Ac6q6oRwf/PgoSiy5yrzmndTTiq7MTqGuGBUUj6w+c9Arsj+j2Cl5TV0ckk5if0RcpWvXKfXraCLK9u1p1WIz+RuehyQ4a+kc4sclQmtSpqysPYXtJ5Yjp2QfrLKVu1fEcTrUlDiJfCfqvBnd+0IuKmg+SfP3pSWIfJu/3XqW3WnHe+v+ipzS/Z0mxGNAAitr6LkXf1zGPM4iE+9DM0LqNp6IPtIlu97A5uPLFEJd5TNTgoDQwCjcM+s5llBueTRVkVXQtjiDQwflgxVxcdcuSN36YrSLe7UAbWKNtjo8+e0tQi652eslx0mHqZlXYmrmNU2VZ6F0z5BQItcVS3nbmxZfrhOBpLvspVO2c2Ior/Iockp2Mxlpg62eiSjp70guvLymyKOMsldjtPooaOw65g4anDyJpcVTovuxw9jUuql4uZKEqpoSvPzDg2iwi1Y49bHVb2tsn3m4cMjPFGRgu0ej/cCLBWguU9Jk0fZXsDuX1J3alu1u2/2g0pwTBkMQr4/pcUOQEJbGLTUmAyWKaPHrurVPfBcyt8SkRg908Xv58pLpm3A4bMivOMpJn9MBgAhlYnNYUWrJx8nygyirLkS9zeIm5e0DekhJMkQEx+LGiX9CfHgaByDtSWr58lzaOe2zAKHBvtv1FjYT8bPDdpp1VrxjHfR44OIXEBWS2Oz9UaL9pRW/RanlpBIoN8v2QJaIBDQc91/0AgLNIS6fYPPRJVi29z2B7FEWO3Wto7lBLfe3TPof9E8YxcgdEtt4acVDvIZ7+pSoBf62qX9DkClExYViS/YyLN39Fs/jtvwWmotXjv0VV9wpYGiNiBO1bdrnduSswrK973Og7Y4MHJw0HleNFRwWgoKo67719r3V8+zsZjFgy7VIhs1ZhTcXvYB860FYdRboZSf0Tr0yN3SIlzJx2fRrERWWAKMulFsIac8m/qGK2gqs2vohCquPoKymmLmB7LAy2sgg6aF36pg+wS7JsNuskCQnI+WddgkmYzDqa+xIiOmFlIhMjBs6GUmhfaB30PzQQdLJsErkbxTiux3v4kTxIfSOycSNU//YbH+vaSjH4h3PIr/ygMeWGdpf0qKHYu6IX3uU6N6XvxqUJKqoK2jBFdl8vkzqfz2y0hdo6pJ+8Blx0R0yNmcvxYq973NC5HSHSFYL51rUZyWO+Yg3jYqvyRF9EREcB4PeDCP73V3XTujuq1KRt3l7m3dj0rMSMrmoMocLzZ69CpkRp7QXlFjyWFTEUl+miN0ogYX32wniXJ3EyNZrxv8WYQFRLgoLX35+vpyjJYj84E1TxWNbznIs2/MOrLY6kfc8XfLTw5gF5FvIiJNTRge17AxKGo/haVMRGZTADPfcAtHaVeJA+b0fH0NO6V5uJXAFQoo0sajO3cnV39Y8MIKw2OX9KbBftbasXksLCvxgwnXZEOidy8xh8a9vbwG1VDX33MWE6Bc3GleP+41ABSltVbyFudAL7s60ujWIakGH4Kotnk+MQgGwukhaqTXSzu1n1E5kddShorYEG48swtGSnXA4RGtkZ91890+CvpvLxzyAzERS5VGUSdzafY4Ubcenm//F9mzeUifGPm/YnRiVTpUOqo5rR1dbQCU0PGU5iU83PoNiSy5BaDwHe+5YbapgCxdDaawU7VmUF9JLynorsjpdMmy1SkaJqGvGPoxAEynReD7Es4l7UxLsZNkhfLPjVZTVFZ02QcREvArXmMpDpzqfvm5S9HuTMQDTBlyJSRkLYDQQkpDM2jW26BKDnocXIX62Xblr8aU7f1BLOyhtC+pUXzDqHoxOnwUDr1/q+5OxcPPz2HPyR8Gj6Obeq+9ZrzfgZ5P/itSYAYyiZPGADU/jQOEmrgi3dZiNwbj/oucQFhgtVnDZiY83PolDBZ4J0Unh8s4ZTyAxojfPL0ryfr3tJew5KUil2zp0egN+O/dNF8F7S9+GWvLrGizYX7ARy/Z8wApmvH3xxWQYdSZcO+5hDEiiRJaJ/S8tQeQPH5QddlTj5YVP4ZQjB1ZUESsVdEqCiPZYY2MAescOwAXjrkJ8RH8YZIUXjRgUYEW9sxI5p45i6671sDjKUGbJg50QRc5G0ZZJbfOSEU4HSZE5ITn1MOuDERYSA6MUgJFDxmNg4hgEm8JhQABkqwSn5IBktKO8sRgbd6/FpiPfw2B24LqJD6N/4ihB/8CFVSd+PPwRth7/BoTMb3nQeVEhyUiOpALUdCRG9PPYIkPIt6LKI9ibtwqnqrNRwet+a9Qg+SXXjvsHEiIyPMqI+8ObPR/GoL6fOmsNPtv8NI6d2sNrpcd9U2SIFOSkujoJD1qg6sBE7Tq1k6Mr/RHXrXW4ZtyDyEwY7ZXPR6DuxEJK6NMNx77DxqPfMjrodAki8ttp72pCQJGvpW5HvvkUtMaHBETg8tH3oV/CSKUwoPkkLb8rLUHkBysNozDsDfhwwxPIKdnL0uF8dJkDLSPYHI7+iaMxMHE8okISWI0kgGH+ovWBvi/aRF5e8RAq6oiktcUhAzdP/jMy4od7/fD9wKTaEM6QBZjYXHayjDBVw1qSJ5InTbwsd874F4K5vcC3BfwMDV/cRgmAqaJSa7Xg3XV/YVVBMVIfEBI+DpaIVi8ZdQ+GcaVaTdIqiVXIvDkup4q6o1FR82u6MG3r104g/i/aeNtK8Po4CO00jxZQ0WaUHN96fAVWHfiEq1r+etB4CZ03a+B1nHQ53SGeTbRbFlXlcnKIqm+ULGr7m2w57zv+3RJ6KjNpLC4bcTfLpGuJIf+YUbR2UzL01VWPMFT/dGszvzMZnHi5bdqjCDKJVjEhGuDEzhOr8fW212Bz1ru4CZuekgpWMtJjh+KCQTdwIoaCng9/ehw1DW1Lz9NvCTl03YTfiIKUIg15oGAzPtv8HKNP2zwkYEK/SzC01ySYDCaU15zC4h2vwFJf6WEll5Ec2Q+3Tf+7Ivfd+qpEFrvt+EpeD+obSXGtqXBAQXq/xFG4euyvEKjIhQu3rePfi3/MjnNhFDZYUYHnP3kC5ciDDRYYqTnMaWAAAUnbQ26EGRHoGz8GM0ZcidjwNBhhULAVVKgBHLIVjY56nCg+giMn96O8uhA1tRWA5ICsl0BNuMShqHca+NpxUcnonZyBlOQMhJoiobeHulrLaW+x6+pRUV+E7UfXY/2O1bDqLYgJj8UDs59pRuJeWVuMTzb9DywN5a38EPIBkiMGYHLm9YgPz/DZJyeeyJzSndh0bCGKqo61mSTqG5eFucN/pYlhnOVPwOWPQEZu2UFO5BOS15+PYHME7pj2D8SGkire6ddAta3M6mjEjpzVWLn/Q0Vp0hM6out8EqJ7mNRvAab0v5y/OW9j9Webd+fYtARRd1rXx2tzhVaWcYAqVLvfQxn1Gne6CqV8ZOp1lNYzsz4AydF9MSx5KuLCU1gtKsAYggBDECpqi/HqD79Ho72+mTNFnzllbR+Z/zar9mhKBz6+2HP9NCXgpArrwi3PY1/e+hZS1wp2R5bxywtfQGxYcpe32nSNicX3x1VqCfhiy7PYS9Vwqgh2xs933+dkoG/8SFw97iEmaG++ITmZAuSr7S9yRV8QJLtxL8mAQWfE7TMeR6KbilDXPLt2FZcF3IgSqW1m+d4PsS1nJauJtO9oQsHR71qjLdt3NU9nc9Jw/EMYnDzea4BA3ygt6sSvsmT3uzhctJ1Rot7Sn50dOyWHKAC/dNRdSAzv7bXNuWsso13FVwtQ29Xrq/+MvPJDPpKNS/jFzCeQEtW/mZpZVX0ZXlv1R+ZT9JhUl0nZMRExocnIr8xGTT0Fvq0PmpOUeJk/8g5kpZPUd1NCvK6xCq/88AeUWYqUdvyWwQShd/RclKA2s1OWPEZltzzU+jqRXxMqakTvacwR536oAge7T67Hd7veRl1jtSoXpLQA65Aak4krsx5AdHC8Nrd9nXRn6DwnGlFty8N/Pn8a1VIRHKiDCXqRIKLWML0dkt4G2A0w2CLQL2kUJg25EL2i02GQTYIfkVJFThuJpLHiqEPnRJ21FtU11ai3NqDRYYHNWYMgQzCCA8MRZA5BaGAEjAjkVjPmoHOSIIUMWUck2HUotpzA5kNrsePoBlh1dTyXxmXMwvxRtzebg2sPfYBtjB5q3upM/nda9DBcMPhOhAcRH2j7nZTCykNYuvsllNfmtfru6Xq3TH4WMSEpHbr2GXq95/5t3PwR2qu3H1+FFfs/5qJV60Ls6czR3B9hQAChm9s/bU5vc1lCetxg3DDh90ox2MvpshNEr0KI0G93v43qujIfn6sD7TVuQyFfmooPl4y8kztqtHjW83vSEkR+sMyoPe+UhNl6fDnWHvwClXWtpSzbN9Q2HCeXfpOQkg8PiEJseAqSIvogNqwXKmtL8MOBz1oRVNM6Qu1Bv533GieUtOpY+97EuXy2gK46seXYMizd846rv9098JSdDlw34XcYmDyeEx1+eSiJVHqe/65/DEeLd8LhUVrUxydQunp0koTYsBQsGH0PB8vualPufBdvrP4jTpYfYkRWyyPIEIJ7L3qGkX/ahuaj/dt9mjJruQ2RFB0rsWzvf3GgYBMjLDqbLGn3cE7r88kINIXirun/i7jw1DYdeZWAWm0PouB92Z73sTdvo2i36WoH0W28ZEm9pGO+obnDbkPv2IHQ6wit2nW8B11qz/PyYiIxvuHot1iy6902OXpaJ1aILH86Foy6i8mq1RZg8l0W7XiNK8GC66d16tG9adjpoQuLAheiT02ITMPNk/4oClIK2TQj4GRgzcGFWHvoKzTYalrRkLq3LqotyuK/tTUeidX07pj+KPs1zddVJ2x2G7d1fLn1ZSaL5e+JC23E7UGJzwxcOup2JClJ+44E6ufltDsDD03vyiHVY0feGixa8wmshgpIkh06uwTJaYBDL8OmI/SkmBfEJ2RwmBEX0gszsy5BUlh/hAfFQe+kpKGY5TSHZJ3gOSG1M0FRTskbRbWXWndk+h/xVaskwHQuEe86QGqvRDa8fs9KHDy5A85AK2wSIZiCcffMx5ifUHDViYLs22sfYJ7ElsmA6JBeuGTkbxDdqQQOFaTXYeW+17lzoOUxuf8NGJN+qcZFdAbmqudbNPdH7HYr1hz+imNEUosWHWUkMtGNG7mvz68MdUrmZbhg8PUwGtqmQWjySYQKa/apvfh6+yuoqD2lgCJ8vWH7zyPcp0lvRFrMIFw68i5EcVKfbKf5JJ6sqSWI2j/PuvUXxIny09HF2Hp8JcosBQKR0d6EKWeefcsQ06XVXlePxKGyjJToAbh16l8EjNofFqRufQvaxX2ygBJI0wQ9WX4Yb6/7m1Ktbb1hTcm8HDMHXef3BMu0gX288V8sSU+cXJ3deun30cEJmDfqbvSNG8oVxeaBiAjS6Dt/dul9vFG2FVyRIsW9Fz7N6CPt+/NpdnbqJBX+XNNQheX7PsL+/I2opXYYD3LgnbpZB3/cK7Iffj71L0rSvq2LqEExJbuqsWr/J9hyfMVpSUo7OJRWP6MkKJFVzhx0LfonjGAVKkGeqTljXWXjzl5HTU6X1RTh5ZWPoLax0qdLUgL77pmPo3cMJf2EQir5EIROW7jlJZHkZjWaJo6i5pBklcBH4e1q0ZJFnENzh//MhYxTeeu4SxLgNgRK2hws2NJMip4Hr2RDXWr2zYrn7uORQKTpc4b9DIN6jYWB52fTak8jO1SwDYu2vYZyQkW5+WB66NArmlBxd/Ic5/ER92OndwufzK+d5MUCKiKfWrneW/4cjhTuhsNcBz0c0NsJ0WOETeeEXe/gZBElbyh5RC9Z5zAhVB+Lob0nYnD6aMRFpMMkBcIIPfScHBLUD7LkhEwtZjwWQhoR96dQMBPlBaF4Rqgji70MVZYSHM7dh11HN6Gq8RRsUh0cBjuckoyYwGQ8NPvfQo5cOU5V5+CTjX9Go7158obuM2vIXRjaa5ZX1Ki3iULtZl9tewK5ZXtaFaVCzFG4afKTCDGTIE1nvSBvI9H+3psF1LWa3tmPhxexsEAlIW6Ii8dvXo+E68f/RqzbivhM8+dqStJTAjSv4hi+3voKiqpzfESverPS6f+eyLkz4ofh4qE3I45b4HQ8tTWfxLPdtARR5+Zcl/9aDRYPFm7F+sPfoKQ6DzUMKfTtoA3KrDdzX3RLaKpvV2h9FlX1pmReiouG3ACji2i4o1fTfncuWUDlNqHq2FNL7oHVXtcmAW3f+BG4YfxvFTJdv9nRWr0KCn5I9ebbXUL1psMjVYKZ2NAkTBt4FYYz7xBVI1VZcbdgRJYZdv7qyj+wQkPLDZ/WhEFJWbhm3MOsiOU/DsG5NJNbPIuLPFxmSPe6Q4uw9+RPoFYa4fyf/WNs+kWYO/JWmA2BHgYjko/E17LhyBKsOvgpbPa20R1d+TSkrNYrqi+mDbgKfeIGu0hX6R5+Ue3syoftyddS5jgFHe+uexzHSnY38R96eC6VgHlk7+mYN+LWFohiGdkl+7B053s4VZ2LRnujQO64CglKgC2ULJQ8uErrLlTtSGVnQr85GN93NqvttDVfaE6X1RZh4eYXUVx1AvWNNaKFx400u2n4Ql1QLJpCGIEItuk+4/vOxfh+dB+BanWvbhOC+711T6CwUg1eCBZCtWaRHLpk1G0KGrRr1Ql78nQ622NXg2j1nzZdDf75we9Q7SyB3VgPestGux6SrCSIDA4Y7WIfptYxRj3qjbDVyzBLwYgJi8WYzGlIjEpFdHAsQgPCYNJTEkevgA4Ep5vE1NdiOjNyCXY0OmtRV18FaonMLjmAnQc2o6SqEE59AySDg1trKL1EQWq/uGG4Y/rfmhXPfjz0X2w5vqiVDx9kjsAtk55CSEBkuxM3pBZISWC6J3GS0vd1uGgjluz6t+A9bHHcMvlpxIamaYjlsz2xxeLkIsUnEMHGY0uZF62kJt8jyf+ZHjaJp/xi1hNICE9rtuc3jUNp7JVlFFWewDe73saJkn1KctLXCLcjTyUhxBzOKGYqCDQprImsv+aTeLapliDqyHzrxt+4y3ITmmDXibU4VLSdCYDrbLWgdh1SClEXDC632ul3AAAgAElEQVRekQCtzsDBY1hgOBLCe/MGlF9+lIMbIdfcmQ9QwuVj7sWo3jNhJPUSLULtxhnQsy6twvhtDhv+b/FtCk9DSxk+tR3mccSH94KkqHT445PS85TVFOCVlY+A0CMd2jz4U5MQFRKPi4fehEHJ49yg2i3ggBwnOfH19tex5fiyNjZ7EeRfRupBfS6AkYOZDqet/NHkfjkmpRDsUr+jJAuhb3bmrEaJJZ9FBZpQBe2FeHb+kalyeEXWfWJNVgLcVlclhUGHFfvyN+GLLf+B1U7k552/d8sr8BpArUF6A8ICIpARPwLTBlzGfDMUUDfF7WqCoOvHoF2x/RZQUXL0grZkL8c3299iKXc+PMwTRslwwkWH6yY8hCEpE5opmtFalld+FJuPfY/sU/vRYK2F1dHA6xr7LcpB9yb0ESHLiOslwBSE6JB4jO17EQYlj1WCZU/OOyEuSYa8CJuOLceBvE2oabRwkMsSye7cWjLxGem4JYy4jAilkRiRhrF9L8SAxDGcEGgWwMgSnLId3+58BxsOL4NdpoQqEdBQpZ7ayvrg0tG3MwcT/bv7/sA83po6X/snYkd/4UKHMeU0ZCIKAinXyXBKdhRVZuON7/6JBlTDhjoYJAlGh5D3poSQQ2eHkaekHg6J8EXUBClUgA16Yqe2Qe8wIzI4Dn2SM5AW1w9RIYkIMIbBbA6CTmdgjRcd4YRkB2wOO/vaxFVVZilGYWkOcgqOoYg7AayQJRtJqIFAdzR0u93B1xiTfgGuGvuLZuqk76x7EGU1ua2QFQMSJ+PiYfc1VzL1cfs5kL8GR4o3c2IoIy4LfeOzuKD31toHUG9tTRa/YNTv+BxVVa2jr0n7Xect0NIfof3/QOFWbg8uLD/OpP9NrYg+TojOD8t1Bdou4sJScMeMR1kdrG00pRDKKKst5iLC/oLNrRGgXTQm1SehVreIoBgMT52CSf3nIYDaot3N44KadtGNz7HLaAkiP36hKlS21lrFvf0ny4/Baq1Hg6MO9Y0WXhCIG4icHpI5jgnthcHJ45AUkQ4nnFzx3p+/GQWVx5lfiDavpg9Xyeb68PwU0N827c/oEzdUcQZ9+JF2ynllAVLe+2jj/2F//hYOBlqmI2lDmzP8VkzqP9/PZdplRlk8//2DKK3Jbzf0VY2ryJGcPfQWDOqVBZ3O6LH9gOzkcNjw3NJfglo92iIfpG/8lxc8xeSuzFGgJWjP6LeltuBSjTmv9DA2H1+J48V7UF1PyXerj8SKXTtkKgjcPfN/kRKVwUFGWwchQ44U7cJnm59HLRHsdtNBLTcB5hAkRPTGiNQpGNJrApO1dks2qpue4fy8rKqgKGSG31z9KE6WZ3MRynMiUcXp6BAfkYobJz3cBNd3+xGhlw8WbENe+TFU1JYwzwn9TyCkKdmiZ5+F0GYBxkAkRqZhaK8JLql5kaTy0LblqqaLt3a0aDeOFu9m3kYilOckl0wJA74ITKZARlVTFZnGPCJtKgKpnYc7w5paHkVQQS1sNXhq8X2oaaxu0RknYfawG5Ea3Z/X4WZhmCQhLaa/pjB5Bj8kfr+UkNPZAJkSg5TsM6DBaUeDZMEH37yMk5ZdkGUbt4RREklgfZyAjn7s5EQjkZpD1sPuIBlwSvrROdRy5mAJexCvkFMHnUPP8yY6PBrRUbEINgfBYDCxbHiDrR41jTWoa6xFcVkhyqtOwWTWEa01nHrCGOkgyTr+J/lHpKBGcvek7jd7yE24YPCVLiQb3f3llbejtrG1guasQXdgWOpFzdrL6Ml8adx97Ye7mLuGjBYeGI+bJv2Ti8ofbfgjiquzWymaTR/4c4xMm9vpVrYzOCXOi1up/ggtYOW1xdhy7HscLNjOf7YpAkPtI7HuvNnokxnTZxbmj7wTAcaANvd+lddx+e7/YlvOagW40Pl7t74CoURNjG4lEYEx6bPQN35YKxGC7rjzuXZNLUHkx2+UCHMFGFvAsZ1OG+xOB6zORpRbCmCXnUw0TXBRo8HIzglR4zUxT1Cw24gjRTux88RalNYUoqqulKt6VPEQcHHvWwtV+e6Y+Xf0jhng4hzwY7NpQzsLFiDHn3iI3lz9FzTY64V/r45DISRNjsrE7cRj5cfBo3A6HXh99V+QU7q//fBXUhzTk5z9nRjde4bSi62mZdsqy8sorsrDq8QBYrW0kfuRkBSezpUZJoX14Xs9C6//nL6li0hcaZeh1hlKvh8u2oHCiuNMYEuIoibHrfvNERWSgLumP4bwkBiB0mlxEH9WbskBLNz2Mkqr87shiSWxw0VKUbFhSUiLHsBopqjQeEa0dgh51/1m0+7gwQI0dzdnr8TXW16D1cfWWvIfJg24BDMGX6FUjWkeqqSpYq2j65IapEO2g5QByTmx2hqZxNRoMHHwqfIYNc2Z9lXARXVd8LgRcppaMOi+FIjTtckvEvcR6GcSDWjrEP6WjKPFe/HO2v8FyS+7tjCFDJYSBG2twYSy+N38//AarR1nxgIq34/EyRxykA1wQAebzob8mmN489PnUG8sg8TJIeFDSzoZOvZ7xX8jAmmJIT062O0yDAZKtlPilOaQA7LydyR7ppMlGCQT/9TpcDLyjYo/TqcglYae4GpgBJpkkHm+G8wGWJ1WSLIeetnAySSem4Qb1lEhTcbVY+7BxIzmSZ+XVtyGOmtrTrCrx/4VKdHEZdi05vuWIJLx0orbXdekxOytU5/nVjVSM9tfsEYIF7gd4/tehfH9rvZfYZEzM8387i5NwiZqkd/JPFuEFM6vOIbK2lOot9Uwh+YZO2Rgwei7kNX3wjZR7jRmijvXH16MNQe+4D2mq/kcaV026QMQGkCFgDTm/ByRNgVBplCtlayDE0FLEHXQcGfiZ9wTrzSHqTyOLtV6VZpGCcX5PPeTXRAO8QfakArKj2Nv3k/c/1lRUwJLfQU7QeRYOZ2CUK+pFa3JiaJq34NznkVcWC9NyvVMvPgeeA8xVyX84+tbua2xmQ+uzFWqVt014x9IikpjWLcnR/1sPr7KqfThhqewj9Se2q1kJiMlsj9unfYXNxRF84BH3eBFS4KMxTvexoaj3ynKUsp356qSSxifcTHmDf85TFyZoaMb+oTOptH9/N7u7CYciypcJhQUHCnagcNFO1FUmcsqNbXU6mJv5EBVBBq08rp6IU77pJxg8hIb86ckAcNTJ+LKrF/CbApshk5TUadFVSfw5dZXcbLsCGSZxuLLnKGLK8kddS9hyXHRuqHXU7BtYKGCkIBwVgFJix3AiCH6d5EYUh/Bl/v5+Ys/r4YnM9LntRV/5RZbnxvSqf016y6M6jMTZuIn9MLp0BTcNBm3q5KJgkOoObcb/XvL/+7ptarfztfb38SGI0s50Pf1oG/k71e+ryWIfDVYF5wnuOCcIs50EqJLBztkNOpqsGr7l9hycA2qnUISXLRGkrKimB/8/5xUtEOnJ5JpI0t/i7+h61LyhpB0dEWFdU4GjIQGlnVw2CnRROfq4KQWRro8JXwoqUR/FoOCTq/jNkVK4uucJk4SkT9Nnrad/G7Yce24OzHBxwTRVWP/gtToYc0SRL6kUxusNXhz7S9drWTEZfTzyc8iyByGpbv/g/0Fa1sliMakL8DkzOsZjaEd/mOB1v6IiwAL+ZXHmLz/ZNkx9sNJnKLRVi/QOpSYZL/SnUPR8z7d5Lt4pt9Xw1CDXo+7ZjyGlJhMJeGv2EvxY6m9fXvOany74232j3xyR1Rv1y0Zqo5WTdITGTZxHwWbwjgxFBuWzETU/ZNGwUQcdooCprIC+M9L7CEj0RJEPeRFdcUwXc4Zoz2OYn/+Vu7jb7Q1cFvN8ZL9nDBquWSQ8/PgvOcRF5qktbh0xYs4B6+hzq03V/+NpYFZfc/tYCddBqYMvBwXDr1OLN4qcaif2YPa5d5Z+yiOFO9u9Ry+DHX2sJsxOfMSBdLaegNmWwm1XNQ0VuGZJfejtqFKXNo9s8bIKx1unfo/yEgYrkG9fTH+GTxHRQyRw1XfWIuiqlzklh9GRc0p1DZQC7CD11Zf+N+sdityyw7zfPPkjrkH1/NG/hyTMucxWs19hhFqgtSklu7+L/bnbRZKfF5aEpsCaInRQGGBUU0tNDK1MQdyYSDAFMAV58SI3kiL7i/Oc5Ou93afM/hqtFu10wJqcnLdwUVYuucjJjb3eigtXJEhsZg34mcYlJzFqCBP86ApMd79yUP3e7UnQUTP/OySh1BQecInRKD4tAQqSSSIgr2aTTuhaywgg/ihKEFkBJx6bhdzGByoaMjHCx89hhq5GA6zaGmk5i5CARlkSgbRn6lEpUeAPhiB5mAEB4XCbAxSSNopqW9HZXU5qhuKYUU9HAQbEv1pkClgtUvU1cbJHskgcPuU7KHvyGgywmEXuB5KKDkbnQg2hyAmIh4mKQB6EpFxyqi1NaCmrgqTB03H9MELfGoxu3joPRiUPKO5L+BDhuhI8SZ8t/M5Fxl1XFgfXDf+MU7+fLzxzyisOtxqvk/JvAlj0i/R2ia7Zrp2/1UoGcMoZ5kFAggEcKLsIIqrTnKLObX9kj8i/BbvJYD8ihzm03IlWFs8gbs/EhEcg3sveALhwbHNCr90DiHpKNb8fMvLaCBBAS9iFe7rtV5v4jZ6g47Uf0V3DCVmTcZASDqJi1WRIfFIi85EQkQqI5rF/kPfZAt/uvvfwDl3By1BdM69Uh8eiLO6Sh6aCR0llj5+dgkR4xUpa0fTAiLpDPjFzEeRFpPJgYIWCPhg4/PwFFrY9+dtwscbnxUkvi6lmiZjhAZGMndKDBHYskSyfx30VZRWFeCNNY9y8lSVTT7tKNV4h1DucOLO6Y8iI2GYx3ZMdWOlfxLkdtmu99lxa71lS7zp3TPrcQSaCSarHX5lAVVS231QShsaBxIArEq7pbdx55dnMwcMJYq8h88S7pr1d/SJH8JtDu5HmaUIy3Z/iN0n1nNbj7fD3Rmj5NDsYTehbwK1MBiUccjcDiSISt2QUG580yqiStsXvFnbf/9eRU42WIm09nEuFskOCjhOozznFpgS38MNEx9ERvxgEVAyAk2oNPWUQ12X31n3f6iqK/cpQcQxCMchOtw962/MqcTKbT6xwvQUy/jnOGUIH0OSAzj5Q2kdq64Omw+uwNKtn6FWrgBxkFsb7dzapXMaYJCJqDwE4SERCAkIQ4w5CX1T+6N3al8OLgUEknTIrNixcyv25GxAdtEh2A12SAGAXUdJIBmSk9TQKAglBBHNAarm2Jm/y2g0w9boRGBAKGw1DsSbEjGozxCMHT2RSfxJzZTKACVVJcg5eQIBBjPG9CeV0yYuubfW3I+KWkLyNfcK2iSp9vJ6KCGwbA+1kTWhhAYlT8dFQ+5mNMcba+5Do7221VXmDX8QmUkTNZJq/5z+rUelFB6b3G5RiFSnEO3TIvHvXYWV2nTfW/dP5JQc8ImHc2BSFm6Y/BAnWd39F7rO4cId+GzTC7A0WNwIUDwbVfVJqD14QOIoXDL6DkbjuxfOiJdT7C30LAryT/FJRMuxeHDNJ+nc5NUSRJ2zX4/8tbtSmvoA9N+e/vYBFFflt1pAJOIgmv4/yIgfqlSMSV1EdY16pAm0QXeLBZyw2+14ZskDKLUUCwdb4R8Sjo6A+88acjVmDb5KaZnyHg53y1CbXbSJrLWmvgKLd76Hnbnr4HDYfQjWRQClBhfUx//IgtcRHRrv0bFSz22w1uPpb3+Jqvpyt0bS5g4hySlP6D/bz4m9u/8N+ecd3GtrarTcspzrvb2M5sPGI0uxaMdbigy9p6cV1yaUwq9mP4XokAQloBHn1zXW4Ps9H2Lj0WXt5h+ICIrCnBE/w/C0yVytE2o+rl4MkSd1faqqq6Z803x3DcTtn3PUt1GpPgH981jxXry/7mlGNbqCX2+XkYGkyHQsGHMr0mIGupT1epKDLgIT4JSlCLKDWovacUhAXGgCyFfSfKN22K0Tp8oQHFGSbGY/wyHZUN6Qi+c//F9UoRSSCdDZnTDqA9BYY0NibApCzZGIj0rGqGFjERMag2BEQE/tZQwPIrU6SjQ5oOfFz4Gc0gP4ZvVCnCw7gQZ9DeQA0XrGhNNKWxuH28RlBEpEyXA6iK/IDNlpQrgxGpdNvAFDM4YRngiyQ2KkkGhDAxzEzWK3I4QQEW7ehmj7as0LFGQKx40T/4mwoFiPSNOWJi2qPIqvt/8TlgbhZxAilJI/6XEjcbR4i0eZ++snPI6kCKHWpx09wQIt/RF1zO4+tnd/hH5VXnMKLy1/BJX1pUqy5XQ+CTBv5M8U1Dx9SwolmOzEidKD+GTDcyBFbiaE9+WgVlCdjmXpr5vwaxA6ySVY0MonUf8DfT3iBqon4gn55MsQtHOEBbQEkTYTxEcly3jp+z8ip/SQ0lbTVCKmKsnPpvwevaL7oLq+nIOP0IAIlvEW/BTKJ6mpK53Hs0nhW5GB7/d8hHUHvmY0BEFeW7bMRATH4tapf2LlGv9wPpoSRKv3LsT3+z+BnUiHBaNGu95pTEgCHpjzNAKMwR4DBfrWCPa+K3ctPt/0ksekAFU0773wCcSGU2tn20pV7RqcdrJfWoCSih9vfBE7c9cwoa+nGafyz5GK0u3T/4JgBVVGiViCjm/OXoHvCI1GPf5eYNyqIciJCjKG4oIhV2NCvzkwGcx+aSNtUN1vAZG4Fuv4ws2vY9OR5QKF1mpCtjFDWU5eQkJkKuYMuxH9k4ZzUrsnJUvcWyaU/gTvRndlTgXBNe8ZWvHMu9264AzmCJIpka1jP8MOC9btWYSV2xejSq6FzQYEWQOQntoXstWAKeNnom9SJgJ1odA5jZycMRHajV82EVVLRNPCMvTERM2kzVIjjhUcwNdrvkRR3Uk06GoAvY0TQTonJZQEgoiSSRIllgAYDYFwWImQOhgzsmZj6uB5CNAFMok2Ebtz0pR+yqkmYriWYDQ0T8LklR/AF1v/0SYC9YLBd2JoyoU+tZxTi9CiHf9CfsVBFyJORSFRPL1w62PN/k59LWZjMHMUhQZG+8hf1wUvVLuEX1iA1kFSP31n3RNotNd79oG5pU3EjnfN/Dv6xRMNAhWXZMhOGUXVxIP4ukAhOZ0CjerDE9IulBzZB1ePvZf/6Y+dBj48xjlxipYgOideY+cfgj7y/65/BrtOrGeC1eaVPwlTMi+B3qDDntyNaLQ2oE/8YCbW6x3bnysSvgYknR+pdgV/tABXoBnt6YSlvgovfv87lNeWCrUQhnu6h6RAVvoFuGzMHQgwBfnF47BrL8t4ZslDKHTxT/jQ3N9i9BcNvR4zBl0Gg96sVD1aPx45oaU1+fj30t8ISWYPHeFZfWbisjF3wWykoF2r4vnFROmGQdRba/Dvpb9FmaWQqVHF1+K53Eb8VvNG3AyCWdNBsPG9Jzdxjz/NJ0oxCaUe74M1GYMwts9MzB52PQKNSouF959pZ5zDFiBfgAQsXlvxKPIqj7fRktDWxGqqTAcZQ3DNhPuQHjeQiUO5CMDBgQ8Tstvs2oR28z6KFus+C2A53XyiNnjlNARdt705TxdWUW8E9nFKTtRai/DSh4+j3FaMOsmOuLg0xCEJs6ZciPjIXjBJgcxXZESAcEvIXzE4FTUlPQu16Ihtmg9BgE1v3u5swLpdq7B4/UJIwTbYpFomo6YUkMNBmVFKCxHamDTUqP3MDHudAVnDpmDOpCsQYkyCQTZQ5xoMekIbi+2clcxkG5hFjgtATfOKvsHXfrgblgYhS+9+JIRnYP7IhxEeFOf1m9pzcgVW7n+DKSToiAhKwPwRDyI+vC+yT23D4p3PuHiJ3O8xuNcMXDj4LuHHaMd5ZQEqEKzauxDL9n3MKHpxePZHSHzmwTlPIja0l8ITJKOsuhDf7f4Au09uhOwUaEzv6664Eym0XjrqNgxKHsXtmNpx9iygJYjOnu396s60IX23432sPvg1y8S6O3O0ken4CxcgPrG/EVTVjOsn/hqDe41l3gENQORXr/SMDkYkWATzMs2lzze/hC3ZPyhqTk2bAymFEEcDkVTfOu1PzFkhKgS+bh9d/1gCEis2QArUicCd4LA0232e00oS7P6Ln0BqdD8OiijRWlRxAnq9kbmESMmE7EQB/dLdH2L94W9btQKpBelgUzjumvVXJEcQykrj/er6t+4fV6RvpdRSyIlJQgGdbr6pCIcbJz6I4WmTuIJMSmoHCrbh000vobahWgl23NvD2n5OmmfUSjYsdRIWjL6VVchcMG7/MI02irNkAZHsd+JY8X68/+MzzMcj1nXfVmlKcRr1Jk6Uj+g9CQkRpH4q+FrO1qESyotIpf17jYquosKZf6Bez5Yl/ee+Km8WpVockh3VtaV4d+EbkI0OhISHYMbkWUgNGcgy7WLu6YSPovgaTBfHji0dbnPCNdE588TJJ5tcg/e+eQXHivehUW+BXWqE3qiDtcEuiKiJm4gJs/WIDIyDs9KMX9/8CMKD42CQqAimrMlqz70SdNMzCN+a/kPz72PR9idxtHhzm0IZY9Ivxaje8xnhc7rE66ZjX+BQ4XrUWasQbIpAVp/L0D9xAvMbLd75HEotrcnYqSvghglPcBJJm+v+M9/P1Ego/vtg/TPYm7eJkT+eXHPykWnGpsZm4o5pf0QQIZolCZW1pVi660Nsz1nHxNi83PJn5gVCJMsIDYrEnKE3YlT6NBgMxIN49vaMM2Vvf76PliDy57fTTWNzJyZlx4e/YCc2Hl6OLza/DpvDehofqikXTH9KCk/Hz2f8HrHcf699zN30ynrUZWlOVdWX4sVlf0BFbWkzokWBjyCFMwnpMQNww6RfM5fK2Z47NGaaz19teR0/HV0Kp4Mkbn0zu/pFRAfH4ZcXPYHQoCiUW06hoPI4Fm9/DxEhMbht2h8YaUeByoH8LXh33dNwOkVVr6k2I5JrdOOpmfMxdyShRKiCR0GJj4PxbcjaWX5gATXhc6hgB95a84RYd1vEKs2HKbPqzP0X/x+SI3vzvCH49qcbX0aJpYDnlk/zhNocoEPfhMG4ZvwDiAqOgcQB/Glv7gcW04ZwRiygIGZIEnnJ9vex7tD3ColtG8F0GwNSiXVpjvVPHIZZQ65AclQ6t0SerXWevq3iylzUN9a5MHo+25LjGkKT6NErOo1Jjn36zny+gXZihyzgEglwchKHZOOz847CKTmQkpgMnd6AIIRxYabDh1MgfexSLXLLDuH9r19Dpa0EdmMjZIMTEvMNSXDq6CxCDxlhsAXh4qzLMW34RQiQwqHXd0yMo7g6G59vftQlTe/+DFQ0GtN7Pkb2novQwBiPSSJSxSysPALiIeodMwwRwYmoqC3E6oPvILe0tdos3SMuLB1Xj/0bAk2aMEaH502P/CH5nxII0fz8skdQUp0n/FGPrqc4f/rASzF7+I0wGY2oabBg9f6vsO7Qt7Arre6+JOTpPiHmMEwdtABT+89n1LxMyXhfnfAeaW//H7SWIPL/d9TlI6Rvnoj4rPZGVl2wOqycKSa2+c83vSaUdHyJR9mRlDF7xPWYOfhymI3U8uDLD7v8kbQL+pkFaD4t2v4uo2RsjEgTRxONnPjzzEFX4oKhV3Gr2dncDNQK8YmyQ3h1+d/RaKfWL+9zWQRDMiKCYnHBkKuQmTgSlsYq/HjwW+w5uYm/raSIXhzUk8LDqYo8vLv+SZZEZ/6EFtBduh4pAt0x43+QEp0hiK7PenuGn02uc2I4Ku+VjKW7PsLKfV/C4bCJL8TDtKOZFheahHsv/AfCAiOQX56Dr7a9iZxTB7jK3MR/4s1AOvSK6o3rJ/4K8eGpiiytxp3izWrnz9/zxs4rE/kIn/30H2wnVTynTaCIfHUOFFaeEHM4pg26BAOSRyImJJHVomQdISqa5nqXrf0y6UiKujOBRewOOypqilFQmYvluz9BaTWJJzRxzvn0TgVlDHpF98W1E+9DTFiiwr3o06+1k7rLAiqcnd+12IntshMOkrXnbVOCESRr730f9zhEoggizkBdA+xSNT5d/gH2Hd+BGmcl7AYbqCON7iA8YT30DjMijAn49Q1/QJgpDpLdDIOxY/enefrNjqeYSNrZhiIl+QYj0uZgQOIkRIUkM++hp82DRmepL0NFbT5+OvIpCioPtanSR6jUeSMeRN+4LJ84jrrr1WrXPfMWUFs28yuy8Z/lf3ZJ0p/OH6FR/mzKbzE0ZTwj4zccWY4Vez9Dg7VWZWTzxY1GgCkYEzMuwgVDr0EAx5H+0JZ85t+Bv91RSxD52xvp5vFQIFFUcRLV9RXc2kCVNYIE0qZaUnUSRwr3wCET4Z4PVReZiMckBAWE4sZJv0KfuIGMkqDt0M7QQgkGnQE6N/nObn487fJ+YgEiYa5pqMSrKx5FYUVOc6lM9pcEUoYUPa6dcC+Gp06B0WAQ/9VXNrsufFY1QVRrrcH/fXkvahotilyxJ+eOIigBmQ0PiMKsoVciq+8srNj7ObZkr4SlrpIdMDplTPpUXD3+PjTY6vHVljexO3cDk78KHEfzgyrsc0fciKkDL1GUgMQ9OuXkdqGdtEt1lQVEkEpw7tdXPcrtPLQ2n/6QMLrPNFw17m5U1ZTiiy1v4sipPXA6ab32/aB2x2vG34tUSkDqhOqSC0jariv5fk/tzJ5pAVoXG631eHvtv3C4YDe3NLbnIFwFtfKQL5AcmY4xfaehd+wAJEamIsAUSE0/kCUVvdaeK7d9LrX50KJLnCuknFNUmY9NR1dif/52TsC2hwtDvQPtZTT2K8fdgb4JQ5iIVTv8wAJMEdSUZKR36yA0jyxDrxc7Jq1t7VkbWz0Vr9EOSHoHrKjB8eLD+Gjxu6iwnoIcYIMs2QBSOyX1OqcROmsALpt1Hcb2m4YgXQRg10Fn6PggymrysXjn0yi15LaZ0KGnJC6i4akXIylyAMyGIP6fitQjP6PBVsPcdAcL1uFw0QY02EjSvjWnDP2md8xwXDLyYRCvjHacX/S2JRQAACAASURBVBZQE0Rbjq7E55tfa5Obyt0iNIP0kg4Pz38WUcGx2HZ8HRZvfxf1tjolZerbt0diBll9Z2D2iOtAxQS1bKqR/Z/9+acliM7+O+j2EagcK7WN1cgrP46l2z9CfmUObI4GQb2iQHXVoL3pn74MTSh3RAXHYfqQSxATmsSLQ3VdOQx6E5NURoclCtlvjnQ7tV37MiDtHD+wgJpw2XB0ORZvfRd1jbWKolnzLYbmToDJzKpMlGAkeUvmCjhL04RQGS8seURscqcZg1q8jA9LwsR+F2Fi5hw02q148ptfwdJQIdrCIMNsDMTPpv4GKdH98OPBJZxAstutbe6c3LIZ2Rt3zfwzwoOjtSq1H8zj7hqCcMacqKqtwHNLfouqepozpz8o4XjluLsxIGkEvt3+Xyambi0o4PkatMxHhcbisjG3KwSQRi356M3o5/nfsyINSXFb6/DW6n/hSOFuTkj6fDTl0dmtIH6TsOBIzBpyObedhQSEIiQgCsHmEIWLTiBBfE2Iu0sZ07dQXVcBS30lyixF2Ja9BocKdzO3l+DI4+qDT8hQ9+eLConFdZMeQL/EwdCzjP1Z2px8Nvp5ciKxTDPTNB3MGNiM54TWuybS6Q7ahJdpGTK1kElWWOU6vPfNG9ifvwtWYz1kqYEJqg1SAPQ2MwIQgYdu/QNC9NEI0oUBTh2YeaETU+Zw0Ub8sP9t1DQ0b9dv+UTB5khEBiUiJjSVfW866q0WFFUdQ3V9sZeAX0JiRD9cOvI3mnJZB6dKT/8ZJddprV+48TVsOrbSazGAVtKooFjcN/sx5JYcxVdb3xB+jI8oU/o9cdMNShqNK7LuYDl7SlJq66v/zCQtQeQ/76LbRsIOnq0W6w4sxQ/7vmR0BDWZqfgFtYLcuQGoiBADLxAcuAAwGQMxpFcWLht7G0IDI7Sgt3NG7jG/VgMLSoZ89NPz2H2Cglm11cyt4YzQC5QYiUjFVePvQ1pMP67Qno1NggLwXbmb8OG6Zxku23agogQwkoS4sGTMH3UTBiaPgUGvx/6CnXhnzZOKNCgFJDqMzZiJeSNvxP68bfhq61tosJJsaNtHgDkY1034JYakjIFez9om2nGOWkAlWD1RehgvLf8rrDYKNE5/0Dp+6/Tf4/ip/fjp8Pfc/uMruoyQbOHmKMweeS2y+sxg5J6ADvnaMuRtdNrfn6sWULmyiqvy8PFPLyHn1CE4qC2dgRHczOXx0V2JGUYKiVYcASCVERIQwUiifonD0Sd+ALfWUnuB0WCG2RDAc5QSSi0Pm9PGv6f2MWoFbrQ3cgKrur4SB/K240jRbuaA49ZmZX9R7yl4LTwcSu7IBUqRwPx480bdiBG9J/J4+NfawuwnU50SlULqXhxKgsj1grqgINmsjc3B5NS7jm3Bx8vfhQXlcOjrYdDrAKsBRnsIJg6djnmTroAZQTDrAiFTgqiTGhz0/W08+jl2nVyG2oaKZpyOXfEiaE5Hh6ZhzrD7mH/obPGEdcWzaNfouAVontkcjYz6P85t62ry1fM1R6RNxqj0SVi07T1WYSXEqPgSvS+S5OP3jsnEtRPvRVwYKaCRiAsVEbz/tuNPqf2yPRbQEkTtsVYPPZdaW7YdW4fPN72qyF0KR40/5E58jKrjSNdQ4YmqidQFgj94SJg/5hZMGzTPJc3cQ02pDdtHC7jI7WTgVFUeJ04KK4RihvvcIEUzMRV1SInth6vH34PkqDQFSeTu+Pl44w6dptKqyli28xMs3/0Zt/64b3TiaxH/T336CZFpuDzrNvSJH8htOvS8n218BRuPrlAqLxISw1Nw5dg7UVFbgm+2vYuahmo+z337U69Lm+PUgfOYmFrI2mvE1B16lT3mR6LFbNeJn/DB+ucEqszLQbL2Y/pMx7bstWiw1SloCO/OGM0xQmjMHHwFpgyY22oN7swe4G3M2t+fOxagtau8tgSfbXiVkTmcoFTQx+12I9RlX2lvDDYFIzY8idUeI4JiEBUSg5CAMJgNgc0MSFVuC6n1cQuzBSWWQhRX5qGw6gTqGiyKKqSSiGrnoFi5kn/KbF5IikrDnBE3cMKek0PtvN658+b980m4CMXk4WJHVdNDzUfrA1XC6R6PUUo6Vw7UobfD4ijHix89ifya46h3VsNoNMBgD0KAHIEHbnoYiaHJMCMQklPPKmjoRIuZOjQqrm3J/gr789egqq7Ip+Ddl7dGSKOYkFRMHXALekUN0gq4vhjtXD1HllHTWI1/L3kEpdWFXhORtB9MzpyL7OJ9KKzKg8ziM979EdV8CZGpXBBNie4LvaQXeV6tYOVXs0tLEPnV6+joYBTSxRbVMdo+qe9+R85P+GzDK9zm40oNKVDrzuZq3RXRRAwtK+zz9EfhaAlsuQ5/ufIVxIQmKJVrlRS1o8+s/a6nWICSQpuOrcKSHR+hsrZEiSlIQr5p9lGcQfN1SMpYzB5+DZKjekOvM56xRAnxFlDQ8fFP/8GWY6uZFFKd2yIGElwHBr0ZKVF9sWDMz5AW2184VPQ/WcY/v3kQBeU5DJuNCo3HnKHXMJro2x0fcvAi2htaHEoLRlpMBm6bTrK4MZqT1lMmdqfGKdbsrdlr8NGGF+Gwi4Tk6Y5AUxAHwISY8G3dFolPSixN7H8RZg+/lolMhVS3b1fwNibt788vC1BVmZA6Cze+gUMFu1HbWNUMP+Se/Pdmmab2MAHdaVodZVaeMujb4C/kKjchUWUmD6Z/0totfk0oJZEoaE+bmvs4Sa2M+GQI2XTV+DuQEU9B89lBtHqz3/n+90xB5GaElgmirlnhWNFFoJToj3on6uVqLN36NdbsWoZaZxWMBhN0jYHcIn/7grsRagyF3kFlUb0QbDUaugR1RnxChws3YEfOtyixnPDKEeNtfgSawpASNRhj+1yO+PA+GnLIm8HO8b8nf5fac5/57reoqCnx+rSEFooMjkFVXbkbTcnpfiZ8aFI+iwmNx5Vj70b/pGEwcMdAJxO5XkerndARC2gJoo5YzY9+o6J4OIR1J+yTZVgdjThefAAf/fgiKuvKvGaEu+uxBIpIj2sm3o1xGbNg0hMZsRakdJe9/e26VOWz2234Yd/XWLn3S9Q11rQZoIokkZOJQOePvBFpsf1gpFarbt88KMgQ3uanG15iUlN3Mlb6KyJbDwoIQ5+4AZg5aAFSY/sxZ4ZScOZv66Xv/4by2mLm4RqRNgH11jqs2vMFqhsqPQb09MyRITG464I/ISmit9aD7W+Tt9vGIxJE27PX4b8//Zu/D2+H2knRVp7R028pyTokJQvXTbwXQWaSLVZCZy1B5M3c2t+3YQEVKVzbaMHy3V9gW/Y6VNSWugjWW+syejKjGxeQ+kd3eiBXUl4J85W/E+utSkzc1MggkviUHVKhSe3kfVES9UGmIG5zvmzsz5ESla4UAJRrazPCryzg1v3F42qWEFLRYJ0csWsa0h8YTESS91Zklx7Aawufg0UupaoR9HWhuPqCWzB+wAQE6s1CaINHJDgVfczo+zTawqoj2HH8WxRVH0NNQzms9nqffkcnUUHLbAhGSGA0MuKyMKr3PEXOvmvSaT4PRDvRDy0gs7jKM9/9DuU1p5oLy3gYbbt9EklGWGAM5o28gQU3jNTq3slOFj805DkzJC1B1NNfpUzKDSTlWqo4akoXKMPBi/Ht9k8EakNkkM4KSbRAYshMwHv/7EcVLqK2AcE9/XVo429tAZWwmvh3Pt/0GnYcX9+6+iUrbYqKYhclh0gZrH/CEA5su1vRQB3j2gPf4Zut76LR3sD8GoTaCAkMZ76hfglDML7/hSzJ6c68wTGJJONkWTYq68qZePVIwR58v/tz2Gz1AgTvwf+KDI7FxcOuRla/mUoyTHPUzo9vSJD/EgrjjZX/y8l89WgDZ6b8lYKNcA+kT2Msgm1TsvWmyfczASRNQldySUsQnR/TrBuf0ua04scDS7H56BoQub+VkT3saHTjXbv40rx2Cyal6NA4DOo1CnNGXIsw4kvU1Mq62Ng973LqTJao1cwpUA52vQO19jK88ulTOF5+ADDqEeRMwEM3/xHxwQkwutZW4lQRRaSuPmz2RuSW78Wx4s04VX1cKJXZa/mfLs0ZddcgpWFTOKNHQ8xRiI/IQEb8WCSGZ5yB4ltXP7l2vW6zgCyj3lqLF5f9BXnl2S7VPK+ruVd/xPUVIdgcillDLsPUgfNFq7uS0z9rqjTdZsxz48JagqhHvke1pQxwOOw4XnII6w8ux8GCnSxbL3w0mYNcQkL4XtXrDmOI0hwF0CTj/PNpv8HA5OEINYdBrzcoLUTCp2R2FkltS+uOsWjXPJsWEBDWCny4/j84mL8ddqfDhWprWf2jqUAOzbxRN2BwyhhEB8cJxE43BrY0vpqGKnz44/Oorq9g0tSEiDQM7DUCvWP6cWKoJZqpqf1MZqLhgsqTWLnnS+zN3cyk3G0eyoYaYg5jkuvx/WZCb1BJqbvDnTybb127d1sWUBOSZTWn8My3j3DlTmXC6gqLEdFjamx/3DDxXiREpGjBblcYVbtGMwtwWy5knCg5jO93fYns4kO8brrmsbLOeY0fzqBdW41FBsymIMSFJ+CioZdjRPo4GCSziFe6ca85g4+s3aoTFmiWIOI2MwkOnRM2qRbLNn2BFZsXw+p0oH/yKNy+4D4E6YNhYiVWxh0LpHwn7u/tp7SPVNQVorQ6B6eqc1BUdbQVPxGJfqRED0V8WDriwvsg0BjSTnidt1Fof38uWIDmEtFB/Hf9i9iavZZjy645xKobaArGxExqdb8KAcYgLTnZNcbt1qtoCaJuNW/3XFxVwCH/7EjRXny64XUUVuQqhH3dc8+uumqQKRSTMi8Cca5QxS4iOIoRIgJqqJANao5ZV5nb765Dm1CppYjbHo+dOuhKaLq4qpQRU58yYYpI0YZUEib0vwC9otKVJE33uVz0bdU21KDRVsdIN1Z7Ugkw22h1o+ehxCf1bh/K343le79AUWXuaeG5dI9gUxgmZF6I+SOvh5FIqV3gvu57Nr+bDOf1gEQYTZXgN394Cvvzt7dPPtyj7QitqUN8eDKun3gf0uP6MyeWqlh5Xptce/gutYBKuE/zuM5agx8Pfo/t2etRWHmSpeUFH6G4paA8PItrm4LyFBSqgv2IfI6IoChkJg/HjEFzkRTVW0mkija17ixGdOmL0C7WbRZQ0TgSq6UR16AEhyTDrqtHTvF+vPHZf1Bva8RVs29BVv8pMEomGHVqSbb7E0Td9uDahc87C6hx5eZja/DxT6+wkm9XHOzH6wMwus8UXDX+dkV4QPgp2uHfFtASRP79fjyHAbITZZZTeG3VP5FXms1EjT3jEKR/5DgmhvfCsN5jkRqTgb5xAzhZRGTW3Vtz6RlWOldHqSJuSHnmi01v4WDhLpdimOuZ3aaySmSaEJmC6YPmo1/iUCa4MxjUxE3XBh1qK2YTgWrLuMadWNvJ8sonSo9iX952UHsaBfwCDteGHLLS4knqPFl9p+HSMUKxTPxnlWa1a5/nXJ1HPf253FUficflw59eAqlNqrOg/c/XhI2IConFgjE3Y3jaBBh0JM19loPz9j+M9oseZgGqPNM6drLsGFbv/xbHTx1GSXWxaCVW1vOzm3Bp4iaSdHpEBsUgJSYdYzOmYXjaOCbE1gKWHjbpzsRwXb4IsU3rIDsFGt6hs6HRUYWvln2GRpsVC+Zci1BjDAySAToiOuexUYuZ5s2eidek3aPzFlD5bCtry/DS8kdRUJnLwi0dI9ASHw7NfyKhHpo6FlePuwPhQVEaEKDzr+qMXUFLEJ0xU3fhjWQZdtmOr7e8j1V7F3OALYJMfwJze3pedxJJoXFLKJHpA+dg+uB5rP5EFW/tOLctQJtRVW0ZPlj/Ag4V7YPd1uhKlLTFYUHzmwgWh6aNxbiM6UwgGh4czQgfSil2d3XavW2Cxl5vq0W5pRhHig9g2Y7PYGkgNR/aTNs+xJcpITwoEuP7zcLckVfDpA9wKf6d229be7rTWYDaGt9Y9S8cK96vyHS3014uYl4JYQERuHDY5ZgykOTsze28kHa6ZoGOWaBJLEPmOUzcWj8eWoGiilyUVJ+CzW7t0hbKdo+S/Qwjo0LjwpKQ1XcKxvSdDLMp0KW0qiWI2m1V7QeaBTQLnGMWcDqd+GHfIizZ9RnqGi0deDq1IiDEifrED8TNkx/gjhGN160D5jyLP9ESRGfR+B29NTljRCL272//yoHpuXHImD5oLuaOup4JIs9utfHcsKi/P4VIEpXj8y1vYU/OFoa0Mg/VaUlOJVBPPbWdDU0dg+So3ohlRBFx+HSfMp7aSkZE2wUVuThRegRbj61Dzqkjrrl6Og4ZGltkSCymDpqDmYMu4WBFQ3b4+ww9M+Mj6fDDRXvwyU+v4VRlfisOCa+jkGToZAmB5hBMGTgbc0ZcDYM+AMRDpB2aBc6IBVRlMQU8SUs48R8eKz6IDYdWoagqD0WVeai31ndRK6Wnp3IvktF+IBQo48ITkRiRwvyHozMmI9AYxAUHtQWOrqZhPc7ITNFuollAs4AfW4B83VqrBZ9ueA27cjbCald4bdszZgnQSzqmhbh20i+QGp3B/oiWhG+PEc/+uVqC6Oy/g3aPgD7gd1Y/h81H1zaT4273hfzpBwwsknHz1F9iQv9ZHEBrx7ltAbXqbHfY8f6af+NQ4W5U11e6tUuKRi+CFqkJQ8F7IWRjnU47BqdlYXzGdIQFRiIqOBpRoXGMKlLYrJQkjEvc24NBm4IK5Y4uJRBGC1lrmTeJCFiLK/KxfM9XqKqvhMwE8HrIkoDhCuaB5pBcipv0Oh23M4zPmInJA2e7pD05KNGC+HN7kvvwdDTHHLIDm478gGW7FvJcU0msBbzbGzJUBhGej86YigWjb2Byd21u+WB47ZRut4DaelZRV4If9i5GXtkJWOotKKkpQn1jrehgUJNLQsNekatvmvk8SBcZjHvSUy0nqKxCtFdQe4+EAHMQokPiQO289L+Zw+YjPbY/J4u0IKXbX7t2A80CmgV6sAWoaFVSXcj8tocK9ihxpuqHePdHJEnPKP/Lxt6M/olDORnPPrLm7/aoWaEliHrI6+LAVenOIhTD3z+/H+UWkq/vKdxDXgxNC4csIz4iGQ/OexSRITFKBVyrgveQKdrhYarB8Pd7vsD2o+txsjwHlDSCJJx9Tz3QnCySJDidMkwGEwYlD0dWv2ksS08qCdRuE2QKYnSRXmdwISpUzh93ElX+M2RuhSAlwNqGatQ0WNBAymQVudhybDUHN7LTpqjttT0v6RsVsvbiYw0OCEdaTF9cMeHnSIpIhU4iJTYO3ztsL+2H55oFhCqlU7bjp6OrsPHgKpwsPw4r81kphxpEu/6DmD+EposNT8SwlDGYM+IaVgrRDs0C/mIBJ/GxELmv4qdQIpQENTYeWYuTpUe5Ok2iADUN1TzfbXYb6DeuRFFbD+KWM6X2YvoGKCEUZA5BoDGQ1/vU6N7ML5QclYYAllNualvXghR/mR3aODQLaBbwRwuwN0yCMtWF+HzT2zhZegyVVBQVGX2FY7NJvr4J9S8hJCCU1925w69FRuJA6HVasd8f37EvY9ISRL5YyQ/OEcgJgW/YfGQt3l3zAmzUknMuBZvEowTgusl3ciuOQa/X1Hf8YO6dqSFQ1eJEySEs2b6Qqxb1tjrXnG8zTlByLKK4LP6Fgmy93oDY0ARkJg5BUnQ6Qs1hCDSRrKZeOU9mcmiS8bQ7KRFFv5ThcDhQXV8FS0MlckuO4HDhXkY06SSqOhNkSWYhE1ehu03DUFJLBEQJUakYmjIa80ddD7PRBBk0n1W6JC1BdKbmlb/fpwktJEZK4gPfbPsIp6rzUVJdhLrGGlfbGRGkUtLUbAxixFxsWAJmDJ6PjIRBgpBaUwbx99d9Xo1PJPEFWanwX9w7iGVYHVYcLdyPY4WHUF5bBkt9BSfpRZJICTvcamAtC9CECAoyBiMxJhWpsX04CR8VGsv3dLWMqT6Spkx2Xs097WE1C2gW6JgFRCJIHFa7DT8eXIrduVtRXluCipoS9p1FSVUUaanwGRYUicjAKGT2GoYZg+dxgZYWYk1BtWPvwB9+pSWI/OEt+DAGtR2HPtx/LHwYJ8uyOcPrDeznw6X94xRJeRYZiAtLxJ+ufAZBASEaL4B/vJ1uHwVvNKxuJ0hOP17/OnKKj6Cg8oRI4iiH2gIm/rUpySIpZBJODqDVrhza5PSQnE5u4RG1D/H3IeZQNDoaYbVZFdirzGTXlFwSaCLRLkYBtxrkUDa2mTiZ+8en/Jna3qjNLSokBguybkK/xMHQS4amNiHOLgluDO3QLCCmalMkzGp2ShRdXluKdfuXIvvUQUayqXOX0HCJkakY328GK0CaDSbFEWv+TWjW1SzQ0yygfgtqBbstPjr3gENiSXFtMe1p71kbr2YBzQL+a4Em0YGmMTZYa3GgYDe2HP0BlXVVsDtt/JfUPhZkCmEBmRFpY1mpTOdal7W12X/fsveRaQki7zbyjzOUoLXBWoM/fvgLRjpwF0sbatr+MeD2j0KVFif1nb9e/Rxiw5M0RbP2m7HH/sJVbaZ5LcvILzuOxds+QX5ZDkpqTsH5/+ydd3xUVfr/39NnkknvFQgkoddQRFHAFRWxsF9BFjso2Lvu6q66KuqujZ+uuiu6qFjWtaO7igq2VVCD9JZAQnohvUxvv9edmYRkMpBhCCGEc18v/zDMvfec93nOOc/53PM8RxJ5pBwT7q8S0iq642l3gcZHe/C0haf5wgpUcPXs6PN0PmkKdLpAo9ISGx7HaUNnMTVrBiGacM/jpd+091UxYZ6wBnqMCt5uue35V7y5VVwuLFYzZqsZm92CUwq7lMvcOazUSi1abYg7dPLg+lgslY9RE4nHCgKCgCAgCAgCJwUBt0/iXXNK6RI836xc2O12zDaT2x+x2axuP1qpVKJUqNGqQ1Crte275NtO7j0pgPXTSgqB6IRpWE+eisLqPJ75zwOYLcYTpuRHXFCZjKWz7mH8oCnuhMPiOrkItO+ocIHNYWNz0U9syF/HgeZKDjRVenOaBirlHBt2bWKm9IVbyn8RH55CSmQa54z/LYkRqZ6kfHJpT5K4BIHgCBzcWXTo+0U+leDYirsEAUFAEBAEBAFBIDACgfgjng+mwusNjGjf/5UQiPp+G7lL2Lbl7/0Nr/Hl9k9wODzb+/rj5XI6mTb8bBaethStWtsfqyjqdFgC3rPA3NmePV8vLDYTu8q28PW2/9Bibqa+tc59utjxmIqcUjYhmZwofQyh6nAGJmRy7rjfEh0ai6KDoCmSUQszFwQEAUFAEBAEBAFBQBAQBASBE4mAEIhOkNZqU29f+upJd+JSfzGiJ0hVAipmclQal59xPRqVLqDfix/1LwIdQ7g8W4ak3CwuzFYjpbX7yS34gYLqfAyWJhoNDdjtNm8c10EOQe0xalOcvImv204JdCc9lcnRSaejScn4QqPJGXIamYnDSYxMQS5XtGWfdhdACik7LupV/zIDURtBQBAQBAQBQUAQEAQEAUFAEOhFAkIg6kXYR/MqT3oKF42t9e5cLP1dIJKOro0IjfaE6ohLEJAItCVld4EDOw2tDeyp2M624o00GeowWg0YLK0YTC1YnRZcTpfHfqRTdNyn6QS236j9VCl38r0QwrQR7lPQQrThpEanM37QKaTFDUKn1OFyn+AQ2HNFIwoCgoAgIAgIAoKAICAICAKCgCDQlwkIgagvt44omyAgCBwk4D7sqcOZx95/sTtsmO1md36iwqo97KvcTa3hAFa71S0qtQmqbUd3+j6hLWbaffKCdKS9dJqZXI6ULD0tNoMRqWORdrRJpzNIiah9haZAhSfRlIKAICAICAKCgCAgCAgCgoAgIAj0ZQJCIOrLrSPKJggIAj4EvMeBSX+V8hN5os/ajwZvi+uSdhI1GuvdIWnSf3anHadTSmoEUg4h7w2ddqhJR9xrlBp06lD02jBCNfquIY5tJ6hJxwe6yyAaSBAQBAQBQUAQEAQEAUFAEBAEBIH+QUAIRP2jHUUtBAFBQBAQBAQBQUAQEAQEAUFAEBAEBAFBQBAImoAQiIJGJ24UBAQBQUAQEAQEAUFAEBAEBAFBQBAQBAQBQaB/EBACUf9oR1ELQUAQEAQEAUFAEBAEBAFBQBAQBAQBQUAQEASCJiAEoqDRiRsFAUFAEBAEBAFBQBAQBAQBQUAQEAQEAUFAEOgfBIRA1D/aUdRCEBAEBAFBQBAQBAQBQUAQEAQEAUFAEBAEBIGgCQiBKGh04kZBQBAQBAQBQUAQEAQEAUFAEBAEBAFBQBAQBPoHASEQ9Y92FLUQBAQBQUAQEAQEAUFAEBAEBAFBQBAQBAQBQSBoAkIgChqduFEQEAQEAUFAEBAEBAFBQBAQBAQBQUAQEAQEgf5BQAhE/aMdRS0EAUFAEBAEBAFBQBAQBAQBQUAQEAQEAUFAEAiagBCIgkYnbhQEBAFBQBAQBAQBQUAQEAQEAUFAEBAEBAFBoH8QEAJR/2hHUQtBQBAQBAQBQUAQEAQEAUFAEBAEBAFBQBAQBIImIASioNGJGwUBQUAQEAQEAUFAEBAEBAFBQBAQBAQBQUAQ6B8EhEDUP9pR1EIQEAQEAUFAEBAEBAFBQBAQBAQBQUAQEAQEgaAJCIEoaHTiRkFAEBAEBAFBQBAQBAQBQUAQEAQEAUFAEBAE+gcBIRD1j3bsg7Vw0NKSxwFnLMnhcehksj5YRlGkvk3ATnNLAbUkM1CvRx6kDRlb86lyRpMcFoNWeoallmJzNSpVNok6JfIjNk1h233bbk6Q0pmrKba0EqYbRJRazhGboVRNWyMVxnJQDyVRq0AuOzLb7NI3ThB0oph9lEAXe+y+nC5LLZU2PYmhWuS2BiqsahJCQ1AEOd77f6OZuqZCGmUpDAwL7+Fnd19H8YsTh4DDVEKxPVAU/wAAIABJREFU1UKYdjCxGjmynhing6n+Ufsp/l56ZPNDMMUW9/Q3AiZqmoowKQaRKo3RQTkq/pj0jH/f32j3pfoIgagPtIbNUEiJ3YCTJNLCvYvYtnKZKyi0mIg8mkXEcamjgdzca3jHMpcbpsxlkFKF/LiUQ7y0zxFw2Wg1VFDvaMHqcuFCjkIWTpQmkUitqsNCuZ71uXfwkewGHh43AZ1CEVRV9my9lpWG87hx0nmkK1XIyj7i4f1vEx+3gkVZUaiP2DCFbQfVECfJTQ5LIzWWagxOK05cyNCiUSSQEBqOuqN3VbSKB0u3MWXII5yVqEMZjONV9zUv7H4RZfzrXD0kFLX8yGyzS984SdpIVPMICbiFn0qMLjvSiA2SoKlBo4jvbNdd7LH799hrvuO9CiWnDh5DSN1n/Lc1h3lDBxKiOOKB+TAv288n6+/lf4qbuD/nFMKDnEu6r434xfEn4FnQNrXbKt4xOJYYbRQ6leywYnxL/hM8VlVKTsYTXJCsQ1XSA+N0MFCO2k/x99Ijmx+CKba4p7cJHJ29d1/aPN5d/zD7Qx/l1pED0CqCcVT8vaVn/Pvuyy9+ESwBIRAFS64H7zuw8z6erNuBWXEuV466knFh0tcz7wsKV3BPeR7ThyxjVrCLiB4sa+CPMpOX9yTrrKdx4fBpJCuUwX0hD/yF4pcnAgFrExUt29lRnEuxsxaT0gEuBVgjSI6cxoTksQzQ67xfKQ7wzU838Knibh4dnxO0QLRz8zxWGhZyy5Q5HoGo5gdWVa4lMvJOzk0NQ3XE6xBh2yeCqfV+GR0YW4soqPyVjU15tCoMuOQuZDY9uLKZNGAyw6LSCFN5dwv1xNhe8xVP5r1IePybXoHoyGyzS9/ofWjijScCAbfw8zLlilTidXJJ0sdpVeKUjeDUgdMZHROPThI/u9hjIJUzU5S/gp/s4wi17CQx7WrGx2gO+kCBPKLb31SyfsfLbFPM5YqsET0sPnX7cvGDXiXgWdBudMWRHKpx+xIyewRyZyJDE09nXELGYXdsGsv+xVv1NWQnLWVqrAbl/uPkgx+1n+IP+pHND73abOJlQRI4Onvv/qU7ee3H+ynTP81dIwf2oEDUM/599+UXvwiWgBCIgiXXg/d5BKIKNAoD2tD7uGHEaKJUCo+g0hOLiB4sq3iUIBA8ARuNxR+ysvRrlJGXcn7KJAZEapE7Wqgo/Q9rqr+iXHU5Vw2bRmqIJCj2zAQiFsHBt5i4M3ACLnMh/9v1//jKks6klAXMSExBr5Zhb9jL/8pf5fsGNTkZ13NmUjxaadXSE2N7UAvyg3USfSPw9j2pf+lrZy47LfVbWLf/eb6zncai0VcwQq9GXusrWAZIzdHIrr2fYYq9mLEx6h4WhwIsg/hZPyHQdUFrby7j5+LlfNYAEzLu5/zkyMA/DPXEON1PyIpq9EUCPWzvXaooBKK+2Oq9USYhEPUG5W7e4RGIYpiWYGRjjZNTs27jzLgIT8hBl8lJiiEuoMZhweHe6q0hRJnqjtlXemP2LcYyDtik8B27J8RBlujJA2Sto8xcjcXlCXyQy6KI0yURppZjbt1DhV1PfHgyern3C7ezhcqWYqyKIaRJsafWWkoPcb+/TYeG1p1UORJIaQubszZSLt3vtHrLLkchjyNeF09oN9t++0AziSIcLQHLHj7a9Cdy5Uu5edwMEtWdd5VZylbxxP4viE54msVDEtDKazrvIJJDq2Ef1XYlUVLIpZQfALCYyjlgbfTatdrdH+JDQlB5w3m6LIJtDZQay1Goh3nztgAOM03GCmodUqinDJksjGhNMlGdQt4OAvC1bYuxmGqbEZu3z0n9UqtMJjFE316Oo8Un7u/LBBzU5z/F09VljE5/iN+mRXVud0ct32++i4+tZ3Hd2PkMCVEh9xnbFbY6yk1V2ORppOnDPOO53UCdqYJGh9ltlx3HbPeY60cg8rVNh7maSkstZve4L0ehSGWA3pOHxbdvWA2FlNmthKgHk6BVub++O8y1VFlqMLlDNhRoFCkk+obL9eWmEWU7egKHECJt+cv5Y9V2Jgx8nt+mhqCq6yoQOUzllFobsbmc7tA0pTyBhJAYdEoZMu9Y7PFJOlyy5IPh9t2NzXYDB4zl7pBOyUKlgCKZLIJYbQoR3jkCbDQ251MrSyNDH+bNZ+fAbKzigK0Rq/v9nrmjoy919ODEE3qfwCEWtMafWbHpr+wPeYQHxgxD52ih0lyNyXnQl47UZhLrqmK/tUNaBz8C0WFt2lthh6WBA+YqDN5QNxlq1PIE4sMiPbkQMVPXXExjeyhyKHp1Ggk6Ne5/7uKnBOL7d++HdPHLAbupmmprLSZ3PxBjfO/b7NG8MUB7V8i79ZWlUrhsrdSYymlx26U0Xh/gy23PURP2jGcHkcsYwHgrPam78dX7AVi+mJsy03DKpODlrrYXsG/dna90NIhP0nuFQNQHGt4jECVwyeQ51G19mB+lDjPqVOI0CmRdJicjO3e+yPe2WmwyF3aTDVS/4YKhs8gI8STcLdn1EG/V16MO0aJUgNx1NheOOp3Umv/xdtW31Mss4LDTaoliZPJiZqUlUL/7dp6ti+ScMX9gWrjWLU65Gtfy/I6VOGOe5LqsZDQ13/LmIe53fxH3uboszMs/4+miTzCrwt1f1mVOB0ZrGmNTLuH0lARCei77WR9oVVEEXwK2ohd5qPRHBiW9yOUZEX5y/5Tx6U+38jVXc1/OOcQq6/m2LcRs3FjsrXtYv28Fv7pGMHPQNUyMUeM0FrJp/4dsNNXhULlw2ZSoFKdwysDTGBUV7l5kdw0x81nEyGw0Vv+P78p+oUjeiEwOVnMIydEXMmvASGKkftiNbZfuvJdV9SZ0eg1KKWTNKsMmm8iswecyIrJDyKgwi35KoI6vf1nKf+xXcPuk2aQqu4bUGgueZVnFVoamPcuC9DDURQdDF86MMlBZuZr3KncTFr2YS7OyCXOZqKr+hrVlG6lTmZHhwmGNZ0jcbKakZHsSqPpZuHeyd4zsK3iVTxsqkWuluUCDXDmXRcNHE6JQdOgbs4m3lLNt70t8ZgkjJ/kmzkmJQGGtZE/xf1nXVIxDbQeHHJlzLFMGnsHo2Hhx+EA/teYu1fJjZ05rE+V7l/NsvZEzMx/irAQdSj87iAxF7/NuwzZa5FZcdhsGWyanDljAqYkRKJt/5Z2S1dQ4rW5px2GqpMTShEZ7K7fmnE6i3EVTd2Nz4yZW7X6eYhII17mQuVyYLCEMjr2C3wwYQIQ7pLPrblSbYRe5BV+x1XIAm8qB3WpHoZjBrKyZZLeHOZ8sDdyf6nmIBbN9M6/8/Ai7NX9k2bix6KrW8beSD2lShBPm9kdjGJ18K6cZXue+ig5pHfyEmB3WpmUynOYK9pR9zQ/1ezCp7MjkLuyGOlrlc1iQcx5D3Dk5y/l+65vsoAG7y4ndBFr9PC7OGu/x/bv0uQB8/wD8EF9/yGWuYEfhp2wwFmFWOnHZndidEzhjyLmMjxIJ3ft+zwjM3pXm4m59ZUmULKr4jnVVuRik+V6mQePSUdOyAVfEs9wtCUQtmwMYb6H78dU7JtvHMT7ERoPCjNPmwOacwLTBZzEuOhq1TEZJADaNw9C9r9T3G7LPlVAIRH2gSdoFoqnXkV3xJs+V7GLogHs5PyUGddHLPjmI7BibbR7xRynDWP4BLxS+R0T8P7gqM9K96PZMAL/lxpyLGahV4TTbUWqUYGqhRaZHr5Uhs9ayYcd9vGeexW2TLySt5lOeKHgLTcw/uD47Fo0cmnY/wrJamDP8Hk6N1qI83P1SbpfuBCK32LWLUzIeZ06SDpXNWwbTVK7JWchQrVoksu4D9nisiuCxcxdnj3iQ6ZI9+dl2tnXTPFa1ns6VU5cwUtnEd26B6BZ+n6FhY8EbbJOP5+yBlzFGCkNwtbB7+/283prCWRnXckZiBDTu5PO9T/GD62JuHn0OKTolu7rkIOosEKmMO/hwx1MUhFzPFUNySNDYqNz/Iv+oLGNCxkPMTuqap8jXyfK8Yz43TryIgRoVzvr1rNr9FMW6h7hrzAjCejTh6rFqIfHc4Al4nLSd2vt5eOxo//myDnzGX/JWII/6O7cOS0RT7BnbTxtwE0OsX/D5gQLCY5awIHMwYXI5lpq1vJL3BqbIG7gyM4dYuZHKkld5pWIPg9MeZl56DOq6tT45iNrGf2/OrdYN/G3HcuyRz7J0WBqhLge1rSZiIvTI2sXTeVwzKou6wn+xzhbHpJRrOCspAqXcSkXecl6oaWBc6m2cl56IylDOzwWP87FhNAvHXM3oUBEOFLzNnEB3eherish7OSdFi0o6DLJhB2vLP6NBt5jrx04jQcoz6EdIshtacCj0aLQy7C17+c/O+9mguJU/jp/UOVm0tYGCwhW8WW9kTNptnJcSidK4s/ux2btrKTTuTRZnhqJxtrAvbxkv14dw7vDfc5p7rvERiGRG99zxhnE08zMXMComBEvtl7yZv4Ja/SPcMjIbvRizTyAD7VjUrgtmp9VAXc3H/LPwc5Qxj3Jzdrp3/N3FpIzHudDtj9qxK5Uoi31yDvkRiA5v0/bO42ZKojsxduX2e3imIYVLpl7HOKUGBWaMzQrUYSqUTju1Rc/xXMV+coY8wbmJOlRdxNZAff/D+yGdfRcnlXnL+XutnOkZizgtMQZF805W717GL/Kl3DNhGtEif2gf7wcB2HtmJIW7HuzWVzaXv8lzhWtRxN7O4oxRRCqdNFWv5tWCN2gNX+4RiOo9Psdhx1uvb3748bXWEyHg/C03Dp/HoAgVzuYdrMl7mnX287h13IWk61TsDsC3DshXEhsQjtiOhUB0xMh6/oaOAtE4WQvrN/+e/zrmcpO0wK1cye87JqnGTquhnDp7Czb3eSINbNi5nFL9M9zpTSB2qLwSTksjByxVGJw2d7iCq+w9VtRHs0CasGQ1fJl7B9/Jl3Ln2DOIVTTzw6Yb+K/jWm7NOYNEpRLX4e53T3idry7l8LNV1773Oe6rLGZ69jJmxQd5kk/PN4l44jEg4LHzCOZOvI3Juq72Ir1yx+Z5vNpyKpdOvZ4xyia+lyYQTmeK82c2cga/G3oVo6O8i9Lmb3lh27M0hS/njhEHT1ew7H+Rh8t2kDPoKeYkh5C/1TdJdWeByLpvGQ9VVTN+wJWMC/c+27KHz/LfxhjxN24fkdolMZ9/gahDImzsbNr4O96yLuT2SXNI8SOgHgPE4pHHjYDHSdsf+hfuHTUErb/FZc0XPJH3D2zhz3LniDS0boFoCwNDk6hoLSQl7k9cljXIKyY6KNx6Ey82Z7Nw/PWMCfX2F0cln+fezJfyW/nzhKlE1H/djUC0kZd2PkWT/i7mDcwiUReFVi0lGfZcHjseR466iI3WAcwaciNnJkjhzVJ4WwHv5d5DrvIuHhg/CX3byU+1q3lizxvoYl9mSVaU+2OCuPo5Aa/wU68YQoKUpFoS9x12TOZQEmPPYVrSOAZKu2787CDyhK/UYXJJQfFyagqf4X3T+dw62XuqpIRO+gJc+j6ryreSkHA3v8tIdJ/415ofwNjsXbAcTNQOVH7Csn2rSEx4nSvcp/v5CESG/7nnjrqQm7h4YJw3H42dvLxlrHNczp1izD6BDdo7FmuvY/6gBLcdWRvL2VS1hkrlGH4z5DLGRKhRHCr5tK+f6k8gOpxNU8L7fsbNTn6+5C+7QycrqXe0ukMjZZZ9fJa/Ck3CW54DB3zDNWXB+P5d/ZBOH8y8Zd2ouJQrhgxuP2WzuvD/8WHrKC6begNj/Pj2J7Bx9MOiB2DvsvX8Y3t3vrKavVuv5p8tU7li8mJGatTeNZ2PABXIeNvq8c0PP742HIwQ6HAIjX3/Ch4s23Jo/72Lby1nfyC+kji58ohtXwhER4ys52/wnTjspW/xVPF6BqY+wMX2j7m/Mr/9FDNb8698v+9z8p1GXCoppl9FY8sWZOHPedRdhZ+QGqnI9iYKiz/lq7o8zCobMrkClbmMPPM4Ljv1evcXjerdd/O3GgUzhj/AGfLvWbHrX6gSnmDR4HjUzuZu7w9GIOqRRK093yTiiceAQGPeIzxeXcnkjCc5PznUT5JIExtyr+A9y2xumHIpGcpGzw4iWySR1GLXLWVh1hlkhYV4Fihlr/Lg/o9JSnibRe5FgLfQPl+x93YjEJVsv4J/NDmJkvJvyTofgRuhv43fDfIsVjpe3QtEPjs5hEB0DCyqLz2ygHc33MN6hSTcnEqkH2fEUf5vHiv8gMi4v7MkKxqNe3fo16gUOiz2ZKYNXMz0pIGEu0NiDPyUexXvWhZya9vpe51EHa8Y2fAtT3U6xczH7mQGtuQ9y3fNBmTKUYyKGkpSTAaDIqLdeTDcdtyiI0JhpEXxWxZkzmZ0dAQqSSBq+pHntz9FY1vugfajNY9V0sq+1J6iLJ0I+MtBZGmhouJD3ir7BGPYn7lz1Aj09es6C5a2KrYVvMt3LdU41A7kcg205lPguoQ7prQJRFKI71e8te8/OKJv4qqsoYR7BdZ9WwMYm/3souuam8tHICp/nfuLV2NTSqKpV/Bqq7B8DpcMn0q8omtosbCKE4GAdzcnaaRIuTNloCCSSPUMTk2ZSHqYwuM/HCr5dHcCkbUbm27dwPM7ltPkM2529vMVGKq/Z13xBkrkLciUUvYVqGzeRWriOx5/xkcgcrQE5/sf1lfxlrVYlk6ql9XBFs7h7JEXkamQwuHE1XcJBGDv5YH4ynY2bFzMauulPj5HAAKR7/xQtjKA8bXOr0DkO3Z38d/bP2y1fZC18nMgvpLwwY/YhIVAdMTIev6Grl8Wavnf5t/zkf1cbo+s5rmaQma4j7lXkr9lCf80TmRh1pWMjQ1F4axgTe4tbNI9yR2HE4hqvuTpvNdQRD3IlUMyidTIcRQ8x30VMP+UpZ4tr/U/8OLupzGGPcJs56u8Zsji8rFXMyJUjTyQ+33QBLKDSAhEPW9PffaJNZ+wPG8V9ognuG7YQMLcyXoOXk7TT7y66Rn2h/yeP4wei15R59mCKr+Wy/Ub+aphCybt9VyZfRrpkk0eeJfH8t9GH7uSpdnR7TsZnJUf8vi+90hJeYWFA0PpTiAq33EtLzQO4IIJdzE1VIsyAIBCIAoA0kn1EzM7t9zCa61jmD9mEeP1us4nMbkslO78M882Kjgr60+cGadtPz55QuI52Bs/ZJspnmmDr2NmYiIhCgubf13Mm6bZXDdpPoPVXifdZSZ30+W8Y7mauybNIrHhm8MLRJJT5LDTWL2F3KYfyG/KpcBxDteOX0B2+/bt2VwSb+LHuu+pkP8fVw47j+GSCGv8lVe2PEppyKP8YXQ2urZdUZafeSn3CRojnuO24clo2oWjk6rBT67KHvK0vGr+u+FG1rqu4O5Js0nysUdZiZR3bitZqQ8yLzXpYKhN86ncNHk26UoVdsMmPtn+LLvUi7h25GkkqA8KM/u3BTA2+ytbl7/5CEQV7/BA0btEx/6T67Nj0Ijwg35kzwEK2EEKRK7ibmza+BN/3/YM1fq/dtpN2tnPb+S7X27hC8fFLBl2kTu8Ru7YysqfH8Ie9wZXdRGI1OzbGpzvf1hfpa2soY9yz+ihhIqwyhOwHwRg79WB+MpSTkI/PgdBCETlbwUwvvo/pdhR8T5/Kfjg0P57F4HIwZZAfCU/eSFPwMbu1SILgahXcft/WReBSDqZqXQVTxT9zJCQBH4xNHJW5qPMSrTwS+5S3nct5g9jZhKnPXgU+IbuBKKSN7i/+CdGpj/K3NRI1NLnCvcEaWH+KUu8MdEtbN18J28aoohz7cMa+Rh3Dc/0hEsEdH/n+gmBqA8YV58qQiObt/yZ91uHMGfoxYwKjyNUWgy47JiMFZTsX8nrzU6mDbqPsxJ98kaMGUl50bO8U72dkKj7uCprBFGufFZvXsYm5WKWDD+VlBA1WJso3vskLzbquXDo7UyJ1pC/dQGvtF7AdTnzGCydzOSzeLCXvcxTxf8jLuEBLkkfRJRWKpMLu82BwuektTacQiDqU4bVJwpjr1zNS/s/whp2I/83aATJISHuhOUuays1hl9Zs/t1KvRLWToix73DqOMBBDNVW1lduIJfbJNYMPwyxkfqadj3V/5W1UhO5m38Jk5KCO3A1PoL72x/gdKw+7hnxDC0jd/w9O7nUcf8k2uzo9G256Dzfl2TEq7bFai8YWXG/Cd4sKqKGVmPMitBR96Wg+GXIWUrea18LUbtLSwdPpUEXQM//Hovq20zWTriAjL0ocgdJupKXua5ijxGDniKuSm6wI+L7hOtJAoRFAE/IozLYcFg2syHW58hT3Mbd46bTFTjtzzTwR7N+Y/w+AE4Z9ztnKbXu3MXuf2dxincNPlc0l2t7Nz1MP8ypjEn80YmxWg6CavGkgDG5mAEIvNu3t72MNtV13Dd0GmkhuiQ3ByXzYZdrkLlux06KGjipuNDIIAFs1SwQAWi4pf5Q+k2Jg96nDnJegzd2bSymq9+uZc1rrncPOJc0kN1KFw2Snb8geca01gwVdqxX8L76//Abu2D3D5qpDuROt6FuNWvQGRj48bgfP/D+yrVrMv9I5/ZzuSakReSqQ93n74p9W27S4MqkK9lx6eRxVvbCQRg75Y9fByAr3zQ57iFmbGJhLpPK9rOq+sfpFz/tOcUM38hZr5jsGlHAONrm0B0F8vGT3QfmuGw1FKQ9xdeaY7hwmF3uP33PR18FOmDgrT5z9em6/YG4CsJ8fOI+4wQiI4YWc/f4E8gwlHGlxvv5WuLAYMrjXOz/sKsRB0V+x7iXwfUZKeezbBw6dSyJrbtep59+ie4dUT6oUPMWjbzzp4V7JfP5bz0BPeXPCq/4JWaEOZPvYax3jhje+UHLC94g1LXCOZk389M6Uu31CMDvL8jHSEQ9bytnPBPbNjBJ6Vvss88kgnxw0iKkHY4GKku/45cSyNx0bcw35t/At+TZ2jhp+1/4uPmGE4fcgtnJUVjKH6F16v2ExU1h0nxemjcy/fVP2KLuJars7IJUcipyH+AVw7IGJN+JdNTBxJet67zrgtXGd/seI71hljGJEwnM1qL3OnC2BJORvoA9HIp5Ofw4meXRNh+JjE/OblP+OYUFehIwExJwausrjtASMg0cuJjCFHLcDaW8XPVOmo1k5k9ZC5Zes/x8b4LFEfFB6wo+jcN2ptZMmIqCc5Svsj/G5utE5g5cDhRchPVpV+w3h7DGRlLmBitQWHcwbs7niZPMZ95WTPICtOyu6NDZSpla10LmgiZexw3lX7Ch4ZQzs66gUlRvs6Xg4Ldj7Cqpo7slPu5aFAyyur/sKr0WyzaOZyRGoPSWMWW8i+o1F3EpSNEGM5JY/+1a3lmz98h8vftSaodxibKKr8k16FkeNKtzE6JQGXa2dkeDd+womQ1Dt0CTk/1CJhNRa/zrnE6N006h4QDH/H/Cv6NPexG5qbHdhAbo0mMSEbvrODb7sbmYAQihYKKgr/y7wO16PTnclpSDBqlAmezBU3EWNLDvWFIJ00D96eKBrBgPhKBqPa/vLDvfWz6xfw24xRSW75iRfHHh7TpNKWKpuKXeK1iCwr9JUxPiUZns1FY/BxrTGNZeOoNjFNa2bn9IT5uyWLGoIkk6KRdc6Ws3fE66oRXuXxw1xCzqoLgfP/uPmaZSt5kZWUudtVvmJaaTrg0Z5lbQZZDZrzaM1eJqw8TCMzeG4te7tZXxljEmvwX2WYZzdT0kcTr5Mjs+/liz7uYIh7nluFpaAIRiOQEML7Wsf6XO/jIeQ6XZQ0jRC7HVLOZb2q3oozy+u9yeddTiP351u5yd+MrCTs+YhsWAtERI+v5G6SO+05zNDNGXNAp3tfz90KsrmQmpy0hJ0pKbFfLrsJPWG/ahxEHoESNnpiIa7koPcat/hft/TOfmc/k/3zi6I1VP7Cm9lvKHa3u9NYQiY5RzBh5Nhntcca1rN/1NzZzEZdnj+50ykhg9x/k06UclZ/yUk0pY1MXe+oidVh/f+t5xOKJfYmAvZF9xZ/yiyGfOpeUal2DTjGMcbGzGZcQhkLKf+K+Gtm8aznrFQu4JjMbjVwODT/xTtl/aFJdyuWSACSXU1v2MV83bKLafVRyDGn6ecxMT/fmcgGMZXxfvIrt1kx3TH1G/dc8lfcSkfHerdzSxztjJdtKP+cXc1u/0qJTnMV5w04hyU8uCl/bLvbT5w7VD/tSU4iy9DwBY81mvq9Zx35bHdJxAAoSidGdxVkDhhMtHU3f9souY5+ZffnL+dKkZ0LbeG8sYn3pJ2yzVGJFjlqRw+nJcxga5RWZpF5S8j6rGzeh1N/OvIGx5G+dz6vGhdw6eQ5pzVv5oHwNlU7PmK9gIEOi5nNmajRKf3OFcS9rCt9gn+ss5nnnD1OneSOUGM1czhnkU5eexyie2JcING/mk+LPKHa2eH0HqXCRRKhGMT7uDIbH6tvHbV97bK5Y3WF8lmwwErVqBnOzJ6IoXcm/3T6OlE+x49Uh/0l3Y3PTRt4pWe3eWXpusndHW5e/HWDdTzfwX8XdPNqeENVMdfHnfNe0mWqXNHcoUJBKTspicqRTMsWCoi9Z4BGUpYg1O1ZSo7ueS/zkD2x/0KF8Tz/jcknBG3zeWkJqzB+ZlaylqaKjz9HZpmPc/oKZ6qJP+ap5Ow0uaeQegN7yM5vNU7h66iJGKtUoDB3Hdsn+tejQMij2dqYnaVHWSYcadPBTnMH5/r5+iCQYtc8P3h0ZLeVr+aphA+UOg3eeSGRgzCJmJXt2FImrLxMI0N6he19Zqqahks1lH/GruRQjbXaZRHrM7zgzORxly68BjLfSg7obX6UPav/ia0MhzS4beP2TtLDZzByY5v4wK13+/Gi/vnWn/uTfV+rLrdgXyyYEor7YKqJMgoAgcMwIWMre5q/7vyIz7QUuTg8RITLHjLR4cK8TsLfyw+ar+cRxLXdNnEmcOKK415se3i+LAAAgAElEQVRAvLDvEXBZC3j/19+zWfsg948ecTCfVt8rqihRfyBgs2BGhcZ94ADu0Jmft9/Mp/bF3JIz3X0qcHeyyzHxU8T80B+sS9RBEOgVAkIg6hXM4iWCgCBwvAnYjYUU2wzUFL7FGutQLh65kOFSsuvjXTDxfkHgqAkYqG4qoqV1H2uLv0IWew9XD0nrcvreUb9GPEAQOJEI2BooM5bTWvcLq6t2kZH6IBelhomPAidSG56AZbVXb2azRUZEmBxpQ7QndGYHUfF3sOBwu5qkA4ePiZ8i5ocT0IxEkQWB40pACETHFb94uSAgCPQWgZbil3mrqRCHK52s2IXMSAp3h9mISxA48QkUsXbHSvY4ZISoz2fOkHHEqcQx3Sd+u4oaHBWB5o28X7yaSqeaaN3vuGBIBmHe0IWjeq64WRA4DIGWsvf5T8Muap3G9tBe39CZQ91+bPwUMT8IgxUEBIEjIyAEoiPjJX4tCAgCgoAgIAgIAoKAICAICAKCgCAgCAgCgkC/IyAEohOkSY2t+VQ5o0kOi0HbnsTXp/CWWorN1ahU2STqpBPOjmHlzNUUW1oJ0w0iSt31lKdj+Gbx6H5GwG4so06WQJxWBZYKqh2xJIQoMLTmccAZS3J4HLpD2bwvi16wS4ephGKrhTDtYGI7Jh3uZ+0iqnNiEegyRxyT+cBBS0sQ/fLEQilK28ME7MYSSm1yYsOT0ct60F/osfHeTF1TIY2yFAaGhaOQOWhuKaCWZAbq9cgDnX96mJt4XF8lYKKmqQiTYhCpodoe9LXtPWZ3wk/pq7bTP8p1wvgbx8QP6h9t2F0thEDUHaE+8u97tl7LSsN53DjpPNK9Jw90KVrZRzy8/23i41awKCsKdUDJVYKckIpW8WDpNqYMeYSzEnXuI5TFJQgEQ6ClcBWfmMdwVnoKzWWfsFlxIRcN1rDl12t5xzKXG6bMZZBSFViuoF6wy5b8J3isqpScjCe4QDo1xyrE0mDaXdzTswS6zBFBzQfdlclAbu41R94vu3us+Pd+TaBuz2M8c0DP3KlLGafUoOip2vbYeL+fT9bfy/8UN3F/zimEK5pYn3sHH8lu4OFxE9ApeqzEPVVz8ZzjSiCPd9c/zP7QR7l15AC0PXbkXX2P2V0XPyWg9cBxhSpefgIROGH8jWPiB51ADXUURRUC0VHA681bpaMpVxoWcsuUOYcWiGp+YFXlWiIj7+TcgBMxBjkhFa7gnvI8pg9ZxiwhEPWmKfS/dxnL+GbfR7TKE6l2xDAr43RS9Xb25j/JOutpXDh8GsmBnsbUC3ZpLPsXb9XXkJ20lKmxGpTFQiztf0Z54tWoyxwR1HzQXb3N5OUF0S+7e6z4935N4MDO+3iyLoFLpl7XswJRj433lazf8TLbFHO5ImsEIYpavvnpBj5V3M2j43OEQNSvrTOYyu3ktR/vp0z/NHeNHNiDAtGBHrO7Ln6K+IgbTEOLew5B4ITxN46JH3RymIUQiE6Qdg5IIAqqLkFOSD3mmAVVaHFTfyNgLGLN/q0MTp/NYL0q+C3bx8Muj8c7+1v7i/ocNYFjN0ccddHEA05yAn1fIPJtoCD9opO8nU+e6vd9gejkaQtR0+NBQPgbx4N6775TCES9yzvot3k64/ksHDGeCJkLF3KU8gQSQmLQKWW4Pw7YGig1lqNQDyNRq/Assl0WmlsrqHO0YkeGTBZGtCaZKK3Kcw9eR0g2n0WZWWikEz4UAxmsD0PuMFJjLKPZacUp3UskCWHJ6BVyZD6LYoWtjnJTFTZ5Gmn6MJQyGQ5TOaXWRmwuJ/grb9A0xI19noA/W/T3N+lYV1MVVdY6zC6nx64V6aTr9ZgNu6hyJJAS7sm7ZTEWU20zYnPZkX4JGrTKZBJD9KjaEm4FYpfmWqosNZhcdlwo0ChSSAwN9xwJbqmiyFyHWj30YB/CRUvLLg44vWWxVFJoMRHZln/L/c4tjE5ZRE6UGoUshJiQDHduLqfoA33eVAMqoLmic5tLN/n+zW6gxlRFq8OEZFkgQy6LIFqbSKSmbbx1YDSUUWs3YHU5cEnjqjyVAWERqKx1lJqrsbj7gXRvFHG6JMLUcsyte6iw64mXcrjIvTlcnC1UthRjVQwhLVTL7i0+u0y79Dcpf1ABNQ4L0pul/hOiTCUhNMQ9XoMDY2spBxxSH3NIkwcQQqg6hQSdjrYoCkPrzk79UkJhN1VTba3F5C67T58KCLD40fEkYDGWccDWgrXj2KpIJKFtXGwrnN1AnamCRofZ7RN0tNH2DQouByZjJQfsTd65PwRzyd95tTGN37XtILI2Ui7ZutPqtUU5Cnkc8bp4QlVef8bt07RSY66k+VDvc4+9O5mYeh1jI+1IZ4p38XHsBg4YyzE4re39UiaLIFabQkR7Djkbjc351MrSyJB8H1mNZyeH7DKWZmagkMtwoSNMnU6CTu0+ulxcfZhAQGOxp/wWUzkHrI3ecVftHhPjQ0IO+hTSSCjZoamcFrcvLPneB/hy23PUhD3j3UHkDGjslMZYs7GKA7ZGrO6x0vO+g2Ow1x+XL+amzDScbl+/63gakC/kOz/57XNJJKjltFirMTht7j6tkCeS2HFd0Yebud8WTfgbPedv+PpBjkDmg35rWUdUMSEQHRGu4/djt0DUms3QUA1WhQGH3YXFPpic1DlMTEwiVCFDVvMVT+a9SHj8m1w9JBS1zEZjwwa+L/iR/fImZAo5DksYSZEzOS11PMkh0k4N74Rkj3cLO+5FgOYqlmYNwXLgSz4o+o5mjbSIUYJtBL8ZMY+hOhXyDgvxM6MMVFau5r3K3YRFL+bSrGz3UbKGovd5t2EbLXIrLrsNgy2TUwcs4NTECO+C5PjxFG8+xgR8bVGKf/fzN5uhkJ3Fn/GjoQy7yoXMpUGruYTLsoexf9slncIqS3fey6p6Ezq9BqX0PKsMm2wiswafy4jIEI/tdmOXIdYq8or/y7qmYhxqOzjkyJxjmTLwDEbHxqOr+Yi/5r+FKubv3JgVh0Z6qLOebzcu4XPHUm6bOIPEkpX8vmN45X5pkfI1Om0a0So5Mlkqk9OWkBOlwVws+sAxtrTeeby/XWK+f2vaxFt5r7DfGUmYzonM5cJhjSA56kxOTWkbb5vZtuUxVhss6EPUKKRxVTGPq4aNIrzme96s+pZ6mQUcdlotUYxMXsystATqd9/Os3WRnDPmD0wL17pzvrka1/L8jpU4Y57kuqxk9m2b3zkMuUt/M7Jz54t8b6vFJnNhN9lA9RsuGDqLjBDpUINmtm1+mHcNTmL0Knd/spvkKEJmcv7g6Qx0zxfg++XQZa5gR+GnbDAWYVY6cdmd2J0TOGPIuYyPkhL+itV07xhp8G8p2fUQb9U3otGrPbZlVeFkFFMHTWd0TLznkACHgarqb1hbtpE6lRlJMnFY4xkSN5spKdnehP0ujE3b+HX/Z2y0tiBXO5E7EtDZtrLDMpbLTr3eE2JW/hlPF32CWRWOXi1D5nRgtKYxNuUSTk9JIEQyNOl9FWtZW7WDemUL4MRsjmJo0u+YkZbe4UPVBhK0YwhRVrvt2moOITl6NjPSxpGoUyBr3MSq3c9TTALhOmmOcWGyhDA49gp+M2AAEdKY3fahrD2krM4jENmzGBoqwyx3YDO6CNWfz5zBp5ASovB+YAueubjzGBJoDGQsBsn/2LT/Qzaa6nCoXLhsSlSKUzhl4GmMigr3+Km2BooqvmNdVS4GyWeQadC4dNS0bMAV8Sx3u0PMWgIaO22GXeQWfMVWywFsKgd2qx2FYgazsmaSrdd18MfHMT7ERoPCjNPmwOacwLTBZzEuOhq1TEbJEfpC7jQQFT59zmGhxT6SyZFx1Ft2Uetqwm430WQbxqnpFzMtMaaTSHYMW0s82peA8Dd6zt/w9YOaA5kPhElKBIRAdILYgUcgmsrFQ5cwKTYUhbGS9Xsf56PWDP5v1PVMDNegqO0sEKmMO/hwx1/YrrqcKzLPZGAINFd9wOvFnyKLXMaioQPQK7xfyrrE2jezPncR79uv4O5xs0nUKrE2NOKIjHA7i207iE4bcBNDrF/w+YECwmOWsCBzsFscki67oQWHQo9GK8Pespf/7LyfDYpb+eP4SYSLpI8niOUFWcxABCJa2L39fl5vTeGsjKs5LTEGjcNBi8mGXq9l15bOC95d7l1087lx4kUM1Khw1q9n1e6nKNY9xF1jRhCmkLcLRP7t0kZF3nJeqGlgXOptnJeeiMpQzs8Fj/OxYTQLx1zNaN0B1uTewVrZEv40YTrRSiX4LMQ1xS93zr/lFoj85+MSfSBI++lrtwXisLWNv3FvcnVmKGpnCxUlb7Cq4gd0UY+xuON4K7+Fh8aeSphagcUMGg1gaqFFpkevlSGz1rJhx328Z57FbZMvJK3mU54oeAtNzD+4PjsWjRyadj/CslqYM/weTo3Wkue7g6hLH7RjbLahDtGiVMowln/AC4XvERH/D67KjEQtb/t6fTsPTZhCmELR/htF7DPcmJXkFkw7C0ROKvOW8/daOdMzFrn7sKJ5J6t3L+MX+VLumTCN6EDzh/W1Nj+JyuNp0/ncMuUid45DR8MOvtj3LF9bJ3DZmEWMDlVjr13LK3lvYIq8gSszc4iVG6kseZVXKvYwOO1h5qXHoHbW89OWO/nYMoJzMm/gtLhQaK1ka/4DvG0Ywe+megUid3/axSkZjzMnSYfK5rV301SuyVnIUK0aW430vvdQx93JvIFDiJA3s3v3I7zWFM1Fo+9kcrgWhXvs/ZGs+MdZmJFEiNxCRfEr/LN8E4lJf+XKjFjUdWvdH85C495kcWYoGmcL+/KW8XJ9COcO/z2nRUuCq29ImVcgkt/AA6NPJ1KrpKVkFS8Wf0FE0vMsygj0EJCTyIj6UlXbxr7DjcWy1g7+x7WckRgBjTv5fO9T/OC6mJtHn0OKTom5/E2eK1yLIvZ2FmeMIlLppKl6Na8WvEFr+HKvQOT1o+WHGTu973vDOJr5mQsYFROCpfZL3sxfQa3+EW4ZmY2+LfeV87fcOHwegyJUOJt3sCbvadbZz+PWcReSrlOx+wh8ofY8oe6+0qHPmYr4cucfWWOewmUTljAmVIPCsJfV2+/nWy7lDznnEq9UCiH0eNi18Dd6zt/w9YPqPOvkw88Hx6PR+947hUDU99rEb4n8xnvWfsETe15GF/syS7Ki0HgNv20HkXXfMh6qqmfa0Ec5N06Hyv0h18z2TUt4zTib66f8HxnKBr7zm4yxkV9yb+bftplcPuws0nWxRKi1SGtw9+UNqxkYmkRFayEpcX/isqxBnkW69/KEHdRhcodSyKkpfIb3Tedz6+TDnMR2grSHKGY3BAIRiFq/5YVtz9IUvpw7RnQ9CcTX5j0CUcdE7XY2bfwdb1kXcvukOaRIp/sdzi7tBbyXew+5yrt4YPwk9G0iZe1qntjzRns/qt5zG8/XxXLeqDs5NUJDS94jPFYj54LhdzM1um1R0kEQOpxAJPpA/+gqR+Kwte3gdA+FLfy68UbeNnc33oLT0sgBS1X7Vn9X2XusqI9mgRSWI6vhy9w7+E6+lDvHnkGsopkfNt3Afx3XcmvOGSQqlXTpH112lNppNZRTZ2/BhhS60MCGncsp1T/Dne6v4P4+FlTw3/W3sFZ1N495k/V26peU8H7uPWxUXMoVQwZ7wjSB6sL/x4eto7hs6g2M6clTq/qHNfW5Wvj1L6o+4PG9b6OPe4UlWeGUb7+JF5uzWTj+es9iUqqFo5LPc2/mS/mt/HnCVCIa1vH0nr9jj/gbtw1P8ezAlALZfZNU++lP9r3PcV9lMdOzlzErXk3JNul9yZw59DwyVErPKZZ1P7CqYi3pCW9wpbRLusifOF/LVz9dx+fyW3lQKlP91513VksPqvyEZftWkZjwOldIz2kTR313EHX6cFbIR+vvJlf7MPePGYaug6/T5xr0ZC+QP//Ddyw2/sjf/fgflv0v8nDZDnIGPcWcZDV7t17NP1umcsXkxYzUqL0n8PnmIApg7DT8z+3v1IXcxMUD41C5DdpOXt4y1jku5063D9PAt378cfv+FTxYtsVbphDytwbqCx3eTzmw8x6erIth7sTbmKzz9OnS7bfwbEMGC6deL8bu49WPhL/Rc/7GIQSi9kgbv/PB8Wr4vvVeIRD1rfY4ZGn8JwTzmaTqPV/K2gy/dPtV/L1pDAum3tDp5JDOzloT3x/itI7Gopd5u3Y3BnsGg6KyyIzOIC3Ck1vFsxD/GpVCh8WezLSBi5meNJBw93ZtKbC7im0F7/JdSzUOtQO5XAOt+RS4LuGOKUIgOkHMLvhiBiIQla3k/uLVpCS8zSK3k975dd0LRF3DXQ5rl00/8vz2p2hszxvQFvri248+4am8N3BFLufmTA0/bL2Rb2S3cOf4qUQpFF3ybykPJRCJPhC8/fS1O4N22HwXx4cYb+1NFBZ/yld1eZhVNmRyBSpzGXnmce1hOdW77+ZvNQpmDH+AM+Tfs2LXv1AlPMGiwfFuYabrqSKdd5Q6Wn7l+32fk+804lJJeeFUNLZsQRb+XOev4J0WxV2T9XZ6T+sGnt+xnGJZOqmhWp/k8jmcPfIiMhUqz+JeXH2WQPf+RSxbNi3iXctCbvU5SbXTvWWvcW/pfxiQ8DaLO4zpgQhEHcODZyXa+WXjIt43hZMYHoNG2rXcgd6AmD8zO1mHyq9A5DMvNHzLUx1D7/2GOx9iB1E3faHPNujJXjC/ApHPWFz1Ng/v/5gkX/+j0712NmxczGrrpT52H4hA5GNT5a+7/R2bMotEnbzzWCmfwyXDpxKvqPMrEPmG5+/tIhAdyhfqTiCSThc0MSP7MWbF69zhpccsofzJbpNHUn/hb7SfHnnU/kYgAtEhxosjabL++FshEJ0grerXgTP/xD82PklTxHPcNjwZjY9AVLPrJpbXJ3Fhzp1MDdF6v3w4KN1+F882ZnP5KYsYqWw8pEDk/r7RUMT2mu/Z0vozea2QM/AxLkyNaHfMJiSeg73xQ7aZ4pk2+DpmJiYSopBhK3qRh0q3kpX6IPNSk9CpZFRuv4dnmk/lpsmz3dvYRWaKE8T4gilm/Tcs3/UcytiVnt1t/pzy8rd4oOhdYmJf5brsaM9vOlzBC0R5+LVL8yZe2fIopSGP8ofR2Qe/AFt+5qXcJ2hs60eKOr7PvZOPbedzXZqVD4q+JS3tKeanS4msO+c5csf2H0IgEn0gGMPpo/cUvcq9pb8yadCTzJEWpv7swCfE1yN4uijdfkf3423Nlzyd9xqKqAe5ckgmkRo5joLnuK8C5p+y1CPw1//Ai7ufxhj2CLOdr/KaIYvLx17NiFC1W4A5vECkZt/WJfzTOJGFWVcyVgpTdlawJvcWNume5I5D7iDqRiAy/sTftz1Ddeij3DN6KKFiV0UfNeDDF8uvf2HJ5aXcv3jHxSh2bbmWN02zuW7SfAarvaKfy0zupst5x3I1d02aRWLdhzye/zb62JUs7TCmByMQ5W68hvcsc7hu4gKGaA4hMvpbSLlM/LLpCv7dVqaGb4RAdEJa5VEU2u+Cz2csrvuYv/qxVWflhzy+7z1SUl5h4UAFOzcv7mr3BCEQVbzj9neiY//J9dkxaNoO1uhUTf+n5zkq3ucvBR94yxRKjwtEmY/h9mWEQHQURteDtwp/w79AFIy/IQSioA1TCERBo+vdGz0O3O+4efL5pKtUyKxNVO1/medr9jNmwFPMTdGh8gkxk1e8zVNFXxOT+ADz09MIV4HdvI912/7Ej7LruGHCNBIVrfz0y1Lecy3m3rEzidUo3UnxFCoZNqsNubQwkYOr+Qde2vY0dWHLuXPkALQd8rDMVG1ldeEKfrFNYsHwyxgfqXeH5Tx+AM4Zdzun6fXu8Da3k9g4hZsmnysEot41n95/m2U372/6MzvUt3FN9hgStEocBz7n/xW8SmTCW54dQ6YdvL3tYXarrmfp8FNIDtG6F7qS/clUii4hM11DzA7/1ayrXZpYv+k+VttmsnTEBWToQ5E7TNSVvMxzFXmMbOtHcjDuf4EnynYSqjRS5TqbpTkXM6RtUeS7KCmThK71jEh/lLlpkaix43Apacl/hMdrRB/ofeM7Bm+s/Zrn8v6BPfJRrshIJ1IFNmnbf2UR0zOXeZxrr0CkjVnB4sxYQpQy7KYi1m77PT/IlnLjhNNJVNT7/0Jc8gb3F//ESMmGUiNRS3v93XZmYf4pS7w7QFvYuvlO3jREEefahzXyMe4anonWK8rs3rKAV1ov4LqceQzWqpB3coxsbNy4lPddi/nDmJnEaaXcEp7FyIajEYiU1azL/SOf2c7kmpEXkqkPdyc2dTks2F0aVMpj0BbikT1OwONfXMiSCfPI1GmQ283UlbzOsxXbGJn+FHNTdTQV/JW/VTWSk3kbv4mTElc7MLX+wjvbX6A07D7uGTEMrT2fjzcvY5NyEdcMnUpKqNad7Lx6x708VZ/IJW2nmAXwhfxA/r28WG0jZ/AdnBmX5Elm7ZIO53CgaTMs93P2cPrgRzknSYfSZaOl+Xv+vfOfVIT90VOm+nVdQ8y6CAhiB1GPG9XxfKC3fQ87Ftv3sdptq4tZMvxUUkLUYG2ieO+TvNio58KhtzMlWkPDvja7v4WZsYmEurO4b+fV9Q9Srn/ae4qZvxAzH5sy73b7O9tV13Dd0Gmkhug8vrXNhl2uQuWO2Wy75y6WjZ9IiEKBw1JLQd5feKU5hguH3eEu0x7ffHP+PhD49jE/H7I8wq2JGUIgOp7W2vXdwt/wLxAF428IgSho2xYCUdDoevfGvK1X81pLDudkTyVJpcDZsJdvq77DoJ/HZe6tqYqup5i5Gtmc9xRrmgcwOTmH1FApSfU6vjEYGZZ0B2enSMeDQ0X+n/lnjYwxaXPIDtNgM0SRmRxOWck2zKF61CoZjtYdfFXyE2Hxf2JhRhzqos6Jeh0VH7Ci6N80aG9myYipJDR+xUvFH+PQLeD01Gi0UlLVotd51zidmyadQ5rYQdS7BtTrb7NTkv80HzbIiQvLYWS4Bkvjr3zdvItBSU/z2wHSMbJQUfBX/n2gkZjocxgfH4VGpsDeGkl6chL7t17Cqx1yDh2pQCQt2n3tMrL+M94o+xaLdg5npMagNFaxpfwLKnUXcekIbz+SWFmK+GTLfXxjdpEe/xduyE4/+MXP1/Ey7uC9nc+QJ5/PBRlJ6Gw2lMoxDLCuZUXJatEHet32jsULG9m862nWNsczImYcqToZxtp1rDGqmJl5O1Njte0CkVl3I+enJRCqhtayz/i81cTwlNs4LyUClfwQhwK0bOadPSvYL5/LeekJ7h2XVH7BKzUhzJ96DWO9eXzslR+wvOANSl0jmJN9PzPjPCeaSVdF/gO8ckDGmPQrmZ46kPC6dZ12TlQVPMS/DqjJTj2bYeHSqWVNbNv1PPv0T3DriPRD5CDqZgeRUoWp5E1WVuZiV/2GaanphKtlOM2tIMshM17tE3Z2LNpGPPNoCXgOwRjF9JTzyI5SITMe4JeyT6jQzOPy4VNJUCuQGYtYk/83NlsnMHPgcKLkJqpLv2C9PYYzMpYwMVrjFoOk0PQ3qgvR6WczJTkCjQzq9q/k49bhLDjlKkYp1SgCEIiUrTv4aO8/2WUdzZSksaSFK5A5oNkUzaiUZNTSYRjFb/BA6c8MTLiKqbFqFNYWCkreZ4tsENMHLfWUyd/OPiEQHa3J9O37ve17+LFY5rbV16v2ExU1h0nxemjcy/fVP2KLuJars7IJkRQct92/yDbLaKamjyReJ0dm388Xe97FFPE4twxPQ+M3f1vXsdPj79Si05/LaUkxaJQKnM0WNBFjSQ9XIJfVsf6XO/jIeQ6XZQ0jRC7HVLOZb2q3oozylkku77pbVAhEfdsej7h0wt941F/Ow2D8DSEQHbH1td0gBKKg0fXujbXFb/JVUyG1LqM7vSjEEq87l7MGDfccrS0Vp2kj75SsJiTqPs5tC4Ow17Kr8BPWm/ZhRIZCPpScuAvJSZCOtPeuLKQT0UreYJulHisK1Ko5XJw9iH35b7PFWoMVKV+FnhjNXM4Z7H1f5ae8VFPK2NTF7uO8FTIz+/KX86VJzwTvEd8N5R/zdcMmqp1Wd5kVRKJWzWBu9kRiJEGrdxGKt/U2AYeZ2spcfmr6iWqHA61qCFGqdEbHTSDZ7QxJBTJTXfw53zVtptol2YkGneoc5mZPoqXwET43n8n/eQXQ4r1/5rMO/y/dXuT7twDs0lL9A2tqv6Xc0YqLUI9dS/1I4+1HXk61hc/zXkskp2bMZ4Re7V78uK8u74CWso9ZXb+JBncdYhgWewMzkkJprBB9oLfN7pi9z95IUel6fjXspMGpIkyVSqx6OGOShxIjLRq8johDeyHxqkIMWJEzgCFR8zkzNRql2+Alx2856xULuCYzG433xEepzMaqjnYpjfGR6BjFjJFnk9Gex6eW9bv+xmYu4vLs0Z1PgzSW8X3xKrZbM925fzLqv+apvJeIjH+Dq6Qde86Oc4EDUKKWxvWIa7koXTrSuMlP2bqWd8fmebxqXMitk+e0C/0t5Wv5qmED5Q6Dd6xPZGDMImYle3YUiatvE/AIROMZG+mkxdmCHQ169VmclXYKKaFtYzVgKGJ96Sdss1S6rVutyOH05DkMjVJ1EgJbytewpj6XKmebPUSiV83grOyJJElzv58x1N+4SvNevq/4jJ2WKmxePyRCM5ffZg33nJZav5mPKtdRaa/D7v53LXrVRKYknc3QSG+Z/PlFXf7ma+fNAfWFvt2qJ3HpAhqLPXxqyzrO0TGk6ecxMz39YD5N6UeGSjaXfcSv5lKMXjvTkUR6zO84MzkcZYBjZ1d/R4GCVHJSFpMTI/kYZkoK/sXXhkKaXTZ3iLKCgaSFzWbmwDT03vmii98TiC9U5euze8Tcd5qtjEu9xuvHt/0tmhkjLhD5445nFxL+hqmTR3AAACAASURBVNs/Omp/w3esb/GzTvY3RxzPtu8j7xYCUR9pCFEMQUAQEAQEgROYQB9LdGgpe5u/7v+KzLQXuDjds2PvqC97Kz9svppPHNdy18SZxIkj7I8aaV94gP8k1X2hZKIMgkAQBPrYWBxEDcQtgsDhCfQxGxf+Rv8zWCEQ9b82FTUSBAQBQUAQ6G0CfcRhsxsLKbYZqCl8izXWoVw8ciHDvYmsg0dioLqpiJbWfawt/gpZ7D1cPSSt/Vj74J8r7uwLBIRA1BdaQZShxwj0kbG4x+ojHiQI+BLoIzYu/I3+a5pCIOq/bStqJggIAoKAINBbBPrINuWW4pd5q6kQhyudrNiFzEiSQiCONsyriLU7VrLHISNEfT5zhowjTiXChHvLtI71e/yFrBzrd4rnCwLHjEAfGYuPWf3EgwWBPmLjwt/ov6YoBKL+27aiZoKAICAICAKCgCAgCAgCgoAgIAgIAoKAICAIBERACEQBYRI/EgQEgV4lYK6m2NJKmG4QUerOyaOPWTkstRSbq1GpsknUSac8HbM3iQcfNwIOWlryOOCMJTk8Dl1bov4jKk+wz3BgNlRSbW/C5pLONFYSrcsgyic5+hEVJdgf97KtO0wlFFsthGkHE3s86hssJ3HfyUngeMw/JydpUeseIGBszafKGU1yWAzaoOa0HiiEeEQvEegH/sdRkvL1J5zCvzhKov5vFwLRMcF68jz0eE9Mx/v9J09L93JNi1bxYOk2pgx5hLMSde1HeR/TUpR9xMP73yY+bgWLsqJQ90RS32NaYPHwIydgIDf3Gt6xzOWGKXMZpFRx5M0c3DNc5kJ+3vMvfrSa0GhCkRFGTsq15MR4jgfv1auXbb0l/wkeqyolJ+MJLmg7YbNXKyxeJggcAYHjMf8cQfHETwWBjgT2bL2WlYbzuHHSeaQrVeKE4H5tHv3A/zjK9vH1J8z7hH9xlEj93i4EomNB9SR65vGemI73+0+ipu7dqhau4J7yPKYPWcas3hKIan5gVeXa/9/emcdHVZ19/Dv7TDLZQ3YSCISEHSEg4opaBaVV34oLdccF1IqKtbbWBUV93V+08lr3BZeqtdW+VVuxCq6VPSHsgUA2EgJkm0lmfz93ZhKTYSYZJgxEeeY/wr3nnvM9z3POc373nOeSmDif6Tlxh+arT4eXmjytVwLtbN78KJ/ZT+CcESeSFdFXuCIrQwlqHq7bz+SCe5iWbjw8omcoHofZ1q1Vb/HGvj0UZl7HlFTDkW17rzYiFxz1BI7E/HPUQxcAkRKQJPORkvsx3vcTiD/6iD0wnrBXS3zRR6QiEEUD4NFe5pGemI7084/2/o9a+yVAjxpaKfjIENi05mKet/wXN00+V97yHpkukKcKgfAIyPwTHie5ql8QkDi4X3RDv66ExB/9unv6ZeVkB9Gh6hanhT1tu2l1teHEA6iJ0Q8j06TG0lrOHpcNl/fvBmK0OaTHxqBVzgo79lNprcbmcXv/t/OnymJgfApGl5V6azUWt91frgqVKoFUYzYJXXM5eGw0t9aw19WKE+WaOJINWSQZle2mLppbNrHHnU62UmbHGeWOPBT6IjKM0G6tosFpwe5RaqpCpc4hLy4Bta2eWlsD7d46qtFocsgzx6NRqfBNTFM5b/hxpGk0qA5pvX00XO11B/98OYd9qCy7D+W4sFpC2FR7DZX2Rhwet9dXtOp00mNSMGlVvu3R3gC9jIk5cxiX6ARVoE17LYOWlh58q2vNnU1UWypxaoYyMNbYmV+o3bKFakcMafFZmF1NVFmr0eiHk2HUoHaF8mmd935bWzX19ka/7+q9fp0WE4NOraKtdRM1TrOvXLU/h5K7hdqWndgD6tAHwHJrBAQsrWXsdv0wFtqsO6lzWHF4nPhGYQNGbRYZMWZvXwb7RVLGAWMlyWQkZGFWqVE5Lextq6HR1Y4bFWpVEgNMmcR15t8K5UtmHJYq6l1K/V3grX8M8YYsYlx72OdswYEHDybi9Lmkm/SKK3XOO+HYuqe9ukdfDYtfew3bbW0kds0p5mhlT3stzSHbHEHnyi2REVDiF2sVzW671/5UJJIel4VZ47PN7rGNYp8JJBszSDR0HGcJPdbrVCqcbXXU2Rto88YQGgyabDJi49F7/cuFtbXy4G3YFxzQZK2hwWXx1btb3AM4LUHip2TSjWbabXU0u33+plIlkdbV38KafyJDLXf1nUBPMSH2Jmrb62hzd8TcGrTqZFKM6T+MpyHjdWVud9Fu3U29oxG71159c3tnzB6pTSnN7m3MszdS3V6HzW33rxfUaNSZpOvVtNjrsLgdXnvVqDPI6BIv+eaWnzNr5HgSVMp4HySmop29zTtp9Pq4EuHHYtYP/GFO6Isf9r1LpYSDIHDY448e1rftlkjG7vBid2fbbnbb93auPbWaXHLNZjS22u7xhMQXB2E94V8qAlH4rHq+snE1b2x+ge3ueOJNoPLoyUq8hXPyDGzZuJjljgYcKg/ONgfoTucXRWeQH6NF3bySt3d9wB633Rvau9pq2WVrwmCcx7zik8hoKeH1jX9kJ+nEmzyoPB7abDEMSb2M0/PySNCpUXkcNO7/luXlX7ND3YRKo8ZliyMz8VROyBlPVoyTsjVzeMU6ldkTZlFk0nvzbrTvfImHdn3NsLynmZnjZFPJg3xgsWGO0aNRa0EzkyuG5VG341X+vr8WtRHUHgNq7XlcNWIMMRqNTyBqiSc9PgWDsohXz+DCEVNIa1l3COqtQ+1qYmv5ywf/fEWsOlR9K+VESKCZkrVBbGr4aDSVf+Wd/SW0qO14nA4sjgKOz7uI4zMSfMKpN0D/lnTjWGK0dV7fsbfHkJV8FlMHHkOGSelfK2VlPfhWVwOwrOGVtfezw7SA+WNHEq9RPMBG2dobeKl1CrMnXkJR8zIe37yY+LQlXDk0Fn1zKJ9OhLYdrN7xPivb9uLSefA4tOg0x3HcoBMYnRRP/YZbWLQ3kWlj7+DEeN9xIk/jUv64/iXcKY8yZ1gWhsOeeCbCbvyJ3Rb4trWy7He8tq8Nk9mAVjELuwqHaiJnDJnOyMSYoPmBIinjgLGSYs4cdS4F2Kmv+5ylVSvZq2tHhQeXPY2hA85icnahP6lzKF/Ko6LkAd6xuEkx67x1dVhcxMafwhBnLdWqXSgSUbvFRmzcTM4deiyZiu/s+ZRHw7R1+66/9Oiru8LhF7gjw21hd81Slu5ezz5tC+CmvT2JosyLmTow1ydM/MTsrv82x0Xz7k/4S8Uymg3KHK4Fx0hOHzmTIpMOtT+22eFOJM7k9sYgLnsCWUmncXy2El8oi+rQY32so46y7X/nW2sF7Vo3Hqcbp3sCJw+dzvgk5UVTCyVr7jt4G1binrovWVb1PRXqRlRq/HPEOZyRN4oUgwZV42pe6xY/uWlpT2Vcykhs7VvY7anH6XbQ2J7EuMwrOS03k1hFtApr/um/PfqTrpmz55iQ6n/x9K73adbEY9arULk1eBwp5KefxeRM/3gaMl5X5vaNrCj/lHW2ehw6F067E41mKmcMO5VCswl1U4Q25QpjzKv+iMcrPqRd56+7y0aLcxTHJg5gn20DDZ4mnM42mhzDOT73fE7MSPG+xPDOLa2FFMUasGssuJwebM4hFOfMYGJGJrEaRfStZvm6JaxnP06PG2cbGM0zOX/YeAYovkJzZH74kza2/tm4wx5/hPQXDRvXRTB2hxG7OyzbKdv5EV9bqnDqlLWvAaPhQi4pHE7Mzhe6p6DYEZCSQuKLQ2K4IhAdEoyAP+COTXmZ2YWJGNxObB4tBp0Ta7MDfYwRrVaFtfovPLP9XRLSnuWKgsTuiXDt+ynf/hxL9lkZO/Bmzs5ORLd3qTeQjx2whNkFsRjcLWzbvJDn98UwfcRvOSHZiMaynvfX/zeluku5rOA0BsVA8+6/8OrOv6NKXMhVRXmoK/6HB2u2MDbvYc7NiUenDlgcGxpZ9t31/F19EwvGHU+cXoOtHQxty3mq7EmciYu4bvhAYj0uGlrbSEkwo+rcQTSLmybP6H5sooNHH+ttbvmSp9ZH8PxD1a9STh8I1PN5MJsygNPagktjxmBU4WzZyv+V3cW3mnncOX4S8RqNP0D/mmFpDzErP5MYtY2anS/wYvVqMjIf5vL8VPRqV/i+RQtrVt3IkrZTubr4YgqNetT2zby14k7Wx9zLXWNGYNz3WfdF817fIvoAn1a3sHH9Xbzams3P8q/h5IwEaCzj462P8ZXnfH49ZhrZjR/ySPkbGFKeZW5hKgY1NG28n4UNMGPE7RyffIRz0PShV3/stwYGVxu8b18v4IaJ5zLIoMO97xte2/gYO00LuG3sSOK8YmL3XyRlhDoGYNuzlBc2v05b4vVcXlBMqtpK7a6XeaFmE0MG3sfM3BT06j0hfKmez/+jjNu3sGDCZOI0GloqnuXxyo8wJTzDjSNzvIuDhvIneKqmlCE5i7g4Lx6937Y7xdBQtq5TNmH07Ku+dvXCL0AgcjUobX4X/YD5zBw0lAR1Mxs33s8rTcmcO2Y+x8YbD3/i7h+7YUdc/2a+WXEV7zkv4zfHnEWGUYt9fyOuxATvV/46xcQBS7iyIBa9u4WaXa/zWs1XmJIeZHZRHmZNKPu0UbPlSf63Qc0p+VdxQkYKmuYyPti4kO/V13H7hBNJ1uzjC+88cXA2rLMqcc9jlMfM5bKhxaQbHNTuWMyztVVMyF/AWZlx6DrsujMOaaSk9A5ebUnkjMJ7OS3NiNbVwLclv+dd6ySuLL6Mkcrc4LXX3uYfkTAjNrm+3Ni4vMeY0CfubeC4IQ8xI9OEzt7I5oqneKu+hoKBC33jaUdcHRiv++f2161juKDgIkanxGBr+BdLtjxHg/l+bhpViNkfJ/wQk4dnUw7vON/LmOdd6G7guHx/3dsq+FfZnXzSPplLJlzL2FgDGstWPii9iy/4FXcUTydNq8U7h7VO4fyia5mUGovGWss3Wx/ir635/HL0XCbGKx9CaMfarEEfp0PrdtJQ8RRP1eygeOgjTM8woVN1xGsH54fyMY++GHNk9x72+COUv+gitZle1sW0sLG0I8a+0jtvGFwuWtocmM1GVDue71EgkvgiMrsKvEsEokPDsVMg6gy4O9YUHietlmr2dm7138+3ZU9SaX6C+aMGYezYRaC8Xah8j9eq15Ge/hsuzs/wbb8OfNOrlFv7IQu3vUZG+qtcNjQW+7aFLNi9jxOLHmD6AGWgVxrVTunqa3nFehZzJ/+S/LYSXil9gGrT/cwbM5x452beXH03G033cOfoERg1Db4FiOY3PDC+GJOySFd+jd/ybNljNJlvY+agYWSYkjDq1Z1f/gl59vlQ1bt1Jc9F8vxD1a9STh8I+CePQJtSdv57jxzspc17nFHNnu1P8F7bz5l3rP8rHEFzQDTw6Xdz+Fg9j3smTCFB7QnPt/wtsJYv4qGacsYMvo9zsxJxVb3GIzu/ZGjeImbmxHQuJgIXzQf4dPMXPFOyiKb4J7l1ZF6nD9t2LOa+qvUUD36MGRn7WLryVpapr2P+uJNJ1TTz1err+YfrGuYVn0yGVis7JPpgWX25NXhw1VXkdrJ65cW8YZ/FLZNmkB3kqzCRlOETogLFdBfb193I4uZCZo2f61sAKI1z1fLxil/zL/U87lVsXbM3+PhMEB9zreOV7xawI/a/+d3ooRgVgcu2ipdWPEB9/CJuHpmDcZ/vxUOvth6Grx7YriD8uvmznl0lSpuzOK3obPJ1Wt98svcrXqtZSm7661yu7OA7+M/L9cUsjuJ7G/l+xa/5s+NULh3+M3JNqSTojXTqosHmclpYtfIG3mz3xxfa/b4XTIFjvbOcd1fczkrNr7hs6BD/kTKo2/4/vN86mkumXM9YbRPLA+8Nw4ad5Q+wYHcd4/Mu55h4vU9QtG3ioy1vYk14mluC2bliU+WLub2mjCmDH+Ns/xf1nFuf4ve1OzmlcCFnpJnQBr6R9sZUAfNPR4x0FFvOEWl6LzGpTyAK+MCFq4p/rJjHUvXNvvF037+7j38dY41/bt8bcyPnDxrg/1CFk82bF/KZ61LmK/PB/i94rOvYGZZNhTnmVRxY9/qy23l0bwrnTbyZY02++aGy9CYW7c9n1pS5jNUa2BRsbmn4J49seh5T6vNcOywJg0c5jlnLPm8aCg8q2zY+2vIahvQ3fDum1RHOJbIT+rC7wWGPP0L5S6Txh9rVc+xuWRY0xu4EHejj3cbrMH1N4ote7VYEol4RhXlB0CAK2ppWsXzbx2xxW/HolHwrOhpb1qKKf4rfdApEylbpT3lj2//hSr6RK4YV+Y/A/LAzqdsiNeBZlaVX8L9NY7loyvUco/UvMID6st/z6N50Lpwyh2O0HjZ5j9NM5NLxVzG0/lUerSrlmEEP+4OkEIt5VyNrNi9iWbMFlXY0o5OKyEzJZ3BCsjeX0UEJRJHUW9VGSSTPD7Pb5LJoEghhU7bdlJS/w7KWOlx6F2q1AVq3UO65kFsn9yQQ0c3eBlhK+LJX3+rSPksJr69bwBb975g/rojK9TezxHoqs4tnMlSvQx3ow4G7LDomlKqXuWfH38hMf5Orui5kA+5v2Pwbnt6jYeqIuzlZvZznNryFLv0RrhqS1rlQiiZ9KTs4gd6Dq+52FuyzwZGUEVwgsvDdiit4xzaLeQG7MLs/Y79vl8UBYmswHyvjla/vYq3+tzzUKfb7/lZlfpzblHknXIEoDF8N1q4D5oVuAZ2T71dexXtt8WR0HE3u0lV5Kfdyln/hLjZ8eAg0VjzPmw0bsTjzGZw0jILkfAYm5JOk5MAKEdt0jy+CiDzeF0zLeXr9k+xU5ZLTJfebr1X+I5aaYOJS7zZctf5ynm1yk6TkeVN2OnVBlWC+mYsHZ3TuFOkWP3lt8RMKugqRPS44TJ1f3ZNkwIfHHnt8Si8xaVCBiIAxPZjIozx010vctfMDHFrlZai6M1ehtz4d6RP2/ftAgahXmwpzzAsqEClxfBtTCx/0iZeqwNg+hEBE1zE/G3vDV3y281t2qVtQaZVMYFDbvIGcjLf9cUyEc4kIRIfdKQ57/BHKX4IJRH676yn+8LSu7nldXP2y1w+zA2PsDtI9jtdh+poIRL3arQhEvSIK84KgQZSDDWuu5UXrRGYNu5xxytZPdw2frLiJ1aZHudUvEDksq/mwdBEb9FdxzagTSNd3yZ8TrNyAv+3ZcCNP7svknOL5TIkx+t5A46Ky9DYWNRZy6XFXMUqrx1P1Gg/t+IysjDsZ2rSAT5yXcUPxaWR7dzOE3u2By0lj3VpWNH3FlqYVlLumcc34iyg06dgY9K14eMJWuPXWRPL8MLtNLosmgeA25ahYzILKdQzLuYeZOZmYdCpqS2/niebjufHYs3xHFYO9BfS08f3qy/iz7Upum3QK+0pv4KVefKt765xsK5nHc02FnDdiFKWbXsKS9ADXF+b68gGFKxDVvcODW97EnPoS1xUme4+PKT937fs8tO1dsrNfYNagWPSNX7F44+NY4+7nLPfLvGIZxqXjrmRkrC8HmPyODIFIgqvAwySRlBFcIGpnzarZLGk7izmTLmCIIlQqWDztrFh9KW97bf0MMrT+YziHWSAKx1cjEYhWrLyad20zmDPxIoYa/G0+MuYgT/UTcO6voHTPcta2/ofNrVA86EHOyUk4cGelz0CpLL21S3zReOAuIOWy5i9ZXPIEdbEPcPuYImKDHNckwkVGbdm1PNOYxy8m3MaUWCPaYD0ZLH7yzi3/YHD6m8zuEPjDEYi6zT+KT8ou0CPmPD3EhL7jgQE7iLCxctUlvNUxnu7//ECRR2lM5RvcXfEOyakvMrcwBUOwjxREZFNOwhrzgtTdJ8S2MbXgQc7IOAiBqP07nl35KE0JT3HzCDVfr7qZf7rO59rh5zI4QcnvuY6X/rMA54DXuSLUDqIwFvudpyCOmDEcfQ8+7PFHKH+JaOzOYnvJnJ7XxTVvev0wJfVl5nSJsTt7uheBKCxfO/rM5qBbLALRQSMLcUNQgaiRb76/jvc8s7lj7KkMMP4gxHzbIRC5G1m/4T7esg5kRsENTEpRzgp3eUYYApG65k0eq/g3KRl3c0HuQOKVvBHt2/is5A98rZrD9RNOJEOjReWq4l8rf8e/XZmYHdWkZj3RZTdDCIHI7cDm1KDzHyuzbnmEe3bvZuqwBzgj3URF6ZU823wyV4yfxYgYPSqHE49yZOBQ1VtJThzJ8w9Vv0o5fSAQ3KYaN93PQ/Uw7ZhbOMFs9h6J9AZBjZO58djpXQSiTZw05AGmZZrQehy0NC/nz2UvUhN3J7ePzGT1qrk9+1awN1u7P+TJbW/i1KRR5crm4lE3MzHB73PhCkS2TfxtzUJWa2dz7YjjyY7Ro3w5ZefWR1ncaOacoluYnKyU2cK6NfNZYkligGcb9sQHuW1Ege/Ij/yOGIFIgqvoCUTQsPVhnt7dSHHBzZw+IA2TykVb6/e8XfoMlXG/5/aRw0MfAY4oQAt/B1E4vnrwApGJ+i2/Y3Gdg+Iht3LagExfMlmPkljVhUEXdKl/xOzlp/9gDw67HbWy+1gNnuav+FPJ4+yNe5L5o/I6d5sZU55jdkEqMVrlq2QVLC35LV+pruOGCSeR0ZFH6AABs4qlK+7kI8dpXD3qHArMSv5DFR6XDafHgK+rI9u54K5+gcd2fsmA9Lu5MHcwSUaN14acDhcavV+8iWgx33HErKf5R/FJGcePiG/0EpP6jgeWcuyghfw8K8Gbq7DNuor31i5iR8d4GphvsKMrLet5s+Q+SnVXM6foRHJiTD6fcDhwqnXolLevEdpUWGNenwSii/n1sT8nV6dDZW9i947n+eOeHYzNe4zzsqt4/7s72Gi8h1tGj/J+3Aa/+GMXgeiImHFfHhpJDBP8BVWY8Ucof4lo7E7oPXZvL/P64UbdXK4bcRxZMUbvizO3w4VKpznwBXLAkeCwfK0vHXCU3CsC0aHq6BDbsHdtXcBb9XoKc85keLwWtaqJkg1/ZJv5EeaNzEVT9y5PlP8ZZ9wNnJeb6j/zrFTK/wnkhs8OfNMR+CyPcgzsMT5pzuPYrGJyYpUk1Z/xucXK8MxbOTNb+Vyzr6GN5U/wZM0XtKjP5spuuxlCCEQt21m7twVDgsq7tbWt8kPet8Ry5rDrmZRkwFb5Cs9UriM17Vccl2pE1aonNXMoyfsPUb0tET5fK1/BOVSmHXk5IWxq9yc8u/NvuEwXcVJOMkYlgXPFq7xjPYUbJ01joLKDaOfr3F35HwalX8GUVD0aewvlu95jrWowpwy+jonJBqq39exbwd9sNbJ61XzesOzHFH8nd4weh7kjl0S4ApHiRxXP8+ruHSQlzWBSmhkat7K87mscCddw5bBCYvyLB2ftX3iy/HUqPSOZUXgXpw6Q5NSR29OhuTOS4CqaAhHWCj7Z8jRr7BM4ddAIktRt1FX+k2+cKZycf63X1jUdCUQP8w4iwvDVSAQibet6/rr1RTbYxzA5cxwD4zWoXNDclszo7Cz0all8HxprD6cUC+UVa2mPNaPXqXC1rufTXd8Rl/YHZuUP6Dym1W66gZ8PTCdWD61VH/FxaxsjspWPaSSg60iiHiTfnHXXEl6qXYFTdzon5uQSr1fhbm8FVTEFaXrUQW279yNmRqr5fP1TfGNJZWz6KRQkG1G7PVhb4snPzcOsDnE8LpwdRLt6n3/kZE04thWFa3qJSTXexeIysuOv5/TsOPQqG7W7PmC5I5XT8+cyUXkJ2xDwFccuw01N+cP8ub4Bk3k6J2SmYNBqcDfbMCSMIzdegzrYveHYVDhjXoQC0bZ1V/JKSzHTCqeQqdPg3r+VL3Yvw2KeySXKV4U1VkpLF/C3lmFMHTyRdO9XYCtZuv5V9Okvc+mQEDmIZAdRFAy470VGEsOEEojCij9C+ktk4n799vt6XBcrsbvPDxtJSZ7G+LQkDCoNztZEcrMyial4gd923SUYmDMuHF/rezf85EsQgehQdXGT73P1MUm/Z3rX/AnOBjZs/5Bv2rZhxQVo0WMmJeEazs1NwbLrBd5u3o7do+Qn6vrzn89vXcc7geUGe1a356jQqIsoHnAOxelxaJTPhnf8bJv4x5Y32GO8lllDcrrkQmlkzYYn+UZzEVcXFGLoCND3reS96k+odbfiQTm3PIihSRdwWk4yWmX7rauFzdtf4QtrDTbUaNSTObNgGvnt63inMoBHJPWO9PlGObZwqEw78nJC2JSS7rPqb/x7/2rq3Ha/XSWi103lvMKJpGg0qPat4a+1n1Hr3IsTxTeMmHUTmZx5JkWJymeVley5PfuW8qY62M9Z/R4v7N1FYfoNnJhm6MwvQaB9toTwaX+h3duQwkDzTE7NzSVe11WcbOCbDU+zhnO5tHCM7wtt8juiBCq23stH7afxS2/grGFnwL8Vqwm8JtCSIikj2HM6QVgq+KbyQ0pstdhRo9cUc1LWDIqS/LZOKF8K9vcKPln/Etu0F3PNsI6x3Pe3Paa5XKjkZmlZ1X2+6sHWe/PVsPht/xO3V2/hlIKF3p2nyssGmreyvOYjymy7cXh93EyC4Tz+a9gI4kQgOow+0sB3G19jrX0Pdn8/pBjOY9qQESQrY5lfOHcZzyFNtx2L10LzuscBIe3T14yW6qV8uv9bql0W/3ifwaCUqzgjS9lR1BQk9gjDhpXx3VpLSeXHfN/eEV8ZMWl+xtnDjyNTmUeCxRy1f+dPe74jI/kPP+S68v6tknE5sylOMqDZH8b8cxh7SB7VhUBvMaFXZFnFoLixqFVV2PHHw2nnUJzmj4dDxevex7RTt/NjljWtoc6jxCcaNORQnD2b4hQ9muYgcUE4NhXOmBdohyrfy6i3m+0ck3O1zzY7/5bM1JG/oECjY9/OJXzatJ0Gj9XrX5BKmmk6Pxvs92GlWd3mGF9MZcLI4NRbOCXTiFYd4VwSIs4Sm40egcMef4T0a8gJsAAABIpJREFUlwhtxr23x3WxL3YP9EMDJt00ziucREr9RzzXdbzeIfFFNKxNBKJoUJUyhYAQEAJCQAgIAfC4aN3yKAvqbZw98reckCS76H5UZhFid/SPqg1S2aOHQNAcREdP86WlQuCoIiDxRdS6WwSiqKGVgoWAEBACQkAIHL0ErK0bqbW3srX8RVarL+CycSeRreTDO3qR/PhaLgLRj6/PjuYai0B0NPe+tP0oIiDxRXQ7WwSi6PKV0oWAEBACQkAIHJUEdm1dyD+sbbjVRUzJvJAxyhENUYd+XLbQ43GcH1dTpLZHAYEgx7SOglZLE4XAUUdA4ovodrkIRNHlK6ULASEgBISAEBACQkAICAEhIASEgBAQAkKg3xMQgajfd5FUUAgIASEgBISAEBACQkAICAEhIASEgBAQAtElIAJRdPlK6UJACAgBISAEhIAQEAJCQAgIASEgBISAEOj3BEQg6vddJBUUAkJACAgBISAEhIAQEAJCQAgIASEgBIRAdAmIQBRdvlK6EBACQkAICAEhIASEgBAQAkJACAgBISAE+j0BEYj6fRdJBYWAEBACQkAICAEhIASEgBAQAkJACAgBIRBdAiIQRZevlC4EhIAQEAJCQAgIASEgBISAEBACQkAICIF+T0AEon7fRVJBISAEhIAQEAJCQAgIASEgBISAEBACQkAIRJeACETR5SulCwEhIASEgBAQAkJACAgBISAEhIAQEAJCoN8TEIGo33eRVFAICAEhIASEgBAQAkJACAgBISAEhIAQEALRJSACUXT5SulCQAgIASEgBISAEBACQkAICAEhIASEgBDo9wREIOr3XSQVFAJCQAgIASEgBISAEBACQkAICAEhIASEQHQJiEAUXb5SuhAQAkJACAgBISAEhIAQEAJCQAgIASEgBPo9ARGI+n0XSQWFgBAQAkJACAgBISAEhIAQEAJCQAgIASEQXQIiEEWXr5QuBISAEBACQkAICAEhIASEgBAQAkJACAiBfk9ABKJ+30VSQSEgBISAEBACQkAICAEhIASEgBAQAkJACESXgAhE0eUrpQsBISAEhIAQEAJCQAgIASEgBISAEBACQqDfExCBqN93kVRQCAgBISAEhIAQEAJCQAgIASEgBISAEBAC0SUgAlF0+UrpQkAICAEhIASEgBAQAkJACAgBISAEhIAQ6PcERCDq910kFRQCQkAICAEhIASEgBAQAkJACAgBISAEhEB0CYhAFF2+UroQEAJCQAgIASEgBISAEBACQkAICAEhIAT6PQERiPp9F0kFhYAQEAJCQAgIASEgBISAEBACQkAICAEhEF0CIhBFl6+ULgSEgBAQAkJACAgBISAEhIAQEAJCQAgIgX5PQASift9FUkEhIASEgBAQAkJACAgBISAEhIAQEAJCQAhEl4AIRNHlK6ULASEgBISAEBACQkAICAEhIASEgBAQAkKg3xMQgajfd5FUUAgIASEgBISAEBACQkAICAEhIASEgBAQAtElIAJRdPlK6UJACAgBISAEhIAQEAJCQAgIASEgBISAEOj3BP4f1LKBiuCRgpc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solidFill>
                <a:prstClr val="black"/>
              </a:solidFill>
            </a:endParaRPr>
          </a:p>
        </p:txBody>
      </p:sp>
      <p:sp>
        <p:nvSpPr>
          <p:cNvPr id="42" name="PoljeZBesedilom 41"/>
          <p:cNvSpPr txBox="1"/>
          <p:nvPr/>
        </p:nvSpPr>
        <p:spPr>
          <a:xfrm>
            <a:off x="271985" y="2204864"/>
            <a:ext cx="8548487" cy="1569660"/>
          </a:xfrm>
          <a:prstGeom prst="rect">
            <a:avLst/>
          </a:prstGeom>
          <a:noFill/>
        </p:spPr>
        <p:txBody>
          <a:bodyPr wrap="square" rtlCol="0">
            <a:spAutoFit/>
          </a:bodyPr>
          <a:lstStyle/>
          <a:p>
            <a:pPr algn="ctr"/>
            <a:r>
              <a:rPr lang="sl-SI" sz="3200" dirty="0">
                <a:solidFill>
                  <a:prstClr val="black"/>
                </a:solidFill>
                <a:latin typeface="Ubuntu" panose="020B0504030602030204" pitchFamily="34" charset="0"/>
              </a:rPr>
              <a:t>Hvala za pozornost!</a:t>
            </a:r>
          </a:p>
          <a:p>
            <a:pPr algn="ctr"/>
            <a:endParaRPr lang="sl-SI" sz="3200" dirty="0">
              <a:solidFill>
                <a:prstClr val="black"/>
              </a:solidFill>
              <a:latin typeface="Ubuntu" panose="020B0504030602030204" pitchFamily="34" charset="0"/>
            </a:endParaRPr>
          </a:p>
          <a:p>
            <a:pPr algn="ctr"/>
            <a:r>
              <a:rPr lang="sl-SI" sz="3200" i="1" dirty="0">
                <a:solidFill>
                  <a:prstClr val="black"/>
                </a:solidFill>
                <a:latin typeface="Ubuntu" panose="020B0504030602030204" pitchFamily="34" charset="0"/>
              </a:rPr>
              <a:t>Se vidimo na naslednji delavnici</a:t>
            </a:r>
            <a:endParaRPr lang="sl-SI" sz="2400" i="1" dirty="0">
              <a:solidFill>
                <a:prstClr val="black"/>
              </a:solidFill>
              <a:latin typeface="Ubuntu" panose="020B0504030602030204" pitchFamily="34" charset="0"/>
            </a:endParaRPr>
          </a:p>
        </p:txBody>
      </p:sp>
    </p:spTree>
    <p:extLst>
      <p:ext uri="{BB962C8B-B14F-4D97-AF65-F5344CB8AC3E}">
        <p14:creationId xmlns:p14="http://schemas.microsoft.com/office/powerpoint/2010/main" val="278355279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8546</TotalTime>
  <Words>6654</Words>
  <Application>Microsoft Office PowerPoint</Application>
  <PresentationFormat>Diaprojekcija na zaslonu (4:3)</PresentationFormat>
  <Paragraphs>1117</Paragraphs>
  <Slides>90</Slides>
  <Notes>75</Notes>
  <HiddenSlides>0</HiddenSlides>
  <MMClips>0</MMClips>
  <ScaleCrop>false</ScaleCrop>
  <HeadingPairs>
    <vt:vector size="6" baseType="variant">
      <vt:variant>
        <vt:lpstr>Uporabljene pisave</vt:lpstr>
      </vt:variant>
      <vt:variant>
        <vt:i4>8</vt:i4>
      </vt:variant>
      <vt:variant>
        <vt:lpstr>Tema</vt:lpstr>
      </vt:variant>
      <vt:variant>
        <vt:i4>5</vt:i4>
      </vt:variant>
      <vt:variant>
        <vt:lpstr>Naslovi diapozitivov</vt:lpstr>
      </vt:variant>
      <vt:variant>
        <vt:i4>90</vt:i4>
      </vt:variant>
    </vt:vector>
  </HeadingPairs>
  <TitlesOfParts>
    <vt:vector size="103" baseType="lpstr">
      <vt:lpstr>ＭＳ Ｐゴシック</vt:lpstr>
      <vt:lpstr>Arial</vt:lpstr>
      <vt:lpstr>Arial Black</vt:lpstr>
      <vt:lpstr>Blackadder ITC</vt:lpstr>
      <vt:lpstr>Calibri</vt:lpstr>
      <vt:lpstr>Courier New</vt:lpstr>
      <vt:lpstr>Ubuntu</vt:lpstr>
      <vt:lpstr>Wingdings</vt:lpstr>
      <vt:lpstr>Officeova tema</vt:lpstr>
      <vt:lpstr>1_Officeova tema</vt:lpstr>
      <vt:lpstr>2_Officeova tema</vt:lpstr>
      <vt:lpstr>3_Officeova tema</vt:lpstr>
      <vt:lpstr>4_Officeova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Definiranje cilja in aktivnosti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Projektno partnerstvo:</vt:lpstr>
      <vt:lpstr>- Imajo interes po izvajanju projekta !  - Ključni za uspešno izvedbo projekta ! - Vsak ima svojo pomembno vlogo k doseganju ciljev projekta! - Finančno doprinesejo k projektu ! - Imajo finančno korist od projekta !  - Aktiven - Zanesljiv - Preverjen - Zaželeno s predhodnimi izkušnjami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MZIP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Dejan.Zupanc</dc:creator>
  <cp:lastModifiedBy>Tatjana Orhini Valjavec</cp:lastModifiedBy>
  <cp:revision>923</cp:revision>
  <cp:lastPrinted>2019-02-07T16:19:42Z</cp:lastPrinted>
  <dcterms:created xsi:type="dcterms:W3CDTF">2016-06-28T07:28:05Z</dcterms:created>
  <dcterms:modified xsi:type="dcterms:W3CDTF">2024-12-19T09:40:57Z</dcterms:modified>
</cp:coreProperties>
</file>