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75" r:id="rId2"/>
    <p:sldId id="288" r:id="rId3"/>
    <p:sldId id="276" r:id="rId4"/>
    <p:sldId id="329" r:id="rId5"/>
    <p:sldId id="291" r:id="rId6"/>
    <p:sldId id="289" r:id="rId7"/>
    <p:sldId id="295" r:id="rId8"/>
    <p:sldId id="296" r:id="rId9"/>
    <p:sldId id="297" r:id="rId10"/>
    <p:sldId id="298" r:id="rId11"/>
    <p:sldId id="299" r:id="rId12"/>
    <p:sldId id="300" r:id="rId13"/>
    <p:sldId id="301" r:id="rId14"/>
    <p:sldId id="302" r:id="rId15"/>
    <p:sldId id="354" r:id="rId16"/>
    <p:sldId id="328" r:id="rId17"/>
    <p:sldId id="356" r:id="rId18"/>
    <p:sldId id="357" r:id="rId19"/>
    <p:sldId id="358" r:id="rId20"/>
    <p:sldId id="364" r:id="rId21"/>
    <p:sldId id="365" r:id="rId22"/>
    <p:sldId id="366" r:id="rId23"/>
    <p:sldId id="367" r:id="rId24"/>
    <p:sldId id="368" r:id="rId25"/>
    <p:sldId id="369" r:id="rId26"/>
    <p:sldId id="370" r:id="rId27"/>
    <p:sldId id="292" r:id="rId28"/>
    <p:sldId id="353" r:id="rId29"/>
    <p:sldId id="293" r:id="rId30"/>
    <p:sldId id="290" r:id="rId31"/>
    <p:sldId id="327" r:id="rId32"/>
    <p:sldId id="386" r:id="rId33"/>
    <p:sldId id="387" r:id="rId34"/>
    <p:sldId id="388" r:id="rId35"/>
    <p:sldId id="389" r:id="rId36"/>
    <p:sldId id="390" r:id="rId37"/>
    <p:sldId id="391" r:id="rId38"/>
    <p:sldId id="392" r:id="rId39"/>
    <p:sldId id="393" r:id="rId40"/>
    <p:sldId id="394" r:id="rId41"/>
    <p:sldId id="395" r:id="rId42"/>
    <p:sldId id="396" r:id="rId43"/>
    <p:sldId id="397" r:id="rId44"/>
    <p:sldId id="398" r:id="rId45"/>
    <p:sldId id="399" r:id="rId46"/>
    <p:sldId id="400" r:id="rId47"/>
    <p:sldId id="401" r:id="rId48"/>
    <p:sldId id="402" r:id="rId49"/>
    <p:sldId id="403" r:id="rId50"/>
    <p:sldId id="404" r:id="rId51"/>
    <p:sldId id="405" r:id="rId52"/>
    <p:sldId id="406" r:id="rId53"/>
    <p:sldId id="407" r:id="rId54"/>
    <p:sldId id="409" r:id="rId55"/>
    <p:sldId id="355" r:id="rId56"/>
    <p:sldId id="373" r:id="rId57"/>
    <p:sldId id="372" r:id="rId58"/>
    <p:sldId id="374" r:id="rId59"/>
    <p:sldId id="375" r:id="rId60"/>
    <p:sldId id="376" r:id="rId61"/>
    <p:sldId id="377" r:id="rId62"/>
    <p:sldId id="378" r:id="rId63"/>
    <p:sldId id="379" r:id="rId64"/>
    <p:sldId id="380" r:id="rId65"/>
    <p:sldId id="383" r:id="rId66"/>
    <p:sldId id="384" r:id="rId67"/>
    <p:sldId id="385" r:id="rId68"/>
    <p:sldId id="371" r:id="rId69"/>
    <p:sldId id="294" r:id="rId70"/>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ja.Cipot" initials="MajaC" lastIdx="1" clrIdx="0"/>
  <p:cmAuthor id="1" name="Danilo Steblaj" initials="D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C04A"/>
    <a:srgbClr val="4696C8"/>
    <a:srgbClr val="DAEFD1"/>
    <a:srgbClr val="EAFAFA"/>
    <a:srgbClr val="706259"/>
    <a:srgbClr val="FFD700"/>
    <a:srgbClr val="D1EBC7"/>
    <a:srgbClr val="E6EAF2"/>
    <a:srgbClr val="D3DA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4878" autoAdjust="0"/>
  </p:normalViewPr>
  <p:slideViewPr>
    <p:cSldViewPr>
      <p:cViewPr varScale="1">
        <p:scale>
          <a:sx n="136" d="100"/>
          <a:sy n="136" d="100"/>
        </p:scale>
        <p:origin x="101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5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1F0385-2F07-4BA0-AE8F-CFDDE0EB5C4B}" type="datetimeFigureOut">
              <a:rPr lang="sl-SI" smtClean="0"/>
              <a:t>19. 12. 2024</a:t>
            </a:fld>
            <a:endParaRPr lang="sl-SI"/>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FB7745-16D1-4D94-9306-41A0B2F26561}" type="slidenum">
              <a:rPr lang="sl-SI" smtClean="0"/>
              <a:t>‹#›</a:t>
            </a:fld>
            <a:endParaRPr lang="sl-SI"/>
          </a:p>
        </p:txBody>
      </p:sp>
    </p:spTree>
    <p:extLst>
      <p:ext uri="{BB962C8B-B14F-4D97-AF65-F5344CB8AC3E}">
        <p14:creationId xmlns:p14="http://schemas.microsoft.com/office/powerpoint/2010/main" val="1434850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pPr/>
              <a:t>1</a:t>
            </a:fld>
            <a:endParaRPr lang="sl-SI" dirty="0"/>
          </a:p>
        </p:txBody>
      </p:sp>
    </p:spTree>
    <p:extLst>
      <p:ext uri="{BB962C8B-B14F-4D97-AF65-F5344CB8AC3E}">
        <p14:creationId xmlns:p14="http://schemas.microsoft.com/office/powerpoint/2010/main" val="4209852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Da</a:t>
            </a:r>
            <a:r>
              <a:rPr lang="sl-SI" baseline="0" dirty="0">
                <a:solidFill>
                  <a:prstClr val="black"/>
                </a:solidFill>
                <a:latin typeface="Ubuntu" panose="020B0504030602030204" pitchFamily="34" charset="0"/>
              </a:rPr>
              <a:t> je naslavljanje tveganj res pomembno je razvidno tudi iz Smernic za prijavitelje. Obstaja poseben obrazec B5, kjer želijo od vas prav to, da navedete katera tveganja ste prepoznali za svoje aktivnosti in pa seveda, da navedete na kakšen način jih boste naslavljali. Za primerjavo: to 12.000 znakov, za opis okoljskega problema 10.000 znakov. </a:t>
            </a:r>
            <a:r>
              <a:rPr lang="sl-SI" dirty="0">
                <a:solidFill>
                  <a:prstClr val="black"/>
                </a:solidFill>
                <a:latin typeface="Ubuntu" panose="020B0504030602030204" pitchFamily="34" charset="0"/>
              </a:rPr>
              <a:t>Obrazec B5 je pomemben del prijavnice, pomembno je, da prijavitelji navedejo vse možne ovire in tveganja, ki bi lahko imele večji negativni vpliv na uspešno izvedbo projekta. Pri opredeljevanju tveganj je potrebno poznati vse dejavnike, ki lahko vplivajo.</a:t>
            </a:r>
          </a:p>
          <a:p>
            <a:pPr algn="just">
              <a:spcAft>
                <a:spcPts val="1000"/>
              </a:spcAft>
            </a:pPr>
            <a:r>
              <a:rPr lang="sl-SI" dirty="0">
                <a:solidFill>
                  <a:prstClr val="black"/>
                </a:solidFill>
                <a:latin typeface="Ubuntu" panose="020B0504030602030204" pitchFamily="34" charset="0"/>
              </a:rPr>
              <a:t>Močno priporočamo, da v ta del vključite tudi podrobnosti glede licenc, dovoljenj, PVO itn. in navedete, kakšno podporo boste imeli s strani pristojnih subjektov, odgovornih za izdajo takšnih dovoljenj. Izkušnje programov LIFE kažejo, da imajo pri nekaterih projektih težave izvesti vse akcije znotraj predlaganega trajanja projekta zaradi nepričakovanih zamud in zapletov v toku projekta. Velikega pomena je, da prijavitelji predvidijo vse možne zunanje dogodke (»omejitve in tveganja«), ki bi lahko povzročile takšne zamude. Eden izmed možnih vzrokov za takšne težave je obveznost pripraviti ocene, ki niso bile predvidene med pripravo projekta LIFE, predvsem:</a:t>
            </a:r>
          </a:p>
          <a:p>
            <a:pPr algn="just">
              <a:spcAft>
                <a:spcPts val="1000"/>
              </a:spcAft>
            </a:pPr>
            <a:r>
              <a:rPr lang="sl-SI" dirty="0">
                <a:solidFill>
                  <a:prstClr val="black"/>
                </a:solidFill>
                <a:latin typeface="Ubuntu" panose="020B0504030602030204" pitchFamily="34" charset="0"/>
              </a:rPr>
              <a:t> Presoja vplivov na okolje (PVO), </a:t>
            </a:r>
          </a:p>
          <a:p>
            <a:pPr algn="just">
              <a:spcAft>
                <a:spcPts val="1000"/>
              </a:spcAft>
            </a:pPr>
            <a:r>
              <a:rPr lang="sl-SI" dirty="0">
                <a:solidFill>
                  <a:prstClr val="black"/>
                </a:solidFill>
                <a:latin typeface="Ubuntu" panose="020B0504030602030204" pitchFamily="34" charset="0"/>
              </a:rPr>
              <a:t> Strateški okoljski presoji (SOP), </a:t>
            </a:r>
          </a:p>
          <a:p>
            <a:pPr algn="just">
              <a:spcAft>
                <a:spcPts val="1000"/>
              </a:spcAft>
            </a:pPr>
            <a:r>
              <a:rPr lang="sl-SI" dirty="0">
                <a:solidFill>
                  <a:prstClr val="black"/>
                </a:solidFill>
                <a:latin typeface="Ubuntu" panose="020B0504030602030204" pitchFamily="34" charset="0"/>
              </a:rPr>
              <a:t>Pridobitev teh ocen lahko vključuje dolge upravne postopke in analize zbiranja podatkov. To običajno ne predstavlja posebnega problema, če so čas in sredstva predvidena v projektu. Zato morajo prijavitelji pred oddajo predloga LIFE ugotoviti, ali bo skladno s pravom EU ali nacionalnim pravom potrebna izdelava ene ali več zgoraj omenjenih presoj.</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dirty="0">
                <a:solidFill>
                  <a:prstClr val="black"/>
                </a:solidFill>
                <a:latin typeface="Ubuntu" panose="020B0504030602030204" pitchFamily="34" charset="0"/>
              </a:rPr>
              <a:t>Prijavitelji morajo v obrazcu B5 opisati, kako so bili upoštevani ti izzivi in kako predvidevajo premostitev morebitnih težav. Nepredvidene težave je mogoče prehiteti z dobro komunikacijo in posvetovanjem s pristojnimi organi, ki so odgovorni za te postopke. V obrazec B5 prijavitelj navede tudi ali se je posvetoval s pristojnimi organi, ki so odgovorni za vodenje postopkov presoje, in kakšni so bili rezultati teh posvetovanj.</a:t>
            </a:r>
          </a:p>
          <a:p>
            <a:pPr algn="just">
              <a:spcAft>
                <a:spcPts val="1000"/>
              </a:spcAft>
            </a:pPr>
            <a:r>
              <a:rPr lang="sl-SI" dirty="0">
                <a:solidFill>
                  <a:prstClr val="black"/>
                </a:solidFill>
                <a:latin typeface="Ubuntu" panose="020B0504030602030204" pitchFamily="34" charset="0"/>
              </a:rPr>
              <a:t>To mora biti urejeno že pred začetkom priprave predloga LIFE. </a:t>
            </a:r>
          </a:p>
          <a:p>
            <a:pPr algn="just">
              <a:spcAft>
                <a:spcPts val="1000"/>
              </a:spcAft>
            </a:pPr>
            <a:endParaRPr lang="sl-SI" dirty="0">
              <a:solidFill>
                <a:prstClr val="black"/>
              </a:solidFill>
              <a:latin typeface="Ubuntu" panose="020B0504030602030204" pitchFamily="34" charset="0"/>
            </a:endParaRPr>
          </a:p>
          <a:p>
            <a:pPr algn="just">
              <a:spcAft>
                <a:spcPts val="1000"/>
              </a:spcAft>
            </a:pPr>
            <a:r>
              <a:rPr lang="sl-SI" dirty="0">
                <a:solidFill>
                  <a:prstClr val="black"/>
                </a:solidFill>
                <a:latin typeface="Ubuntu" panose="020B0504030602030204" pitchFamily="34" charset="0"/>
              </a:rPr>
              <a:t>Čim prej se ugotovijo tveganja, tem prej se lahko pripravijo načrti za njihovo upravljanje in ublažitev.</a:t>
            </a: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10</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1000"/>
              </a:spcAft>
              <a:buClrTx/>
              <a:buSzTx/>
              <a:buFontTx/>
              <a:buNone/>
              <a:tabLst/>
              <a:defRPr/>
            </a:pPr>
            <a:r>
              <a:rPr lang="sl-SI" dirty="0"/>
              <a:t>Na kakšen način upravljamo s tveganji? Prvo</a:t>
            </a:r>
            <a:r>
              <a:rPr lang="sl-SI" baseline="0" dirty="0"/>
              <a:t> korak je, da tveganja prepoznate in pripravite seznam vseh tveganj. Ko bo seznam pripravljen bo sledila analiza in prednostno razvrščanje. Ugotavljali boste katera tveganja so bolj pomembna kar se tiče vašega projektna, katera bolj kritična, katera manj. Ko boste imeli razvrščene boste pripravili strategijo na kakšen način boste zmanjšali negativne vplive teh tveganj. Če boste imeli dobro pripravljeno strategijo, če bo prišlo do tega, da se bo tveganje zgodilo boste bolj ali manj pripravljeni in boste lahko na podlagi svoje strategije ustrezno ukrepali. Seveda se zgodi, da strategije niso vedno 100% dobre, lahko se posodabljajo, ko pride do realizacije ukrepov lahko ugotovite, da je kakšen ukrep pomembnejši in lahko svojo strategijo ustrezno posodobite.</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baseline="0" dirty="0"/>
              <a:t>To je krog. Ves čas lahko prepoznavate nova tveganja v času projekta in ustrezno posodabljate svojo strategijo. Mi se bomo sedaj osredotočili na prve 3 korake, ker so to koraki, ki so vključeni že v procesu priprave projektne prijave. N</a:t>
            </a:r>
            <a:r>
              <a:rPr lang="sl-SI" dirty="0"/>
              <a:t>adaljnji koraki potekajo v času izvajanja projekta. S četrtim korakom začnemo ko se tveganje oz. ovira</a:t>
            </a:r>
            <a:r>
              <a:rPr lang="sl-SI" baseline="0" dirty="0"/>
              <a:t> dejansko zgodi ali pojavi.</a:t>
            </a:r>
            <a:endParaRPr lang="sl-SI" dirty="0">
              <a:solidFill>
                <a:prstClr val="black"/>
              </a:solidFill>
              <a:latin typeface="Ubuntu" panose="020B0504030602030204" pitchFamily="34" charset="0"/>
            </a:endParaRP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11</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Prvi korak:</a:t>
            </a:r>
            <a:r>
              <a:rPr lang="sl-SI" baseline="0" dirty="0">
                <a:solidFill>
                  <a:prstClr val="black"/>
                </a:solidFill>
                <a:latin typeface="Ubuntu" panose="020B0504030602030204" pitchFamily="34" charset="0"/>
              </a:rPr>
              <a:t> vključi se celotno ekipo, predvsem zato, ker imate več partnerjev iz različnih organizacij. Npr. če se vi ukvarjate s čiščenjem odpadne vode, niste pa tako domači pri pripravi spletne strani, se verjetno ne zavedate vseh tveganj, ki spremljajo postopek priprave spletne strani. To so določena tveganja, določena tveganja so pri komunikaciji, določena pri izvedbi ukrepov v naravi itd. Vsak partner se namreč najbolj zaveda tveganj za svoje področje, zato je res pomembno, da so v tem procesu vključeni vsi partnerji, da se naredi seznam. Potem bodite tudi pozorni predvsem na deležnike, ki tudi predstavljajo tveganje, običajno veliko in je dobro, da jih imate v mislih ko pripravljate strategije. Seveda so tu zalo ključne, če potrebujete kakšne posebne dokumentacije, soglasje, dovoljenja. To so 3 točke, ki predstavljajo največja tveganja v večini projektov, tu potem nastajajo zastoji, tu se ustavljajo projekti.  </a:t>
            </a:r>
            <a:endParaRPr lang="sl-SI" dirty="0">
              <a:solidFill>
                <a:prstClr val="black"/>
              </a:solidFill>
              <a:latin typeface="Ubuntu" panose="020B0504030602030204" pitchFamily="34" charset="0"/>
            </a:endParaRPr>
          </a:p>
          <a:p>
            <a:pPr algn="just">
              <a:spcAft>
                <a:spcPts val="1000"/>
              </a:spcAft>
            </a:pPr>
            <a:endParaRPr lang="sl-SI" dirty="0">
              <a:solidFill>
                <a:prstClr val="black"/>
              </a:solidFill>
              <a:latin typeface="Ubuntu" panose="020B0504030602030204" pitchFamily="34" charset="0"/>
            </a:endParaRPr>
          </a:p>
          <a:p>
            <a:pPr algn="just">
              <a:spcAft>
                <a:spcPts val="1000"/>
              </a:spcAft>
            </a:pPr>
            <a:r>
              <a:rPr lang="sl-SI" dirty="0">
                <a:solidFill>
                  <a:prstClr val="black"/>
                </a:solidFill>
                <a:latin typeface="Ubuntu" panose="020B0504030602030204" pitchFamily="34" charset="0"/>
              </a:rPr>
              <a:t>Cilj procesa prepoznavanja rizikov je določitev</a:t>
            </a:r>
            <a:r>
              <a:rPr lang="sl-SI" baseline="0" dirty="0">
                <a:solidFill>
                  <a:prstClr val="black"/>
                </a:solidFill>
                <a:latin typeface="Ubuntu" panose="020B0504030602030204" pitchFamily="34" charset="0"/>
              </a:rPr>
              <a:t> vseh potencialnih rizikov, in ne njihovo zmanjševanje oziroma preprečevanje. S prepoznavanjem tveganj je potrebno izvesti dovolj zgodaj. Poleg strokovnega znanja in izkušenj je pri prepoznavanju tveganj pomembna skupinska dinamika, zato je dobro, da je v</a:t>
            </a:r>
            <a:r>
              <a:rPr lang="sl-SI" dirty="0">
                <a:solidFill>
                  <a:prstClr val="black"/>
                </a:solidFill>
                <a:latin typeface="Ubuntu" panose="020B0504030602030204" pitchFamily="34" charset="0"/>
              </a:rPr>
              <a:t> proces identifikacije </a:t>
            </a:r>
            <a:r>
              <a:rPr lang="sl-SI" baseline="0" dirty="0">
                <a:solidFill>
                  <a:prstClr val="black"/>
                </a:solidFill>
                <a:latin typeface="Ubuntu" panose="020B0504030602030204" pitchFamily="34" charset="0"/>
              </a:rPr>
              <a:t>vključena celotna projektna ekipa. Vsi člani morajo prepoznavati rizike, kritika predlogov ni dovoljena, vsak predlog naj se zabeleži, četudi ostali člani ekipe menijo, da ni pomemben. Seznam vseh rizikov nato prevzame ožja ekipa projektnega vodenja.</a:t>
            </a:r>
          </a:p>
          <a:p>
            <a:pPr algn="just">
              <a:spcAft>
                <a:spcPts val="1000"/>
              </a:spcAft>
            </a:pPr>
            <a:r>
              <a:rPr lang="sl-SI" dirty="0">
                <a:solidFill>
                  <a:prstClr val="black"/>
                </a:solidFill>
                <a:latin typeface="Ubuntu" panose="020B0504030602030204" pitchFamily="34" charset="0"/>
              </a:rPr>
              <a:t>Pomembno je, da prijavitelji navedejo vse možne interne in zunanje dogodke (»ovire in tveganja«), ki bi lahko imele večji negativni vpliv na uspešno izvedbo projekta. </a:t>
            </a:r>
          </a:p>
          <a:p>
            <a:pPr algn="just">
              <a:spcAft>
                <a:spcPts val="1000"/>
              </a:spcAft>
            </a:pPr>
            <a:r>
              <a:rPr lang="sl-SI" dirty="0">
                <a:solidFill>
                  <a:prstClr val="black"/>
                </a:solidFill>
                <a:latin typeface="Ubuntu" panose="020B0504030602030204" pitchFamily="34" charset="0"/>
              </a:rPr>
              <a:t>Tu morate upoštevati deležnike, ki predstavljajo</a:t>
            </a:r>
            <a:r>
              <a:rPr lang="sl-SI" baseline="0" dirty="0">
                <a:solidFill>
                  <a:prstClr val="black"/>
                </a:solidFill>
                <a:latin typeface="Ubuntu" panose="020B0504030602030204" pitchFamily="34" charset="0"/>
              </a:rPr>
              <a:t> tveganje za projekt, projekt lahko upočasnijo ali pa pospešijo. S pravilnimi pristopom lahko to tveganje močno zmanjšamo ali celo odpravimo.</a:t>
            </a:r>
          </a:p>
          <a:p>
            <a:pPr algn="just">
              <a:spcAft>
                <a:spcPts val="1000"/>
              </a:spcAft>
            </a:pPr>
            <a:r>
              <a:rPr lang="sl-SI" baseline="0" dirty="0">
                <a:solidFill>
                  <a:prstClr val="black"/>
                </a:solidFill>
                <a:latin typeface="Ubuntu" panose="020B0504030602030204" pitchFamily="34" charset="0"/>
              </a:rPr>
              <a:t>Seznanjeni moramo biti z vsemi dovoljenji, soglasji in ocenami, ki so potrebna in smo v stalnem stiku z uradom, ki jih izdaja. </a:t>
            </a: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12</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1000"/>
              </a:spcAft>
              <a:buClrTx/>
              <a:buSzTx/>
              <a:buFontTx/>
              <a:buNone/>
              <a:tabLst/>
              <a:defRPr/>
            </a:pPr>
            <a:r>
              <a:rPr lang="sl-SI" dirty="0">
                <a:solidFill>
                  <a:prstClr val="black"/>
                </a:solidFill>
                <a:latin typeface="Ubuntu" panose="020B0504030602030204" pitchFamily="34" charset="0"/>
              </a:rPr>
              <a:t>Ko imate seznam potencialnih tveganj, ki lahko vplivajo</a:t>
            </a:r>
            <a:r>
              <a:rPr lang="sl-SI" baseline="0" dirty="0">
                <a:solidFill>
                  <a:prstClr val="black"/>
                </a:solidFill>
                <a:latin typeface="Ubuntu" panose="020B0504030602030204" pitchFamily="34" charset="0"/>
              </a:rPr>
              <a:t> na potek vašega projekta, je čas za analizo tveganj in njihovo prednostno razvrščanje. Pri tem si pomagamo s to enostavno matriko. Vertikalno je verjetnost pojavljanja določenega dogodka, </a:t>
            </a:r>
            <a:r>
              <a:rPr lang="sl-SI" baseline="0" dirty="0" err="1">
                <a:solidFill>
                  <a:prstClr val="black"/>
                </a:solidFill>
                <a:latin typeface="Ubuntu" panose="020B0504030602030204" pitchFamily="34" charset="0"/>
              </a:rPr>
              <a:t>horizontano</a:t>
            </a:r>
            <a:r>
              <a:rPr lang="sl-SI" baseline="0" dirty="0">
                <a:solidFill>
                  <a:prstClr val="black"/>
                </a:solidFill>
                <a:latin typeface="Ubuntu" panose="020B0504030602030204" pitchFamily="34" charset="0"/>
              </a:rPr>
              <a:t> pa kako velik je vpliv (na levi strani manjši, na desni strani večji).</a:t>
            </a:r>
            <a:endParaRPr lang="sl-SI" strike="sngStrike" baseline="0" dirty="0">
              <a:solidFill>
                <a:prstClr val="black"/>
              </a:solidFill>
              <a:latin typeface="Ubuntu" panose="020B0504030602030204" pitchFamily="34" charset="0"/>
            </a:endParaRPr>
          </a:p>
          <a:p>
            <a:pPr marL="228600" indent="-228600" algn="just">
              <a:spcAft>
                <a:spcPts val="1000"/>
              </a:spcAft>
              <a:buAutoNum type="arabicPeriod"/>
            </a:pPr>
            <a:r>
              <a:rPr lang="sl-SI" baseline="0" dirty="0">
                <a:solidFill>
                  <a:prstClr val="black"/>
                </a:solidFill>
                <a:latin typeface="Ubuntu" panose="020B0504030602030204" pitchFamily="34" charset="0"/>
              </a:rPr>
              <a:t>Nizka verjetnost in majhen vpliv – ta tveganja so zanemarljiva, lahko jih zanemarimo pri analizi, ni potrebno hude strategije narediti, jih pa spremljamo (vodja projekta) ves čas projekta, če slučajno pride do sprememb vpliva ali verjetnosti. Npr.: prekinitev internetnega omrežja, ampak običajno so to krajše prekinitve, ki nimajo večjega vpliva na vaš projekt. Še vedno pa je dobro, da vsako tveganje spremljate, ker lahko spremeni lastnosti. Lahko ima kar naenkrat velik vpliv. Če se zgodi, da je to pol ure pred oddajo prijav na e-</a:t>
            </a:r>
            <a:r>
              <a:rPr lang="sl-SI" baseline="0" dirty="0" err="1">
                <a:solidFill>
                  <a:prstClr val="black"/>
                </a:solidFill>
                <a:latin typeface="Ubuntu" panose="020B0504030602030204" pitchFamily="34" charset="0"/>
              </a:rPr>
              <a:t>proposal</a:t>
            </a:r>
            <a:r>
              <a:rPr lang="sl-SI" baseline="0" dirty="0">
                <a:solidFill>
                  <a:prstClr val="black"/>
                </a:solidFill>
                <a:latin typeface="Ubuntu" panose="020B0504030602030204" pitchFamily="34" charset="0"/>
              </a:rPr>
              <a:t> in nimate več interneta, ne boste mogli oddati internetne prijave. V tistem trenutku je to tveganje veliko in ima velik vpliv na vaš projekt. </a:t>
            </a:r>
          </a:p>
          <a:p>
            <a:pPr marL="228600" indent="-228600" algn="just">
              <a:spcAft>
                <a:spcPts val="1000"/>
              </a:spcAft>
              <a:buAutoNum type="arabicPeriod"/>
            </a:pPr>
            <a:r>
              <a:rPr lang="sl-SI" baseline="0" dirty="0">
                <a:solidFill>
                  <a:prstClr val="black"/>
                </a:solidFill>
                <a:latin typeface="Ubuntu" panose="020B0504030602030204" pitchFamily="34" charset="0"/>
              </a:rPr>
              <a:t>Visoka verjetnost in majhen vpliv – so bolj pogosta. Kljub temu, da imajo majhen vpliv jih je številčno lahko veliko in potem kar naenkrat postane vpliv velik. Najlažje jih vključite v svojo projektno prijavo s tem, da predvidite malo več časa in mogoče malo višje zneske pri stroških. En takšen primer je zvišanje cen materiala na trgu ipd. Sem spadajo tudi bolniške – lahko predvidite v katerem obdobju jih je več, nikoli ni dobro, da imate za določeno delo samo 1 osebo, dobro je, da sta vsaj 2 osebi, ki vesta kako se to delo izvede. Posebej če imate v projektu predviden razvoj spletnih aplikacij – če tehnik, ki to izvaja da odpoved ali zboli je dobro, da imate še nekoga, ki ga nadomesti in nadaljuje s to aktivnostjo. Potrebno jih je vključiti v </a:t>
            </a:r>
            <a:r>
              <a:rPr lang="sl-SI" baseline="0" dirty="0" err="1">
                <a:solidFill>
                  <a:prstClr val="black"/>
                </a:solidFill>
                <a:latin typeface="Ubuntu" panose="020B0504030602030204" pitchFamily="34" charset="0"/>
              </a:rPr>
              <a:t>časovnico</a:t>
            </a:r>
            <a:r>
              <a:rPr lang="sl-SI" baseline="0" dirty="0">
                <a:solidFill>
                  <a:prstClr val="black"/>
                </a:solidFill>
                <a:latin typeface="Ubuntu" panose="020B0504030602030204" pitchFamily="34" charset="0"/>
              </a:rPr>
              <a:t> in upoštevati v proračunu projekta.</a:t>
            </a:r>
          </a:p>
          <a:p>
            <a:pPr marL="228600" indent="-228600" algn="just">
              <a:spcAft>
                <a:spcPts val="1000"/>
              </a:spcAft>
              <a:buAutoNum type="arabicPeriod"/>
            </a:pPr>
            <a:r>
              <a:rPr lang="sl-SI" baseline="0" dirty="0">
                <a:solidFill>
                  <a:prstClr val="black"/>
                </a:solidFill>
                <a:latin typeface="Ubuntu" panose="020B0504030602030204" pitchFamily="34" charset="0"/>
              </a:rPr>
              <a:t>Nizka verjetnost in velik vpliv – redki dogodki s težko opredeljivo verjetnostjo. Verjetnost teh dogodkov je majhna, če pa se zgodijo pa imajo velik vpliv. Teh dogodkov je lahko veliko vseeno pa se morate omejiti na dogodke, ki imajo verjetnost večjo od 1:100, ker vsega se žal ne da spraviti v teh 12.000 </a:t>
            </a:r>
            <a:r>
              <a:rPr lang="sl-SI" baseline="0" dirty="0" err="1">
                <a:solidFill>
                  <a:prstClr val="black"/>
                </a:solidFill>
                <a:latin typeface="Ubuntu" panose="020B0504030602030204" pitchFamily="34" charset="0"/>
              </a:rPr>
              <a:t>znakcev</a:t>
            </a:r>
            <a:r>
              <a:rPr lang="sl-SI" baseline="0" dirty="0">
                <a:solidFill>
                  <a:prstClr val="black"/>
                </a:solidFill>
                <a:latin typeface="Ubuntu" panose="020B0504030602030204" pitchFamily="34" charset="0"/>
              </a:rPr>
              <a:t>. 2 primera: ITA projekt </a:t>
            </a:r>
            <a:r>
              <a:rPr lang="sl-SI" baseline="0" dirty="0" err="1">
                <a:solidFill>
                  <a:prstClr val="black"/>
                </a:solidFill>
                <a:latin typeface="Ubuntu" panose="020B0504030602030204" pitchFamily="34" charset="0"/>
              </a:rPr>
              <a:t>Green</a:t>
            </a:r>
            <a:r>
              <a:rPr lang="sl-SI" baseline="0" dirty="0">
                <a:solidFill>
                  <a:prstClr val="black"/>
                </a:solidFill>
                <a:latin typeface="Ubuntu" panose="020B0504030602030204" pitchFamily="34" charset="0"/>
              </a:rPr>
              <a:t> </a:t>
            </a:r>
            <a:r>
              <a:rPr lang="sl-SI" baseline="0" dirty="0" err="1">
                <a:solidFill>
                  <a:prstClr val="black"/>
                </a:solidFill>
                <a:latin typeface="Ubuntu" panose="020B0504030602030204" pitchFamily="34" charset="0"/>
              </a:rPr>
              <a:t>Joist</a:t>
            </a:r>
            <a:r>
              <a:rPr lang="sl-SI" baseline="0" dirty="0">
                <a:solidFill>
                  <a:prstClr val="black"/>
                </a:solidFill>
                <a:latin typeface="Ubuntu" panose="020B0504030602030204" pitchFamily="34" charset="0"/>
              </a:rPr>
              <a:t> – skušali so razviti orodje, s katerim bi izdelovali lesene tramove iz recikliranega lesa. Zgodilo se jim je, da se je osrednji vijak prototipa zlomil. Tega niso nikoli pričakovali, to je zelo drag in najmočnejši kos stroja in ravno ta se je zlomil tekom projekta. Nakupa novega vijaka niso načrtovali. Tega stroška niso predvideli in projekta niso mogli dokončati. V mislih morate imeti tudi malo bolj ekstremne dogodke do katerih lahko pride. </a:t>
            </a:r>
          </a:p>
          <a:p>
            <a:pPr marL="0" indent="0" algn="just">
              <a:spcAft>
                <a:spcPts val="1000"/>
              </a:spcAft>
              <a:buNone/>
            </a:pPr>
            <a:r>
              <a:rPr lang="sl-SI" baseline="0" dirty="0">
                <a:solidFill>
                  <a:prstClr val="black"/>
                </a:solidFill>
                <a:latin typeface="Ubuntu" panose="020B0504030602030204" pitchFamily="34" charset="0"/>
              </a:rPr>
              <a:t>     Projekt </a:t>
            </a:r>
            <a:r>
              <a:rPr lang="sl-SI" baseline="0" dirty="0" err="1">
                <a:solidFill>
                  <a:prstClr val="black"/>
                </a:solidFill>
                <a:latin typeface="Ubuntu" panose="020B0504030602030204" pitchFamily="34" charset="0"/>
              </a:rPr>
              <a:t>SloWolf</a:t>
            </a:r>
            <a:r>
              <a:rPr lang="sl-SI" baseline="0" dirty="0">
                <a:solidFill>
                  <a:prstClr val="black"/>
                </a:solidFill>
                <a:latin typeface="Ubuntu" panose="020B0504030602030204" pitchFamily="34" charset="0"/>
              </a:rPr>
              <a:t>: določeno število volkov so označili z ovratnico. Verjetnost, da odstrelijo ravno tistega volka z ovratnico je majhna, ampak se je    </a:t>
            </a:r>
          </a:p>
          <a:p>
            <a:pPr marL="0" indent="0" algn="just">
              <a:spcAft>
                <a:spcPts val="1000"/>
              </a:spcAft>
              <a:buNone/>
            </a:pPr>
            <a:r>
              <a:rPr lang="sl-SI" baseline="0" dirty="0">
                <a:solidFill>
                  <a:prstClr val="black"/>
                </a:solidFill>
                <a:latin typeface="Ubuntu" panose="020B0504030602030204" pitchFamily="34" charset="0"/>
              </a:rPr>
              <a:t>     zgodila. In to ne samo enkrat, ampak z več volkovi. Dobro je, da ste pripravljeni tudi na take dogodke. V tem primeru so imeli srečo, dobili so</a:t>
            </a:r>
          </a:p>
          <a:p>
            <a:pPr marL="0" indent="0" algn="just">
              <a:spcAft>
                <a:spcPts val="1000"/>
              </a:spcAft>
              <a:buNone/>
            </a:pPr>
            <a:r>
              <a:rPr lang="sl-SI" baseline="0" dirty="0">
                <a:solidFill>
                  <a:prstClr val="black"/>
                </a:solidFill>
                <a:latin typeface="Ubuntu" panose="020B0504030602030204" pitchFamily="34" charset="0"/>
              </a:rPr>
              <a:t>     dovoljenja za nakup novih ovratnice in so lahko označili novega volka, da so dobili ustrezne rezultate. </a:t>
            </a:r>
          </a:p>
          <a:p>
            <a:pPr marL="228600" indent="-228600" algn="just">
              <a:spcAft>
                <a:spcPts val="1000"/>
              </a:spcAft>
              <a:buAutoNum type="arabicPeriod" startAt="4"/>
            </a:pPr>
            <a:r>
              <a:rPr lang="sl-SI" baseline="0" dirty="0">
                <a:solidFill>
                  <a:prstClr val="black"/>
                </a:solidFill>
                <a:latin typeface="Ubuntu" panose="020B0504030602030204" pitchFamily="34" charset="0"/>
              </a:rPr>
              <a:t>Visoka verjetnost in velik vpliv – to so kritična tveganja. Tem tveganjem se poskusite ali v čim večji meri izogniti – tako prilagodite aktivnosti ali pa se    res pripravite kako jih boste naslavljali. Kot je že bilo rečeno, so deležniki res ena skupina kjer je zelo pomembno kako boste komunicirali z njimi, saj lahko zelo vplivajo na vaš projekt. 2 primera: ITA projekt u-</a:t>
            </a:r>
            <a:r>
              <a:rPr lang="sl-SI" baseline="0" dirty="0" err="1">
                <a:solidFill>
                  <a:prstClr val="black"/>
                </a:solidFill>
                <a:latin typeface="Ubuntu" panose="020B0504030602030204" pitchFamily="34" charset="0"/>
              </a:rPr>
              <a:t>saverads</a:t>
            </a:r>
            <a:r>
              <a:rPr lang="sl-SI" baseline="0" dirty="0">
                <a:solidFill>
                  <a:prstClr val="black"/>
                </a:solidFill>
                <a:latin typeface="Ubuntu" panose="020B0504030602030204" pitchFamily="34" charset="0"/>
              </a:rPr>
              <a:t>. Oni se ukvarjajo z ohranjanjem naše evropske avtohtone rdeče veverice, ki jo izpodriva tujerodna ameriška vrsta sive veverice. V tem primeru jim povzročajo težave skupine, ki zagovarjajo pravice živali. V projektu so predvideli, da bodo tujerodne veverice </a:t>
            </a:r>
            <a:r>
              <a:rPr lang="sl-SI" baseline="0" dirty="0" err="1">
                <a:solidFill>
                  <a:prstClr val="black"/>
                </a:solidFill>
                <a:latin typeface="Ubuntu" panose="020B0504030602030204" pitchFamily="34" charset="0"/>
              </a:rPr>
              <a:t>odlovili</a:t>
            </a:r>
            <a:r>
              <a:rPr lang="sl-SI" baseline="0" dirty="0">
                <a:solidFill>
                  <a:prstClr val="black"/>
                </a:solidFill>
                <a:latin typeface="Ubuntu" panose="020B0504030602030204" pitchFamily="34" charset="0"/>
              </a:rPr>
              <a:t> iz narave in usmrtili. Skupine so se oglasile, da ne smejo usmrtiti nedolžnih živali, zato so jim pobirali pasti, ki so jih nastavili, širijo napačne informacije o projektu, javnost so nastrojili proti projektu itd. V projektu so že od samega začetka vzpostavili komunikacijo z njimi, ampak je težavno. Ena od rešitev, ki so jih imeli je, da so obljubili, da ne bodo vseh veveric usmrtili ampak, da bodo določene sterilizirali/kastrirali in vrnili v naravo. Še en tak primer so dovoljenja. To je primer slovenskega projekta </a:t>
            </a:r>
            <a:r>
              <a:rPr lang="sl-SI" baseline="0" dirty="0" err="1">
                <a:solidFill>
                  <a:prstClr val="black"/>
                </a:solidFill>
                <a:latin typeface="Ubuntu" panose="020B0504030602030204" pitchFamily="34" charset="0"/>
              </a:rPr>
              <a:t>Resoil</a:t>
            </a:r>
            <a:r>
              <a:rPr lang="sl-SI" baseline="0" dirty="0">
                <a:solidFill>
                  <a:prstClr val="black"/>
                </a:solidFill>
                <a:latin typeface="Ubuntu" panose="020B0504030602030204" pitchFamily="34" charset="0"/>
              </a:rPr>
              <a:t>, ki se je zavlekel ravno zaradi dovoljenja, ker niso uspeli pridobiti ustreznih dovoljenj za svoj obrat, ki so ga vzpostavili v okviru projekta. Dokler niso imeli dovoljenja namreč niso mogli pričeti z obratovanjem v projektu. V mislih morate imeti ta tveganja, ki lahko podaljšajo projekt ali pa ga predčasno zaključijo.  Veliko tveganj lahko preprečite oz. omejite njihov negativni vpliv že na način kako boste zastavili same aktivnosti v projektu. </a:t>
            </a:r>
          </a:p>
          <a:p>
            <a:pPr marL="0" indent="0" algn="just">
              <a:spcAft>
                <a:spcPts val="1000"/>
              </a:spcAft>
              <a:buNone/>
            </a:pPr>
            <a:endParaRPr lang="sl-SI" baseline="0" dirty="0">
              <a:solidFill>
                <a:prstClr val="black"/>
              </a:solidFill>
              <a:latin typeface="Ubuntu" panose="020B0504030602030204" pitchFamily="34" charset="0"/>
            </a:endParaRPr>
          </a:p>
          <a:p>
            <a:pPr marL="0" indent="0" algn="just">
              <a:spcAft>
                <a:spcPts val="1000"/>
              </a:spcAft>
              <a:buNone/>
            </a:pPr>
            <a:r>
              <a:rPr lang="sl-SI" baseline="0" dirty="0">
                <a:solidFill>
                  <a:prstClr val="black"/>
                </a:solidFill>
                <a:latin typeface="Ubuntu" panose="020B0504030602030204" pitchFamily="34" charset="0"/>
              </a:rPr>
              <a:t>Rezultat analize so smernice za projektnega menedžerja za zmanjševanje, reševanje, omiljenje ali kako drugače upravljanje s temi viri negotovosti.</a:t>
            </a:r>
          </a:p>
          <a:p>
            <a:pPr marL="228600" indent="-228600" algn="just">
              <a:spcAft>
                <a:spcPts val="1000"/>
              </a:spcAft>
              <a:buAutoNum type="arabicPeriod"/>
            </a:pPr>
            <a:endParaRPr lang="sl-SI" dirty="0">
              <a:solidFill>
                <a:prstClr val="black"/>
              </a:solidFill>
              <a:latin typeface="Ubuntu" panose="020B0504030602030204" pitchFamily="34" charset="0"/>
            </a:endParaRP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13</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3 korak</a:t>
            </a:r>
            <a:r>
              <a:rPr lang="sl-SI" baseline="0" dirty="0">
                <a:solidFill>
                  <a:prstClr val="black"/>
                </a:solidFill>
                <a:latin typeface="Ubuntu" panose="020B0504030602030204" pitchFamily="34" charset="0"/>
              </a:rPr>
              <a:t> je strategija. Imate tveganja, vesta katera so najpomembnejša in katera manj pomembna in na podlagi tega boste vzpostavili strategijo. Tu navedite vse interne in zunanje dogodke, </a:t>
            </a:r>
            <a:r>
              <a:rPr lang="sl-SI" dirty="0">
                <a:solidFill>
                  <a:prstClr val="black"/>
                </a:solidFill>
                <a:latin typeface="Ubuntu" panose="020B0504030602030204" pitchFamily="34" charset="0"/>
              </a:rPr>
              <a:t>ki bi lahko imeli večji negativni vpliv na uspešno izvedbo projekta. Pomembni so tudi interni dogodki, če ste npr. večja organizacija</a:t>
            </a:r>
            <a:r>
              <a:rPr lang="sl-SI" baseline="0" dirty="0">
                <a:solidFill>
                  <a:prstClr val="black"/>
                </a:solidFill>
                <a:latin typeface="Ubuntu" panose="020B0504030602030204" pitchFamily="34" charset="0"/>
              </a:rPr>
              <a:t> – vi ste projektna skupina, ki si je zamislila projekt pa se vodstvo ne strinja popolnoma. Lahko tudi vaša računovodska skupina ne uspe izvesti večjega obsega dela, ki je sedaj nastal z izvajanjem projekta. Velike organizacije </a:t>
            </a:r>
            <a:r>
              <a:rPr lang="sl-SI" baseline="0" dirty="0" err="1">
                <a:solidFill>
                  <a:prstClr val="black"/>
                </a:solidFill>
                <a:latin typeface="Ubuntu" panose="020B0504030602030204" pitchFamily="34" charset="0"/>
              </a:rPr>
              <a:t>ponavadi</a:t>
            </a:r>
            <a:r>
              <a:rPr lang="sl-SI" baseline="0" dirty="0">
                <a:solidFill>
                  <a:prstClr val="black"/>
                </a:solidFill>
                <a:latin typeface="Ubuntu" panose="020B0504030602030204" pitchFamily="34" charset="0"/>
              </a:rPr>
              <a:t> ne pomislijo na to tveganje, da bi imeli pri projektu dodatno osebo za računovodske storitve ali pripravo naročil. Če imate projekt imate tudi več aktivnosti, kjer zahtevate naročanje zunanjih izvajalcev in to pomeni večji obseg dela za oddelek kjer se v vašem podjetju ukvarjajo s tem. </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baseline="0" dirty="0">
                <a:solidFill>
                  <a:prstClr val="black"/>
                </a:solidFill>
                <a:latin typeface="Ubuntu" panose="020B0504030602030204" pitchFamily="34" charset="0"/>
              </a:rPr>
              <a:t>Za vsako tveganje premislite kakšen bo ta načrt B, na kakšen način boste premostili, omilili ali popolnoma izbrisali tveganja. Po navodilih je, da navedete v projektni prijavo od najbolj pomembnega tveganja proti najmanj pomembnemu tveganju in da pri vsakem napišete možen način naslavljanja tega tveganja. Pri tem ne pozabite na družbeno-gospodarsko okolje, predvsem deležnike – sploh če imate kakšne projekte, ki jih izvajate v naravi, v okolju, kjer morate obvestiti lastnike zemljišč, sosednjih zemljišč ipd. </a:t>
            </a:r>
            <a:r>
              <a:rPr lang="sl-SI" dirty="0">
                <a:solidFill>
                  <a:prstClr val="black"/>
                </a:solidFill>
                <a:latin typeface="Ubuntu" panose="020B0504030602030204" pitchFamily="34" charset="0"/>
              </a:rPr>
              <a:t>Zagotovite, da je seznam skladen z „ovirami in predpostavkami“, navedenimi v obrazcu C1 (Podrobnosti o predlaganih ukrepih).</a:t>
            </a:r>
          </a:p>
          <a:p>
            <a:pPr algn="just">
              <a:spcAft>
                <a:spcPts val="1000"/>
              </a:spcAft>
            </a:pPr>
            <a:r>
              <a:rPr lang="sl-SI" baseline="0" dirty="0">
                <a:solidFill>
                  <a:prstClr val="black"/>
                </a:solidFill>
                <a:latin typeface="Ubuntu" panose="020B0504030602030204" pitchFamily="34" charset="0"/>
              </a:rPr>
              <a:t>Povzetek </a:t>
            </a:r>
            <a:r>
              <a:rPr lang="sl-SI" b="0" baseline="0" dirty="0">
                <a:solidFill>
                  <a:prstClr val="black"/>
                </a:solidFill>
                <a:latin typeface="Ubuntu" panose="020B0504030602030204" pitchFamily="34" charset="0"/>
              </a:rPr>
              <a:t>- p</a:t>
            </a:r>
            <a:r>
              <a:rPr lang="sl-SI" b="0" dirty="0">
                <a:solidFill>
                  <a:prstClr val="black"/>
                </a:solidFill>
                <a:latin typeface="Ubuntu" panose="020B0504030602030204" pitchFamily="34" charset="0"/>
              </a:rPr>
              <a:t>otrebna podrobna navedba, kako so zaznana tveganja upoštevana pri </a:t>
            </a:r>
            <a:r>
              <a:rPr lang="sl-SI" b="0" dirty="0">
                <a:solidFill>
                  <a:srgbClr val="FF0000"/>
                </a:solidFill>
                <a:latin typeface="Ubuntu" panose="020B0504030602030204" pitchFamily="34" charset="0"/>
              </a:rPr>
              <a:t>pripravi projekta. To mora biti razvidno tudi v vaših aktivnostih, vi lahko na ta način tudi opravičite</a:t>
            </a:r>
            <a:r>
              <a:rPr lang="sl-SI" b="0" baseline="0" dirty="0">
                <a:solidFill>
                  <a:srgbClr val="FF0000"/>
                </a:solidFill>
                <a:latin typeface="Ubuntu" panose="020B0504030602030204" pitchFamily="34" charset="0"/>
              </a:rPr>
              <a:t> zakaj so določene aktivnosti zastavljene na določen način. Npr. to lokacijo smo izbrali, ker so na drugi pogoste poplave in je večje tveganje, da tam ne bomo mogli izvesti vseh aktivnosti, zato smo izbrali to drugo lokacijo. Tudi časovni razpon je pomemben – priporočajo, da si dodate 6 mesecev ko izračunate trajanje projekta, ravno zaradi takih dejavnikov. Da ne boste na koncu v stiski s časom ali pa da ne boste zamujali s samimi aktivnostmi. Pomembno je seveda tudi upoštevanje v proračunu -  vi lahko določene zneske navedete višje, ker </a:t>
            </a:r>
            <a:r>
              <a:rPr lang="sl-SI" b="0" baseline="0" dirty="0" err="1">
                <a:solidFill>
                  <a:srgbClr val="FF0000"/>
                </a:solidFill>
                <a:latin typeface="Ubuntu" panose="020B0504030602030204" pitchFamily="34" charset="0"/>
              </a:rPr>
              <a:t>pričakujeto</a:t>
            </a:r>
            <a:r>
              <a:rPr lang="sl-SI" b="0" baseline="0" dirty="0">
                <a:solidFill>
                  <a:srgbClr val="FF0000"/>
                </a:solidFill>
                <a:latin typeface="Ubuntu" panose="020B0504030602030204" pitchFamily="34" charset="0"/>
              </a:rPr>
              <a:t>, da bodo določeni zneski višji npr. povišanje plač v časovnem obdobju projekta.  </a:t>
            </a:r>
            <a:r>
              <a:rPr lang="sl-SI" b="0" dirty="0">
                <a:solidFill>
                  <a:prstClr val="black"/>
                </a:solidFill>
                <a:latin typeface="Ubuntu" panose="020B0504030602030204" pitchFamily="34" charset="0"/>
              </a:rPr>
              <a:t> </a:t>
            </a: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14</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15</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pPr/>
              <a:t>16</a:t>
            </a:fld>
            <a:endParaRPr lang="sl-SI" dirty="0"/>
          </a:p>
        </p:txBody>
      </p:sp>
    </p:spTree>
    <p:extLst>
      <p:ext uri="{BB962C8B-B14F-4D97-AF65-F5344CB8AC3E}">
        <p14:creationId xmlns:p14="http://schemas.microsoft.com/office/powerpoint/2010/main" val="4209852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3 korak</a:t>
            </a:r>
            <a:r>
              <a:rPr lang="sl-SI" baseline="0" dirty="0">
                <a:solidFill>
                  <a:prstClr val="black"/>
                </a:solidFill>
                <a:latin typeface="Ubuntu" panose="020B0504030602030204" pitchFamily="34" charset="0"/>
              </a:rPr>
              <a:t> je strategija. Imate tveganja, vesta katera so najpomembnejša in katera manj pomembna in na podlagi tega boste vzpostavili strategijo. Tu navedite vse interne in zunanje dogodke, </a:t>
            </a:r>
            <a:r>
              <a:rPr lang="sl-SI" dirty="0">
                <a:solidFill>
                  <a:prstClr val="black"/>
                </a:solidFill>
                <a:latin typeface="Ubuntu" panose="020B0504030602030204" pitchFamily="34" charset="0"/>
              </a:rPr>
              <a:t>ki bi lahko imeli večji negativni vpliv na uspešno izvedbo projekta. Pomembni so tudi interni dogodki, če ste npr. večja organizacija</a:t>
            </a:r>
            <a:r>
              <a:rPr lang="sl-SI" baseline="0" dirty="0">
                <a:solidFill>
                  <a:prstClr val="black"/>
                </a:solidFill>
                <a:latin typeface="Ubuntu" panose="020B0504030602030204" pitchFamily="34" charset="0"/>
              </a:rPr>
              <a:t> – vi ste projektna skupina, ki si je zamislila projekt pa se vodstvo ne strinja popolnoma. Lahko tudi vaša računovodska skupina ne uspe izvesti večjega obsega dela, ki je sedaj nastal z izvajanjem projekta. Velike organizacije </a:t>
            </a:r>
            <a:r>
              <a:rPr lang="sl-SI" baseline="0" dirty="0" err="1">
                <a:solidFill>
                  <a:prstClr val="black"/>
                </a:solidFill>
                <a:latin typeface="Ubuntu" panose="020B0504030602030204" pitchFamily="34" charset="0"/>
              </a:rPr>
              <a:t>ponavadi</a:t>
            </a:r>
            <a:r>
              <a:rPr lang="sl-SI" baseline="0" dirty="0">
                <a:solidFill>
                  <a:prstClr val="black"/>
                </a:solidFill>
                <a:latin typeface="Ubuntu" panose="020B0504030602030204" pitchFamily="34" charset="0"/>
              </a:rPr>
              <a:t> ne pomislijo na to tveganje, da bi imeli pri projektu dodatno osebo za računovodske storitve ali pripravo naročil. Če imate projekt imate tudi več aktivnosti, kjer zahtevate naročanje zunanjih izvajalcev in to pomeni večji obseg dela za oddelek kjer se v vašem podjetju ukvarjajo s tem. </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baseline="0" dirty="0">
                <a:solidFill>
                  <a:prstClr val="black"/>
                </a:solidFill>
                <a:latin typeface="Ubuntu" panose="020B0504030602030204" pitchFamily="34" charset="0"/>
              </a:rPr>
              <a:t>Za vsako tveganje premislite kakšen bo ta načrt B, na kakšen način boste premostili, omilili ali popolnoma izbrisali tveganja. Po navodilih je, da navedete v projektni prijavo od najbolj pomembnega tveganja proti najmanj pomembnemu tveganju in da pri vsakem napišete možen način naslavljanja tega tveganja. Pri tem ne pozabite na družbeno-gospodarsko okolje, predvsem deležnike – sploh če imate kakšne projekte, ki jih izvajate v naravi, v okolju, kjer morate obvestiti lastnike zemljišč, sosednjih zemljišč ipd. </a:t>
            </a:r>
            <a:r>
              <a:rPr lang="sl-SI" dirty="0">
                <a:solidFill>
                  <a:prstClr val="black"/>
                </a:solidFill>
                <a:latin typeface="Ubuntu" panose="020B0504030602030204" pitchFamily="34" charset="0"/>
              </a:rPr>
              <a:t>Zagotovite, da je seznam skladen z „ovirami in predpostavkami“, navedenimi v obrazcu C1 (Podrobnosti o predlaganih ukrepih).</a:t>
            </a:r>
          </a:p>
          <a:p>
            <a:pPr algn="just">
              <a:spcAft>
                <a:spcPts val="1000"/>
              </a:spcAft>
            </a:pPr>
            <a:r>
              <a:rPr lang="sl-SI" baseline="0" dirty="0">
                <a:solidFill>
                  <a:prstClr val="black"/>
                </a:solidFill>
                <a:latin typeface="Ubuntu" panose="020B0504030602030204" pitchFamily="34" charset="0"/>
              </a:rPr>
              <a:t>Povzetek </a:t>
            </a:r>
            <a:r>
              <a:rPr lang="sl-SI" b="0" baseline="0" dirty="0">
                <a:solidFill>
                  <a:prstClr val="black"/>
                </a:solidFill>
                <a:latin typeface="Ubuntu" panose="020B0504030602030204" pitchFamily="34" charset="0"/>
              </a:rPr>
              <a:t>- p</a:t>
            </a:r>
            <a:r>
              <a:rPr lang="sl-SI" b="0" dirty="0">
                <a:solidFill>
                  <a:prstClr val="black"/>
                </a:solidFill>
                <a:latin typeface="Ubuntu" panose="020B0504030602030204" pitchFamily="34" charset="0"/>
              </a:rPr>
              <a:t>otrebna podrobna navedba, kako so zaznana tveganja upoštevana pri </a:t>
            </a:r>
            <a:r>
              <a:rPr lang="sl-SI" b="0" dirty="0">
                <a:solidFill>
                  <a:srgbClr val="FF0000"/>
                </a:solidFill>
                <a:latin typeface="Ubuntu" panose="020B0504030602030204" pitchFamily="34" charset="0"/>
              </a:rPr>
              <a:t>pripravi projekta. To mora biti razvidno tudi v vaših aktivnostih, vi lahko na ta način tudi opravičite</a:t>
            </a:r>
            <a:r>
              <a:rPr lang="sl-SI" b="0" baseline="0" dirty="0">
                <a:solidFill>
                  <a:srgbClr val="FF0000"/>
                </a:solidFill>
                <a:latin typeface="Ubuntu" panose="020B0504030602030204" pitchFamily="34" charset="0"/>
              </a:rPr>
              <a:t> zakaj so določene aktivnosti zastavljene na določen način. Npr. to lokacijo smo izbrali, ker so na drugi pogoste poplave in je večje tveganje, da tam ne bomo mogli izvesti vseh aktivnosti, zato smo izbrali to drugo lokacijo. Tudi časovni razpon je pomemben – priporočajo, da si dodate 6 mesecev ko izračunate trajanje projekta, ravno zaradi takih dejavnikov. Da ne boste na koncu v stiski s časom ali pa da ne boste zamujali s samimi aktivnostmi. Pomembno je seveda tudi upoštevanje v proračunu -  vi lahko določene zneske navedete višje, ker </a:t>
            </a:r>
            <a:r>
              <a:rPr lang="sl-SI" b="0" baseline="0" dirty="0" err="1">
                <a:solidFill>
                  <a:srgbClr val="FF0000"/>
                </a:solidFill>
                <a:latin typeface="Ubuntu" panose="020B0504030602030204" pitchFamily="34" charset="0"/>
              </a:rPr>
              <a:t>pričakujeto</a:t>
            </a:r>
            <a:r>
              <a:rPr lang="sl-SI" b="0" baseline="0" dirty="0">
                <a:solidFill>
                  <a:srgbClr val="FF0000"/>
                </a:solidFill>
                <a:latin typeface="Ubuntu" panose="020B0504030602030204" pitchFamily="34" charset="0"/>
              </a:rPr>
              <a:t>, da bodo določeni zneski višji npr. povišanje plač v časovnem obdobju projekta.  </a:t>
            </a:r>
            <a:r>
              <a:rPr lang="sl-SI" b="0" dirty="0">
                <a:solidFill>
                  <a:prstClr val="black"/>
                </a:solidFill>
                <a:latin typeface="Ubuntu" panose="020B0504030602030204" pitchFamily="34" charset="0"/>
              </a:rPr>
              <a:t> </a:t>
            </a: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17</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3 korak</a:t>
            </a:r>
            <a:r>
              <a:rPr lang="sl-SI" baseline="0" dirty="0">
                <a:solidFill>
                  <a:prstClr val="black"/>
                </a:solidFill>
                <a:latin typeface="Ubuntu" panose="020B0504030602030204" pitchFamily="34" charset="0"/>
              </a:rPr>
              <a:t> je strategija. Imate tveganja, vesta katera so najpomembnejša in katera manj pomembna in na podlagi tega boste vzpostavili strategijo. Tu navedite vse interne in zunanje dogodke, </a:t>
            </a:r>
            <a:r>
              <a:rPr lang="sl-SI" dirty="0">
                <a:solidFill>
                  <a:prstClr val="black"/>
                </a:solidFill>
                <a:latin typeface="Ubuntu" panose="020B0504030602030204" pitchFamily="34" charset="0"/>
              </a:rPr>
              <a:t>ki bi lahko imeli večji negativni vpliv na uspešno izvedbo projekta. Pomembni so tudi interni dogodki, če ste npr. večja organizacija</a:t>
            </a:r>
            <a:r>
              <a:rPr lang="sl-SI" baseline="0" dirty="0">
                <a:solidFill>
                  <a:prstClr val="black"/>
                </a:solidFill>
                <a:latin typeface="Ubuntu" panose="020B0504030602030204" pitchFamily="34" charset="0"/>
              </a:rPr>
              <a:t> – vi ste projektna skupina, ki si je zamislila projekt pa se vodstvo ne strinja popolnoma. Lahko tudi vaša računovodska skupina ne uspe izvesti večjega obsega dela, ki je sedaj nastal z izvajanjem projekta. Velike organizacije </a:t>
            </a:r>
            <a:r>
              <a:rPr lang="sl-SI" baseline="0" dirty="0" err="1">
                <a:solidFill>
                  <a:prstClr val="black"/>
                </a:solidFill>
                <a:latin typeface="Ubuntu" panose="020B0504030602030204" pitchFamily="34" charset="0"/>
              </a:rPr>
              <a:t>ponavadi</a:t>
            </a:r>
            <a:r>
              <a:rPr lang="sl-SI" baseline="0" dirty="0">
                <a:solidFill>
                  <a:prstClr val="black"/>
                </a:solidFill>
                <a:latin typeface="Ubuntu" panose="020B0504030602030204" pitchFamily="34" charset="0"/>
              </a:rPr>
              <a:t> ne pomislijo na to tveganje, da bi imeli pri projektu dodatno osebo za računovodske storitve ali pripravo naročil. Če imate projekt imate tudi več aktivnosti, kjer zahtevate naročanje zunanjih izvajalcev in to pomeni večji obseg dela za oddelek kjer se v vašem podjetju ukvarjajo s tem. </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baseline="0" dirty="0">
                <a:solidFill>
                  <a:prstClr val="black"/>
                </a:solidFill>
                <a:latin typeface="Ubuntu" panose="020B0504030602030204" pitchFamily="34" charset="0"/>
              </a:rPr>
              <a:t>Za vsako tveganje premislite kakšen bo ta načrt B, na kakšen način boste premostili, omilili ali popolnoma izbrisali tveganja. Po navodilih je, da navedete v projektni prijavo od najbolj pomembnega tveganja proti najmanj pomembnemu tveganju in da pri vsakem napišete možen način naslavljanja tega tveganja. Pri tem ne pozabite na družbeno-gospodarsko okolje, predvsem deležnike – sploh če imate kakšne projekte, ki jih izvajate v naravi, v okolju, kjer morate obvestiti lastnike zemljišč, sosednjih zemljišč ipd. </a:t>
            </a:r>
            <a:r>
              <a:rPr lang="sl-SI" dirty="0">
                <a:solidFill>
                  <a:prstClr val="black"/>
                </a:solidFill>
                <a:latin typeface="Ubuntu" panose="020B0504030602030204" pitchFamily="34" charset="0"/>
              </a:rPr>
              <a:t>Zagotovite, da je seznam skladen z „ovirami in predpostavkami“, navedenimi v obrazcu C1 (Podrobnosti o predlaganih ukrepih).</a:t>
            </a:r>
          </a:p>
          <a:p>
            <a:pPr algn="just">
              <a:spcAft>
                <a:spcPts val="1000"/>
              </a:spcAft>
            </a:pPr>
            <a:r>
              <a:rPr lang="sl-SI" baseline="0" dirty="0">
                <a:solidFill>
                  <a:prstClr val="black"/>
                </a:solidFill>
                <a:latin typeface="Ubuntu" panose="020B0504030602030204" pitchFamily="34" charset="0"/>
              </a:rPr>
              <a:t>Povzetek </a:t>
            </a:r>
            <a:r>
              <a:rPr lang="sl-SI" b="0" baseline="0" dirty="0">
                <a:solidFill>
                  <a:prstClr val="black"/>
                </a:solidFill>
                <a:latin typeface="Ubuntu" panose="020B0504030602030204" pitchFamily="34" charset="0"/>
              </a:rPr>
              <a:t>- p</a:t>
            </a:r>
            <a:r>
              <a:rPr lang="sl-SI" b="0" dirty="0">
                <a:solidFill>
                  <a:prstClr val="black"/>
                </a:solidFill>
                <a:latin typeface="Ubuntu" panose="020B0504030602030204" pitchFamily="34" charset="0"/>
              </a:rPr>
              <a:t>otrebna podrobna navedba, kako so zaznana tveganja upoštevana pri </a:t>
            </a:r>
            <a:r>
              <a:rPr lang="sl-SI" b="0" dirty="0">
                <a:solidFill>
                  <a:srgbClr val="FF0000"/>
                </a:solidFill>
                <a:latin typeface="Ubuntu" panose="020B0504030602030204" pitchFamily="34" charset="0"/>
              </a:rPr>
              <a:t>pripravi projekta. To mora biti razvidno tudi v vaših aktivnostih, vi lahko na ta način tudi opravičite</a:t>
            </a:r>
            <a:r>
              <a:rPr lang="sl-SI" b="0" baseline="0" dirty="0">
                <a:solidFill>
                  <a:srgbClr val="FF0000"/>
                </a:solidFill>
                <a:latin typeface="Ubuntu" panose="020B0504030602030204" pitchFamily="34" charset="0"/>
              </a:rPr>
              <a:t> zakaj so določene aktivnosti zastavljene na določen način. Npr. to lokacijo smo izbrali, ker so na drugi pogoste poplave in je večje tveganje, da tam ne bomo mogli izvesti vseh aktivnosti, zato smo izbrali to drugo lokacijo. Tudi časovni razpon je pomemben – priporočajo, da si dodate 6 mesecev ko izračunate trajanje projekta, ravno zaradi takih dejavnikov. Da ne boste na koncu v stiski s časom ali pa da ne boste zamujali s samimi aktivnostmi. Pomembno je seveda tudi upoštevanje v proračunu -  vi lahko določene zneske navedete višje, ker </a:t>
            </a:r>
            <a:r>
              <a:rPr lang="sl-SI" b="0" baseline="0" dirty="0" err="1">
                <a:solidFill>
                  <a:srgbClr val="FF0000"/>
                </a:solidFill>
                <a:latin typeface="Ubuntu" panose="020B0504030602030204" pitchFamily="34" charset="0"/>
              </a:rPr>
              <a:t>pričakujeto</a:t>
            </a:r>
            <a:r>
              <a:rPr lang="sl-SI" b="0" baseline="0" dirty="0">
                <a:solidFill>
                  <a:srgbClr val="FF0000"/>
                </a:solidFill>
                <a:latin typeface="Ubuntu" panose="020B0504030602030204" pitchFamily="34" charset="0"/>
              </a:rPr>
              <a:t>, da bodo določeni zneski višji npr. povišanje plač v časovnem obdobju projekta.  </a:t>
            </a:r>
            <a:r>
              <a:rPr lang="sl-SI" b="0" dirty="0">
                <a:solidFill>
                  <a:prstClr val="black"/>
                </a:solidFill>
                <a:latin typeface="Ubuntu" panose="020B0504030602030204" pitchFamily="34" charset="0"/>
              </a:rPr>
              <a:t> </a:t>
            </a: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18</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3 korak</a:t>
            </a:r>
            <a:r>
              <a:rPr lang="sl-SI" baseline="0" dirty="0">
                <a:solidFill>
                  <a:prstClr val="black"/>
                </a:solidFill>
                <a:latin typeface="Ubuntu" panose="020B0504030602030204" pitchFamily="34" charset="0"/>
              </a:rPr>
              <a:t> je strategija. Imate tveganja, vesta katera so najpomembnejša in katera manj pomembna in na podlagi tega boste vzpostavili strategijo. Tu navedite vse interne in zunanje dogodke, </a:t>
            </a:r>
            <a:r>
              <a:rPr lang="sl-SI" dirty="0">
                <a:solidFill>
                  <a:prstClr val="black"/>
                </a:solidFill>
                <a:latin typeface="Ubuntu" panose="020B0504030602030204" pitchFamily="34" charset="0"/>
              </a:rPr>
              <a:t>ki bi lahko imeli večji negativni vpliv na uspešno izvedbo projekta. Pomembni so tudi interni dogodki, če ste npr. večja organizacija</a:t>
            </a:r>
            <a:r>
              <a:rPr lang="sl-SI" baseline="0" dirty="0">
                <a:solidFill>
                  <a:prstClr val="black"/>
                </a:solidFill>
                <a:latin typeface="Ubuntu" panose="020B0504030602030204" pitchFamily="34" charset="0"/>
              </a:rPr>
              <a:t> – vi ste projektna skupina, ki si je zamislila projekt pa se vodstvo ne strinja popolnoma. Lahko tudi vaša računovodska skupina ne uspe izvesti večjega obsega dela, ki je sedaj nastal z izvajanjem projekta. Velike organizacije </a:t>
            </a:r>
            <a:r>
              <a:rPr lang="sl-SI" baseline="0" dirty="0" err="1">
                <a:solidFill>
                  <a:prstClr val="black"/>
                </a:solidFill>
                <a:latin typeface="Ubuntu" panose="020B0504030602030204" pitchFamily="34" charset="0"/>
              </a:rPr>
              <a:t>ponavadi</a:t>
            </a:r>
            <a:r>
              <a:rPr lang="sl-SI" baseline="0" dirty="0">
                <a:solidFill>
                  <a:prstClr val="black"/>
                </a:solidFill>
                <a:latin typeface="Ubuntu" panose="020B0504030602030204" pitchFamily="34" charset="0"/>
              </a:rPr>
              <a:t> ne pomislijo na to tveganje, da bi imeli pri projektu dodatno osebo za računovodske storitve ali pripravo naročil. Če imate projekt imate tudi več aktivnosti, kjer zahtevate naročanje zunanjih izvajalcev in to pomeni večji obseg dela za oddelek kjer se v vašem podjetju ukvarjajo s tem. </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baseline="0" dirty="0">
                <a:solidFill>
                  <a:prstClr val="black"/>
                </a:solidFill>
                <a:latin typeface="Ubuntu" panose="020B0504030602030204" pitchFamily="34" charset="0"/>
              </a:rPr>
              <a:t>Za vsako tveganje premislite kakšen bo ta načrt B, na kakšen način boste premostili, omilili ali popolnoma izbrisali tveganja. Po navodilih je, da navedete v projektni prijavo od najbolj pomembnega tveganja proti najmanj pomembnemu tveganju in da pri vsakem napišete možen način naslavljanja tega tveganja. Pri tem ne pozabite na družbeno-gospodarsko okolje, predvsem deležnike – sploh če imate kakšne projekte, ki jih izvajate v naravi, v okolju, kjer morate obvestiti lastnike zemljišč, sosednjih zemljišč ipd. </a:t>
            </a:r>
            <a:r>
              <a:rPr lang="sl-SI" dirty="0">
                <a:solidFill>
                  <a:prstClr val="black"/>
                </a:solidFill>
                <a:latin typeface="Ubuntu" panose="020B0504030602030204" pitchFamily="34" charset="0"/>
              </a:rPr>
              <a:t>Zagotovite, da je seznam skladen z „ovirami in predpostavkami“, navedenimi v obrazcu C1 (Podrobnosti o predlaganih ukrepih).</a:t>
            </a:r>
          </a:p>
          <a:p>
            <a:pPr algn="just">
              <a:spcAft>
                <a:spcPts val="1000"/>
              </a:spcAft>
            </a:pPr>
            <a:r>
              <a:rPr lang="sl-SI" baseline="0" dirty="0">
                <a:solidFill>
                  <a:prstClr val="black"/>
                </a:solidFill>
                <a:latin typeface="Ubuntu" panose="020B0504030602030204" pitchFamily="34" charset="0"/>
              </a:rPr>
              <a:t>Povzetek </a:t>
            </a:r>
            <a:r>
              <a:rPr lang="sl-SI" b="0" baseline="0" dirty="0">
                <a:solidFill>
                  <a:prstClr val="black"/>
                </a:solidFill>
                <a:latin typeface="Ubuntu" panose="020B0504030602030204" pitchFamily="34" charset="0"/>
              </a:rPr>
              <a:t>- p</a:t>
            </a:r>
            <a:r>
              <a:rPr lang="sl-SI" b="0" dirty="0">
                <a:solidFill>
                  <a:prstClr val="black"/>
                </a:solidFill>
                <a:latin typeface="Ubuntu" panose="020B0504030602030204" pitchFamily="34" charset="0"/>
              </a:rPr>
              <a:t>otrebna podrobna navedba, kako so zaznana tveganja upoštevana pri </a:t>
            </a:r>
            <a:r>
              <a:rPr lang="sl-SI" b="0" dirty="0">
                <a:solidFill>
                  <a:srgbClr val="FF0000"/>
                </a:solidFill>
                <a:latin typeface="Ubuntu" panose="020B0504030602030204" pitchFamily="34" charset="0"/>
              </a:rPr>
              <a:t>pripravi projekta. To mora biti razvidno tudi v vaših aktivnostih, vi lahko na ta način tudi opravičite</a:t>
            </a:r>
            <a:r>
              <a:rPr lang="sl-SI" b="0" baseline="0" dirty="0">
                <a:solidFill>
                  <a:srgbClr val="FF0000"/>
                </a:solidFill>
                <a:latin typeface="Ubuntu" panose="020B0504030602030204" pitchFamily="34" charset="0"/>
              </a:rPr>
              <a:t> zakaj so določene aktivnosti zastavljene na določen način. Npr. to lokacijo smo izbrali, ker so na drugi pogoste poplave in je večje tveganje, da tam ne bomo mogli izvesti vseh aktivnosti, zato smo izbrali to drugo lokacijo. Tudi časovni razpon je pomemben – priporočajo, da si dodate 6 mesecev ko izračunate trajanje projekta, ravno zaradi takih dejavnikov. Da ne boste na koncu v stiski s časom ali pa da ne boste zamujali s samimi aktivnostmi. Pomembno je seveda tudi upoštevanje v proračunu -  vi lahko določene zneske navedete višje, ker </a:t>
            </a:r>
            <a:r>
              <a:rPr lang="sl-SI" b="0" baseline="0" dirty="0" err="1">
                <a:solidFill>
                  <a:srgbClr val="FF0000"/>
                </a:solidFill>
                <a:latin typeface="Ubuntu" panose="020B0504030602030204" pitchFamily="34" charset="0"/>
              </a:rPr>
              <a:t>pričakujeto</a:t>
            </a:r>
            <a:r>
              <a:rPr lang="sl-SI" b="0" baseline="0" dirty="0">
                <a:solidFill>
                  <a:srgbClr val="FF0000"/>
                </a:solidFill>
                <a:latin typeface="Ubuntu" panose="020B0504030602030204" pitchFamily="34" charset="0"/>
              </a:rPr>
              <a:t>, da bodo določeni zneski višji npr. povišanje plač v časovnem obdobju projekta.  </a:t>
            </a:r>
            <a:r>
              <a:rPr lang="sl-SI" b="0" dirty="0">
                <a:solidFill>
                  <a:prstClr val="black"/>
                </a:solidFill>
                <a:latin typeface="Ubuntu" panose="020B0504030602030204" pitchFamily="34" charset="0"/>
              </a:rPr>
              <a:t> </a:t>
            </a: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19</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2</a:t>
            </a:fld>
            <a:endParaRPr lang="sl-SI" dirty="0"/>
          </a:p>
        </p:txBody>
      </p:sp>
    </p:spTree>
    <p:extLst>
      <p:ext uri="{BB962C8B-B14F-4D97-AF65-F5344CB8AC3E}">
        <p14:creationId xmlns:p14="http://schemas.microsoft.com/office/powerpoint/2010/main" val="1360017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3 korak</a:t>
            </a:r>
            <a:r>
              <a:rPr lang="sl-SI" baseline="0" dirty="0">
                <a:solidFill>
                  <a:prstClr val="black"/>
                </a:solidFill>
                <a:latin typeface="Ubuntu" panose="020B0504030602030204" pitchFamily="34" charset="0"/>
              </a:rPr>
              <a:t> je strategija. Imate tveganja, vesta katera so najpomembnejša in katera manj pomembna in na podlagi tega boste vzpostavili strategijo. Tu navedite vse interne in zunanje dogodke, </a:t>
            </a:r>
            <a:r>
              <a:rPr lang="sl-SI" dirty="0">
                <a:solidFill>
                  <a:prstClr val="black"/>
                </a:solidFill>
                <a:latin typeface="Ubuntu" panose="020B0504030602030204" pitchFamily="34" charset="0"/>
              </a:rPr>
              <a:t>ki bi lahko imeli večji negativni vpliv na uspešno izvedbo projekta. Pomembni so tudi interni dogodki, če ste npr. večja organizacija</a:t>
            </a:r>
            <a:r>
              <a:rPr lang="sl-SI" baseline="0" dirty="0">
                <a:solidFill>
                  <a:prstClr val="black"/>
                </a:solidFill>
                <a:latin typeface="Ubuntu" panose="020B0504030602030204" pitchFamily="34" charset="0"/>
              </a:rPr>
              <a:t> – vi ste projektna skupina, ki si je zamislila projekt pa se vodstvo ne strinja popolnoma. Lahko tudi vaša računovodska skupina ne uspe izvesti večjega obsega dela, ki je sedaj nastal z izvajanjem projekta. Velike organizacije </a:t>
            </a:r>
            <a:r>
              <a:rPr lang="sl-SI" baseline="0" dirty="0" err="1">
                <a:solidFill>
                  <a:prstClr val="black"/>
                </a:solidFill>
                <a:latin typeface="Ubuntu" panose="020B0504030602030204" pitchFamily="34" charset="0"/>
              </a:rPr>
              <a:t>ponavadi</a:t>
            </a:r>
            <a:r>
              <a:rPr lang="sl-SI" baseline="0" dirty="0">
                <a:solidFill>
                  <a:prstClr val="black"/>
                </a:solidFill>
                <a:latin typeface="Ubuntu" panose="020B0504030602030204" pitchFamily="34" charset="0"/>
              </a:rPr>
              <a:t> ne pomislijo na to tveganje, da bi imeli pri projektu dodatno osebo za računovodske storitve ali pripravo naročil. Če imate projekt imate tudi več aktivnosti, kjer zahtevate naročanje zunanjih izvajalcev in to pomeni večji obseg dela za oddelek kjer se v vašem podjetju ukvarjajo s tem. </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baseline="0" dirty="0">
                <a:solidFill>
                  <a:prstClr val="black"/>
                </a:solidFill>
                <a:latin typeface="Ubuntu" panose="020B0504030602030204" pitchFamily="34" charset="0"/>
              </a:rPr>
              <a:t>Za vsako tveganje premislite kakšen bo ta načrt B, na kakšen način boste premostili, omilili ali popolnoma izbrisali tveganja. Po navodilih je, da navedete v projektni prijavo od najbolj pomembnega tveganja proti najmanj pomembnemu tveganju in da pri vsakem napišete možen način naslavljanja tega tveganja. Pri tem ne pozabite na družbeno-gospodarsko okolje, predvsem deležnike – sploh če imate kakšne projekte, ki jih izvajate v naravi, v okolju, kjer morate obvestiti lastnike zemljišč, sosednjih zemljišč ipd. </a:t>
            </a:r>
            <a:r>
              <a:rPr lang="sl-SI" dirty="0">
                <a:solidFill>
                  <a:prstClr val="black"/>
                </a:solidFill>
                <a:latin typeface="Ubuntu" panose="020B0504030602030204" pitchFamily="34" charset="0"/>
              </a:rPr>
              <a:t>Zagotovite, da je seznam skladen z „ovirami in predpostavkami“, navedenimi v obrazcu C1 (Podrobnosti o predlaganih ukrepih).</a:t>
            </a:r>
          </a:p>
          <a:p>
            <a:pPr algn="just">
              <a:spcAft>
                <a:spcPts val="1000"/>
              </a:spcAft>
            </a:pPr>
            <a:r>
              <a:rPr lang="sl-SI" baseline="0" dirty="0">
                <a:solidFill>
                  <a:prstClr val="black"/>
                </a:solidFill>
                <a:latin typeface="Ubuntu" panose="020B0504030602030204" pitchFamily="34" charset="0"/>
              </a:rPr>
              <a:t>Povzetek </a:t>
            </a:r>
            <a:r>
              <a:rPr lang="sl-SI" b="0" baseline="0" dirty="0">
                <a:solidFill>
                  <a:prstClr val="black"/>
                </a:solidFill>
                <a:latin typeface="Ubuntu" panose="020B0504030602030204" pitchFamily="34" charset="0"/>
              </a:rPr>
              <a:t>- p</a:t>
            </a:r>
            <a:r>
              <a:rPr lang="sl-SI" b="0" dirty="0">
                <a:solidFill>
                  <a:prstClr val="black"/>
                </a:solidFill>
                <a:latin typeface="Ubuntu" panose="020B0504030602030204" pitchFamily="34" charset="0"/>
              </a:rPr>
              <a:t>otrebna podrobna navedba, kako so zaznana tveganja upoštevana pri </a:t>
            </a:r>
            <a:r>
              <a:rPr lang="sl-SI" b="0" dirty="0">
                <a:solidFill>
                  <a:srgbClr val="FF0000"/>
                </a:solidFill>
                <a:latin typeface="Ubuntu" panose="020B0504030602030204" pitchFamily="34" charset="0"/>
              </a:rPr>
              <a:t>pripravi projekta. To mora biti razvidno tudi v vaših aktivnostih, vi lahko na ta način tudi opravičite</a:t>
            </a:r>
            <a:r>
              <a:rPr lang="sl-SI" b="0" baseline="0" dirty="0">
                <a:solidFill>
                  <a:srgbClr val="FF0000"/>
                </a:solidFill>
                <a:latin typeface="Ubuntu" panose="020B0504030602030204" pitchFamily="34" charset="0"/>
              </a:rPr>
              <a:t> zakaj so določene aktivnosti zastavljene na določen način. Npr. to lokacijo smo izbrali, ker so na drugi pogoste poplave in je večje tveganje, da tam ne bomo mogli izvesti vseh aktivnosti, zato smo izbrali to drugo lokacijo. Tudi časovni razpon je pomemben – priporočajo, da si dodate 6 mesecev ko izračunate trajanje projekta, ravno zaradi takih dejavnikov. Da ne boste na koncu v stiski s časom ali pa da ne boste zamujali s samimi aktivnostmi. Pomembno je seveda tudi upoštevanje v proračunu -  vi lahko določene zneske navedete višje, ker </a:t>
            </a:r>
            <a:r>
              <a:rPr lang="sl-SI" b="0" baseline="0" dirty="0" err="1">
                <a:solidFill>
                  <a:srgbClr val="FF0000"/>
                </a:solidFill>
                <a:latin typeface="Ubuntu" panose="020B0504030602030204" pitchFamily="34" charset="0"/>
              </a:rPr>
              <a:t>pričakujeto</a:t>
            </a:r>
            <a:r>
              <a:rPr lang="sl-SI" b="0" baseline="0" dirty="0">
                <a:solidFill>
                  <a:srgbClr val="FF0000"/>
                </a:solidFill>
                <a:latin typeface="Ubuntu" panose="020B0504030602030204" pitchFamily="34" charset="0"/>
              </a:rPr>
              <a:t>, da bodo določeni zneski višji npr. povišanje plač v časovnem obdobju projekta.  </a:t>
            </a:r>
            <a:r>
              <a:rPr lang="sl-SI" b="0" dirty="0">
                <a:solidFill>
                  <a:prstClr val="black"/>
                </a:solidFill>
                <a:latin typeface="Ubuntu" panose="020B0504030602030204" pitchFamily="34" charset="0"/>
              </a:rPr>
              <a:t> </a:t>
            </a: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20</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3 korak</a:t>
            </a:r>
            <a:r>
              <a:rPr lang="sl-SI" baseline="0" dirty="0">
                <a:solidFill>
                  <a:prstClr val="black"/>
                </a:solidFill>
                <a:latin typeface="Ubuntu" panose="020B0504030602030204" pitchFamily="34" charset="0"/>
              </a:rPr>
              <a:t> je strategija. Imate tveganja, vesta katera so najpomembnejša in katera manj pomembna in na podlagi tega boste vzpostavili strategijo. Tu navedite vse interne in zunanje dogodke, </a:t>
            </a:r>
            <a:r>
              <a:rPr lang="sl-SI" dirty="0">
                <a:solidFill>
                  <a:prstClr val="black"/>
                </a:solidFill>
                <a:latin typeface="Ubuntu" panose="020B0504030602030204" pitchFamily="34" charset="0"/>
              </a:rPr>
              <a:t>ki bi lahko imeli večji negativni vpliv na uspešno izvedbo projekta. Pomembni so tudi interni dogodki, če ste npr. večja organizacija</a:t>
            </a:r>
            <a:r>
              <a:rPr lang="sl-SI" baseline="0" dirty="0">
                <a:solidFill>
                  <a:prstClr val="black"/>
                </a:solidFill>
                <a:latin typeface="Ubuntu" panose="020B0504030602030204" pitchFamily="34" charset="0"/>
              </a:rPr>
              <a:t> – vi ste projektna skupina, ki si je zamislila projekt pa se vodstvo ne strinja popolnoma. Lahko tudi vaša računovodska skupina ne uspe izvesti večjega obsega dela, ki je sedaj nastal z izvajanjem projekta. Velike organizacije </a:t>
            </a:r>
            <a:r>
              <a:rPr lang="sl-SI" baseline="0" dirty="0" err="1">
                <a:solidFill>
                  <a:prstClr val="black"/>
                </a:solidFill>
                <a:latin typeface="Ubuntu" panose="020B0504030602030204" pitchFamily="34" charset="0"/>
              </a:rPr>
              <a:t>ponavadi</a:t>
            </a:r>
            <a:r>
              <a:rPr lang="sl-SI" baseline="0" dirty="0">
                <a:solidFill>
                  <a:prstClr val="black"/>
                </a:solidFill>
                <a:latin typeface="Ubuntu" panose="020B0504030602030204" pitchFamily="34" charset="0"/>
              </a:rPr>
              <a:t> ne pomislijo na to tveganje, da bi imeli pri projektu dodatno osebo za računovodske storitve ali pripravo naročil. Če imate projekt imate tudi več aktivnosti, kjer zahtevate naročanje zunanjih izvajalcev in to pomeni večji obseg dela za oddelek kjer se v vašem podjetju ukvarjajo s tem. </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baseline="0" dirty="0">
                <a:solidFill>
                  <a:prstClr val="black"/>
                </a:solidFill>
                <a:latin typeface="Ubuntu" panose="020B0504030602030204" pitchFamily="34" charset="0"/>
              </a:rPr>
              <a:t>Za vsako tveganje premislite kakšen bo ta načrt B, na kakšen način boste premostili, omilili ali popolnoma izbrisali tveganja. Po navodilih je, da navedete v projektni prijavo od najbolj pomembnega tveganja proti najmanj pomembnemu tveganju in da pri vsakem napišete možen način naslavljanja tega tveganja. Pri tem ne pozabite na družbeno-gospodarsko okolje, predvsem deležnike – sploh če imate kakšne projekte, ki jih izvajate v naravi, v okolju, kjer morate obvestiti lastnike zemljišč, sosednjih zemljišč ipd. </a:t>
            </a:r>
            <a:r>
              <a:rPr lang="sl-SI" dirty="0">
                <a:solidFill>
                  <a:prstClr val="black"/>
                </a:solidFill>
                <a:latin typeface="Ubuntu" panose="020B0504030602030204" pitchFamily="34" charset="0"/>
              </a:rPr>
              <a:t>Zagotovite, da je seznam skladen z „ovirami in predpostavkami“, navedenimi v obrazcu C1 (Podrobnosti o predlaganih ukrepih).</a:t>
            </a:r>
          </a:p>
          <a:p>
            <a:pPr algn="just">
              <a:spcAft>
                <a:spcPts val="1000"/>
              </a:spcAft>
            </a:pPr>
            <a:r>
              <a:rPr lang="sl-SI" baseline="0" dirty="0">
                <a:solidFill>
                  <a:prstClr val="black"/>
                </a:solidFill>
                <a:latin typeface="Ubuntu" panose="020B0504030602030204" pitchFamily="34" charset="0"/>
              </a:rPr>
              <a:t>Povzetek </a:t>
            </a:r>
            <a:r>
              <a:rPr lang="sl-SI" b="0" baseline="0" dirty="0">
                <a:solidFill>
                  <a:prstClr val="black"/>
                </a:solidFill>
                <a:latin typeface="Ubuntu" panose="020B0504030602030204" pitchFamily="34" charset="0"/>
              </a:rPr>
              <a:t>- p</a:t>
            </a:r>
            <a:r>
              <a:rPr lang="sl-SI" b="0" dirty="0">
                <a:solidFill>
                  <a:prstClr val="black"/>
                </a:solidFill>
                <a:latin typeface="Ubuntu" panose="020B0504030602030204" pitchFamily="34" charset="0"/>
              </a:rPr>
              <a:t>otrebna podrobna navedba, kako so zaznana tveganja upoštevana pri </a:t>
            </a:r>
            <a:r>
              <a:rPr lang="sl-SI" b="0" dirty="0">
                <a:solidFill>
                  <a:srgbClr val="FF0000"/>
                </a:solidFill>
                <a:latin typeface="Ubuntu" panose="020B0504030602030204" pitchFamily="34" charset="0"/>
              </a:rPr>
              <a:t>pripravi projekta. To mora biti razvidno tudi v vaših aktivnostih, vi lahko na ta način tudi opravičite</a:t>
            </a:r>
            <a:r>
              <a:rPr lang="sl-SI" b="0" baseline="0" dirty="0">
                <a:solidFill>
                  <a:srgbClr val="FF0000"/>
                </a:solidFill>
                <a:latin typeface="Ubuntu" panose="020B0504030602030204" pitchFamily="34" charset="0"/>
              </a:rPr>
              <a:t> zakaj so določene aktivnosti zastavljene na določen način. Npr. to lokacijo smo izbrali, ker so na drugi pogoste poplave in je večje tveganje, da tam ne bomo mogli izvesti vseh aktivnosti, zato smo izbrali to drugo lokacijo. Tudi časovni razpon je pomemben – priporočajo, da si dodate 6 mesecev ko izračunate trajanje projekta, ravno zaradi takih dejavnikov. Da ne boste na koncu v stiski s časom ali pa da ne boste zamujali s samimi aktivnostmi. Pomembno je seveda tudi upoštevanje v proračunu -  vi lahko določene zneske navedete višje, ker </a:t>
            </a:r>
            <a:r>
              <a:rPr lang="sl-SI" b="0" baseline="0" dirty="0" err="1">
                <a:solidFill>
                  <a:srgbClr val="FF0000"/>
                </a:solidFill>
                <a:latin typeface="Ubuntu" panose="020B0504030602030204" pitchFamily="34" charset="0"/>
              </a:rPr>
              <a:t>pričakujeto</a:t>
            </a:r>
            <a:r>
              <a:rPr lang="sl-SI" b="0" baseline="0" dirty="0">
                <a:solidFill>
                  <a:srgbClr val="FF0000"/>
                </a:solidFill>
                <a:latin typeface="Ubuntu" panose="020B0504030602030204" pitchFamily="34" charset="0"/>
              </a:rPr>
              <a:t>, da bodo določeni zneski višji npr. povišanje plač v časovnem obdobju projekta.  </a:t>
            </a:r>
            <a:r>
              <a:rPr lang="sl-SI" b="0" dirty="0">
                <a:solidFill>
                  <a:prstClr val="black"/>
                </a:solidFill>
                <a:latin typeface="Ubuntu" panose="020B0504030602030204" pitchFamily="34" charset="0"/>
              </a:rPr>
              <a:t> </a:t>
            </a: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21</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3 korak</a:t>
            </a:r>
            <a:r>
              <a:rPr lang="sl-SI" baseline="0" dirty="0">
                <a:solidFill>
                  <a:prstClr val="black"/>
                </a:solidFill>
                <a:latin typeface="Ubuntu" panose="020B0504030602030204" pitchFamily="34" charset="0"/>
              </a:rPr>
              <a:t> je strategija. Imate tveganja, vesta katera so najpomembnejša in katera manj pomembna in na podlagi tega boste vzpostavili strategijo. Tu navedite vse interne in zunanje dogodke, </a:t>
            </a:r>
            <a:r>
              <a:rPr lang="sl-SI" dirty="0">
                <a:solidFill>
                  <a:prstClr val="black"/>
                </a:solidFill>
                <a:latin typeface="Ubuntu" panose="020B0504030602030204" pitchFamily="34" charset="0"/>
              </a:rPr>
              <a:t>ki bi lahko imeli večji negativni vpliv na uspešno izvedbo projekta. Pomembni so tudi interni dogodki, če ste npr. večja organizacija</a:t>
            </a:r>
            <a:r>
              <a:rPr lang="sl-SI" baseline="0" dirty="0">
                <a:solidFill>
                  <a:prstClr val="black"/>
                </a:solidFill>
                <a:latin typeface="Ubuntu" panose="020B0504030602030204" pitchFamily="34" charset="0"/>
              </a:rPr>
              <a:t> – vi ste projektna skupina, ki si je zamislila projekt pa se vodstvo ne strinja popolnoma. Lahko tudi vaša računovodska skupina ne uspe izvesti večjega obsega dela, ki je sedaj nastal z izvajanjem projekta. Velike organizacije </a:t>
            </a:r>
            <a:r>
              <a:rPr lang="sl-SI" baseline="0" dirty="0" err="1">
                <a:solidFill>
                  <a:prstClr val="black"/>
                </a:solidFill>
                <a:latin typeface="Ubuntu" panose="020B0504030602030204" pitchFamily="34" charset="0"/>
              </a:rPr>
              <a:t>ponavadi</a:t>
            </a:r>
            <a:r>
              <a:rPr lang="sl-SI" baseline="0" dirty="0">
                <a:solidFill>
                  <a:prstClr val="black"/>
                </a:solidFill>
                <a:latin typeface="Ubuntu" panose="020B0504030602030204" pitchFamily="34" charset="0"/>
              </a:rPr>
              <a:t> ne pomislijo na to tveganje, da bi imeli pri projektu dodatno osebo za računovodske storitve ali pripravo naročil. Če imate projekt imate tudi več aktivnosti, kjer zahtevate naročanje zunanjih izvajalcev in to pomeni večji obseg dela za oddelek kjer se v vašem podjetju ukvarjajo s tem. </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baseline="0" dirty="0">
                <a:solidFill>
                  <a:prstClr val="black"/>
                </a:solidFill>
                <a:latin typeface="Ubuntu" panose="020B0504030602030204" pitchFamily="34" charset="0"/>
              </a:rPr>
              <a:t>Za vsako tveganje premislite kakšen bo ta načrt B, na kakšen način boste premostili, omilili ali popolnoma izbrisali tveganja. Po navodilih je, da navedete v projektni prijavo od najbolj pomembnega tveganja proti najmanj pomembnemu tveganju in da pri vsakem napišete možen način naslavljanja tega tveganja. Pri tem ne pozabite na družbeno-gospodarsko okolje, predvsem deležnike – sploh če imate kakšne projekte, ki jih izvajate v naravi, v okolju, kjer morate obvestiti lastnike zemljišč, sosednjih zemljišč ipd. </a:t>
            </a:r>
            <a:r>
              <a:rPr lang="sl-SI" dirty="0">
                <a:solidFill>
                  <a:prstClr val="black"/>
                </a:solidFill>
                <a:latin typeface="Ubuntu" panose="020B0504030602030204" pitchFamily="34" charset="0"/>
              </a:rPr>
              <a:t>Zagotovite, da je seznam skladen z „ovirami in predpostavkami“, navedenimi v obrazcu C1 (Podrobnosti o predlaganih ukrepih).</a:t>
            </a:r>
          </a:p>
          <a:p>
            <a:pPr algn="just">
              <a:spcAft>
                <a:spcPts val="1000"/>
              </a:spcAft>
            </a:pPr>
            <a:r>
              <a:rPr lang="sl-SI" baseline="0" dirty="0">
                <a:solidFill>
                  <a:prstClr val="black"/>
                </a:solidFill>
                <a:latin typeface="Ubuntu" panose="020B0504030602030204" pitchFamily="34" charset="0"/>
              </a:rPr>
              <a:t>Povzetek </a:t>
            </a:r>
            <a:r>
              <a:rPr lang="sl-SI" b="0" baseline="0" dirty="0">
                <a:solidFill>
                  <a:prstClr val="black"/>
                </a:solidFill>
                <a:latin typeface="Ubuntu" panose="020B0504030602030204" pitchFamily="34" charset="0"/>
              </a:rPr>
              <a:t>- p</a:t>
            </a:r>
            <a:r>
              <a:rPr lang="sl-SI" b="0" dirty="0">
                <a:solidFill>
                  <a:prstClr val="black"/>
                </a:solidFill>
                <a:latin typeface="Ubuntu" panose="020B0504030602030204" pitchFamily="34" charset="0"/>
              </a:rPr>
              <a:t>otrebna podrobna navedba, kako so zaznana tveganja upoštevana pri </a:t>
            </a:r>
            <a:r>
              <a:rPr lang="sl-SI" b="0" dirty="0">
                <a:solidFill>
                  <a:srgbClr val="FF0000"/>
                </a:solidFill>
                <a:latin typeface="Ubuntu" panose="020B0504030602030204" pitchFamily="34" charset="0"/>
              </a:rPr>
              <a:t>pripravi projekta. To mora biti razvidno tudi v vaših aktivnostih, vi lahko na ta način tudi opravičite</a:t>
            </a:r>
            <a:r>
              <a:rPr lang="sl-SI" b="0" baseline="0" dirty="0">
                <a:solidFill>
                  <a:srgbClr val="FF0000"/>
                </a:solidFill>
                <a:latin typeface="Ubuntu" panose="020B0504030602030204" pitchFamily="34" charset="0"/>
              </a:rPr>
              <a:t> zakaj so določene aktivnosti zastavljene na določen način. Npr. to lokacijo smo izbrali, ker so na drugi pogoste poplave in je večje tveganje, da tam ne bomo mogli izvesti vseh aktivnosti, zato smo izbrali to drugo lokacijo. Tudi časovni razpon je pomemben – priporočajo, da si dodate 6 mesecev ko izračunate trajanje projekta, ravno zaradi takih dejavnikov. Da ne boste na koncu v stiski s časom ali pa da ne boste zamujali s samimi aktivnostmi. Pomembno je seveda tudi upoštevanje v proračunu -  vi lahko določene zneske navedete višje, ker </a:t>
            </a:r>
            <a:r>
              <a:rPr lang="sl-SI" b="0" baseline="0" dirty="0" err="1">
                <a:solidFill>
                  <a:srgbClr val="FF0000"/>
                </a:solidFill>
                <a:latin typeface="Ubuntu" panose="020B0504030602030204" pitchFamily="34" charset="0"/>
              </a:rPr>
              <a:t>pričakujeto</a:t>
            </a:r>
            <a:r>
              <a:rPr lang="sl-SI" b="0" baseline="0" dirty="0">
                <a:solidFill>
                  <a:srgbClr val="FF0000"/>
                </a:solidFill>
                <a:latin typeface="Ubuntu" panose="020B0504030602030204" pitchFamily="34" charset="0"/>
              </a:rPr>
              <a:t>, da bodo določeni zneski višji npr. povišanje plač v časovnem obdobju projekta.  </a:t>
            </a:r>
            <a:r>
              <a:rPr lang="sl-SI" b="0" dirty="0">
                <a:solidFill>
                  <a:prstClr val="black"/>
                </a:solidFill>
                <a:latin typeface="Ubuntu" panose="020B0504030602030204" pitchFamily="34" charset="0"/>
              </a:rPr>
              <a:t> </a:t>
            </a: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22</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3 korak</a:t>
            </a:r>
            <a:r>
              <a:rPr lang="sl-SI" baseline="0" dirty="0">
                <a:solidFill>
                  <a:prstClr val="black"/>
                </a:solidFill>
                <a:latin typeface="Ubuntu" panose="020B0504030602030204" pitchFamily="34" charset="0"/>
              </a:rPr>
              <a:t> je strategija. Imate tveganja, vesta katera so najpomembnejša in katera manj pomembna in na podlagi tega boste vzpostavili strategijo. Tu navedite vse interne in zunanje dogodke, </a:t>
            </a:r>
            <a:r>
              <a:rPr lang="sl-SI" dirty="0">
                <a:solidFill>
                  <a:prstClr val="black"/>
                </a:solidFill>
                <a:latin typeface="Ubuntu" panose="020B0504030602030204" pitchFamily="34" charset="0"/>
              </a:rPr>
              <a:t>ki bi lahko imeli večji negativni vpliv na uspešno izvedbo projekta. Pomembni so tudi interni dogodki, če ste npr. večja organizacija</a:t>
            </a:r>
            <a:r>
              <a:rPr lang="sl-SI" baseline="0" dirty="0">
                <a:solidFill>
                  <a:prstClr val="black"/>
                </a:solidFill>
                <a:latin typeface="Ubuntu" panose="020B0504030602030204" pitchFamily="34" charset="0"/>
              </a:rPr>
              <a:t> – vi ste projektna skupina, ki si je zamislila projekt pa se vodstvo ne strinja popolnoma. Lahko tudi vaša računovodska skupina ne uspe izvesti večjega obsega dela, ki je sedaj nastal z izvajanjem projekta. Velike organizacije </a:t>
            </a:r>
            <a:r>
              <a:rPr lang="sl-SI" baseline="0" dirty="0" err="1">
                <a:solidFill>
                  <a:prstClr val="black"/>
                </a:solidFill>
                <a:latin typeface="Ubuntu" panose="020B0504030602030204" pitchFamily="34" charset="0"/>
              </a:rPr>
              <a:t>ponavadi</a:t>
            </a:r>
            <a:r>
              <a:rPr lang="sl-SI" baseline="0" dirty="0">
                <a:solidFill>
                  <a:prstClr val="black"/>
                </a:solidFill>
                <a:latin typeface="Ubuntu" panose="020B0504030602030204" pitchFamily="34" charset="0"/>
              </a:rPr>
              <a:t> ne pomislijo na to tveganje, da bi imeli pri projektu dodatno osebo za računovodske storitve ali pripravo naročil. Če imate projekt imate tudi več aktivnosti, kjer zahtevate naročanje zunanjih izvajalcev in to pomeni večji obseg dela za oddelek kjer se v vašem podjetju ukvarjajo s tem. </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baseline="0" dirty="0">
                <a:solidFill>
                  <a:prstClr val="black"/>
                </a:solidFill>
                <a:latin typeface="Ubuntu" panose="020B0504030602030204" pitchFamily="34" charset="0"/>
              </a:rPr>
              <a:t>Za vsako tveganje premislite kakšen bo ta načrt B, na kakšen način boste premostili, omilili ali popolnoma izbrisali tveganja. Po navodilih je, da navedete v projektni prijavo od najbolj pomembnega tveganja proti najmanj pomembnemu tveganju in da pri vsakem napišete možen način naslavljanja tega tveganja. Pri tem ne pozabite na družbeno-gospodarsko okolje, predvsem deležnike – sploh če imate kakšne projekte, ki jih izvajate v naravi, v okolju, kjer morate obvestiti lastnike zemljišč, sosednjih zemljišč ipd. </a:t>
            </a:r>
            <a:r>
              <a:rPr lang="sl-SI" dirty="0">
                <a:solidFill>
                  <a:prstClr val="black"/>
                </a:solidFill>
                <a:latin typeface="Ubuntu" panose="020B0504030602030204" pitchFamily="34" charset="0"/>
              </a:rPr>
              <a:t>Zagotovite, da je seznam skladen z „ovirami in predpostavkami“, navedenimi v obrazcu C1 (Podrobnosti o predlaganih ukrepih).</a:t>
            </a:r>
          </a:p>
          <a:p>
            <a:pPr algn="just">
              <a:spcAft>
                <a:spcPts val="1000"/>
              </a:spcAft>
            </a:pPr>
            <a:r>
              <a:rPr lang="sl-SI" baseline="0" dirty="0">
                <a:solidFill>
                  <a:prstClr val="black"/>
                </a:solidFill>
                <a:latin typeface="Ubuntu" panose="020B0504030602030204" pitchFamily="34" charset="0"/>
              </a:rPr>
              <a:t>Povzetek </a:t>
            </a:r>
            <a:r>
              <a:rPr lang="sl-SI" b="0" baseline="0" dirty="0">
                <a:solidFill>
                  <a:prstClr val="black"/>
                </a:solidFill>
                <a:latin typeface="Ubuntu" panose="020B0504030602030204" pitchFamily="34" charset="0"/>
              </a:rPr>
              <a:t>- p</a:t>
            </a:r>
            <a:r>
              <a:rPr lang="sl-SI" b="0" dirty="0">
                <a:solidFill>
                  <a:prstClr val="black"/>
                </a:solidFill>
                <a:latin typeface="Ubuntu" panose="020B0504030602030204" pitchFamily="34" charset="0"/>
              </a:rPr>
              <a:t>otrebna podrobna navedba, kako so zaznana tveganja upoštevana pri </a:t>
            </a:r>
            <a:r>
              <a:rPr lang="sl-SI" b="0" dirty="0">
                <a:solidFill>
                  <a:srgbClr val="FF0000"/>
                </a:solidFill>
                <a:latin typeface="Ubuntu" panose="020B0504030602030204" pitchFamily="34" charset="0"/>
              </a:rPr>
              <a:t>pripravi projekta. To mora biti razvidno tudi v vaših aktivnostih, vi lahko na ta način tudi opravičite</a:t>
            </a:r>
            <a:r>
              <a:rPr lang="sl-SI" b="0" baseline="0" dirty="0">
                <a:solidFill>
                  <a:srgbClr val="FF0000"/>
                </a:solidFill>
                <a:latin typeface="Ubuntu" panose="020B0504030602030204" pitchFamily="34" charset="0"/>
              </a:rPr>
              <a:t> zakaj so določene aktivnosti zastavljene na določen način. Npr. to lokacijo smo izbrali, ker so na drugi pogoste poplave in je večje tveganje, da tam ne bomo mogli izvesti vseh aktivnosti, zato smo izbrali to drugo lokacijo. Tudi časovni razpon je pomemben – priporočajo, da si dodate 6 mesecev ko izračunate trajanje projekta, ravno zaradi takih dejavnikov. Da ne boste na koncu v stiski s časom ali pa da ne boste zamujali s samimi aktivnostmi. Pomembno je seveda tudi upoštevanje v proračunu -  vi lahko določene zneske navedete višje, ker </a:t>
            </a:r>
            <a:r>
              <a:rPr lang="sl-SI" b="0" baseline="0" dirty="0" err="1">
                <a:solidFill>
                  <a:srgbClr val="FF0000"/>
                </a:solidFill>
                <a:latin typeface="Ubuntu" panose="020B0504030602030204" pitchFamily="34" charset="0"/>
              </a:rPr>
              <a:t>pričakujeto</a:t>
            </a:r>
            <a:r>
              <a:rPr lang="sl-SI" b="0" baseline="0" dirty="0">
                <a:solidFill>
                  <a:srgbClr val="FF0000"/>
                </a:solidFill>
                <a:latin typeface="Ubuntu" panose="020B0504030602030204" pitchFamily="34" charset="0"/>
              </a:rPr>
              <a:t>, da bodo določeni zneski višji npr. povišanje plač v časovnem obdobju projekta.  </a:t>
            </a:r>
            <a:r>
              <a:rPr lang="sl-SI" b="0" dirty="0">
                <a:solidFill>
                  <a:prstClr val="black"/>
                </a:solidFill>
                <a:latin typeface="Ubuntu" panose="020B0504030602030204" pitchFamily="34" charset="0"/>
              </a:rPr>
              <a:t> </a:t>
            </a: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23</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3 korak</a:t>
            </a:r>
            <a:r>
              <a:rPr lang="sl-SI" baseline="0" dirty="0">
                <a:solidFill>
                  <a:prstClr val="black"/>
                </a:solidFill>
                <a:latin typeface="Ubuntu" panose="020B0504030602030204" pitchFamily="34" charset="0"/>
              </a:rPr>
              <a:t> je strategija. Imate tveganja, vesta katera so najpomembnejša in katera manj pomembna in na podlagi tega boste vzpostavili strategijo. Tu navedite vse interne in zunanje dogodke, </a:t>
            </a:r>
            <a:r>
              <a:rPr lang="sl-SI" dirty="0">
                <a:solidFill>
                  <a:prstClr val="black"/>
                </a:solidFill>
                <a:latin typeface="Ubuntu" panose="020B0504030602030204" pitchFamily="34" charset="0"/>
              </a:rPr>
              <a:t>ki bi lahko imeli večji negativni vpliv na uspešno izvedbo projekta. Pomembni so tudi interni dogodki, če ste npr. večja organizacija</a:t>
            </a:r>
            <a:r>
              <a:rPr lang="sl-SI" baseline="0" dirty="0">
                <a:solidFill>
                  <a:prstClr val="black"/>
                </a:solidFill>
                <a:latin typeface="Ubuntu" panose="020B0504030602030204" pitchFamily="34" charset="0"/>
              </a:rPr>
              <a:t> – vi ste projektna skupina, ki si je zamislila projekt pa se vodstvo ne strinja popolnoma. Lahko tudi vaša računovodska skupina ne uspe izvesti večjega obsega dela, ki je sedaj nastal z izvajanjem projekta. Velike organizacije </a:t>
            </a:r>
            <a:r>
              <a:rPr lang="sl-SI" baseline="0" dirty="0" err="1">
                <a:solidFill>
                  <a:prstClr val="black"/>
                </a:solidFill>
                <a:latin typeface="Ubuntu" panose="020B0504030602030204" pitchFamily="34" charset="0"/>
              </a:rPr>
              <a:t>ponavadi</a:t>
            </a:r>
            <a:r>
              <a:rPr lang="sl-SI" baseline="0" dirty="0">
                <a:solidFill>
                  <a:prstClr val="black"/>
                </a:solidFill>
                <a:latin typeface="Ubuntu" panose="020B0504030602030204" pitchFamily="34" charset="0"/>
              </a:rPr>
              <a:t> ne pomislijo na to tveganje, da bi imeli pri projektu dodatno osebo za računovodske storitve ali pripravo naročil. Če imate projekt imate tudi več aktivnosti, kjer zahtevate naročanje zunanjih izvajalcev in to pomeni večji obseg dela za oddelek kjer se v vašem podjetju ukvarjajo s tem. </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baseline="0" dirty="0">
                <a:solidFill>
                  <a:prstClr val="black"/>
                </a:solidFill>
                <a:latin typeface="Ubuntu" panose="020B0504030602030204" pitchFamily="34" charset="0"/>
              </a:rPr>
              <a:t>Za vsako tveganje premislite kakšen bo ta načrt B, na kakšen način boste premostili, omilili ali popolnoma izbrisali tveganja. Po navodilih je, da navedete v projektni prijavo od najbolj pomembnega tveganja proti najmanj pomembnemu tveganju in da pri vsakem napišete možen način naslavljanja tega tveganja. Pri tem ne pozabite na družbeno-gospodarsko okolje, predvsem deležnike – sploh če imate kakšne projekte, ki jih izvajate v naravi, v okolju, kjer morate obvestiti lastnike zemljišč, sosednjih zemljišč ipd. </a:t>
            </a:r>
            <a:r>
              <a:rPr lang="sl-SI" dirty="0">
                <a:solidFill>
                  <a:prstClr val="black"/>
                </a:solidFill>
                <a:latin typeface="Ubuntu" panose="020B0504030602030204" pitchFamily="34" charset="0"/>
              </a:rPr>
              <a:t>Zagotovite, da je seznam skladen z „ovirami in predpostavkami“, navedenimi v obrazcu C1 (Podrobnosti o predlaganih ukrepih).</a:t>
            </a:r>
          </a:p>
          <a:p>
            <a:pPr algn="just">
              <a:spcAft>
                <a:spcPts val="1000"/>
              </a:spcAft>
            </a:pPr>
            <a:r>
              <a:rPr lang="sl-SI" baseline="0" dirty="0">
                <a:solidFill>
                  <a:prstClr val="black"/>
                </a:solidFill>
                <a:latin typeface="Ubuntu" panose="020B0504030602030204" pitchFamily="34" charset="0"/>
              </a:rPr>
              <a:t>Povzetek </a:t>
            </a:r>
            <a:r>
              <a:rPr lang="sl-SI" b="0" baseline="0" dirty="0">
                <a:solidFill>
                  <a:prstClr val="black"/>
                </a:solidFill>
                <a:latin typeface="Ubuntu" panose="020B0504030602030204" pitchFamily="34" charset="0"/>
              </a:rPr>
              <a:t>- p</a:t>
            </a:r>
            <a:r>
              <a:rPr lang="sl-SI" b="0" dirty="0">
                <a:solidFill>
                  <a:prstClr val="black"/>
                </a:solidFill>
                <a:latin typeface="Ubuntu" panose="020B0504030602030204" pitchFamily="34" charset="0"/>
              </a:rPr>
              <a:t>otrebna podrobna navedba, kako so zaznana tveganja upoštevana pri </a:t>
            </a:r>
            <a:r>
              <a:rPr lang="sl-SI" b="0" dirty="0">
                <a:solidFill>
                  <a:srgbClr val="FF0000"/>
                </a:solidFill>
                <a:latin typeface="Ubuntu" panose="020B0504030602030204" pitchFamily="34" charset="0"/>
              </a:rPr>
              <a:t>pripravi projekta. To mora biti razvidno tudi v vaših aktivnostih, vi lahko na ta način tudi opravičite</a:t>
            </a:r>
            <a:r>
              <a:rPr lang="sl-SI" b="0" baseline="0" dirty="0">
                <a:solidFill>
                  <a:srgbClr val="FF0000"/>
                </a:solidFill>
                <a:latin typeface="Ubuntu" panose="020B0504030602030204" pitchFamily="34" charset="0"/>
              </a:rPr>
              <a:t> zakaj so določene aktivnosti zastavljene na določen način. Npr. to lokacijo smo izbrali, ker so na drugi pogoste poplave in je večje tveganje, da tam ne bomo mogli izvesti vseh aktivnosti, zato smo izbrali to drugo lokacijo. Tudi časovni razpon je pomemben – priporočajo, da si dodate 6 mesecev ko izračunate trajanje projekta, ravno zaradi takih dejavnikov. Da ne boste na koncu v stiski s časom ali pa da ne boste zamujali s samimi aktivnostmi. Pomembno je seveda tudi upoštevanje v proračunu -  vi lahko določene zneske navedete višje, ker </a:t>
            </a:r>
            <a:r>
              <a:rPr lang="sl-SI" b="0" baseline="0" dirty="0" err="1">
                <a:solidFill>
                  <a:srgbClr val="FF0000"/>
                </a:solidFill>
                <a:latin typeface="Ubuntu" panose="020B0504030602030204" pitchFamily="34" charset="0"/>
              </a:rPr>
              <a:t>pričakujeto</a:t>
            </a:r>
            <a:r>
              <a:rPr lang="sl-SI" b="0" baseline="0" dirty="0">
                <a:solidFill>
                  <a:srgbClr val="FF0000"/>
                </a:solidFill>
                <a:latin typeface="Ubuntu" panose="020B0504030602030204" pitchFamily="34" charset="0"/>
              </a:rPr>
              <a:t>, da bodo določeni zneski višji npr. povišanje plač v časovnem obdobju projekta.  </a:t>
            </a:r>
            <a:r>
              <a:rPr lang="sl-SI" b="0" dirty="0">
                <a:solidFill>
                  <a:prstClr val="black"/>
                </a:solidFill>
                <a:latin typeface="Ubuntu" panose="020B0504030602030204" pitchFamily="34" charset="0"/>
              </a:rPr>
              <a:t> </a:t>
            </a: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24</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3 korak</a:t>
            </a:r>
            <a:r>
              <a:rPr lang="sl-SI" baseline="0" dirty="0">
                <a:solidFill>
                  <a:prstClr val="black"/>
                </a:solidFill>
                <a:latin typeface="Ubuntu" panose="020B0504030602030204" pitchFamily="34" charset="0"/>
              </a:rPr>
              <a:t> je strategija. Imate tveganja, vesta katera so najpomembnejša in katera manj pomembna in na podlagi tega boste vzpostavili strategijo. Tu navedite vse interne in zunanje dogodke, </a:t>
            </a:r>
            <a:r>
              <a:rPr lang="sl-SI" dirty="0">
                <a:solidFill>
                  <a:prstClr val="black"/>
                </a:solidFill>
                <a:latin typeface="Ubuntu" panose="020B0504030602030204" pitchFamily="34" charset="0"/>
              </a:rPr>
              <a:t>ki bi lahko imeli večji negativni vpliv na uspešno izvedbo projekta. Pomembni so tudi interni dogodki, če ste npr. večja organizacija</a:t>
            </a:r>
            <a:r>
              <a:rPr lang="sl-SI" baseline="0" dirty="0">
                <a:solidFill>
                  <a:prstClr val="black"/>
                </a:solidFill>
                <a:latin typeface="Ubuntu" panose="020B0504030602030204" pitchFamily="34" charset="0"/>
              </a:rPr>
              <a:t> – vi ste projektna skupina, ki si je zamislila projekt pa se vodstvo ne strinja popolnoma. Lahko tudi vaša računovodska skupina ne uspe izvesti večjega obsega dela, ki je sedaj nastal z izvajanjem projekta. Velike organizacije </a:t>
            </a:r>
            <a:r>
              <a:rPr lang="sl-SI" baseline="0" dirty="0" err="1">
                <a:solidFill>
                  <a:prstClr val="black"/>
                </a:solidFill>
                <a:latin typeface="Ubuntu" panose="020B0504030602030204" pitchFamily="34" charset="0"/>
              </a:rPr>
              <a:t>ponavadi</a:t>
            </a:r>
            <a:r>
              <a:rPr lang="sl-SI" baseline="0" dirty="0">
                <a:solidFill>
                  <a:prstClr val="black"/>
                </a:solidFill>
                <a:latin typeface="Ubuntu" panose="020B0504030602030204" pitchFamily="34" charset="0"/>
              </a:rPr>
              <a:t> ne pomislijo na to tveganje, da bi imeli pri projektu dodatno osebo za računovodske storitve ali pripravo naročil. Če imate projekt imate tudi več aktivnosti, kjer zahtevate naročanje zunanjih izvajalcev in to pomeni večji obseg dela za oddelek kjer se v vašem podjetju ukvarjajo s tem. </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baseline="0" dirty="0">
                <a:solidFill>
                  <a:prstClr val="black"/>
                </a:solidFill>
                <a:latin typeface="Ubuntu" panose="020B0504030602030204" pitchFamily="34" charset="0"/>
              </a:rPr>
              <a:t>Za vsako tveganje premislite kakšen bo ta načrt B, na kakšen način boste premostili, omilili ali popolnoma izbrisali tveganja. Po navodilih je, da navedete v projektni prijavo od najbolj pomembnega tveganja proti najmanj pomembnemu tveganju in da pri vsakem napišete možen način naslavljanja tega tveganja. Pri tem ne pozabite na družbeno-gospodarsko okolje, predvsem deležnike – sploh če imate kakšne projekte, ki jih izvajate v naravi, v okolju, kjer morate obvestiti lastnike zemljišč, sosednjih zemljišč ipd. </a:t>
            </a:r>
            <a:r>
              <a:rPr lang="sl-SI" dirty="0">
                <a:solidFill>
                  <a:prstClr val="black"/>
                </a:solidFill>
                <a:latin typeface="Ubuntu" panose="020B0504030602030204" pitchFamily="34" charset="0"/>
              </a:rPr>
              <a:t>Zagotovite, da je seznam skladen z „ovirami in predpostavkami“, navedenimi v obrazcu C1 (Podrobnosti o predlaganih ukrepih).</a:t>
            </a:r>
          </a:p>
          <a:p>
            <a:pPr algn="just">
              <a:spcAft>
                <a:spcPts val="1000"/>
              </a:spcAft>
            </a:pPr>
            <a:r>
              <a:rPr lang="sl-SI" baseline="0" dirty="0">
                <a:solidFill>
                  <a:prstClr val="black"/>
                </a:solidFill>
                <a:latin typeface="Ubuntu" panose="020B0504030602030204" pitchFamily="34" charset="0"/>
              </a:rPr>
              <a:t>Povzetek </a:t>
            </a:r>
            <a:r>
              <a:rPr lang="sl-SI" b="0" baseline="0" dirty="0">
                <a:solidFill>
                  <a:prstClr val="black"/>
                </a:solidFill>
                <a:latin typeface="Ubuntu" panose="020B0504030602030204" pitchFamily="34" charset="0"/>
              </a:rPr>
              <a:t>- p</a:t>
            </a:r>
            <a:r>
              <a:rPr lang="sl-SI" b="0" dirty="0">
                <a:solidFill>
                  <a:prstClr val="black"/>
                </a:solidFill>
                <a:latin typeface="Ubuntu" panose="020B0504030602030204" pitchFamily="34" charset="0"/>
              </a:rPr>
              <a:t>otrebna podrobna navedba, kako so zaznana tveganja upoštevana pri </a:t>
            </a:r>
            <a:r>
              <a:rPr lang="sl-SI" b="0" dirty="0">
                <a:solidFill>
                  <a:srgbClr val="FF0000"/>
                </a:solidFill>
                <a:latin typeface="Ubuntu" panose="020B0504030602030204" pitchFamily="34" charset="0"/>
              </a:rPr>
              <a:t>pripravi projekta. To mora biti razvidno tudi v vaših aktivnostih, vi lahko na ta način tudi opravičite</a:t>
            </a:r>
            <a:r>
              <a:rPr lang="sl-SI" b="0" baseline="0" dirty="0">
                <a:solidFill>
                  <a:srgbClr val="FF0000"/>
                </a:solidFill>
                <a:latin typeface="Ubuntu" panose="020B0504030602030204" pitchFamily="34" charset="0"/>
              </a:rPr>
              <a:t> zakaj so določene aktivnosti zastavljene na določen način. Npr. to lokacijo smo izbrali, ker so na drugi pogoste poplave in je večje tveganje, da tam ne bomo mogli izvesti vseh aktivnosti, zato smo izbrali to drugo lokacijo. Tudi časovni razpon je pomemben – priporočajo, da si dodate 6 mesecev ko izračunate trajanje projekta, ravno zaradi takih dejavnikov. Da ne boste na koncu v stiski s časom ali pa da ne boste zamujali s samimi aktivnostmi. Pomembno je seveda tudi upoštevanje v proračunu -  vi lahko določene zneske navedete višje, ker </a:t>
            </a:r>
            <a:r>
              <a:rPr lang="sl-SI" b="0" baseline="0" dirty="0" err="1">
                <a:solidFill>
                  <a:srgbClr val="FF0000"/>
                </a:solidFill>
                <a:latin typeface="Ubuntu" panose="020B0504030602030204" pitchFamily="34" charset="0"/>
              </a:rPr>
              <a:t>pričakujeto</a:t>
            </a:r>
            <a:r>
              <a:rPr lang="sl-SI" b="0" baseline="0" dirty="0">
                <a:solidFill>
                  <a:srgbClr val="FF0000"/>
                </a:solidFill>
                <a:latin typeface="Ubuntu" panose="020B0504030602030204" pitchFamily="34" charset="0"/>
              </a:rPr>
              <a:t>, da bodo določeni zneski višji npr. povišanje plač v časovnem obdobju projekta.  </a:t>
            </a:r>
            <a:r>
              <a:rPr lang="sl-SI" b="0" dirty="0">
                <a:solidFill>
                  <a:prstClr val="black"/>
                </a:solidFill>
                <a:latin typeface="Ubuntu" panose="020B0504030602030204" pitchFamily="34" charset="0"/>
              </a:rPr>
              <a:t> </a:t>
            </a: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25</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algn="just">
              <a:spcAft>
                <a:spcPts val="1000"/>
              </a:spcAft>
            </a:pPr>
            <a:r>
              <a:rPr lang="sl-SI" dirty="0">
                <a:solidFill>
                  <a:prstClr val="black"/>
                </a:solidFill>
                <a:latin typeface="Ubuntu" panose="020B0504030602030204" pitchFamily="34" charset="0"/>
              </a:rPr>
              <a:t>3 korak</a:t>
            </a:r>
            <a:r>
              <a:rPr lang="sl-SI" baseline="0" dirty="0">
                <a:solidFill>
                  <a:prstClr val="black"/>
                </a:solidFill>
                <a:latin typeface="Ubuntu" panose="020B0504030602030204" pitchFamily="34" charset="0"/>
              </a:rPr>
              <a:t> je strategija. Imate tveganja, vesta katera so najpomembnejša in katera manj pomembna in na podlagi tega boste vzpostavili strategijo. Tu navedite vse interne in zunanje dogodke, </a:t>
            </a:r>
            <a:r>
              <a:rPr lang="sl-SI" dirty="0">
                <a:solidFill>
                  <a:prstClr val="black"/>
                </a:solidFill>
                <a:latin typeface="Ubuntu" panose="020B0504030602030204" pitchFamily="34" charset="0"/>
              </a:rPr>
              <a:t>ki bi lahko imeli večji negativni vpliv na uspešno izvedbo projekta. Pomembni so tudi interni dogodki, če ste npr. večja organizacija</a:t>
            </a:r>
            <a:r>
              <a:rPr lang="sl-SI" baseline="0" dirty="0">
                <a:solidFill>
                  <a:prstClr val="black"/>
                </a:solidFill>
                <a:latin typeface="Ubuntu" panose="020B0504030602030204" pitchFamily="34" charset="0"/>
              </a:rPr>
              <a:t> – vi ste projektna skupina, ki si je zamislila projekt pa se vodstvo ne strinja popolnoma. Lahko tudi vaša računovodska skupina ne uspe izvesti večjega obsega dela, ki je sedaj nastal z izvajanjem projekta. Velike organizacije </a:t>
            </a:r>
            <a:r>
              <a:rPr lang="sl-SI" baseline="0" dirty="0" err="1">
                <a:solidFill>
                  <a:prstClr val="black"/>
                </a:solidFill>
                <a:latin typeface="Ubuntu" panose="020B0504030602030204" pitchFamily="34" charset="0"/>
              </a:rPr>
              <a:t>ponavadi</a:t>
            </a:r>
            <a:r>
              <a:rPr lang="sl-SI" baseline="0" dirty="0">
                <a:solidFill>
                  <a:prstClr val="black"/>
                </a:solidFill>
                <a:latin typeface="Ubuntu" panose="020B0504030602030204" pitchFamily="34" charset="0"/>
              </a:rPr>
              <a:t> ne pomislijo na to tveganje, da bi imeli pri projektu dodatno osebo za računovodske storitve ali pripravo naročil. Če imate projekt imate tudi več aktivnosti, kjer zahtevate naročanje zunanjih izvajalcev in to pomeni večji obseg dela za oddelek kjer se v vašem podjetju ukvarjajo s tem. </a:t>
            </a:r>
          </a:p>
          <a:p>
            <a:pPr marL="0" marR="0" indent="0" algn="just" defTabSz="914400" rtl="0" eaLnBrk="1" fontAlgn="auto" latinLnBrk="0" hangingPunct="1">
              <a:lnSpc>
                <a:spcPct val="100000"/>
              </a:lnSpc>
              <a:spcBef>
                <a:spcPts val="0"/>
              </a:spcBef>
              <a:spcAft>
                <a:spcPts val="1000"/>
              </a:spcAft>
              <a:buClrTx/>
              <a:buSzTx/>
              <a:buFontTx/>
              <a:buNone/>
              <a:tabLst/>
              <a:defRPr/>
            </a:pPr>
            <a:r>
              <a:rPr lang="sl-SI" baseline="0" dirty="0">
                <a:solidFill>
                  <a:prstClr val="black"/>
                </a:solidFill>
                <a:latin typeface="Ubuntu" panose="020B0504030602030204" pitchFamily="34" charset="0"/>
              </a:rPr>
              <a:t>Za vsako tveganje premislite kakšen bo ta načrt B, na kakšen način boste premostili, omilili ali popolnoma izbrisali tveganja. Po navodilih je, da navedete v projektni prijavo od najbolj pomembnega tveganja proti najmanj pomembnemu tveganju in da pri vsakem napišete možen način naslavljanja tega tveganja. Pri tem ne pozabite na družbeno-gospodarsko okolje, predvsem deležnike – sploh če imate kakšne projekte, ki jih izvajate v naravi, v okolju, kjer morate obvestiti lastnike zemljišč, sosednjih zemljišč ipd. </a:t>
            </a:r>
            <a:r>
              <a:rPr lang="sl-SI" dirty="0">
                <a:solidFill>
                  <a:prstClr val="black"/>
                </a:solidFill>
                <a:latin typeface="Ubuntu" panose="020B0504030602030204" pitchFamily="34" charset="0"/>
              </a:rPr>
              <a:t>Zagotovite, da je seznam skladen z „ovirami in predpostavkami“, navedenimi v obrazcu C1 (Podrobnosti o predlaganih ukrepih).</a:t>
            </a:r>
          </a:p>
          <a:p>
            <a:pPr algn="just">
              <a:spcAft>
                <a:spcPts val="1000"/>
              </a:spcAft>
            </a:pPr>
            <a:r>
              <a:rPr lang="sl-SI" baseline="0" dirty="0">
                <a:solidFill>
                  <a:prstClr val="black"/>
                </a:solidFill>
                <a:latin typeface="Ubuntu" panose="020B0504030602030204" pitchFamily="34" charset="0"/>
              </a:rPr>
              <a:t>Povzetek </a:t>
            </a:r>
            <a:r>
              <a:rPr lang="sl-SI" b="0" baseline="0" dirty="0">
                <a:solidFill>
                  <a:prstClr val="black"/>
                </a:solidFill>
                <a:latin typeface="Ubuntu" panose="020B0504030602030204" pitchFamily="34" charset="0"/>
              </a:rPr>
              <a:t>- p</a:t>
            </a:r>
            <a:r>
              <a:rPr lang="sl-SI" b="0" dirty="0">
                <a:solidFill>
                  <a:prstClr val="black"/>
                </a:solidFill>
                <a:latin typeface="Ubuntu" panose="020B0504030602030204" pitchFamily="34" charset="0"/>
              </a:rPr>
              <a:t>otrebna podrobna navedba, kako so zaznana tveganja upoštevana pri </a:t>
            </a:r>
            <a:r>
              <a:rPr lang="sl-SI" b="0" dirty="0">
                <a:solidFill>
                  <a:srgbClr val="FF0000"/>
                </a:solidFill>
                <a:latin typeface="Ubuntu" panose="020B0504030602030204" pitchFamily="34" charset="0"/>
              </a:rPr>
              <a:t>pripravi projekta. To mora biti razvidno tudi v vaših aktivnostih, vi lahko na ta način tudi opravičite</a:t>
            </a:r>
            <a:r>
              <a:rPr lang="sl-SI" b="0" baseline="0" dirty="0">
                <a:solidFill>
                  <a:srgbClr val="FF0000"/>
                </a:solidFill>
                <a:latin typeface="Ubuntu" panose="020B0504030602030204" pitchFamily="34" charset="0"/>
              </a:rPr>
              <a:t> zakaj so določene aktivnosti zastavljene na določen način. Npr. to lokacijo smo izbrali, ker so na drugi pogoste poplave in je večje tveganje, da tam ne bomo mogli izvesti vseh aktivnosti, zato smo izbrali to drugo lokacijo. Tudi časovni razpon je pomemben – priporočajo, da si dodate 6 mesecev ko izračunate trajanje projekta, ravno zaradi takih dejavnikov. Da ne boste na koncu v stiski s časom ali pa da ne boste zamujali s samimi aktivnostmi. Pomembno je seveda tudi upoštevanje v proračunu -  vi lahko določene zneske navedete višje, ker </a:t>
            </a:r>
            <a:r>
              <a:rPr lang="sl-SI" b="0" baseline="0" dirty="0" err="1">
                <a:solidFill>
                  <a:srgbClr val="FF0000"/>
                </a:solidFill>
                <a:latin typeface="Ubuntu" panose="020B0504030602030204" pitchFamily="34" charset="0"/>
              </a:rPr>
              <a:t>pričakujeto</a:t>
            </a:r>
            <a:r>
              <a:rPr lang="sl-SI" b="0" baseline="0" dirty="0">
                <a:solidFill>
                  <a:srgbClr val="FF0000"/>
                </a:solidFill>
                <a:latin typeface="Ubuntu" panose="020B0504030602030204" pitchFamily="34" charset="0"/>
              </a:rPr>
              <a:t>, da bodo določeni zneski višji npr. povišanje plač v časovnem obdobju projekta.  </a:t>
            </a:r>
            <a:r>
              <a:rPr lang="sl-SI" b="0" dirty="0">
                <a:solidFill>
                  <a:prstClr val="black"/>
                </a:solidFill>
                <a:latin typeface="Ubuntu" panose="020B0504030602030204" pitchFamily="34" charset="0"/>
              </a:rPr>
              <a:t> </a:t>
            </a:r>
          </a:p>
          <a:p>
            <a:pPr algn="just">
              <a:spcAft>
                <a:spcPts val="1000"/>
              </a:spcAft>
            </a:pPr>
            <a:endParaRPr lang="sl-SI" dirty="0">
              <a:solidFill>
                <a:prstClr val="black"/>
              </a:solidFill>
              <a:latin typeface="Ubuntu" panose="020B0504030602030204" pitchFamily="34" charset="0"/>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26</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27</a:t>
            </a:fld>
            <a:endParaRPr lang="sl-SI" dirty="0"/>
          </a:p>
        </p:txBody>
      </p:sp>
    </p:spTree>
    <p:extLst>
      <p:ext uri="{BB962C8B-B14F-4D97-AF65-F5344CB8AC3E}">
        <p14:creationId xmlns:p14="http://schemas.microsoft.com/office/powerpoint/2010/main" val="1360017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a:latin typeface="Ubuntu" panose="020B0504030602030204" pitchFamily="34" charset="0"/>
              </a:rPr>
              <a:t>Uvrstitev projektnega predloga na več prednostnih področij</a:t>
            </a:r>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28</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29</a:t>
            </a:fld>
            <a:endParaRPr lang="sl-SI" dirty="0"/>
          </a:p>
        </p:txBody>
      </p:sp>
    </p:spTree>
    <p:extLst>
      <p:ext uri="{BB962C8B-B14F-4D97-AF65-F5344CB8AC3E}">
        <p14:creationId xmlns:p14="http://schemas.microsoft.com/office/powerpoint/2010/main" val="136001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pPr/>
              <a:t>3</a:t>
            </a:fld>
            <a:endParaRPr lang="sl-SI" dirty="0"/>
          </a:p>
        </p:txBody>
      </p:sp>
    </p:spTree>
    <p:extLst>
      <p:ext uri="{BB962C8B-B14F-4D97-AF65-F5344CB8AC3E}">
        <p14:creationId xmlns:p14="http://schemas.microsoft.com/office/powerpoint/2010/main" val="4209852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pPr/>
              <a:t>30</a:t>
            </a:fld>
            <a:endParaRPr lang="sl-SI" dirty="0"/>
          </a:p>
        </p:txBody>
      </p:sp>
    </p:spTree>
    <p:extLst>
      <p:ext uri="{BB962C8B-B14F-4D97-AF65-F5344CB8AC3E}">
        <p14:creationId xmlns:p14="http://schemas.microsoft.com/office/powerpoint/2010/main" val="4209852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pPr/>
              <a:t>31</a:t>
            </a:fld>
            <a:endParaRPr lang="sl-SI" dirty="0"/>
          </a:p>
        </p:txBody>
      </p:sp>
    </p:spTree>
    <p:extLst>
      <p:ext uri="{BB962C8B-B14F-4D97-AF65-F5344CB8AC3E}">
        <p14:creationId xmlns:p14="http://schemas.microsoft.com/office/powerpoint/2010/main" val="4209852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32</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33</a:t>
            </a:fld>
            <a:endParaRPr lang="sl-SI" dirty="0">
              <a:solidFill>
                <a:prstClr val="black"/>
              </a:solidFill>
            </a:endParaRPr>
          </a:p>
        </p:txBody>
      </p:sp>
    </p:spTree>
    <p:extLst>
      <p:ext uri="{BB962C8B-B14F-4D97-AF65-F5344CB8AC3E}">
        <p14:creationId xmlns:p14="http://schemas.microsoft.com/office/powerpoint/2010/main" val="1377042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34</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35</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36</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37</a:t>
            </a:fld>
            <a:endParaRPr lang="sl-SI" dirty="0">
              <a:solidFill>
                <a:prstClr val="black"/>
              </a:solidFill>
            </a:endParaRPr>
          </a:p>
        </p:txBody>
      </p:sp>
    </p:spTree>
    <p:extLst>
      <p:ext uri="{BB962C8B-B14F-4D97-AF65-F5344CB8AC3E}">
        <p14:creationId xmlns:p14="http://schemas.microsoft.com/office/powerpoint/2010/main" val="1001626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38</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39</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4</a:t>
            </a:fld>
            <a:endParaRPr lang="sl-SI" dirty="0"/>
          </a:p>
        </p:txBody>
      </p:sp>
    </p:spTree>
    <p:extLst>
      <p:ext uri="{BB962C8B-B14F-4D97-AF65-F5344CB8AC3E}">
        <p14:creationId xmlns:p14="http://schemas.microsoft.com/office/powerpoint/2010/main" val="1360017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40</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41</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42</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43</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44</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45</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46</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47</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48</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49</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5</a:t>
            </a:fld>
            <a:endParaRPr lang="sl-SI" dirty="0"/>
          </a:p>
        </p:txBody>
      </p:sp>
    </p:spTree>
    <p:extLst>
      <p:ext uri="{BB962C8B-B14F-4D97-AF65-F5344CB8AC3E}">
        <p14:creationId xmlns:p14="http://schemas.microsoft.com/office/powerpoint/2010/main" val="1360017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50</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51</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52</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53</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54</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55</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56</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57</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58</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59</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pPr/>
              <a:t>6</a:t>
            </a:fld>
            <a:endParaRPr lang="sl-SI" dirty="0"/>
          </a:p>
        </p:txBody>
      </p:sp>
    </p:spTree>
    <p:extLst>
      <p:ext uri="{BB962C8B-B14F-4D97-AF65-F5344CB8AC3E}">
        <p14:creationId xmlns:p14="http://schemas.microsoft.com/office/powerpoint/2010/main" val="4209852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60</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61</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62</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63</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64</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65</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66</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67</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68</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t>69</a:t>
            </a:fld>
            <a:endParaRPr lang="sl-SI" dirty="0"/>
          </a:p>
        </p:txBody>
      </p:sp>
    </p:spTree>
    <p:extLst>
      <p:ext uri="{BB962C8B-B14F-4D97-AF65-F5344CB8AC3E}">
        <p14:creationId xmlns:p14="http://schemas.microsoft.com/office/powerpoint/2010/main" val="1360017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dirty="0"/>
              <a:t>Če ne boste prepoznali vsaj najbolj</a:t>
            </a:r>
            <a:r>
              <a:rPr lang="sl-SI" baseline="0" dirty="0"/>
              <a:t> kritičnih tveganj je lahko to usodno za vaš projekt. Lahko se zgodi, da ne morete do konca izvesti projekt, ker določenih dejavnikov niste predvideli.</a:t>
            </a: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7</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baseline="0" dirty="0"/>
              <a:t>Kaj je tveganje? Tveganje je vse kaj vam gre lahko narobe. Ni pa nujno, da ima tveganje negativno posledico, so pa običajno te tiste, ki nas skrbijo. </a:t>
            </a:r>
            <a:endParaRPr lang="sl-SI" dirty="0"/>
          </a:p>
          <a:p>
            <a:pPr marL="0" marR="0" indent="0" algn="l" defTabSz="914400" rtl="0" eaLnBrk="1" fontAlgn="auto" latinLnBrk="0" hangingPunct="1">
              <a:lnSpc>
                <a:spcPct val="100000"/>
              </a:lnSpc>
              <a:spcBef>
                <a:spcPts val="0"/>
              </a:spcBef>
              <a:spcAft>
                <a:spcPts val="0"/>
              </a:spcAft>
              <a:buClrTx/>
              <a:buSzTx/>
              <a:buFontTx/>
              <a:buNone/>
              <a:tabLst/>
              <a:defRPr/>
            </a:pPr>
            <a:r>
              <a:rPr lang="sl-SI" sz="1200" b="0" i="0" kern="1200" dirty="0">
                <a:solidFill>
                  <a:schemeClr val="tx1"/>
                </a:solidFill>
                <a:effectLst/>
                <a:latin typeface="+mn-lt"/>
                <a:ea typeface="+mn-ea"/>
                <a:cs typeface="+mn-cs"/>
              </a:rPr>
              <a:t>V pomoč pri oceni negativnega vpliva vašega tveganja, ki</a:t>
            </a:r>
            <a:r>
              <a:rPr lang="sl-SI" sz="1200" b="0" i="0" kern="1200" baseline="0" dirty="0">
                <a:solidFill>
                  <a:schemeClr val="tx1"/>
                </a:solidFill>
                <a:effectLst/>
                <a:latin typeface="+mn-lt"/>
                <a:ea typeface="+mn-ea"/>
                <a:cs typeface="+mn-cs"/>
              </a:rPr>
              <a:t> ga prepoznate so trije opredeljujoči dejavniki:</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b="0" i="0" kern="1200" baseline="0" dirty="0">
                <a:solidFill>
                  <a:schemeClr val="tx1"/>
                </a:solidFill>
                <a:effectLst/>
                <a:latin typeface="+mn-lt"/>
                <a:ea typeface="+mn-ea"/>
                <a:cs typeface="+mn-cs"/>
              </a:rPr>
              <a:t>Prvi je seveda kakšna je verjetnost da se bo to tveganje zgodilo – je to nekaj kar se zgodi na 100 let, nekaj kar se dogaja na letni ali dnevni ravni in je zelo verjetno, da se bo zgodil med vašim projektom. Npr.: Če je območje res npr. podvrženo poplavam in da so le-te dolgotrajne ali obsežne lahko že predhodno zamenjate projektno območje, pri pripravi projekta. </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b="0" i="0" kern="1200" dirty="0">
                <a:solidFill>
                  <a:schemeClr val="tx1"/>
                </a:solidFill>
                <a:effectLst/>
                <a:latin typeface="+mn-lt"/>
                <a:ea typeface="+mn-ea"/>
                <a:cs typeface="+mn-cs"/>
              </a:rPr>
              <a:t>Drugi</a:t>
            </a:r>
            <a:r>
              <a:rPr lang="sl-SI" sz="1200" b="0" i="0" kern="1200" baseline="0" dirty="0">
                <a:solidFill>
                  <a:schemeClr val="tx1"/>
                </a:solidFill>
                <a:effectLst/>
                <a:latin typeface="+mn-lt"/>
                <a:ea typeface="+mn-ea"/>
                <a:cs typeface="+mn-cs"/>
              </a:rPr>
              <a:t> dejavnik je predviden čas nastanka. Dejstvo, da se poplave na projektnem območju pojavljajo zgodaj spomladi vam je v pomoč pri načrtovanju časovne komponente aktivnosti, ki jih boste izvedli na območju.</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b="0" i="0" kern="1200" baseline="0" dirty="0">
                <a:solidFill>
                  <a:schemeClr val="tx1"/>
                </a:solidFill>
                <a:effectLst/>
                <a:latin typeface="+mn-lt"/>
                <a:ea typeface="+mn-ea"/>
                <a:cs typeface="+mn-cs"/>
              </a:rPr>
              <a:t>Zadnji dejavnik pa je obseg negativnega vpliva tveganja.</a:t>
            </a:r>
            <a:endParaRPr lang="sl-SI"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l-SI" sz="1200" b="0" i="0" kern="1200" dirty="0">
                <a:solidFill>
                  <a:schemeClr val="tx1"/>
                </a:solidFill>
                <a:effectLst/>
                <a:latin typeface="+mn-lt"/>
                <a:ea typeface="+mn-ea"/>
                <a:cs typeface="+mn-cs"/>
              </a:rPr>
              <a:t>Ti trije dejavniki so vam v pomoč pri oceni velikosti</a:t>
            </a:r>
            <a:r>
              <a:rPr lang="sl-SI" sz="1200" b="0" i="0" kern="1200" baseline="0" dirty="0">
                <a:solidFill>
                  <a:schemeClr val="tx1"/>
                </a:solidFill>
                <a:effectLst/>
                <a:latin typeface="+mn-lt"/>
                <a:ea typeface="+mn-ea"/>
                <a:cs typeface="+mn-cs"/>
              </a:rPr>
              <a:t> vpliva in vzpostavitve strategije reševanja. </a:t>
            </a:r>
            <a:r>
              <a:rPr lang="sl-SI" sz="1200" b="0" i="0" kern="1200" dirty="0">
                <a:solidFill>
                  <a:schemeClr val="tx1"/>
                </a:solidFill>
                <a:effectLst/>
                <a:latin typeface="+mn-lt"/>
                <a:ea typeface="+mn-ea"/>
                <a:cs typeface="+mn-cs"/>
              </a:rPr>
              <a:t>Tveganje se lahko opredeli kot možnost, da</a:t>
            </a:r>
            <a:r>
              <a:rPr lang="sl-SI" sz="1200" b="0" i="0" kern="1200" baseline="0" dirty="0">
                <a:solidFill>
                  <a:schemeClr val="tx1"/>
                </a:solidFill>
                <a:effectLst/>
                <a:latin typeface="+mn-lt"/>
                <a:ea typeface="+mn-ea"/>
                <a:cs typeface="+mn-cs"/>
              </a:rPr>
              <a:t> se</a:t>
            </a:r>
            <a:r>
              <a:rPr lang="sl-SI" sz="1200" b="0" i="0" kern="1200" dirty="0">
                <a:solidFill>
                  <a:schemeClr val="tx1"/>
                </a:solidFill>
                <a:effectLst/>
                <a:latin typeface="+mn-lt"/>
                <a:ea typeface="+mn-ea"/>
                <a:cs typeface="+mn-cs"/>
              </a:rPr>
              <a:t> utrpi škoda ali izguba, za katero so značilni ti trije dejavniki.</a:t>
            </a:r>
          </a:p>
          <a:p>
            <a:pPr marL="0" marR="0" indent="0" algn="l" defTabSz="914400" rtl="0" eaLnBrk="1" fontAlgn="auto" latinLnBrk="0" hangingPunct="1">
              <a:lnSpc>
                <a:spcPct val="100000"/>
              </a:lnSpc>
              <a:spcBef>
                <a:spcPts val="0"/>
              </a:spcBef>
              <a:spcAft>
                <a:spcPts val="0"/>
              </a:spcAft>
              <a:buClrTx/>
              <a:buSzTx/>
              <a:buFontTx/>
              <a:buNone/>
              <a:tabLst/>
              <a:defRPr/>
            </a:pPr>
            <a:endParaRPr lang="sl-SI" dirty="0"/>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8</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143000" y="685800"/>
            <a:ext cx="4572000" cy="3429000"/>
          </a:xfrm>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b="0" i="0" kern="1200" baseline="0" dirty="0">
                <a:solidFill>
                  <a:schemeClr val="tx1"/>
                </a:solidFill>
                <a:effectLst/>
                <a:latin typeface="+mn-lt"/>
                <a:ea typeface="+mn-ea"/>
                <a:cs typeface="+mn-cs"/>
              </a:rPr>
              <a:t>Zakaj je dobro, da naslavljate tveganja v vašem projektu? Prvič – izrazili boste svoje kompetence, če poznate problem, imate izbrane aktivnosti s katerimi se boste ukvarjali in se zavedate tveganj povezanih s temi aktivnostmi potem lahko poveste, da poznate tudi področje.</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b="0" i="0" kern="1200" baseline="0" dirty="0">
                <a:solidFill>
                  <a:schemeClr val="tx1"/>
                </a:solidFill>
                <a:effectLst/>
                <a:latin typeface="+mn-lt"/>
                <a:ea typeface="+mn-ea"/>
                <a:cs typeface="+mn-cs"/>
              </a:rPr>
              <a:t>Drugič – boljše načrtovanje. Če je neko območje izpostavljeno velikim tveganjem (poplave, suše – vi pa bi sadili določeno vegetacijo, ki potrebuje več vode, ta vegetacija tam verjetno ne bo uspevala tako dobro kot bi hoteli). S tem ko tveganje prepoznate lahko ustrezno prilagodite svoje aktivnosti. S tem ko prepoznate tveganja in jih skozi aktivnosti upoštevate je večja verjetnost, da bo vaš projekt uspešno izveden kar je plus za komisijo – želijo, da bo projekt čim bolj uspešno izveden glede na to, da vam dajo sredstva za to. </a:t>
            </a:r>
          </a:p>
          <a:p>
            <a:pPr marL="0" marR="0" indent="0" algn="l" defTabSz="914400" rtl="0" eaLnBrk="1" fontAlgn="auto" latinLnBrk="0" hangingPunct="1">
              <a:lnSpc>
                <a:spcPct val="100000"/>
              </a:lnSpc>
              <a:spcBef>
                <a:spcPts val="0"/>
              </a:spcBef>
              <a:spcAft>
                <a:spcPts val="0"/>
              </a:spcAft>
              <a:buClrTx/>
              <a:buSzTx/>
              <a:buFontTx/>
              <a:buNone/>
              <a:tabLst/>
              <a:defRPr/>
            </a:pPr>
            <a:r>
              <a:rPr lang="sl-SI" dirty="0">
                <a:solidFill>
                  <a:prstClr val="black"/>
                </a:solidFill>
                <a:latin typeface="Ubuntu" panose="020B0504030602030204" pitchFamily="34" charset="0"/>
              </a:rPr>
              <a:t>Prepoznavanje tveganj</a:t>
            </a:r>
            <a:r>
              <a:rPr lang="sl-SI" baseline="0" dirty="0">
                <a:solidFill>
                  <a:prstClr val="black"/>
                </a:solidFill>
                <a:latin typeface="Ubuntu" panose="020B0504030602030204" pitchFamily="34" charset="0"/>
              </a:rPr>
              <a:t> vodi do upravljanja tveganj. </a:t>
            </a:r>
            <a:r>
              <a:rPr lang="sl-SI" dirty="0">
                <a:solidFill>
                  <a:prstClr val="black"/>
                </a:solidFill>
                <a:latin typeface="Ubuntu" panose="020B0504030602030204" pitchFamily="34" charset="0"/>
              </a:rPr>
              <a:t>Vodenje projekta</a:t>
            </a:r>
            <a:r>
              <a:rPr lang="sl-SI" baseline="0" dirty="0">
                <a:solidFill>
                  <a:prstClr val="black"/>
                </a:solidFill>
                <a:latin typeface="Ubuntu" panose="020B0504030602030204" pitchFamily="34" charset="0"/>
              </a:rPr>
              <a:t> </a:t>
            </a:r>
            <a:r>
              <a:rPr lang="sl-SI" dirty="0">
                <a:solidFill>
                  <a:prstClr val="black"/>
                </a:solidFill>
                <a:latin typeface="Ubuntu" panose="020B0504030602030204" pitchFamily="34" charset="0"/>
              </a:rPr>
              <a:t>vključuje tudi upravljanje</a:t>
            </a:r>
            <a:r>
              <a:rPr lang="sl-SI" baseline="0" dirty="0">
                <a:solidFill>
                  <a:prstClr val="black"/>
                </a:solidFill>
                <a:latin typeface="Ubuntu" panose="020B0504030602030204" pitchFamily="34" charset="0"/>
              </a:rPr>
              <a:t> tveganj</a:t>
            </a:r>
            <a:r>
              <a:rPr lang="sl-SI" dirty="0">
                <a:solidFill>
                  <a:prstClr val="black"/>
                </a:solidFill>
                <a:latin typeface="Ubuntu" panose="020B050403060203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sl-SI" sz="1200" b="0" i="0" kern="1200" dirty="0">
              <a:solidFill>
                <a:schemeClr val="tx1"/>
              </a:solidFill>
              <a:effectLst/>
              <a:latin typeface="+mn-lt"/>
              <a:ea typeface="+mn-ea"/>
              <a:cs typeface="+mn-cs"/>
            </a:endParaRPr>
          </a:p>
        </p:txBody>
      </p:sp>
      <p:sp>
        <p:nvSpPr>
          <p:cNvPr id="4" name="Ograda številke diapozitiva 3"/>
          <p:cNvSpPr>
            <a:spLocks noGrp="1"/>
          </p:cNvSpPr>
          <p:nvPr>
            <p:ph type="sldNum" sz="quarter" idx="10"/>
          </p:nvPr>
        </p:nvSpPr>
        <p:spPr/>
        <p:txBody>
          <a:bodyPr/>
          <a:lstStyle/>
          <a:p>
            <a:fld id="{14FB7745-16D1-4D94-9306-41A0B2F26561}" type="slidenum">
              <a:rPr lang="sl-SI" smtClean="0">
                <a:solidFill>
                  <a:prstClr val="black"/>
                </a:solidFill>
              </a:rPr>
              <a:pPr/>
              <a:t>9</a:t>
            </a:fld>
            <a:endParaRPr lang="sl-SI" dirty="0">
              <a:solidFill>
                <a:prstClr val="black"/>
              </a:solidFill>
            </a:endParaRPr>
          </a:p>
        </p:txBody>
      </p:sp>
    </p:spTree>
    <p:extLst>
      <p:ext uri="{BB962C8B-B14F-4D97-AF65-F5344CB8AC3E}">
        <p14:creationId xmlns:p14="http://schemas.microsoft.com/office/powerpoint/2010/main" val="136001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33"/>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27CE5048-6C22-44A5-A25B-7C85D0147E47}" type="datetime1">
              <a:rPr lang="sl-SI" smtClean="0"/>
              <a:t>19. 12. 2024</a:t>
            </a:fld>
            <a:endParaRPr lang="sl-SI"/>
          </a:p>
        </p:txBody>
      </p:sp>
      <p:sp>
        <p:nvSpPr>
          <p:cNvPr id="5" name="Ograda noge 4"/>
          <p:cNvSpPr>
            <a:spLocks noGrp="1"/>
          </p:cNvSpPr>
          <p:nvPr>
            <p:ph type="ftr" sz="quarter" idx="11"/>
          </p:nvPr>
        </p:nvSpPr>
        <p:spPr/>
        <p:txBody>
          <a:bodyPr/>
          <a:lstStyle/>
          <a:p>
            <a:r>
              <a:rPr lang="sl-SI"/>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14428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BA2AE97-1116-4FC6-BDB8-331A21E1ACA2}" type="datetime1">
              <a:rPr lang="sl-SI" smtClean="0"/>
              <a:t>19. 12. 2024</a:t>
            </a:fld>
            <a:endParaRPr lang="sl-SI"/>
          </a:p>
        </p:txBody>
      </p:sp>
      <p:sp>
        <p:nvSpPr>
          <p:cNvPr id="5" name="Ograda noge 4"/>
          <p:cNvSpPr>
            <a:spLocks noGrp="1"/>
          </p:cNvSpPr>
          <p:nvPr>
            <p:ph type="ftr" sz="quarter" idx="11"/>
          </p:nvPr>
        </p:nvSpPr>
        <p:spPr/>
        <p:txBody>
          <a:bodyPr/>
          <a:lstStyle/>
          <a:p>
            <a:r>
              <a:rPr lang="sl-SI"/>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3288128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46"/>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46"/>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8BB5820-EBB9-44CD-8899-B178BD68B24C}" type="datetime1">
              <a:rPr lang="sl-SI" smtClean="0"/>
              <a:t>19. 12. 2024</a:t>
            </a:fld>
            <a:endParaRPr lang="sl-SI"/>
          </a:p>
        </p:txBody>
      </p:sp>
      <p:sp>
        <p:nvSpPr>
          <p:cNvPr id="5" name="Ograda noge 4"/>
          <p:cNvSpPr>
            <a:spLocks noGrp="1"/>
          </p:cNvSpPr>
          <p:nvPr>
            <p:ph type="ftr" sz="quarter" idx="11"/>
          </p:nvPr>
        </p:nvSpPr>
        <p:spPr/>
        <p:txBody>
          <a:bodyPr/>
          <a:lstStyle/>
          <a:p>
            <a:r>
              <a:rPr lang="sl-SI"/>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1746661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5E857DB2-2B67-4400-954B-7E1F52020B2C}" type="datetime1">
              <a:rPr lang="sl-SI" smtClean="0"/>
              <a:t>19. 12. 2024</a:t>
            </a:fld>
            <a:endParaRPr lang="sl-SI"/>
          </a:p>
        </p:txBody>
      </p:sp>
      <p:sp>
        <p:nvSpPr>
          <p:cNvPr id="5" name="Ograda noge 4"/>
          <p:cNvSpPr>
            <a:spLocks noGrp="1"/>
          </p:cNvSpPr>
          <p:nvPr>
            <p:ph type="ftr" sz="quarter" idx="11"/>
          </p:nvPr>
        </p:nvSpPr>
        <p:spPr/>
        <p:txBody>
          <a:bodyPr/>
          <a:lstStyle/>
          <a:p>
            <a:r>
              <a:rPr lang="sl-SI"/>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57221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8"/>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909D0952-C422-4911-BC0E-C237E905C397}" type="datetime1">
              <a:rPr lang="sl-SI" smtClean="0"/>
              <a:t>19. 12. 2024</a:t>
            </a:fld>
            <a:endParaRPr lang="sl-SI"/>
          </a:p>
        </p:txBody>
      </p:sp>
      <p:sp>
        <p:nvSpPr>
          <p:cNvPr id="5" name="Ograda noge 4"/>
          <p:cNvSpPr>
            <a:spLocks noGrp="1"/>
          </p:cNvSpPr>
          <p:nvPr>
            <p:ph type="ftr" sz="quarter" idx="11"/>
          </p:nvPr>
        </p:nvSpPr>
        <p:spPr/>
        <p:txBody>
          <a:bodyPr/>
          <a:lstStyle/>
          <a:p>
            <a:r>
              <a:rPr lang="sl-SI"/>
              <a:t>Maribor, 24. januar 2017</a:t>
            </a:r>
          </a:p>
        </p:txBody>
      </p:sp>
      <p:sp>
        <p:nvSpPr>
          <p:cNvPr id="6" name="Ograda številke diapozitiva 5"/>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970585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D593D31B-F6E2-472A-A27A-A260573B9A51}" type="datetime1">
              <a:rPr lang="sl-SI" smtClean="0"/>
              <a:t>19. 12. 2024</a:t>
            </a:fld>
            <a:endParaRPr lang="sl-SI"/>
          </a:p>
        </p:txBody>
      </p:sp>
      <p:sp>
        <p:nvSpPr>
          <p:cNvPr id="6" name="Ograda noge 5"/>
          <p:cNvSpPr>
            <a:spLocks noGrp="1"/>
          </p:cNvSpPr>
          <p:nvPr>
            <p:ph type="ftr" sz="quarter" idx="11"/>
          </p:nvPr>
        </p:nvSpPr>
        <p:spPr/>
        <p:txBody>
          <a:bodyPr/>
          <a:lstStyle/>
          <a:p>
            <a:r>
              <a:rPr lang="sl-SI"/>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261240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C48EC812-6F9B-4D55-A5A1-3418E2DD9149}" type="datetime1">
              <a:rPr lang="sl-SI" smtClean="0"/>
              <a:t>19. 12. 2024</a:t>
            </a:fld>
            <a:endParaRPr lang="sl-SI"/>
          </a:p>
        </p:txBody>
      </p:sp>
      <p:sp>
        <p:nvSpPr>
          <p:cNvPr id="8" name="Ograda noge 7"/>
          <p:cNvSpPr>
            <a:spLocks noGrp="1"/>
          </p:cNvSpPr>
          <p:nvPr>
            <p:ph type="ftr" sz="quarter" idx="11"/>
          </p:nvPr>
        </p:nvSpPr>
        <p:spPr/>
        <p:txBody>
          <a:bodyPr/>
          <a:lstStyle/>
          <a:p>
            <a:r>
              <a:rPr lang="sl-SI"/>
              <a:t>Maribor, 24. januar 2017</a:t>
            </a:r>
          </a:p>
        </p:txBody>
      </p:sp>
      <p:sp>
        <p:nvSpPr>
          <p:cNvPr id="9" name="Ograda številke diapozitiva 8"/>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2803065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2EAB6BB5-FBE2-49B6-8F8A-3EF49B8263B6}" type="datetime1">
              <a:rPr lang="sl-SI" smtClean="0"/>
              <a:t>19. 12. 2024</a:t>
            </a:fld>
            <a:endParaRPr lang="sl-SI"/>
          </a:p>
        </p:txBody>
      </p:sp>
      <p:sp>
        <p:nvSpPr>
          <p:cNvPr id="4" name="Ograda noge 3"/>
          <p:cNvSpPr>
            <a:spLocks noGrp="1"/>
          </p:cNvSpPr>
          <p:nvPr>
            <p:ph type="ftr" sz="quarter" idx="11"/>
          </p:nvPr>
        </p:nvSpPr>
        <p:spPr/>
        <p:txBody>
          <a:bodyPr/>
          <a:lstStyle/>
          <a:p>
            <a:r>
              <a:rPr lang="sl-SI"/>
              <a:t>Maribor, 24. januar 2017</a:t>
            </a:r>
          </a:p>
        </p:txBody>
      </p:sp>
      <p:sp>
        <p:nvSpPr>
          <p:cNvPr id="5" name="Ograda številke diapozitiva 4"/>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1004349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B70D267-E6A6-4CF7-A212-95DF462CCA7E}" type="datetime1">
              <a:rPr lang="sl-SI" smtClean="0"/>
              <a:t>19. 12. 2024</a:t>
            </a:fld>
            <a:endParaRPr lang="sl-SI"/>
          </a:p>
        </p:txBody>
      </p:sp>
      <p:sp>
        <p:nvSpPr>
          <p:cNvPr id="3" name="Ograda noge 2"/>
          <p:cNvSpPr>
            <a:spLocks noGrp="1"/>
          </p:cNvSpPr>
          <p:nvPr>
            <p:ph type="ftr" sz="quarter" idx="11"/>
          </p:nvPr>
        </p:nvSpPr>
        <p:spPr/>
        <p:txBody>
          <a:bodyPr/>
          <a:lstStyle/>
          <a:p>
            <a:r>
              <a:rPr lang="sl-SI"/>
              <a:t>Maribor, 24. januar 2017</a:t>
            </a:r>
          </a:p>
        </p:txBody>
      </p:sp>
      <p:sp>
        <p:nvSpPr>
          <p:cNvPr id="4" name="Ograda številke diapozitiva 3"/>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1126369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2"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8B067B03-1EF0-45AC-9BD1-BEE269447256}" type="datetime1">
              <a:rPr lang="sl-SI" smtClean="0"/>
              <a:t>19. 12. 2024</a:t>
            </a:fld>
            <a:endParaRPr lang="sl-SI"/>
          </a:p>
        </p:txBody>
      </p:sp>
      <p:sp>
        <p:nvSpPr>
          <p:cNvPr id="6" name="Ograda noge 5"/>
          <p:cNvSpPr>
            <a:spLocks noGrp="1"/>
          </p:cNvSpPr>
          <p:nvPr>
            <p:ph type="ftr" sz="quarter" idx="11"/>
          </p:nvPr>
        </p:nvSpPr>
        <p:spPr/>
        <p:txBody>
          <a:bodyPr/>
          <a:lstStyle/>
          <a:p>
            <a:r>
              <a:rPr lang="sl-SI"/>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247665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036891D1-E54A-402F-8EFD-594D44ACB2B2}" type="datetime1">
              <a:rPr lang="sl-SI" smtClean="0"/>
              <a:t>19. 12. 2024</a:t>
            </a:fld>
            <a:endParaRPr lang="sl-SI"/>
          </a:p>
        </p:txBody>
      </p:sp>
      <p:sp>
        <p:nvSpPr>
          <p:cNvPr id="6" name="Ograda noge 5"/>
          <p:cNvSpPr>
            <a:spLocks noGrp="1"/>
          </p:cNvSpPr>
          <p:nvPr>
            <p:ph type="ftr" sz="quarter" idx="11"/>
          </p:nvPr>
        </p:nvSpPr>
        <p:spPr/>
        <p:txBody>
          <a:bodyPr/>
          <a:lstStyle/>
          <a:p>
            <a:r>
              <a:rPr lang="sl-SI"/>
              <a:t>Maribor, 24. januar 2017</a:t>
            </a:r>
          </a:p>
        </p:txBody>
      </p:sp>
      <p:sp>
        <p:nvSpPr>
          <p:cNvPr id="7" name="Ograda številke diapozitiva 6"/>
          <p:cNvSpPr>
            <a:spLocks noGrp="1"/>
          </p:cNvSpPr>
          <p:nvPr>
            <p:ph type="sldNum" sz="quarter" idx="12"/>
          </p:nvPr>
        </p:nvSpPr>
        <p:spPr/>
        <p:txBody>
          <a:bodyPr/>
          <a:lstStyle/>
          <a:p>
            <a:fld id="{FED72AD9-3E9E-4734-B760-392D27257E37}" type="slidenum">
              <a:rPr lang="sl-SI" smtClean="0"/>
              <a:pPr/>
              <a:t>‹#›</a:t>
            </a:fld>
            <a:endParaRPr lang="sl-SI"/>
          </a:p>
        </p:txBody>
      </p:sp>
    </p:spTree>
    <p:extLst>
      <p:ext uri="{BB962C8B-B14F-4D97-AF65-F5344CB8AC3E}">
        <p14:creationId xmlns:p14="http://schemas.microsoft.com/office/powerpoint/2010/main" val="405773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p>
        </p:txBody>
      </p:sp>
      <p:sp>
        <p:nvSpPr>
          <p:cNvPr id="3" name="Ograda besedila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36796-F328-47AF-A463-B861D141B499}" type="datetime1">
              <a:rPr lang="sl-SI" smtClean="0"/>
              <a:t>19. 12. 2024</a:t>
            </a:fld>
            <a:endParaRPr lang="sl-SI"/>
          </a:p>
        </p:txBody>
      </p:sp>
      <p:sp>
        <p:nvSpPr>
          <p:cNvPr id="5" name="Ograda noge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Maribor, 24. januar 2017</a:t>
            </a:r>
          </a:p>
        </p:txBody>
      </p:sp>
      <p:sp>
        <p:nvSpPr>
          <p:cNvPr id="6" name="Ograda številke diapozitiva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72AD9-3E9E-4734-B760-392D27257E37}" type="slidenum">
              <a:rPr lang="sl-SI" smtClean="0"/>
              <a:pPr/>
              <a:t>‹#›</a:t>
            </a:fld>
            <a:endParaRPr lang="sl-SI"/>
          </a:p>
        </p:txBody>
      </p:sp>
    </p:spTree>
    <p:extLst>
      <p:ext uri="{BB962C8B-B14F-4D97-AF65-F5344CB8AC3E}">
        <p14:creationId xmlns:p14="http://schemas.microsoft.com/office/powerpoint/2010/main" val="2946590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hyperlink" Target="https://lifeslovenija.si/vodnik-po-prijavnici/"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usavereds.eu/en_GB/" TargetMode="External"/><Relationship Id="rId18" Type="http://schemas.openxmlformats.org/officeDocument/2006/relationships/image" Target="../media/image23.png"/><Relationship Id="rId3" Type="http://schemas.openxmlformats.org/officeDocument/2006/relationships/image" Target="../media/image5.jpeg"/><Relationship Id="rId7" Type="http://schemas.openxmlformats.org/officeDocument/2006/relationships/hyperlink" Target="http://www.volkovi.si/?lang=sl" TargetMode="External"/><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notesSlide" Target="../notesSlides/notesSlide13.xml"/><Relationship Id="rId16" Type="http://schemas.openxmlformats.org/officeDocument/2006/relationships/hyperlink" Target="http://liferesoil.envit.si/?lang=sl" TargetMode="External"/><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8.png"/><Relationship Id="rId5" Type="http://schemas.openxmlformats.org/officeDocument/2006/relationships/image" Target="../media/image7.jpeg"/><Relationship Id="rId15" Type="http://schemas.openxmlformats.org/officeDocument/2006/relationships/image" Target="../media/image21.png"/><Relationship Id="rId10" Type="http://schemas.openxmlformats.org/officeDocument/2006/relationships/hyperlink" Target="http://www.greenjoistproject.eu/" TargetMode="External"/><Relationship Id="rId4" Type="http://schemas.openxmlformats.org/officeDocument/2006/relationships/image" Target="../media/image6.jpeg"/><Relationship Id="rId9" Type="http://schemas.openxmlformats.org/officeDocument/2006/relationships/image" Target="../media/image17.pn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jpeg"/><Relationship Id="rId7"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10" Type="http://schemas.openxmlformats.org/officeDocument/2006/relationships/image" Target="../media/image30.png"/><Relationship Id="rId4" Type="http://schemas.openxmlformats.org/officeDocument/2006/relationships/image" Target="../media/image6.jpeg"/><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jpeg"/><Relationship Id="rId7"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jpeg"/><Relationship Id="rId7"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jpeg"/><Relationship Id="rId7"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jpeg"/><Relationship Id="rId7"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5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10" Type="http://schemas.openxmlformats.org/officeDocument/2006/relationships/image" Target="../media/image30.png"/><Relationship Id="rId4" Type="http://schemas.openxmlformats.org/officeDocument/2006/relationships/image" Target="../media/image6.jpeg"/><Relationship Id="rId9" Type="http://schemas.openxmlformats.org/officeDocument/2006/relationships/image" Target="../media/image29.jpeg"/></Relationships>
</file>

<file path=ppt/slides/_rels/slide5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5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5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54.png"/></Relationships>
</file>

<file path=ppt/slides/_rels/slide6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6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10" Type="http://schemas.openxmlformats.org/officeDocument/2006/relationships/image" Target="../media/image59.png"/><Relationship Id="rId4" Type="http://schemas.openxmlformats.org/officeDocument/2006/relationships/image" Target="../media/image6.jpeg"/><Relationship Id="rId9"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3"/>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5" name="Skupina 14"/>
          <p:cNvGrpSpPr/>
          <p:nvPr/>
        </p:nvGrpSpPr>
        <p:grpSpPr>
          <a:xfrm>
            <a:off x="297605" y="121995"/>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6"/>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11" y="378596"/>
            <a:ext cx="3312368" cy="432771"/>
          </a:xfrm>
          <a:prstGeom prst="rect">
            <a:avLst/>
          </a:prstGeom>
        </p:spPr>
      </p:pic>
      <p:sp>
        <p:nvSpPr>
          <p:cNvPr id="17" name="Pravokotnik 16"/>
          <p:cNvSpPr/>
          <p:nvPr/>
        </p:nvSpPr>
        <p:spPr>
          <a:xfrm>
            <a:off x="683569" y="2034714"/>
            <a:ext cx="7776864" cy="1754326"/>
          </a:xfrm>
          <a:prstGeom prst="rect">
            <a:avLst/>
          </a:prstGeom>
        </p:spPr>
        <p:txBody>
          <a:bodyPr wrap="square">
            <a:spAutoFit/>
          </a:bodyPr>
          <a:lstStyle/>
          <a:p>
            <a:pPr algn="ctr"/>
            <a:r>
              <a:rPr lang="sl-SI" sz="5400" b="1" dirty="0" err="1">
                <a:solidFill>
                  <a:schemeClr val="bg1"/>
                </a:solidFill>
                <a:latin typeface="Ubuntu" pitchFamily="34" charset="0"/>
              </a:rPr>
              <a:t>Third</a:t>
            </a:r>
            <a:r>
              <a:rPr lang="sl-SI" sz="5400" b="1" dirty="0">
                <a:solidFill>
                  <a:schemeClr val="bg1"/>
                </a:solidFill>
                <a:latin typeface="Ubuntu" pitchFamily="34" charset="0"/>
              </a:rPr>
              <a:t> </a:t>
            </a:r>
            <a:r>
              <a:rPr lang="sl-SI" sz="5400" b="1" dirty="0" err="1">
                <a:solidFill>
                  <a:schemeClr val="bg1"/>
                </a:solidFill>
                <a:latin typeface="Ubuntu" pitchFamily="34" charset="0"/>
              </a:rPr>
              <a:t>writer‘s</a:t>
            </a:r>
            <a:r>
              <a:rPr lang="sl-SI" sz="5400" b="1" dirty="0">
                <a:solidFill>
                  <a:schemeClr val="bg1"/>
                </a:solidFill>
                <a:latin typeface="Ubuntu" pitchFamily="34" charset="0"/>
              </a:rPr>
              <a:t> </a:t>
            </a:r>
            <a:r>
              <a:rPr lang="sl-SI" sz="5400" b="1" dirty="0" err="1">
                <a:solidFill>
                  <a:schemeClr val="bg1"/>
                </a:solidFill>
                <a:latin typeface="Ubuntu" pitchFamily="34" charset="0"/>
              </a:rPr>
              <a:t>workshop</a:t>
            </a:r>
            <a:endParaRPr lang="sl-SI" sz="5400" b="1" dirty="0">
              <a:solidFill>
                <a:schemeClr val="bg1"/>
              </a:solidFill>
              <a:latin typeface="Ubuntu" pitchFamily="34" charset="0"/>
            </a:endParaRPr>
          </a:p>
        </p:txBody>
      </p:sp>
      <p:sp>
        <p:nvSpPr>
          <p:cNvPr id="18" name="PoljeZBesedilom 17"/>
          <p:cNvSpPr txBox="1"/>
          <p:nvPr/>
        </p:nvSpPr>
        <p:spPr>
          <a:xfrm>
            <a:off x="2293345" y="6381328"/>
            <a:ext cx="4536503" cy="369332"/>
          </a:xfrm>
          <a:prstGeom prst="rect">
            <a:avLst/>
          </a:prstGeom>
          <a:noFill/>
        </p:spPr>
        <p:txBody>
          <a:bodyPr wrap="square" rtlCol="0">
            <a:spAutoFit/>
          </a:bodyPr>
          <a:lstStyle/>
          <a:p>
            <a:pPr algn="ctr"/>
            <a:r>
              <a:rPr lang="sl-SI" dirty="0">
                <a:solidFill>
                  <a:schemeClr val="bg1"/>
                </a:solidFill>
                <a:latin typeface="Ubuntu" panose="020B0504030602030204" pitchFamily="34" charset="0"/>
              </a:rPr>
              <a:t>Ljubljana, 19. in 20. april 2019</a:t>
            </a:r>
          </a:p>
        </p:txBody>
      </p:sp>
    </p:spTree>
    <p:extLst>
      <p:ext uri="{BB962C8B-B14F-4D97-AF65-F5344CB8AC3E}">
        <p14:creationId xmlns:p14="http://schemas.microsoft.com/office/powerpoint/2010/main" val="1955592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oljeZBesedilom 20"/>
          <p:cNvSpPr txBox="1"/>
          <p:nvPr/>
        </p:nvSpPr>
        <p:spPr>
          <a:xfrm>
            <a:off x="467544" y="940658"/>
            <a:ext cx="2319828" cy="400110"/>
          </a:xfrm>
          <a:prstGeom prst="rect">
            <a:avLst/>
          </a:prstGeom>
          <a:noFill/>
          <a:ln w="12700">
            <a:solidFill>
              <a:schemeClr val="accent1">
                <a:lumMod val="75000"/>
              </a:schemeClr>
            </a:solidFill>
          </a:ln>
        </p:spPr>
        <p:txBody>
          <a:bodyPr wrap="square" rtlCol="0">
            <a:spAutoFit/>
          </a:bodyPr>
          <a:lstStyle/>
          <a:p>
            <a:pPr>
              <a:spcAft>
                <a:spcPts val="1000"/>
              </a:spcAft>
            </a:pPr>
            <a:r>
              <a:rPr lang="sl-SI" sz="2000" b="1" dirty="0">
                <a:solidFill>
                  <a:srgbClr val="4F81BD">
                    <a:lumMod val="75000"/>
                  </a:srgbClr>
                </a:solidFill>
                <a:latin typeface="Ubuntu" panose="020B0504030602030204" pitchFamily="34" charset="0"/>
              </a:rPr>
              <a:t>IZ PRIJAVNICE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oljeZBesedilom 18"/>
          <p:cNvSpPr txBox="1"/>
          <p:nvPr/>
        </p:nvSpPr>
        <p:spPr>
          <a:xfrm>
            <a:off x="444783" y="1427586"/>
            <a:ext cx="8231674" cy="4441555"/>
          </a:xfrm>
          <a:prstGeom prst="rect">
            <a:avLst/>
          </a:prstGeom>
          <a:ln w="19050"/>
        </p:spPr>
        <p:style>
          <a:lnRef idx="2">
            <a:schemeClr val="dk1"/>
          </a:lnRef>
          <a:fillRef idx="1">
            <a:schemeClr val="lt1"/>
          </a:fillRef>
          <a:effectRef idx="0">
            <a:schemeClr val="dk1"/>
          </a:effectRef>
          <a:fontRef idx="minor">
            <a:schemeClr val="dk1"/>
          </a:fontRef>
        </p:style>
        <p:txBody>
          <a:bodyPr wrap="square" lIns="180000" tIns="180000" rIns="180000" bIns="180000" rtlCol="0" anchor="ctr" anchorCtr="1">
            <a:spAutoFit/>
          </a:bodyPr>
          <a:lstStyle/>
          <a:p>
            <a:pPr>
              <a:spcAft>
                <a:spcPts val="1000"/>
              </a:spcAft>
            </a:pPr>
            <a:r>
              <a:rPr lang="sl-SI" sz="1600" b="1" u="sng" dirty="0">
                <a:solidFill>
                  <a:prstClr val="black"/>
                </a:solidFill>
                <a:latin typeface="Ubuntu" panose="020B0504030602030204" pitchFamily="34" charset="0"/>
              </a:rPr>
              <a:t>Obrazec B5 – Pričakovane ovire in tveganja povezana z izvedbo projekta in strategija za zmanjšanje tveganj (največ 12.000 znakov)</a:t>
            </a:r>
          </a:p>
          <a:p>
            <a:pPr algn="just">
              <a:spcAft>
                <a:spcPts val="1000"/>
              </a:spcAft>
            </a:pPr>
            <a:r>
              <a:rPr lang="sl-SI" sz="1600" dirty="0">
                <a:solidFill>
                  <a:prstClr val="black"/>
                </a:solidFill>
                <a:latin typeface="Ubuntu" panose="020B0504030602030204" pitchFamily="34" charset="0"/>
              </a:rPr>
              <a:t>Opredelite vse možne dogodke v sklopu projekta ali izven njega (ovire in tveganja), ki bi lahko pomembno negativno vplivali na uspešno izvajanje projekta. Navedite jih v padajočem vrstnem redu od najpomembnejšega do manj pomembnih. Upoštevajte tudi ovire in tveganja iz socialnega in gospodarskega vidika. Za vsako navedeno oviro ali tveganje obrazložite, kako jih boste premagovali.</a:t>
            </a:r>
          </a:p>
          <a:p>
            <a:pPr algn="just">
              <a:spcAft>
                <a:spcPts val="1000"/>
              </a:spcAft>
            </a:pPr>
            <a:r>
              <a:rPr lang="sl-SI" sz="1600" dirty="0">
                <a:solidFill>
                  <a:prstClr val="black"/>
                </a:solidFill>
                <a:latin typeface="Ubuntu" panose="020B0504030602030204" pitchFamily="34" charset="0"/>
              </a:rPr>
              <a:t>Priporočamo, da vključite tudi podrobnosti o pridobivanju morebitnih potrebnih dovoljenj, licenc, okoljevarstvenih in naravovarstvenih soglasij itn. Pojasnite, ali imate zagotovljeno podporo od organov, pristojnih za izdajo teh dovoljenj. Izkušnje kažejo, da lahko prihaja do nepričakovanih zamud pri izvajanju projektov, ker pri pripravi projekta nismo predvideli potrebnega časa, za pridobitev dovoljenj oziroma pripravo ocen vplivov na okolje/naravo.</a:t>
            </a:r>
          </a:p>
          <a:p>
            <a:pPr algn="just">
              <a:spcAft>
                <a:spcPts val="1000"/>
              </a:spcAft>
            </a:pPr>
            <a:r>
              <a:rPr lang="sl-SI" sz="1600" b="1" dirty="0">
                <a:solidFill>
                  <a:prstClr val="black"/>
                </a:solidFill>
                <a:latin typeface="Ubuntu" panose="020B0504030602030204" pitchFamily="34" charset="0"/>
              </a:rPr>
              <a:t>Natančno opišite, kako ste ugotovljene ovire in tveganja upoštevali pri časovnem in finančnem načrtovanju projekta ter pri načrtovanju aktivnosti.</a:t>
            </a:r>
          </a:p>
        </p:txBody>
      </p:sp>
      <p:pic>
        <p:nvPicPr>
          <p:cNvPr id="4" name="Picture 4">
            <a:hlinkClick r:id="rId7"/>
          </p:cNvPr>
          <p:cNvPicPr>
            <a:picLocks noChangeAspect="1" noChangeArrowheads="1"/>
          </p:cNvPicPr>
          <p:nvPr/>
        </p:nvPicPr>
        <p:blipFill>
          <a:blip r:embed="rId8"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9">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2412523" y="1011146"/>
            <a:ext cx="319177" cy="319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Pravokotnik 13"/>
          <p:cNvSpPr/>
          <p:nvPr/>
        </p:nvSpPr>
        <p:spPr>
          <a:xfrm>
            <a:off x="5"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spTree>
    <p:extLst>
      <p:ext uri="{BB962C8B-B14F-4D97-AF65-F5344CB8AC3E}">
        <p14:creationId xmlns:p14="http://schemas.microsoft.com/office/powerpoint/2010/main" val="3532766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ravokotnik 13"/>
          <p:cNvSpPr/>
          <p:nvPr/>
        </p:nvSpPr>
        <p:spPr>
          <a:xfrm>
            <a:off x="5"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sp>
        <p:nvSpPr>
          <p:cNvPr id="7" name="Krožna puščica 6"/>
          <p:cNvSpPr/>
          <p:nvPr/>
        </p:nvSpPr>
        <p:spPr>
          <a:xfrm rot="20917395">
            <a:off x="2334972" y="1460409"/>
            <a:ext cx="4448347" cy="4448347"/>
          </a:xfrm>
          <a:prstGeom prst="circularArrow">
            <a:avLst>
              <a:gd name="adj1" fmla="val 5544"/>
              <a:gd name="adj2" fmla="val 330680"/>
              <a:gd name="adj3" fmla="val 13804198"/>
              <a:gd name="adj4" fmla="val 17368781"/>
              <a:gd name="adj5" fmla="val 5757"/>
            </a:avLst>
          </a:prstGeom>
          <a:gradFill rotWithShape="0">
            <a:gsLst>
              <a:gs pos="70000">
                <a:srgbClr val="FF0000">
                  <a:alpha val="14902"/>
                </a:srgbClr>
              </a:gs>
              <a:gs pos="82000">
                <a:srgbClr val="0070C0">
                  <a:alpha val="15000"/>
                </a:srgbClr>
              </a:gs>
            </a:gsLst>
            <a:path path="circle">
              <a:fillToRect l="100000" t="100000"/>
            </a:path>
          </a:gradFill>
          <a:ln>
            <a:gradFill flip="none" rotWithShape="1">
              <a:gsLst>
                <a:gs pos="64000">
                  <a:srgbClr val="FF0000"/>
                </a:gs>
                <a:gs pos="75000">
                  <a:srgbClr val="0070C0"/>
                </a:gs>
              </a:gsLst>
              <a:path path="circle">
                <a:fillToRect l="100000" t="100000"/>
              </a:path>
              <a:tileRect r="-100000" b="-100000"/>
            </a:gradFill>
          </a:ln>
        </p:spPr>
        <p:style>
          <a:lnRef idx="0">
            <a:scrgbClr r="0" g="0" b="0"/>
          </a:lnRef>
          <a:fillRef idx="1">
            <a:scrgbClr r="0" g="0" b="0"/>
          </a:fillRef>
          <a:effectRef idx="2">
            <a:schemeClr val="accent2">
              <a:tint val="40000"/>
              <a:hueOff val="0"/>
              <a:satOff val="0"/>
              <a:lumOff val="0"/>
              <a:alphaOff val="0"/>
            </a:schemeClr>
          </a:effectRef>
          <a:fontRef idx="minor">
            <a:schemeClr val="dk1">
              <a:hueOff val="0"/>
              <a:satOff val="0"/>
              <a:lumOff val="0"/>
              <a:alphaOff val="0"/>
            </a:schemeClr>
          </a:fontRef>
        </p:style>
        <p:txBody>
          <a:bodyPr/>
          <a:lstStyle/>
          <a:p>
            <a:endParaRPr lang="sl-SI"/>
          </a:p>
        </p:txBody>
      </p:sp>
      <p:sp>
        <p:nvSpPr>
          <p:cNvPr id="8" name="Prostoročno 7"/>
          <p:cNvSpPr/>
          <p:nvPr/>
        </p:nvSpPr>
        <p:spPr>
          <a:xfrm>
            <a:off x="3530374" y="1486839"/>
            <a:ext cx="2057540" cy="1028770"/>
          </a:xfrm>
          <a:custGeom>
            <a:avLst/>
            <a:gdLst>
              <a:gd name="connsiteX0" fmla="*/ 0 w 2057540"/>
              <a:gd name="connsiteY0" fmla="*/ 171465 h 1028770"/>
              <a:gd name="connsiteX1" fmla="*/ 171465 w 2057540"/>
              <a:gd name="connsiteY1" fmla="*/ 0 h 1028770"/>
              <a:gd name="connsiteX2" fmla="*/ 1886075 w 2057540"/>
              <a:gd name="connsiteY2" fmla="*/ 0 h 1028770"/>
              <a:gd name="connsiteX3" fmla="*/ 2057540 w 2057540"/>
              <a:gd name="connsiteY3" fmla="*/ 171465 h 1028770"/>
              <a:gd name="connsiteX4" fmla="*/ 2057540 w 2057540"/>
              <a:gd name="connsiteY4" fmla="*/ 857305 h 1028770"/>
              <a:gd name="connsiteX5" fmla="*/ 1886075 w 2057540"/>
              <a:gd name="connsiteY5" fmla="*/ 1028770 h 1028770"/>
              <a:gd name="connsiteX6" fmla="*/ 171465 w 2057540"/>
              <a:gd name="connsiteY6" fmla="*/ 1028770 h 1028770"/>
              <a:gd name="connsiteX7" fmla="*/ 0 w 2057540"/>
              <a:gd name="connsiteY7" fmla="*/ 857305 h 1028770"/>
              <a:gd name="connsiteX8" fmla="*/ 0 w 2057540"/>
              <a:gd name="connsiteY8" fmla="*/ 171465 h 102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540" h="1028770">
                <a:moveTo>
                  <a:pt x="0" y="171465"/>
                </a:moveTo>
                <a:cubicBezTo>
                  <a:pt x="0" y="76767"/>
                  <a:pt x="76767" y="0"/>
                  <a:pt x="171465" y="0"/>
                </a:cubicBezTo>
                <a:lnTo>
                  <a:pt x="1886075" y="0"/>
                </a:lnTo>
                <a:cubicBezTo>
                  <a:pt x="1980773" y="0"/>
                  <a:pt x="2057540" y="76767"/>
                  <a:pt x="2057540" y="171465"/>
                </a:cubicBezTo>
                <a:lnTo>
                  <a:pt x="2057540" y="857305"/>
                </a:lnTo>
                <a:cubicBezTo>
                  <a:pt x="2057540" y="952003"/>
                  <a:pt x="1980773" y="1028770"/>
                  <a:pt x="1886075" y="1028770"/>
                </a:cubicBezTo>
                <a:lnTo>
                  <a:pt x="171465" y="1028770"/>
                </a:lnTo>
                <a:cubicBezTo>
                  <a:pt x="76767" y="1028770"/>
                  <a:pt x="0" y="952003"/>
                  <a:pt x="0" y="857305"/>
                </a:cubicBezTo>
                <a:lnTo>
                  <a:pt x="0" y="171465"/>
                </a:lnTo>
                <a:close/>
              </a:path>
            </a:pathLst>
          </a:custGeom>
          <a:gradFill rotWithShape="0">
            <a:gsLst>
              <a:gs pos="0">
                <a:schemeClr val="accent2">
                  <a:hueOff val="0"/>
                  <a:satOff val="0"/>
                  <a:lumOff val="0"/>
                  <a:alphaOff val="0"/>
                  <a:shade val="51000"/>
                  <a:satMod val="130000"/>
                </a:schemeClr>
              </a:gs>
              <a:gs pos="40000">
                <a:schemeClr val="accent2">
                  <a:hueOff val="0"/>
                  <a:satOff val="0"/>
                  <a:lumOff val="0"/>
                  <a:alphaOff val="0"/>
                  <a:shade val="93000"/>
                  <a:satMod val="130000"/>
                </a:schemeClr>
              </a:gs>
              <a:gs pos="100000">
                <a:srgbClr val="FF0000"/>
              </a:gs>
            </a:gsLst>
          </a:gra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118800" tIns="118800" rIns="118800" bIns="118800" numCol="1" spcCol="1270" anchor="ctr" anchorCtr="0">
            <a:noAutofit/>
          </a:bodyPr>
          <a:lstStyle/>
          <a:p>
            <a:pPr algn="ctr" defTabSz="800100">
              <a:lnSpc>
                <a:spcPct val="90000"/>
              </a:lnSpc>
              <a:spcBef>
                <a:spcPct val="0"/>
              </a:spcBef>
              <a:spcAft>
                <a:spcPct val="35000"/>
              </a:spcAft>
            </a:pPr>
            <a:r>
              <a:rPr lang="sl-SI" b="1" dirty="0">
                <a:solidFill>
                  <a:prstClr val="white"/>
                </a:solidFill>
              </a:rPr>
              <a:t>Prepoznavanje </a:t>
            </a:r>
          </a:p>
          <a:p>
            <a:pPr algn="ctr" defTabSz="800100">
              <a:lnSpc>
                <a:spcPct val="90000"/>
              </a:lnSpc>
              <a:spcBef>
                <a:spcPct val="0"/>
              </a:spcBef>
              <a:spcAft>
                <a:spcPct val="35000"/>
              </a:spcAft>
            </a:pPr>
            <a:r>
              <a:rPr lang="sl-SI" b="1" dirty="0">
                <a:solidFill>
                  <a:prstClr val="white"/>
                </a:solidFill>
              </a:rPr>
              <a:t>tveganj</a:t>
            </a:r>
          </a:p>
        </p:txBody>
      </p:sp>
      <p:sp>
        <p:nvSpPr>
          <p:cNvPr id="9" name="Prostoročno 8"/>
          <p:cNvSpPr/>
          <p:nvPr/>
        </p:nvSpPr>
        <p:spPr>
          <a:xfrm>
            <a:off x="5334478" y="2797599"/>
            <a:ext cx="2057540" cy="1028770"/>
          </a:xfrm>
          <a:custGeom>
            <a:avLst/>
            <a:gdLst>
              <a:gd name="connsiteX0" fmla="*/ 0 w 2057540"/>
              <a:gd name="connsiteY0" fmla="*/ 171465 h 1028770"/>
              <a:gd name="connsiteX1" fmla="*/ 171465 w 2057540"/>
              <a:gd name="connsiteY1" fmla="*/ 0 h 1028770"/>
              <a:gd name="connsiteX2" fmla="*/ 1886075 w 2057540"/>
              <a:gd name="connsiteY2" fmla="*/ 0 h 1028770"/>
              <a:gd name="connsiteX3" fmla="*/ 2057540 w 2057540"/>
              <a:gd name="connsiteY3" fmla="*/ 171465 h 1028770"/>
              <a:gd name="connsiteX4" fmla="*/ 2057540 w 2057540"/>
              <a:gd name="connsiteY4" fmla="*/ 857305 h 1028770"/>
              <a:gd name="connsiteX5" fmla="*/ 1886075 w 2057540"/>
              <a:gd name="connsiteY5" fmla="*/ 1028770 h 1028770"/>
              <a:gd name="connsiteX6" fmla="*/ 171465 w 2057540"/>
              <a:gd name="connsiteY6" fmla="*/ 1028770 h 1028770"/>
              <a:gd name="connsiteX7" fmla="*/ 0 w 2057540"/>
              <a:gd name="connsiteY7" fmla="*/ 857305 h 1028770"/>
              <a:gd name="connsiteX8" fmla="*/ 0 w 2057540"/>
              <a:gd name="connsiteY8" fmla="*/ 171465 h 102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540" h="1028770">
                <a:moveTo>
                  <a:pt x="0" y="171465"/>
                </a:moveTo>
                <a:cubicBezTo>
                  <a:pt x="0" y="76767"/>
                  <a:pt x="76767" y="0"/>
                  <a:pt x="171465" y="0"/>
                </a:cubicBezTo>
                <a:lnTo>
                  <a:pt x="1886075" y="0"/>
                </a:lnTo>
                <a:cubicBezTo>
                  <a:pt x="1980773" y="0"/>
                  <a:pt x="2057540" y="76767"/>
                  <a:pt x="2057540" y="171465"/>
                </a:cubicBezTo>
                <a:lnTo>
                  <a:pt x="2057540" y="857305"/>
                </a:lnTo>
                <a:cubicBezTo>
                  <a:pt x="2057540" y="952003"/>
                  <a:pt x="1980773" y="1028770"/>
                  <a:pt x="1886075" y="1028770"/>
                </a:cubicBezTo>
                <a:lnTo>
                  <a:pt x="171465" y="1028770"/>
                </a:lnTo>
                <a:cubicBezTo>
                  <a:pt x="76767" y="1028770"/>
                  <a:pt x="0" y="952003"/>
                  <a:pt x="0" y="857305"/>
                </a:cubicBezTo>
                <a:lnTo>
                  <a:pt x="0" y="171465"/>
                </a:lnTo>
                <a:close/>
              </a:path>
            </a:pathLst>
          </a:custGeom>
          <a:gradFill rotWithShape="0">
            <a:gsLst>
              <a:gs pos="0">
                <a:srgbClr val="7A4108"/>
              </a:gs>
              <a:gs pos="12000">
                <a:schemeClr val="accent6">
                  <a:lumMod val="50000"/>
                </a:schemeClr>
              </a:gs>
              <a:gs pos="100000">
                <a:srgbClr val="F47F0A"/>
              </a:gs>
            </a:gsLst>
          </a:gradFill>
        </p:spPr>
        <p:style>
          <a:lnRef idx="0">
            <a:schemeClr val="lt1">
              <a:hueOff val="0"/>
              <a:satOff val="0"/>
              <a:lumOff val="0"/>
              <a:alphaOff val="0"/>
            </a:schemeClr>
          </a:lnRef>
          <a:fillRef idx="3">
            <a:scrgbClr r="0" g="0" b="0"/>
          </a:fillRef>
          <a:effectRef idx="2">
            <a:schemeClr val="accent2">
              <a:hueOff val="1170380"/>
              <a:satOff val="-1460"/>
              <a:lumOff val="343"/>
              <a:alphaOff val="0"/>
            </a:schemeClr>
          </a:effectRef>
          <a:fontRef idx="minor">
            <a:schemeClr val="lt1"/>
          </a:fontRef>
        </p:style>
        <p:txBody>
          <a:bodyPr spcFirstLastPara="0" vert="horz" wrap="square" lIns="118800" tIns="118800" rIns="118800" bIns="118800" numCol="1" spcCol="1270" anchor="ctr" anchorCtr="0">
            <a:noAutofit/>
          </a:bodyPr>
          <a:lstStyle/>
          <a:p>
            <a:pPr algn="ctr" defTabSz="800100">
              <a:lnSpc>
                <a:spcPct val="90000"/>
              </a:lnSpc>
              <a:spcBef>
                <a:spcPct val="0"/>
              </a:spcBef>
              <a:spcAft>
                <a:spcPct val="35000"/>
              </a:spcAft>
            </a:pPr>
            <a:r>
              <a:rPr lang="sl-SI" b="1" dirty="0">
                <a:solidFill>
                  <a:prstClr val="white"/>
                </a:solidFill>
              </a:rPr>
              <a:t>Analiza in prednostno razvrščanje</a:t>
            </a:r>
          </a:p>
        </p:txBody>
      </p:sp>
      <p:sp>
        <p:nvSpPr>
          <p:cNvPr id="10" name="Prostoročno 9"/>
          <p:cNvSpPr/>
          <p:nvPr/>
        </p:nvSpPr>
        <p:spPr>
          <a:xfrm>
            <a:off x="4813225" y="4582919"/>
            <a:ext cx="2057540" cy="1028770"/>
          </a:xfrm>
          <a:custGeom>
            <a:avLst/>
            <a:gdLst>
              <a:gd name="connsiteX0" fmla="*/ 0 w 2057540"/>
              <a:gd name="connsiteY0" fmla="*/ 171465 h 1028770"/>
              <a:gd name="connsiteX1" fmla="*/ 171465 w 2057540"/>
              <a:gd name="connsiteY1" fmla="*/ 0 h 1028770"/>
              <a:gd name="connsiteX2" fmla="*/ 1886075 w 2057540"/>
              <a:gd name="connsiteY2" fmla="*/ 0 h 1028770"/>
              <a:gd name="connsiteX3" fmla="*/ 2057540 w 2057540"/>
              <a:gd name="connsiteY3" fmla="*/ 171465 h 1028770"/>
              <a:gd name="connsiteX4" fmla="*/ 2057540 w 2057540"/>
              <a:gd name="connsiteY4" fmla="*/ 857305 h 1028770"/>
              <a:gd name="connsiteX5" fmla="*/ 1886075 w 2057540"/>
              <a:gd name="connsiteY5" fmla="*/ 1028770 h 1028770"/>
              <a:gd name="connsiteX6" fmla="*/ 171465 w 2057540"/>
              <a:gd name="connsiteY6" fmla="*/ 1028770 h 1028770"/>
              <a:gd name="connsiteX7" fmla="*/ 0 w 2057540"/>
              <a:gd name="connsiteY7" fmla="*/ 857305 h 1028770"/>
              <a:gd name="connsiteX8" fmla="*/ 0 w 2057540"/>
              <a:gd name="connsiteY8" fmla="*/ 171465 h 102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540" h="1028770">
                <a:moveTo>
                  <a:pt x="0" y="171465"/>
                </a:moveTo>
                <a:cubicBezTo>
                  <a:pt x="0" y="76767"/>
                  <a:pt x="76767" y="0"/>
                  <a:pt x="171465" y="0"/>
                </a:cubicBezTo>
                <a:lnTo>
                  <a:pt x="1886075" y="0"/>
                </a:lnTo>
                <a:cubicBezTo>
                  <a:pt x="1980773" y="0"/>
                  <a:pt x="2057540" y="76767"/>
                  <a:pt x="2057540" y="171465"/>
                </a:cubicBezTo>
                <a:lnTo>
                  <a:pt x="2057540" y="857305"/>
                </a:lnTo>
                <a:cubicBezTo>
                  <a:pt x="2057540" y="952003"/>
                  <a:pt x="1980773" y="1028770"/>
                  <a:pt x="1886075" y="1028770"/>
                </a:cubicBezTo>
                <a:lnTo>
                  <a:pt x="171465" y="1028770"/>
                </a:lnTo>
                <a:cubicBezTo>
                  <a:pt x="76767" y="1028770"/>
                  <a:pt x="0" y="952003"/>
                  <a:pt x="0" y="857305"/>
                </a:cubicBezTo>
                <a:lnTo>
                  <a:pt x="0" y="171465"/>
                </a:lnTo>
                <a:close/>
              </a:path>
            </a:pathLst>
          </a:custGeom>
          <a:gradFill rotWithShape="0">
            <a:gsLst>
              <a:gs pos="0">
                <a:srgbClr val="C0A000"/>
              </a:gs>
              <a:gs pos="16000">
                <a:schemeClr val="accent2">
                  <a:hueOff val="2340759"/>
                  <a:satOff val="-2919"/>
                  <a:lumOff val="686"/>
                  <a:alphaOff val="0"/>
                  <a:shade val="93000"/>
                  <a:satMod val="130000"/>
                </a:schemeClr>
              </a:gs>
              <a:gs pos="100000">
                <a:srgbClr val="FFD700"/>
              </a:gs>
            </a:gsLst>
          </a:gradFill>
        </p:spPr>
        <p:style>
          <a:lnRef idx="0">
            <a:schemeClr val="lt1">
              <a:hueOff val="0"/>
              <a:satOff val="0"/>
              <a:lumOff val="0"/>
              <a:alphaOff val="0"/>
            </a:schemeClr>
          </a:lnRef>
          <a:fillRef idx="3">
            <a:scrgbClr r="0" g="0" b="0"/>
          </a:fillRef>
          <a:effectRef idx="2">
            <a:schemeClr val="accent2">
              <a:hueOff val="2340759"/>
              <a:satOff val="-2919"/>
              <a:lumOff val="686"/>
              <a:alphaOff val="0"/>
            </a:schemeClr>
          </a:effectRef>
          <a:fontRef idx="minor">
            <a:schemeClr val="lt1"/>
          </a:fontRef>
        </p:style>
        <p:txBody>
          <a:bodyPr spcFirstLastPara="0" vert="horz" wrap="square" lIns="118800" tIns="118800" rIns="118800" bIns="118800" numCol="1" spcCol="1270" anchor="ctr" anchorCtr="0">
            <a:noAutofit/>
          </a:bodyPr>
          <a:lstStyle/>
          <a:p>
            <a:pPr algn="ctr" defTabSz="800100">
              <a:lnSpc>
                <a:spcPct val="90000"/>
              </a:lnSpc>
              <a:spcBef>
                <a:spcPct val="0"/>
              </a:spcBef>
              <a:spcAft>
                <a:spcPct val="35000"/>
              </a:spcAft>
            </a:pPr>
            <a:r>
              <a:rPr lang="sl-SI" b="1" dirty="0">
                <a:solidFill>
                  <a:prstClr val="white"/>
                </a:solidFill>
              </a:rPr>
              <a:t>Strategija zmanjševanja tveganj</a:t>
            </a:r>
          </a:p>
        </p:txBody>
      </p:sp>
      <p:sp>
        <p:nvSpPr>
          <p:cNvPr id="11" name="Prostoročno 10"/>
          <p:cNvSpPr/>
          <p:nvPr/>
        </p:nvSpPr>
        <p:spPr>
          <a:xfrm>
            <a:off x="2182984" y="4582927"/>
            <a:ext cx="2057540" cy="1028770"/>
          </a:xfrm>
          <a:custGeom>
            <a:avLst/>
            <a:gdLst>
              <a:gd name="connsiteX0" fmla="*/ 0 w 2057540"/>
              <a:gd name="connsiteY0" fmla="*/ 171465 h 1028770"/>
              <a:gd name="connsiteX1" fmla="*/ 171465 w 2057540"/>
              <a:gd name="connsiteY1" fmla="*/ 0 h 1028770"/>
              <a:gd name="connsiteX2" fmla="*/ 1886075 w 2057540"/>
              <a:gd name="connsiteY2" fmla="*/ 0 h 1028770"/>
              <a:gd name="connsiteX3" fmla="*/ 2057540 w 2057540"/>
              <a:gd name="connsiteY3" fmla="*/ 171465 h 1028770"/>
              <a:gd name="connsiteX4" fmla="*/ 2057540 w 2057540"/>
              <a:gd name="connsiteY4" fmla="*/ 857305 h 1028770"/>
              <a:gd name="connsiteX5" fmla="*/ 1886075 w 2057540"/>
              <a:gd name="connsiteY5" fmla="*/ 1028770 h 1028770"/>
              <a:gd name="connsiteX6" fmla="*/ 171465 w 2057540"/>
              <a:gd name="connsiteY6" fmla="*/ 1028770 h 1028770"/>
              <a:gd name="connsiteX7" fmla="*/ 0 w 2057540"/>
              <a:gd name="connsiteY7" fmla="*/ 857305 h 1028770"/>
              <a:gd name="connsiteX8" fmla="*/ 0 w 2057540"/>
              <a:gd name="connsiteY8" fmla="*/ 171465 h 102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540" h="1028770">
                <a:moveTo>
                  <a:pt x="0" y="171465"/>
                </a:moveTo>
                <a:cubicBezTo>
                  <a:pt x="0" y="76767"/>
                  <a:pt x="76767" y="0"/>
                  <a:pt x="171465" y="0"/>
                </a:cubicBezTo>
                <a:lnTo>
                  <a:pt x="1886075" y="0"/>
                </a:lnTo>
                <a:cubicBezTo>
                  <a:pt x="1980773" y="0"/>
                  <a:pt x="2057540" y="76767"/>
                  <a:pt x="2057540" y="171465"/>
                </a:cubicBezTo>
                <a:lnTo>
                  <a:pt x="2057540" y="857305"/>
                </a:lnTo>
                <a:cubicBezTo>
                  <a:pt x="2057540" y="952003"/>
                  <a:pt x="1980773" y="1028770"/>
                  <a:pt x="1886075" y="1028770"/>
                </a:cubicBezTo>
                <a:lnTo>
                  <a:pt x="171465" y="1028770"/>
                </a:lnTo>
                <a:cubicBezTo>
                  <a:pt x="76767" y="1028770"/>
                  <a:pt x="0" y="952003"/>
                  <a:pt x="0" y="857305"/>
                </a:cubicBezTo>
                <a:lnTo>
                  <a:pt x="0" y="171465"/>
                </a:lnTo>
                <a:close/>
              </a:path>
            </a:pathLst>
          </a:custGeom>
          <a:gradFill rotWithShape="0">
            <a:gsLst>
              <a:gs pos="0">
                <a:srgbClr val="00602B"/>
              </a:gs>
              <a:gs pos="91000">
                <a:srgbClr val="00B050"/>
              </a:gs>
              <a:gs pos="100000">
                <a:srgbClr val="00B050"/>
              </a:gs>
            </a:gsLst>
          </a:gradFill>
        </p:spPr>
        <p:style>
          <a:lnRef idx="0">
            <a:schemeClr val="lt1">
              <a:hueOff val="0"/>
              <a:satOff val="0"/>
              <a:lumOff val="0"/>
              <a:alphaOff val="0"/>
            </a:schemeClr>
          </a:lnRef>
          <a:fillRef idx="3">
            <a:scrgbClr r="0" g="0" b="0"/>
          </a:fillRef>
          <a:effectRef idx="2">
            <a:schemeClr val="accent2">
              <a:hueOff val="3511139"/>
              <a:satOff val="-4379"/>
              <a:lumOff val="1030"/>
              <a:alphaOff val="0"/>
            </a:schemeClr>
          </a:effectRef>
          <a:fontRef idx="minor">
            <a:schemeClr val="lt1"/>
          </a:fontRef>
        </p:style>
        <p:txBody>
          <a:bodyPr spcFirstLastPara="0" vert="horz" wrap="square" lIns="118800" tIns="118800" rIns="118800" bIns="118800" numCol="1" spcCol="1270" anchor="ctr" anchorCtr="0">
            <a:noAutofit/>
          </a:bodyPr>
          <a:lstStyle/>
          <a:p>
            <a:pPr algn="ctr" defTabSz="800100">
              <a:lnSpc>
                <a:spcPct val="90000"/>
              </a:lnSpc>
              <a:spcBef>
                <a:spcPct val="0"/>
              </a:spcBef>
              <a:spcAft>
                <a:spcPct val="35000"/>
              </a:spcAft>
            </a:pPr>
            <a:r>
              <a:rPr lang="sl-SI" b="1" dirty="0">
                <a:solidFill>
                  <a:prstClr val="white"/>
                </a:solidFill>
              </a:rPr>
              <a:t>Ukrepanje</a:t>
            </a:r>
          </a:p>
        </p:txBody>
      </p:sp>
      <p:sp>
        <p:nvSpPr>
          <p:cNvPr id="12" name="Prostoročno 11"/>
          <p:cNvSpPr/>
          <p:nvPr/>
        </p:nvSpPr>
        <p:spPr>
          <a:xfrm>
            <a:off x="1726265" y="2797599"/>
            <a:ext cx="2057540" cy="1028770"/>
          </a:xfrm>
          <a:custGeom>
            <a:avLst/>
            <a:gdLst>
              <a:gd name="connsiteX0" fmla="*/ 0 w 2057540"/>
              <a:gd name="connsiteY0" fmla="*/ 171465 h 1028770"/>
              <a:gd name="connsiteX1" fmla="*/ 171465 w 2057540"/>
              <a:gd name="connsiteY1" fmla="*/ 0 h 1028770"/>
              <a:gd name="connsiteX2" fmla="*/ 1886075 w 2057540"/>
              <a:gd name="connsiteY2" fmla="*/ 0 h 1028770"/>
              <a:gd name="connsiteX3" fmla="*/ 2057540 w 2057540"/>
              <a:gd name="connsiteY3" fmla="*/ 171465 h 1028770"/>
              <a:gd name="connsiteX4" fmla="*/ 2057540 w 2057540"/>
              <a:gd name="connsiteY4" fmla="*/ 857305 h 1028770"/>
              <a:gd name="connsiteX5" fmla="*/ 1886075 w 2057540"/>
              <a:gd name="connsiteY5" fmla="*/ 1028770 h 1028770"/>
              <a:gd name="connsiteX6" fmla="*/ 171465 w 2057540"/>
              <a:gd name="connsiteY6" fmla="*/ 1028770 h 1028770"/>
              <a:gd name="connsiteX7" fmla="*/ 0 w 2057540"/>
              <a:gd name="connsiteY7" fmla="*/ 857305 h 1028770"/>
              <a:gd name="connsiteX8" fmla="*/ 0 w 2057540"/>
              <a:gd name="connsiteY8" fmla="*/ 171465 h 102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540" h="1028770">
                <a:moveTo>
                  <a:pt x="0" y="171465"/>
                </a:moveTo>
                <a:cubicBezTo>
                  <a:pt x="0" y="76767"/>
                  <a:pt x="76767" y="0"/>
                  <a:pt x="171465" y="0"/>
                </a:cubicBezTo>
                <a:lnTo>
                  <a:pt x="1886075" y="0"/>
                </a:lnTo>
                <a:cubicBezTo>
                  <a:pt x="1980773" y="0"/>
                  <a:pt x="2057540" y="76767"/>
                  <a:pt x="2057540" y="171465"/>
                </a:cubicBezTo>
                <a:lnTo>
                  <a:pt x="2057540" y="857305"/>
                </a:lnTo>
                <a:cubicBezTo>
                  <a:pt x="2057540" y="952003"/>
                  <a:pt x="1980773" y="1028770"/>
                  <a:pt x="1886075" y="1028770"/>
                </a:cubicBezTo>
                <a:lnTo>
                  <a:pt x="171465" y="1028770"/>
                </a:lnTo>
                <a:cubicBezTo>
                  <a:pt x="76767" y="1028770"/>
                  <a:pt x="0" y="952003"/>
                  <a:pt x="0" y="857305"/>
                </a:cubicBezTo>
                <a:lnTo>
                  <a:pt x="0" y="171465"/>
                </a:lnTo>
                <a:close/>
              </a:path>
            </a:pathLst>
          </a:custGeom>
          <a:gradFill rotWithShape="0">
            <a:gsLst>
              <a:gs pos="0">
                <a:srgbClr val="003258"/>
              </a:gs>
              <a:gs pos="87000">
                <a:srgbClr val="0070C0"/>
              </a:gs>
              <a:gs pos="100000">
                <a:srgbClr val="0070C0"/>
              </a:gs>
            </a:gsLst>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0">
            <a:scrgbClr r="0" g="0" b="0"/>
          </a:lnRef>
          <a:fillRef idx="3">
            <a:scrgbClr r="0" g="0" b="0"/>
          </a:fillRef>
          <a:effectRef idx="2">
            <a:schemeClr val="accent2">
              <a:hueOff val="4681519"/>
              <a:satOff val="-5839"/>
              <a:lumOff val="1373"/>
              <a:alphaOff val="0"/>
            </a:schemeClr>
          </a:effectRef>
          <a:fontRef idx="minor">
            <a:schemeClr val="lt1"/>
          </a:fontRef>
        </p:style>
        <p:txBody>
          <a:bodyPr spcFirstLastPara="0" vert="horz" wrap="square" lIns="118800" tIns="118800" rIns="118800" bIns="118800" numCol="1" spcCol="1270" anchor="ctr" anchorCtr="0">
            <a:noAutofit/>
          </a:bodyPr>
          <a:lstStyle/>
          <a:p>
            <a:pPr algn="ctr" defTabSz="800100">
              <a:lnSpc>
                <a:spcPct val="90000"/>
              </a:lnSpc>
              <a:spcBef>
                <a:spcPct val="0"/>
              </a:spcBef>
              <a:spcAft>
                <a:spcPct val="35000"/>
              </a:spcAft>
            </a:pPr>
            <a:r>
              <a:rPr lang="sl-SI" b="1" dirty="0">
                <a:solidFill>
                  <a:prstClr val="white"/>
                </a:solidFill>
              </a:rPr>
              <a:t>Spremljanje in posodabljanje</a:t>
            </a:r>
          </a:p>
        </p:txBody>
      </p:sp>
      <p:sp>
        <p:nvSpPr>
          <p:cNvPr id="4" name="Pravokotnik 3"/>
          <p:cNvSpPr/>
          <p:nvPr/>
        </p:nvSpPr>
        <p:spPr>
          <a:xfrm>
            <a:off x="4853227" y="2886043"/>
            <a:ext cx="497252" cy="830997"/>
          </a:xfrm>
          <a:prstGeom prst="rect">
            <a:avLst/>
          </a:prstGeom>
          <a:noFill/>
        </p:spPr>
        <p:txBody>
          <a:bodyPr wrap="none" lIns="91440" tIns="45720" rIns="91440" bIns="45720">
            <a:spAutoFit/>
          </a:bodyPr>
          <a:lstStyle/>
          <a:p>
            <a:pPr algn="ctr"/>
            <a:r>
              <a:rPr lang="sl-SI" sz="4800" b="1" dirty="0">
                <a:ln w="1905"/>
                <a:gradFill flip="none" rotWithShape="1">
                  <a:gsLst>
                    <a:gs pos="0">
                      <a:srgbClr val="F79646">
                        <a:shade val="20000"/>
                        <a:satMod val="200000"/>
                      </a:srgbClr>
                    </a:gs>
                    <a:gs pos="78000">
                      <a:srgbClr val="F79646">
                        <a:tint val="90000"/>
                        <a:shade val="89000"/>
                        <a:satMod val="220000"/>
                      </a:srgbClr>
                    </a:gs>
                    <a:gs pos="100000">
                      <a:srgbClr val="F79646">
                        <a:tint val="12000"/>
                        <a:satMod val="255000"/>
                      </a:srgbClr>
                    </a:gs>
                  </a:gsLst>
                  <a:lin ang="16200000" scaled="1"/>
                  <a:tileRect/>
                </a:gradFill>
                <a:effectLst>
                  <a:innerShdw blurRad="69850" dist="43180" dir="5400000">
                    <a:srgbClr val="000000">
                      <a:alpha val="65000"/>
                    </a:srgbClr>
                  </a:innerShdw>
                </a:effectLst>
              </a:rPr>
              <a:t>2</a:t>
            </a:r>
          </a:p>
        </p:txBody>
      </p:sp>
      <p:sp>
        <p:nvSpPr>
          <p:cNvPr id="13" name="Pravokotnik 12"/>
          <p:cNvSpPr/>
          <p:nvPr/>
        </p:nvSpPr>
        <p:spPr>
          <a:xfrm>
            <a:off x="1691680" y="4737926"/>
            <a:ext cx="497252" cy="830997"/>
          </a:xfrm>
          <a:prstGeom prst="rect">
            <a:avLst/>
          </a:prstGeom>
          <a:noFill/>
        </p:spPr>
        <p:txBody>
          <a:bodyPr wrap="none" lIns="91440" tIns="45720" rIns="91440" bIns="45720">
            <a:spAutoFit/>
          </a:bodyPr>
          <a:lstStyle/>
          <a:p>
            <a:pPr algn="ctr"/>
            <a:r>
              <a:rPr lang="sl-SI" sz="4800" b="1" dirty="0">
                <a:ln w="1905"/>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effectLst>
                  <a:innerShdw blurRad="69850" dist="43180" dir="5400000">
                    <a:srgbClr val="000000">
                      <a:alpha val="65000"/>
                    </a:srgbClr>
                  </a:innerShdw>
                </a:effectLst>
              </a:rPr>
              <a:t>4</a:t>
            </a:r>
          </a:p>
        </p:txBody>
      </p:sp>
      <p:sp>
        <p:nvSpPr>
          <p:cNvPr id="15" name="Pravokotnik 14"/>
          <p:cNvSpPr/>
          <p:nvPr/>
        </p:nvSpPr>
        <p:spPr>
          <a:xfrm>
            <a:off x="4336741" y="4737926"/>
            <a:ext cx="497252" cy="830997"/>
          </a:xfrm>
          <a:prstGeom prst="rect">
            <a:avLst/>
          </a:prstGeom>
          <a:noFill/>
        </p:spPr>
        <p:txBody>
          <a:bodyPr wrap="none" lIns="91440" tIns="45720" rIns="91440" bIns="45720">
            <a:spAutoFit/>
          </a:bodyPr>
          <a:lstStyle/>
          <a:p>
            <a:pPr algn="ctr"/>
            <a:r>
              <a:rPr lang="sl-SI" sz="4800" b="1" dirty="0">
                <a:ln w="1905"/>
                <a:gradFill flip="none" rotWithShape="1">
                  <a:gsLst>
                    <a:gs pos="0">
                      <a:srgbClr val="FFD700">
                        <a:shade val="30000"/>
                        <a:satMod val="115000"/>
                      </a:srgbClr>
                    </a:gs>
                    <a:gs pos="50000">
                      <a:srgbClr val="FFD700">
                        <a:shade val="67500"/>
                        <a:satMod val="115000"/>
                      </a:srgbClr>
                    </a:gs>
                    <a:gs pos="100000">
                      <a:srgbClr val="FFD700">
                        <a:shade val="100000"/>
                        <a:satMod val="115000"/>
                      </a:srgbClr>
                    </a:gs>
                  </a:gsLst>
                  <a:lin ang="16200000" scaled="1"/>
                  <a:tileRect/>
                </a:gradFill>
                <a:effectLst>
                  <a:innerShdw blurRad="69850" dist="43180" dir="5400000">
                    <a:srgbClr val="000000">
                      <a:alpha val="65000"/>
                    </a:srgbClr>
                  </a:innerShdw>
                </a:effectLst>
              </a:rPr>
              <a:t>3</a:t>
            </a:r>
          </a:p>
        </p:txBody>
      </p:sp>
      <p:sp>
        <p:nvSpPr>
          <p:cNvPr id="16" name="Pravokotnik 15"/>
          <p:cNvSpPr/>
          <p:nvPr/>
        </p:nvSpPr>
        <p:spPr>
          <a:xfrm>
            <a:off x="1259632" y="2886043"/>
            <a:ext cx="497252" cy="830997"/>
          </a:xfrm>
          <a:prstGeom prst="rect">
            <a:avLst/>
          </a:prstGeom>
          <a:noFill/>
        </p:spPr>
        <p:txBody>
          <a:bodyPr wrap="none" lIns="91440" tIns="45720" rIns="91440" bIns="45720">
            <a:spAutoFit/>
          </a:bodyPr>
          <a:lstStyle/>
          <a:p>
            <a:pPr algn="ctr"/>
            <a:r>
              <a:rPr lang="sl-SI" sz="4800" b="1" dirty="0">
                <a:ln w="1905"/>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innerShdw blurRad="69850" dist="43180" dir="5400000">
                    <a:srgbClr val="000000">
                      <a:alpha val="65000"/>
                    </a:srgbClr>
                  </a:innerShdw>
                </a:effectLst>
              </a:rPr>
              <a:t>5</a:t>
            </a:r>
          </a:p>
        </p:txBody>
      </p:sp>
      <p:sp>
        <p:nvSpPr>
          <p:cNvPr id="17" name="Pravokotnik 16"/>
          <p:cNvSpPr/>
          <p:nvPr/>
        </p:nvSpPr>
        <p:spPr>
          <a:xfrm>
            <a:off x="3059833" y="1589891"/>
            <a:ext cx="497252" cy="830997"/>
          </a:xfrm>
          <a:prstGeom prst="rect">
            <a:avLst/>
          </a:prstGeom>
          <a:noFill/>
        </p:spPr>
        <p:txBody>
          <a:bodyPr wrap="none" lIns="91440" tIns="45720" rIns="91440" bIns="45720">
            <a:spAutoFit/>
          </a:bodyPr>
          <a:lstStyle/>
          <a:p>
            <a:pPr algn="ctr"/>
            <a:r>
              <a:rPr lang="sl-SI" sz="4800" b="1" dirty="0">
                <a:ln w="1905"/>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innerShdw blurRad="69850" dist="43180" dir="5400000">
                    <a:srgbClr val="000000">
                      <a:alpha val="65000"/>
                    </a:srgbClr>
                  </a:innerShdw>
                </a:effectLst>
              </a:rPr>
              <a:t>1</a:t>
            </a:r>
          </a:p>
        </p:txBody>
      </p:sp>
      <p:sp>
        <p:nvSpPr>
          <p:cNvPr id="20" name="PoljeZBesedilom 19"/>
          <p:cNvSpPr txBox="1"/>
          <p:nvPr/>
        </p:nvSpPr>
        <p:spPr>
          <a:xfrm>
            <a:off x="2555777" y="908720"/>
            <a:ext cx="3959679" cy="400110"/>
          </a:xfrm>
          <a:prstGeom prst="rect">
            <a:avLst/>
          </a:prstGeom>
          <a:noFill/>
          <a:ln>
            <a:solidFill>
              <a:schemeClr val="accent1"/>
            </a:solidFill>
          </a:ln>
        </p:spPr>
        <p:txBody>
          <a:bodyPr wrap="square" rtlCol="0">
            <a:spAutoFit/>
          </a:bodyPr>
          <a:lstStyle/>
          <a:p>
            <a:pPr algn="ctr"/>
            <a:r>
              <a:rPr lang="sl-SI" sz="2000" b="1" dirty="0">
                <a:solidFill>
                  <a:srgbClr val="4696C8"/>
                </a:solidFill>
                <a:latin typeface="Ubuntu" panose="020B0504030602030204" pitchFamily="34" charset="0"/>
              </a:rPr>
              <a:t>UPRAVLJANJE TVEGANJ</a:t>
            </a:r>
            <a:endParaRPr lang="sl-SI" sz="2000" dirty="0">
              <a:solidFill>
                <a:srgbClr val="4696C8"/>
              </a:solidFill>
              <a:latin typeface="Ubuntu" panose="020B0504030602030204" pitchFamily="34" charset="0"/>
            </a:endParaRPr>
          </a:p>
        </p:txBody>
      </p:sp>
      <p:sp>
        <p:nvSpPr>
          <p:cNvPr id="24" name="Desni zaviti oklepaj 23"/>
          <p:cNvSpPr/>
          <p:nvPr/>
        </p:nvSpPr>
        <p:spPr>
          <a:xfrm>
            <a:off x="7308304" y="1486839"/>
            <a:ext cx="504056" cy="4318425"/>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solidFill>
                <a:prstClr val="black"/>
              </a:solidFill>
            </a:endParaRPr>
          </a:p>
        </p:txBody>
      </p:sp>
      <p:sp>
        <p:nvSpPr>
          <p:cNvPr id="30" name="PoljeZBesedilom 29"/>
          <p:cNvSpPr txBox="1"/>
          <p:nvPr/>
        </p:nvSpPr>
        <p:spPr>
          <a:xfrm>
            <a:off x="8027360" y="1556792"/>
            <a:ext cx="461665" cy="4173755"/>
          </a:xfrm>
          <a:prstGeom prst="rect">
            <a:avLst/>
          </a:prstGeom>
          <a:noFill/>
          <a:ln>
            <a:solidFill>
              <a:srgbClr val="C00000"/>
            </a:solidFill>
          </a:ln>
        </p:spPr>
        <p:txBody>
          <a:bodyPr vert="vert270" wrap="square" rtlCol="0">
            <a:spAutoFit/>
          </a:bodyPr>
          <a:lstStyle/>
          <a:p>
            <a:r>
              <a:rPr lang="sl-SI" dirty="0">
                <a:solidFill>
                  <a:srgbClr val="C00000"/>
                </a:solidFill>
                <a:latin typeface="Ubuntu" panose="020B0504030602030204" pitchFamily="34" charset="0"/>
              </a:rPr>
              <a:t>FAZA PRIPRAVE PROJEKTNE PRIJAVE</a:t>
            </a:r>
          </a:p>
        </p:txBody>
      </p:sp>
    </p:spTree>
    <p:extLst>
      <p:ext uri="{BB962C8B-B14F-4D97-AF65-F5344CB8AC3E}">
        <p14:creationId xmlns:p14="http://schemas.microsoft.com/office/powerpoint/2010/main" val="132099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4" grpId="0"/>
      <p:bldP spid="13" grpId="0"/>
      <p:bldP spid="15" grpId="0"/>
      <p:bldP spid="16" grpId="0"/>
      <p:bldP spid="17" grpId="0"/>
      <p:bldP spid="24"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1800312" y="4151065"/>
            <a:ext cx="5580000" cy="1726215"/>
          </a:xfrm>
          <a:prstGeom prst="rect">
            <a:avLst/>
          </a:prstGeom>
          <a:noFill/>
          <a:ln>
            <a:solidFill>
              <a:srgbClr val="FF0000"/>
            </a:solidFill>
          </a:ln>
        </p:spPr>
        <p:txBody>
          <a:bodyPr wrap="square" tIns="108000" bIns="108000" rtlCol="0">
            <a:spAutoFit/>
          </a:bodyPr>
          <a:lstStyle/>
          <a:p>
            <a:pPr algn="ctr"/>
            <a:r>
              <a:rPr lang="sl-SI" dirty="0">
                <a:solidFill>
                  <a:srgbClr val="FF0000"/>
                </a:solidFill>
                <a:latin typeface="Ubuntu" panose="020B0504030602030204" pitchFamily="34" charset="0"/>
              </a:rPr>
              <a:t>BODITE POZORNI NA:</a:t>
            </a:r>
          </a:p>
          <a:p>
            <a:pPr algn="ctr"/>
            <a:endParaRPr lang="sl-SI" sz="800" dirty="0">
              <a:solidFill>
                <a:srgbClr val="4696C8"/>
              </a:solidFill>
              <a:latin typeface="Ubuntu" panose="020B0504030602030204" pitchFamily="34" charset="0"/>
            </a:endParaRPr>
          </a:p>
          <a:p>
            <a:pPr marL="285750" indent="-285750" algn="ctr">
              <a:buFont typeface="Wingdings" panose="05000000000000000000" pitchFamily="2" charset="2"/>
              <a:buChar char="Ø"/>
            </a:pPr>
            <a:r>
              <a:rPr lang="sl-SI" b="1" dirty="0">
                <a:solidFill>
                  <a:prstClr val="black"/>
                </a:solidFill>
                <a:latin typeface="Ubuntu" panose="020B0504030602030204" pitchFamily="34" charset="0"/>
              </a:rPr>
              <a:t>deležnike</a:t>
            </a:r>
          </a:p>
          <a:p>
            <a:pPr marL="285750" indent="-285750" algn="ctr">
              <a:buFont typeface="Wingdings" panose="05000000000000000000" pitchFamily="2" charset="2"/>
              <a:buChar char="Ø"/>
            </a:pPr>
            <a:r>
              <a:rPr lang="sl-SI" dirty="0">
                <a:solidFill>
                  <a:prstClr val="black"/>
                </a:solidFill>
                <a:latin typeface="Ubuntu" panose="020B0504030602030204" pitchFamily="34" charset="0"/>
              </a:rPr>
              <a:t>potrebe po </a:t>
            </a:r>
            <a:r>
              <a:rPr lang="sl-SI" b="1" dirty="0">
                <a:solidFill>
                  <a:prstClr val="black"/>
                </a:solidFill>
                <a:latin typeface="Ubuntu" panose="020B0504030602030204" pitchFamily="34" charset="0"/>
              </a:rPr>
              <a:t>pripravi predhodnih ocen </a:t>
            </a:r>
            <a:br>
              <a:rPr lang="sl-SI" dirty="0">
                <a:solidFill>
                  <a:prstClr val="black"/>
                </a:solidFill>
                <a:latin typeface="Ubuntu" panose="020B0504030602030204" pitchFamily="34" charset="0"/>
              </a:rPr>
            </a:br>
            <a:r>
              <a:rPr lang="sl-SI" dirty="0">
                <a:solidFill>
                  <a:prstClr val="black"/>
                </a:solidFill>
                <a:latin typeface="Ubuntu" panose="020B0504030602030204" pitchFamily="34" charset="0"/>
              </a:rPr>
              <a:t>(presoje vplivov na okolje ipd.) </a:t>
            </a:r>
          </a:p>
          <a:p>
            <a:pPr marL="285750" indent="-285750" algn="ctr">
              <a:buFont typeface="Wingdings" panose="05000000000000000000" pitchFamily="2" charset="2"/>
              <a:buChar char="Ø"/>
            </a:pPr>
            <a:r>
              <a:rPr lang="sl-SI" dirty="0">
                <a:solidFill>
                  <a:prstClr val="black"/>
                </a:solidFill>
                <a:latin typeface="Ubuntu" panose="020B0504030602030204" pitchFamily="34" charset="0"/>
              </a:rPr>
              <a:t>potrebe po </a:t>
            </a:r>
            <a:r>
              <a:rPr lang="sl-SI" b="1" dirty="0">
                <a:solidFill>
                  <a:prstClr val="black"/>
                </a:solidFill>
                <a:latin typeface="Ubuntu" panose="020B0504030602030204" pitchFamily="34" charset="0"/>
              </a:rPr>
              <a:t>pridobitvi soglasij, dovoljenje</a:t>
            </a:r>
            <a:endParaRPr lang="sl-SI" dirty="0">
              <a:solidFill>
                <a:prstClr val="black"/>
              </a:solidFill>
              <a:latin typeface="Ubuntu" panose="020B0504030602030204" pitchFamily="34" charset="0"/>
            </a:endParaRPr>
          </a:p>
        </p:txBody>
      </p:sp>
      <p:sp>
        <p:nvSpPr>
          <p:cNvPr id="24" name="Pravokotnik 23"/>
          <p:cNvSpPr/>
          <p:nvPr/>
        </p:nvSpPr>
        <p:spPr>
          <a:xfrm>
            <a:off x="5"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rostoročno 17"/>
          <p:cNvSpPr/>
          <p:nvPr/>
        </p:nvSpPr>
        <p:spPr>
          <a:xfrm>
            <a:off x="7333505" y="44632"/>
            <a:ext cx="1630983" cy="718289"/>
          </a:xfrm>
          <a:custGeom>
            <a:avLst/>
            <a:gdLst>
              <a:gd name="connsiteX0" fmla="*/ 0 w 2057540"/>
              <a:gd name="connsiteY0" fmla="*/ 171465 h 1028770"/>
              <a:gd name="connsiteX1" fmla="*/ 171465 w 2057540"/>
              <a:gd name="connsiteY1" fmla="*/ 0 h 1028770"/>
              <a:gd name="connsiteX2" fmla="*/ 1886075 w 2057540"/>
              <a:gd name="connsiteY2" fmla="*/ 0 h 1028770"/>
              <a:gd name="connsiteX3" fmla="*/ 2057540 w 2057540"/>
              <a:gd name="connsiteY3" fmla="*/ 171465 h 1028770"/>
              <a:gd name="connsiteX4" fmla="*/ 2057540 w 2057540"/>
              <a:gd name="connsiteY4" fmla="*/ 857305 h 1028770"/>
              <a:gd name="connsiteX5" fmla="*/ 1886075 w 2057540"/>
              <a:gd name="connsiteY5" fmla="*/ 1028770 h 1028770"/>
              <a:gd name="connsiteX6" fmla="*/ 171465 w 2057540"/>
              <a:gd name="connsiteY6" fmla="*/ 1028770 h 1028770"/>
              <a:gd name="connsiteX7" fmla="*/ 0 w 2057540"/>
              <a:gd name="connsiteY7" fmla="*/ 857305 h 1028770"/>
              <a:gd name="connsiteX8" fmla="*/ 0 w 2057540"/>
              <a:gd name="connsiteY8" fmla="*/ 171465 h 102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540" h="1028770">
                <a:moveTo>
                  <a:pt x="0" y="171465"/>
                </a:moveTo>
                <a:cubicBezTo>
                  <a:pt x="0" y="76767"/>
                  <a:pt x="76767" y="0"/>
                  <a:pt x="171465" y="0"/>
                </a:cubicBezTo>
                <a:lnTo>
                  <a:pt x="1886075" y="0"/>
                </a:lnTo>
                <a:cubicBezTo>
                  <a:pt x="1980773" y="0"/>
                  <a:pt x="2057540" y="76767"/>
                  <a:pt x="2057540" y="171465"/>
                </a:cubicBezTo>
                <a:lnTo>
                  <a:pt x="2057540" y="857305"/>
                </a:lnTo>
                <a:cubicBezTo>
                  <a:pt x="2057540" y="952003"/>
                  <a:pt x="1980773" y="1028770"/>
                  <a:pt x="1886075" y="1028770"/>
                </a:cubicBezTo>
                <a:lnTo>
                  <a:pt x="171465" y="1028770"/>
                </a:lnTo>
                <a:cubicBezTo>
                  <a:pt x="76767" y="1028770"/>
                  <a:pt x="0" y="952003"/>
                  <a:pt x="0" y="857305"/>
                </a:cubicBezTo>
                <a:lnTo>
                  <a:pt x="0" y="171465"/>
                </a:lnTo>
                <a:close/>
              </a:path>
            </a:pathLst>
          </a:custGeom>
          <a:gradFill rotWithShape="0">
            <a:gsLst>
              <a:gs pos="0">
                <a:schemeClr val="accent2">
                  <a:hueOff val="0"/>
                  <a:satOff val="0"/>
                  <a:lumOff val="0"/>
                  <a:alphaOff val="0"/>
                  <a:shade val="51000"/>
                  <a:satMod val="130000"/>
                </a:schemeClr>
              </a:gs>
              <a:gs pos="40000">
                <a:schemeClr val="accent2">
                  <a:hueOff val="0"/>
                  <a:satOff val="0"/>
                  <a:lumOff val="0"/>
                  <a:alphaOff val="0"/>
                  <a:shade val="93000"/>
                  <a:satMod val="130000"/>
                </a:schemeClr>
              </a:gs>
              <a:gs pos="100000">
                <a:srgbClr val="FF0000"/>
              </a:gs>
            </a:gsLst>
          </a:gra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118800" tIns="118800" rIns="118800" bIns="118800" numCol="1" spcCol="1270" anchor="ctr" anchorCtr="0">
            <a:noAutofit/>
          </a:bodyPr>
          <a:lstStyle/>
          <a:p>
            <a:pPr algn="ctr" defTabSz="800100">
              <a:lnSpc>
                <a:spcPct val="90000"/>
              </a:lnSpc>
              <a:spcBef>
                <a:spcPct val="0"/>
              </a:spcBef>
              <a:spcAft>
                <a:spcPct val="35000"/>
              </a:spcAft>
            </a:pPr>
            <a:r>
              <a:rPr lang="sl-SI" sz="1600" b="1" dirty="0">
                <a:solidFill>
                  <a:prstClr val="white"/>
                </a:solidFill>
              </a:rPr>
              <a:t>Prepoznavanje </a:t>
            </a:r>
          </a:p>
          <a:p>
            <a:pPr algn="ctr" defTabSz="800100">
              <a:lnSpc>
                <a:spcPct val="90000"/>
              </a:lnSpc>
              <a:spcBef>
                <a:spcPct val="0"/>
              </a:spcBef>
              <a:spcAft>
                <a:spcPct val="35000"/>
              </a:spcAft>
            </a:pPr>
            <a:r>
              <a:rPr lang="sl-SI" sz="1600" b="1" dirty="0">
                <a:solidFill>
                  <a:prstClr val="white"/>
                </a:solidFill>
              </a:rPr>
              <a:t>tveganj</a:t>
            </a:r>
          </a:p>
        </p:txBody>
      </p:sp>
      <p:sp>
        <p:nvSpPr>
          <p:cNvPr id="23" name="Pravokotnik 22"/>
          <p:cNvSpPr/>
          <p:nvPr/>
        </p:nvSpPr>
        <p:spPr>
          <a:xfrm>
            <a:off x="7098229" y="147677"/>
            <a:ext cx="261991" cy="523220"/>
          </a:xfrm>
          <a:prstGeom prst="rect">
            <a:avLst/>
          </a:prstGeom>
          <a:noFill/>
        </p:spPr>
        <p:txBody>
          <a:bodyPr wrap="square" lIns="91440" tIns="45720" rIns="91440" bIns="45720">
            <a:spAutoFit/>
          </a:bodyPr>
          <a:lstStyle/>
          <a:p>
            <a:pPr algn="ctr"/>
            <a:r>
              <a:rPr lang="sl-SI" sz="2800" b="1" dirty="0">
                <a:ln w="1905"/>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innerShdw blurRad="69850" dist="43180" dir="5400000">
                    <a:srgbClr val="000000">
                      <a:alpha val="65000"/>
                    </a:srgbClr>
                  </a:innerShdw>
                </a:effectLst>
              </a:rPr>
              <a:t>1</a:t>
            </a:r>
          </a:p>
        </p:txBody>
      </p:sp>
      <p:sp>
        <p:nvSpPr>
          <p:cNvPr id="13" name="PoljeZBesedilom 12"/>
          <p:cNvSpPr txBox="1"/>
          <p:nvPr/>
        </p:nvSpPr>
        <p:spPr>
          <a:xfrm>
            <a:off x="1800312" y="980736"/>
            <a:ext cx="5580000" cy="461665"/>
          </a:xfrm>
          <a:prstGeom prst="rect">
            <a:avLst/>
          </a:prstGeom>
          <a:noFill/>
          <a:ln>
            <a:solidFill>
              <a:srgbClr val="4696C8"/>
            </a:solidFill>
          </a:ln>
        </p:spPr>
        <p:txBody>
          <a:bodyPr wrap="square" rtlCol="0">
            <a:spAutoFit/>
          </a:bodyPr>
          <a:lstStyle/>
          <a:p>
            <a:pPr algn="ctr"/>
            <a:r>
              <a:rPr lang="sl-SI" sz="2400" dirty="0">
                <a:solidFill>
                  <a:srgbClr val="4696C8"/>
                </a:solidFill>
                <a:latin typeface="Ubuntu" panose="020B0504030602030204" pitchFamily="34" charset="0"/>
              </a:rPr>
              <a:t>PROCES PREPOZNAVANJA TVEGANJ</a:t>
            </a:r>
            <a:endParaRPr lang="sl-SI" dirty="0">
              <a:solidFill>
                <a:prstClr val="black"/>
              </a:solidFill>
              <a:latin typeface="Ubuntu" panose="020B0504030602030204" pitchFamily="34" charset="0"/>
            </a:endParaRPr>
          </a:p>
        </p:txBody>
      </p:sp>
      <p:pic>
        <p:nvPicPr>
          <p:cNvPr id="12" name="Picture 4" descr="Image result for brainstorming clipart"/>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738" y="2636920"/>
            <a:ext cx="1530015" cy="13433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arjetka.semrl\Desktop\ww\slike\identification.jpg"/>
          <p:cNvPicPr>
            <a:picLocks noChangeAspect="1" noChangeArrowheads="1"/>
          </p:cNvPicPr>
          <p:nvPr/>
        </p:nvPicPr>
        <p:blipFill>
          <a:blip r:embed="rId8">
            <a:clrChange>
              <a:clrFrom>
                <a:srgbClr val="FAFCFB"/>
              </a:clrFrom>
              <a:clrTo>
                <a:srgbClr val="FAFCFB">
                  <a:alpha val="0"/>
                </a:srgbClr>
              </a:clrTo>
            </a:clrChange>
            <a:extLst>
              <a:ext uri="{28A0092B-C50C-407E-A947-70E740481C1C}">
                <a14:useLocalDpi xmlns:a14="http://schemas.microsoft.com/office/drawing/2010/main" val="0"/>
              </a:ext>
            </a:extLst>
          </a:blip>
          <a:srcRect/>
          <a:stretch>
            <a:fillRect/>
          </a:stretch>
        </p:blipFill>
        <p:spPr bwMode="auto">
          <a:xfrm>
            <a:off x="6246441" y="2535881"/>
            <a:ext cx="1925960" cy="1685215"/>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p:cNvSpPr txBox="1"/>
          <p:nvPr/>
        </p:nvSpPr>
        <p:spPr>
          <a:xfrm>
            <a:off x="573226" y="1652888"/>
            <a:ext cx="2702630" cy="923330"/>
          </a:xfrm>
          <a:prstGeom prst="homePlate">
            <a:avLst/>
          </a:prstGeom>
          <a:solidFill>
            <a:srgbClr val="4696C8"/>
          </a:solidFill>
          <a:ln>
            <a:solidFill>
              <a:srgbClr val="0070C0"/>
            </a:solidFill>
          </a:ln>
        </p:spPr>
        <p:txBody>
          <a:bodyPr wrap="square" rtlCol="0">
            <a:spAutoFit/>
          </a:bodyPr>
          <a:lstStyle/>
          <a:p>
            <a:pPr algn="ctr"/>
            <a:r>
              <a:rPr lang="sl-SI" dirty="0">
                <a:solidFill>
                  <a:prstClr val="white"/>
                </a:solidFill>
                <a:latin typeface="Ubuntu" panose="020B0504030602030204" pitchFamily="34" charset="0"/>
              </a:rPr>
              <a:t>Aktivno sodelovanje celotne projektne ekipe</a:t>
            </a:r>
          </a:p>
        </p:txBody>
      </p:sp>
      <p:sp>
        <p:nvSpPr>
          <p:cNvPr id="7" name="PoljeZBesedilom 6"/>
          <p:cNvSpPr txBox="1"/>
          <p:nvPr/>
        </p:nvSpPr>
        <p:spPr>
          <a:xfrm>
            <a:off x="2987825" y="1652887"/>
            <a:ext cx="5514999" cy="923330"/>
          </a:xfrm>
          <a:custGeom>
            <a:avLst/>
            <a:gdLst>
              <a:gd name="connsiteX0" fmla="*/ 0 w 5976664"/>
              <a:gd name="connsiteY0" fmla="*/ 0 h 923330"/>
              <a:gd name="connsiteX1" fmla="*/ 5514999 w 5976664"/>
              <a:gd name="connsiteY1" fmla="*/ 0 h 923330"/>
              <a:gd name="connsiteX2" fmla="*/ 5976664 w 5976664"/>
              <a:gd name="connsiteY2" fmla="*/ 461665 h 923330"/>
              <a:gd name="connsiteX3" fmla="*/ 5514999 w 5976664"/>
              <a:gd name="connsiteY3" fmla="*/ 923330 h 923330"/>
              <a:gd name="connsiteX4" fmla="*/ 0 w 5976664"/>
              <a:gd name="connsiteY4" fmla="*/ 923330 h 923330"/>
              <a:gd name="connsiteX5" fmla="*/ 461665 w 5976664"/>
              <a:gd name="connsiteY5" fmla="*/ 461665 h 923330"/>
              <a:gd name="connsiteX6" fmla="*/ 0 w 5976664"/>
              <a:gd name="connsiteY6" fmla="*/ 0 h 923330"/>
              <a:gd name="connsiteX0" fmla="*/ 0 w 5514999"/>
              <a:gd name="connsiteY0" fmla="*/ 0 h 923330"/>
              <a:gd name="connsiteX1" fmla="*/ 5514999 w 5514999"/>
              <a:gd name="connsiteY1" fmla="*/ 0 h 923330"/>
              <a:gd name="connsiteX2" fmla="*/ 5514999 w 5514999"/>
              <a:gd name="connsiteY2" fmla="*/ 923330 h 923330"/>
              <a:gd name="connsiteX3" fmla="*/ 0 w 5514999"/>
              <a:gd name="connsiteY3" fmla="*/ 923330 h 923330"/>
              <a:gd name="connsiteX4" fmla="*/ 461665 w 5514999"/>
              <a:gd name="connsiteY4" fmla="*/ 461665 h 923330"/>
              <a:gd name="connsiteX5" fmla="*/ 0 w 5514999"/>
              <a:gd name="connsiteY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4999" h="923330">
                <a:moveTo>
                  <a:pt x="0" y="0"/>
                </a:moveTo>
                <a:lnTo>
                  <a:pt x="5514999" y="0"/>
                </a:lnTo>
                <a:lnTo>
                  <a:pt x="5514999" y="923330"/>
                </a:lnTo>
                <a:lnTo>
                  <a:pt x="0" y="923330"/>
                </a:lnTo>
                <a:lnTo>
                  <a:pt x="461665" y="461665"/>
                </a:lnTo>
                <a:lnTo>
                  <a:pt x="0" y="0"/>
                </a:lnTo>
                <a:close/>
              </a:path>
            </a:pathLst>
          </a:custGeom>
          <a:solidFill>
            <a:srgbClr val="4696C8"/>
          </a:solidFill>
          <a:ln>
            <a:solidFill>
              <a:srgbClr val="0070C0"/>
            </a:solidFill>
          </a:ln>
        </p:spPr>
        <p:txBody>
          <a:bodyPr wrap="square" rtlCol="0">
            <a:spAutoFit/>
          </a:bodyPr>
          <a:lstStyle/>
          <a:p>
            <a:pPr algn="ctr"/>
            <a:r>
              <a:rPr lang="sl-SI" b="1" dirty="0">
                <a:solidFill>
                  <a:prstClr val="white"/>
                </a:solidFill>
                <a:latin typeface="Ubuntu" panose="020B0504030602030204" pitchFamily="34" charset="0"/>
              </a:rPr>
              <a:t>SEZNAM vseh možnih zunanjih dogodkov</a:t>
            </a:r>
            <a:r>
              <a:rPr lang="sl-SI" dirty="0">
                <a:solidFill>
                  <a:prstClr val="white"/>
                </a:solidFill>
                <a:latin typeface="Ubuntu" panose="020B0504030602030204" pitchFamily="34" charset="0"/>
              </a:rPr>
              <a:t>,  </a:t>
            </a:r>
            <a:br>
              <a:rPr lang="sl-SI" dirty="0">
                <a:solidFill>
                  <a:prstClr val="white"/>
                </a:solidFill>
                <a:latin typeface="Ubuntu" panose="020B0504030602030204" pitchFamily="34" charset="0"/>
              </a:rPr>
            </a:br>
            <a:r>
              <a:rPr lang="sl-SI" dirty="0">
                <a:solidFill>
                  <a:prstClr val="white"/>
                </a:solidFill>
                <a:latin typeface="Ubuntu" panose="020B0504030602030204" pitchFamily="34" charset="0"/>
              </a:rPr>
              <a:t>       ki bi lahko povzročili nepričakovane zamude in zaplete v poteku projekta. </a:t>
            </a:r>
          </a:p>
        </p:txBody>
      </p:sp>
    </p:spTree>
    <p:extLst>
      <p:ext uri="{BB962C8B-B14F-4D97-AF65-F5344CB8AC3E}">
        <p14:creationId xmlns:p14="http://schemas.microsoft.com/office/powerpoint/2010/main" val="34623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5"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rostoročno 14"/>
          <p:cNvSpPr/>
          <p:nvPr/>
        </p:nvSpPr>
        <p:spPr>
          <a:xfrm>
            <a:off x="7338272" y="44632"/>
            <a:ext cx="1630983" cy="718289"/>
          </a:xfrm>
          <a:custGeom>
            <a:avLst/>
            <a:gdLst>
              <a:gd name="connsiteX0" fmla="*/ 0 w 2057540"/>
              <a:gd name="connsiteY0" fmla="*/ 171465 h 1028770"/>
              <a:gd name="connsiteX1" fmla="*/ 171465 w 2057540"/>
              <a:gd name="connsiteY1" fmla="*/ 0 h 1028770"/>
              <a:gd name="connsiteX2" fmla="*/ 1886075 w 2057540"/>
              <a:gd name="connsiteY2" fmla="*/ 0 h 1028770"/>
              <a:gd name="connsiteX3" fmla="*/ 2057540 w 2057540"/>
              <a:gd name="connsiteY3" fmla="*/ 171465 h 1028770"/>
              <a:gd name="connsiteX4" fmla="*/ 2057540 w 2057540"/>
              <a:gd name="connsiteY4" fmla="*/ 857305 h 1028770"/>
              <a:gd name="connsiteX5" fmla="*/ 1886075 w 2057540"/>
              <a:gd name="connsiteY5" fmla="*/ 1028770 h 1028770"/>
              <a:gd name="connsiteX6" fmla="*/ 171465 w 2057540"/>
              <a:gd name="connsiteY6" fmla="*/ 1028770 h 1028770"/>
              <a:gd name="connsiteX7" fmla="*/ 0 w 2057540"/>
              <a:gd name="connsiteY7" fmla="*/ 857305 h 1028770"/>
              <a:gd name="connsiteX8" fmla="*/ 0 w 2057540"/>
              <a:gd name="connsiteY8" fmla="*/ 171465 h 102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540" h="1028770">
                <a:moveTo>
                  <a:pt x="0" y="171465"/>
                </a:moveTo>
                <a:cubicBezTo>
                  <a:pt x="0" y="76767"/>
                  <a:pt x="76767" y="0"/>
                  <a:pt x="171465" y="0"/>
                </a:cubicBezTo>
                <a:lnTo>
                  <a:pt x="1886075" y="0"/>
                </a:lnTo>
                <a:cubicBezTo>
                  <a:pt x="1980773" y="0"/>
                  <a:pt x="2057540" y="76767"/>
                  <a:pt x="2057540" y="171465"/>
                </a:cubicBezTo>
                <a:lnTo>
                  <a:pt x="2057540" y="857305"/>
                </a:lnTo>
                <a:cubicBezTo>
                  <a:pt x="2057540" y="952003"/>
                  <a:pt x="1980773" y="1028770"/>
                  <a:pt x="1886075" y="1028770"/>
                </a:cubicBezTo>
                <a:lnTo>
                  <a:pt x="171465" y="1028770"/>
                </a:lnTo>
                <a:cubicBezTo>
                  <a:pt x="76767" y="1028770"/>
                  <a:pt x="0" y="952003"/>
                  <a:pt x="0" y="857305"/>
                </a:cubicBezTo>
                <a:lnTo>
                  <a:pt x="0" y="171465"/>
                </a:lnTo>
                <a:close/>
              </a:path>
            </a:pathLst>
          </a:custGeom>
          <a:gradFill rotWithShape="0">
            <a:gsLst>
              <a:gs pos="0">
                <a:srgbClr val="7A4108"/>
              </a:gs>
              <a:gs pos="12000">
                <a:schemeClr val="accent6">
                  <a:lumMod val="50000"/>
                </a:schemeClr>
              </a:gs>
              <a:gs pos="100000">
                <a:srgbClr val="F47F0A"/>
              </a:gs>
            </a:gsLst>
          </a:gradFill>
        </p:spPr>
        <p:style>
          <a:lnRef idx="0">
            <a:schemeClr val="lt1">
              <a:hueOff val="0"/>
              <a:satOff val="0"/>
              <a:lumOff val="0"/>
              <a:alphaOff val="0"/>
            </a:schemeClr>
          </a:lnRef>
          <a:fillRef idx="3">
            <a:scrgbClr r="0" g="0" b="0"/>
          </a:fillRef>
          <a:effectRef idx="2">
            <a:schemeClr val="accent2">
              <a:hueOff val="1170380"/>
              <a:satOff val="-1460"/>
              <a:lumOff val="343"/>
              <a:alphaOff val="0"/>
            </a:schemeClr>
          </a:effectRef>
          <a:fontRef idx="minor">
            <a:schemeClr val="lt1"/>
          </a:fontRef>
        </p:style>
        <p:txBody>
          <a:bodyPr spcFirstLastPara="0" vert="horz" wrap="square" lIns="118800" tIns="118800" rIns="118800" bIns="118800" numCol="1" spcCol="1270" anchor="ctr" anchorCtr="0">
            <a:noAutofit/>
          </a:bodyPr>
          <a:lstStyle/>
          <a:p>
            <a:pPr algn="ctr" defTabSz="800100">
              <a:lnSpc>
                <a:spcPct val="90000"/>
              </a:lnSpc>
              <a:spcBef>
                <a:spcPct val="0"/>
              </a:spcBef>
              <a:spcAft>
                <a:spcPct val="35000"/>
              </a:spcAft>
            </a:pPr>
            <a:r>
              <a:rPr lang="sl-SI" sz="1600" b="1" dirty="0">
                <a:solidFill>
                  <a:prstClr val="white"/>
                </a:solidFill>
              </a:rPr>
              <a:t>Analiza in prednostno razvrščanje</a:t>
            </a:r>
          </a:p>
        </p:txBody>
      </p:sp>
      <p:sp>
        <p:nvSpPr>
          <p:cNvPr id="16" name="Pravokotnik 15"/>
          <p:cNvSpPr/>
          <p:nvPr/>
        </p:nvSpPr>
        <p:spPr>
          <a:xfrm>
            <a:off x="7092284" y="133061"/>
            <a:ext cx="261991" cy="523220"/>
          </a:xfrm>
          <a:prstGeom prst="rect">
            <a:avLst/>
          </a:prstGeom>
          <a:noFill/>
        </p:spPr>
        <p:txBody>
          <a:bodyPr wrap="square" lIns="91440" tIns="45720" rIns="91440" bIns="45720">
            <a:spAutoFit/>
          </a:bodyPr>
          <a:lstStyle/>
          <a:p>
            <a:pPr algn="ctr"/>
            <a:r>
              <a:rPr lang="sl-SI" sz="2800" b="1" dirty="0">
                <a:ln w="1905"/>
                <a:gradFill flip="none" rotWithShape="1">
                  <a:gsLst>
                    <a:gs pos="0">
                      <a:srgbClr val="F79646">
                        <a:shade val="20000"/>
                        <a:satMod val="200000"/>
                      </a:srgbClr>
                    </a:gs>
                    <a:gs pos="78000">
                      <a:srgbClr val="F79646">
                        <a:tint val="90000"/>
                        <a:shade val="89000"/>
                        <a:satMod val="220000"/>
                      </a:srgbClr>
                    </a:gs>
                    <a:gs pos="100000">
                      <a:srgbClr val="F79646">
                        <a:tint val="12000"/>
                        <a:satMod val="255000"/>
                      </a:srgbClr>
                    </a:gs>
                  </a:gsLst>
                  <a:lin ang="16200000" scaled="1"/>
                  <a:tileRect/>
                </a:gradFill>
                <a:effectLst>
                  <a:innerShdw blurRad="69850" dist="43180" dir="5400000">
                    <a:srgbClr val="000000">
                      <a:alpha val="65000"/>
                    </a:srgbClr>
                  </a:innerShdw>
                </a:effectLst>
              </a:rPr>
              <a:t>2</a:t>
            </a:r>
          </a:p>
        </p:txBody>
      </p:sp>
      <p:sp>
        <p:nvSpPr>
          <p:cNvPr id="24" name="PoljeZBesedilom 23"/>
          <p:cNvSpPr txBox="1"/>
          <p:nvPr/>
        </p:nvSpPr>
        <p:spPr>
          <a:xfrm>
            <a:off x="2267744" y="5013176"/>
            <a:ext cx="4556613" cy="338554"/>
          </a:xfrm>
          <a:prstGeom prst="rect">
            <a:avLst/>
          </a:prstGeom>
          <a:noFill/>
        </p:spPr>
        <p:txBody>
          <a:bodyPr wrap="square" rtlCol="0">
            <a:spAutoFit/>
          </a:bodyPr>
          <a:lstStyle/>
          <a:p>
            <a:pPr algn="ctr"/>
            <a:r>
              <a:rPr lang="sl-SI" sz="1600" b="1" dirty="0">
                <a:solidFill>
                  <a:srgbClr val="706259"/>
                </a:solidFill>
                <a:latin typeface="Ubuntu" panose="020B0504030602030204" pitchFamily="34" charset="0"/>
              </a:rPr>
              <a:t>nizka verjetnost pojavljanja</a:t>
            </a:r>
          </a:p>
        </p:txBody>
      </p:sp>
      <p:sp>
        <p:nvSpPr>
          <p:cNvPr id="30" name="PoljeZBesedilom 29"/>
          <p:cNvSpPr txBox="1"/>
          <p:nvPr/>
        </p:nvSpPr>
        <p:spPr>
          <a:xfrm>
            <a:off x="2267744" y="755412"/>
            <a:ext cx="4556613" cy="338554"/>
          </a:xfrm>
          <a:prstGeom prst="rect">
            <a:avLst/>
          </a:prstGeom>
          <a:noFill/>
        </p:spPr>
        <p:txBody>
          <a:bodyPr wrap="square" rtlCol="0">
            <a:spAutoFit/>
          </a:bodyPr>
          <a:lstStyle/>
          <a:p>
            <a:pPr algn="ctr"/>
            <a:r>
              <a:rPr lang="sl-SI" sz="1600" b="1" dirty="0">
                <a:solidFill>
                  <a:srgbClr val="706259"/>
                </a:solidFill>
                <a:latin typeface="Ubuntu" panose="020B0504030602030204" pitchFamily="34" charset="0"/>
              </a:rPr>
              <a:t>VISOKA VERJETNOST POJAVLJANJA</a:t>
            </a:r>
          </a:p>
        </p:txBody>
      </p:sp>
      <p:sp>
        <p:nvSpPr>
          <p:cNvPr id="31" name="PoljeZBesedilom 30"/>
          <p:cNvSpPr txBox="1"/>
          <p:nvPr/>
        </p:nvSpPr>
        <p:spPr>
          <a:xfrm>
            <a:off x="8461597" y="1988840"/>
            <a:ext cx="430887" cy="2055584"/>
          </a:xfrm>
          <a:prstGeom prst="rect">
            <a:avLst/>
          </a:prstGeom>
          <a:noFill/>
        </p:spPr>
        <p:txBody>
          <a:bodyPr vert="vert270" wrap="square" rtlCol="0">
            <a:spAutoFit/>
          </a:bodyPr>
          <a:lstStyle/>
          <a:p>
            <a:pPr algn="ctr"/>
            <a:r>
              <a:rPr lang="sl-SI" sz="1600" b="1" dirty="0">
                <a:solidFill>
                  <a:srgbClr val="706259"/>
                </a:solidFill>
                <a:latin typeface="Ubuntu" panose="020B0504030602030204" pitchFamily="34" charset="0"/>
              </a:rPr>
              <a:t>VELIK VPLIV</a:t>
            </a:r>
          </a:p>
        </p:txBody>
      </p:sp>
      <p:sp>
        <p:nvSpPr>
          <p:cNvPr id="32" name="PoljeZBesedilom 31"/>
          <p:cNvSpPr txBox="1"/>
          <p:nvPr/>
        </p:nvSpPr>
        <p:spPr>
          <a:xfrm>
            <a:off x="179516" y="2060848"/>
            <a:ext cx="430887" cy="1944216"/>
          </a:xfrm>
          <a:prstGeom prst="rect">
            <a:avLst/>
          </a:prstGeom>
          <a:noFill/>
        </p:spPr>
        <p:txBody>
          <a:bodyPr vert="vert270" wrap="square" rtlCol="0">
            <a:spAutoFit/>
          </a:bodyPr>
          <a:lstStyle/>
          <a:p>
            <a:pPr algn="ctr"/>
            <a:r>
              <a:rPr lang="sl-SI" sz="1600" b="1" dirty="0">
                <a:solidFill>
                  <a:srgbClr val="706259"/>
                </a:solidFill>
                <a:latin typeface="Ubuntu" panose="020B0504030602030204" pitchFamily="34" charset="0"/>
              </a:rPr>
              <a:t>majhen vpliv</a:t>
            </a:r>
          </a:p>
        </p:txBody>
      </p:sp>
      <p:sp>
        <p:nvSpPr>
          <p:cNvPr id="33" name="Prostoročno 32"/>
          <p:cNvSpPr/>
          <p:nvPr/>
        </p:nvSpPr>
        <p:spPr>
          <a:xfrm>
            <a:off x="4716015" y="1268760"/>
            <a:ext cx="3600000" cy="1620000"/>
          </a:xfrm>
          <a:custGeom>
            <a:avLst/>
            <a:gdLst>
              <a:gd name="connsiteX0" fmla="*/ 0 w 2264399"/>
              <a:gd name="connsiteY0" fmla="*/ 355619 h 2133669"/>
              <a:gd name="connsiteX1" fmla="*/ 355619 w 2264399"/>
              <a:gd name="connsiteY1" fmla="*/ 0 h 2133669"/>
              <a:gd name="connsiteX2" fmla="*/ 1908780 w 2264399"/>
              <a:gd name="connsiteY2" fmla="*/ 0 h 2133669"/>
              <a:gd name="connsiteX3" fmla="*/ 2264399 w 2264399"/>
              <a:gd name="connsiteY3" fmla="*/ 355619 h 2133669"/>
              <a:gd name="connsiteX4" fmla="*/ 2264399 w 2264399"/>
              <a:gd name="connsiteY4" fmla="*/ 1778050 h 2133669"/>
              <a:gd name="connsiteX5" fmla="*/ 1908780 w 2264399"/>
              <a:gd name="connsiteY5" fmla="*/ 2133669 h 2133669"/>
              <a:gd name="connsiteX6" fmla="*/ 355619 w 2264399"/>
              <a:gd name="connsiteY6" fmla="*/ 2133669 h 2133669"/>
              <a:gd name="connsiteX7" fmla="*/ 0 w 2264399"/>
              <a:gd name="connsiteY7" fmla="*/ 1778050 h 2133669"/>
              <a:gd name="connsiteX8" fmla="*/ 0 w 2264399"/>
              <a:gd name="connsiteY8" fmla="*/ 355619 h 213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4399" h="2133669">
                <a:moveTo>
                  <a:pt x="0" y="355619"/>
                </a:moveTo>
                <a:cubicBezTo>
                  <a:pt x="0" y="159216"/>
                  <a:pt x="159216" y="0"/>
                  <a:pt x="355619" y="0"/>
                </a:cubicBezTo>
                <a:lnTo>
                  <a:pt x="1908780" y="0"/>
                </a:lnTo>
                <a:cubicBezTo>
                  <a:pt x="2105183" y="0"/>
                  <a:pt x="2264399" y="159216"/>
                  <a:pt x="2264399" y="355619"/>
                </a:cubicBezTo>
                <a:lnTo>
                  <a:pt x="2264399" y="1778050"/>
                </a:lnTo>
                <a:cubicBezTo>
                  <a:pt x="2264399" y="1974453"/>
                  <a:pt x="2105183" y="2133669"/>
                  <a:pt x="1908780" y="2133669"/>
                </a:cubicBezTo>
                <a:lnTo>
                  <a:pt x="355619" y="2133669"/>
                </a:lnTo>
                <a:cubicBezTo>
                  <a:pt x="159216" y="2133669"/>
                  <a:pt x="0" y="1974453"/>
                  <a:pt x="0" y="1778050"/>
                </a:cubicBezTo>
                <a:lnTo>
                  <a:pt x="0" y="355619"/>
                </a:lnTo>
                <a:close/>
              </a:path>
            </a:pathLst>
          </a:custGeom>
          <a:solidFill>
            <a:srgbClr val="C000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72737" tIns="172737" rIns="172737" bIns="172737" numCol="1" spcCol="1270" anchor="t" anchorCtr="0">
            <a:noAutofit/>
          </a:bodyPr>
          <a:lstStyle/>
          <a:p>
            <a:pPr algn="ctr" defTabSz="800100">
              <a:lnSpc>
                <a:spcPct val="90000"/>
              </a:lnSpc>
              <a:spcBef>
                <a:spcPct val="0"/>
              </a:spcBef>
              <a:spcAft>
                <a:spcPct val="35000"/>
              </a:spcAft>
            </a:pPr>
            <a:endParaRPr lang="sl-SI" sz="600" b="1" dirty="0">
              <a:solidFill>
                <a:prstClr val="white"/>
              </a:solidFill>
              <a:latin typeface="Ubuntu" panose="020B0504030602030204" pitchFamily="34" charset="0"/>
            </a:endParaRPr>
          </a:p>
          <a:p>
            <a:pPr algn="ctr" defTabSz="800100">
              <a:lnSpc>
                <a:spcPct val="90000"/>
              </a:lnSpc>
              <a:spcBef>
                <a:spcPct val="0"/>
              </a:spcBef>
              <a:spcAft>
                <a:spcPct val="35000"/>
              </a:spcAft>
            </a:pPr>
            <a:r>
              <a:rPr lang="sl-SI" sz="1600" b="1" dirty="0">
                <a:solidFill>
                  <a:prstClr val="white"/>
                </a:solidFill>
                <a:latin typeface="Ubuntu" panose="020B0504030602030204" pitchFamily="34" charset="0"/>
              </a:rPr>
              <a:t>KRITIČNA TVEGANJA</a:t>
            </a:r>
          </a:p>
          <a:p>
            <a:pPr marL="171450" lvl="1" algn="ctr" defTabSz="711200">
              <a:lnSpc>
                <a:spcPct val="90000"/>
              </a:lnSpc>
              <a:spcBef>
                <a:spcPct val="0"/>
              </a:spcBef>
              <a:spcAft>
                <a:spcPct val="15000"/>
              </a:spcAft>
            </a:pPr>
            <a:r>
              <a:rPr lang="sl-SI" sz="1400" b="1" dirty="0">
                <a:solidFill>
                  <a:prstClr val="white"/>
                </a:solidFill>
                <a:latin typeface="Ubuntu" panose="020B0504030602030204" pitchFamily="34" charset="0"/>
              </a:rPr>
              <a:t>Opredelijo ključne projektne aktivnosti</a:t>
            </a:r>
          </a:p>
          <a:p>
            <a:pPr marL="171450" lvl="1" algn="ctr" defTabSz="711200">
              <a:lnSpc>
                <a:spcPct val="90000"/>
              </a:lnSpc>
              <a:spcBef>
                <a:spcPct val="0"/>
              </a:spcBef>
              <a:spcAft>
                <a:spcPct val="15000"/>
              </a:spcAft>
            </a:pPr>
            <a:r>
              <a:rPr lang="sl-SI" sz="1400" dirty="0">
                <a:solidFill>
                  <a:prstClr val="white"/>
                </a:solidFill>
                <a:latin typeface="Ubuntu" panose="020B0504030602030204" pitchFamily="34" charset="0"/>
              </a:rPr>
              <a:t>Opredelitev aktivnosti tako, da je čim manjša verjetnost kritičnih tveganj!</a:t>
            </a:r>
          </a:p>
        </p:txBody>
      </p:sp>
      <p:sp>
        <p:nvSpPr>
          <p:cNvPr id="34" name="Prostoročno 33"/>
          <p:cNvSpPr/>
          <p:nvPr/>
        </p:nvSpPr>
        <p:spPr>
          <a:xfrm>
            <a:off x="785193" y="3140968"/>
            <a:ext cx="3600000" cy="1638000"/>
          </a:xfrm>
          <a:custGeom>
            <a:avLst/>
            <a:gdLst>
              <a:gd name="connsiteX0" fmla="*/ 0 w 2264399"/>
              <a:gd name="connsiteY0" fmla="*/ 355619 h 2133669"/>
              <a:gd name="connsiteX1" fmla="*/ 355619 w 2264399"/>
              <a:gd name="connsiteY1" fmla="*/ 0 h 2133669"/>
              <a:gd name="connsiteX2" fmla="*/ 1908780 w 2264399"/>
              <a:gd name="connsiteY2" fmla="*/ 0 h 2133669"/>
              <a:gd name="connsiteX3" fmla="*/ 2264399 w 2264399"/>
              <a:gd name="connsiteY3" fmla="*/ 355619 h 2133669"/>
              <a:gd name="connsiteX4" fmla="*/ 2264399 w 2264399"/>
              <a:gd name="connsiteY4" fmla="*/ 1778050 h 2133669"/>
              <a:gd name="connsiteX5" fmla="*/ 1908780 w 2264399"/>
              <a:gd name="connsiteY5" fmla="*/ 2133669 h 2133669"/>
              <a:gd name="connsiteX6" fmla="*/ 355619 w 2264399"/>
              <a:gd name="connsiteY6" fmla="*/ 2133669 h 2133669"/>
              <a:gd name="connsiteX7" fmla="*/ 0 w 2264399"/>
              <a:gd name="connsiteY7" fmla="*/ 1778050 h 2133669"/>
              <a:gd name="connsiteX8" fmla="*/ 0 w 2264399"/>
              <a:gd name="connsiteY8" fmla="*/ 355619 h 213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4399" h="2133669">
                <a:moveTo>
                  <a:pt x="0" y="355619"/>
                </a:moveTo>
                <a:cubicBezTo>
                  <a:pt x="0" y="159216"/>
                  <a:pt x="159216" y="0"/>
                  <a:pt x="355619" y="0"/>
                </a:cubicBezTo>
                <a:lnTo>
                  <a:pt x="1908780" y="0"/>
                </a:lnTo>
                <a:cubicBezTo>
                  <a:pt x="2105183" y="0"/>
                  <a:pt x="2264399" y="159216"/>
                  <a:pt x="2264399" y="355619"/>
                </a:cubicBezTo>
                <a:lnTo>
                  <a:pt x="2264399" y="1778050"/>
                </a:lnTo>
                <a:cubicBezTo>
                  <a:pt x="2264399" y="1974453"/>
                  <a:pt x="2105183" y="2133669"/>
                  <a:pt x="1908780" y="2133669"/>
                </a:cubicBezTo>
                <a:lnTo>
                  <a:pt x="355619" y="2133669"/>
                </a:lnTo>
                <a:cubicBezTo>
                  <a:pt x="159216" y="2133669"/>
                  <a:pt x="0" y="1974453"/>
                  <a:pt x="0" y="1778050"/>
                </a:cubicBezTo>
                <a:lnTo>
                  <a:pt x="0" y="355619"/>
                </a:lnTo>
                <a:close/>
              </a:path>
            </a:pathLst>
          </a:custGeom>
          <a:solidFill>
            <a:srgbClr val="92D050"/>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65117" tIns="165117" rIns="165117" bIns="165117" numCol="1" spcCol="1270" anchor="ctr" anchorCtr="0">
            <a:noAutofit/>
          </a:bodyPr>
          <a:lstStyle/>
          <a:p>
            <a:pPr algn="ctr" defTabSz="711200">
              <a:lnSpc>
                <a:spcPct val="90000"/>
              </a:lnSpc>
              <a:spcBef>
                <a:spcPct val="0"/>
              </a:spcBef>
              <a:spcAft>
                <a:spcPct val="35000"/>
              </a:spcAft>
            </a:pPr>
            <a:r>
              <a:rPr lang="sl-SI" sz="1400" b="1" dirty="0">
                <a:solidFill>
                  <a:prstClr val="black"/>
                </a:solidFill>
                <a:latin typeface="Ubuntu" panose="020B0504030602030204" pitchFamily="34" charset="0"/>
              </a:rPr>
              <a:t>Zanemarljiva tveganja </a:t>
            </a:r>
          </a:p>
          <a:p>
            <a:pPr algn="ctr" defTabSz="711200">
              <a:lnSpc>
                <a:spcPct val="90000"/>
              </a:lnSpc>
              <a:spcBef>
                <a:spcPct val="0"/>
              </a:spcBef>
              <a:spcAft>
                <a:spcPct val="35000"/>
              </a:spcAft>
            </a:pPr>
            <a:r>
              <a:rPr lang="sl-SI" sz="1600" dirty="0">
                <a:solidFill>
                  <a:prstClr val="black"/>
                </a:solidFill>
                <a:latin typeface="Ubuntu" panose="020B0504030602030204" pitchFamily="34" charset="0"/>
              </a:rPr>
              <a:t>SPREMLJANJE</a:t>
            </a:r>
          </a:p>
        </p:txBody>
      </p:sp>
      <p:sp>
        <p:nvSpPr>
          <p:cNvPr id="35" name="Štirismerna puščica 34"/>
          <p:cNvSpPr/>
          <p:nvPr/>
        </p:nvSpPr>
        <p:spPr>
          <a:xfrm rot="5400000">
            <a:off x="2605870" y="-932539"/>
            <a:ext cx="3855632" cy="7855814"/>
          </a:xfrm>
          <a:prstGeom prst="quadArrow">
            <a:avLst>
              <a:gd name="adj1" fmla="val 2000"/>
              <a:gd name="adj2" fmla="val 4000"/>
              <a:gd name="adj3" fmla="val 5000"/>
            </a:avLst>
          </a:prstGeom>
          <a:solidFill>
            <a:srgbClr val="706259"/>
          </a:solidFill>
          <a:ln>
            <a:solidFill>
              <a:srgbClr val="706259"/>
            </a:solidFill>
          </a:ln>
        </p:spPr>
        <p:style>
          <a:lnRef idx="0">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sl-SI"/>
          </a:p>
        </p:txBody>
      </p:sp>
      <p:sp>
        <p:nvSpPr>
          <p:cNvPr id="36" name="Prostoročno 35"/>
          <p:cNvSpPr/>
          <p:nvPr/>
        </p:nvSpPr>
        <p:spPr>
          <a:xfrm>
            <a:off x="785193" y="1268278"/>
            <a:ext cx="3600000" cy="1620000"/>
          </a:xfrm>
          <a:custGeom>
            <a:avLst/>
            <a:gdLst>
              <a:gd name="connsiteX0" fmla="*/ 0 w 2264399"/>
              <a:gd name="connsiteY0" fmla="*/ 355619 h 2133669"/>
              <a:gd name="connsiteX1" fmla="*/ 355619 w 2264399"/>
              <a:gd name="connsiteY1" fmla="*/ 0 h 2133669"/>
              <a:gd name="connsiteX2" fmla="*/ 1908780 w 2264399"/>
              <a:gd name="connsiteY2" fmla="*/ 0 h 2133669"/>
              <a:gd name="connsiteX3" fmla="*/ 2264399 w 2264399"/>
              <a:gd name="connsiteY3" fmla="*/ 355619 h 2133669"/>
              <a:gd name="connsiteX4" fmla="*/ 2264399 w 2264399"/>
              <a:gd name="connsiteY4" fmla="*/ 1778050 h 2133669"/>
              <a:gd name="connsiteX5" fmla="*/ 1908780 w 2264399"/>
              <a:gd name="connsiteY5" fmla="*/ 2133669 h 2133669"/>
              <a:gd name="connsiteX6" fmla="*/ 355619 w 2264399"/>
              <a:gd name="connsiteY6" fmla="*/ 2133669 h 2133669"/>
              <a:gd name="connsiteX7" fmla="*/ 0 w 2264399"/>
              <a:gd name="connsiteY7" fmla="*/ 1778050 h 2133669"/>
              <a:gd name="connsiteX8" fmla="*/ 0 w 2264399"/>
              <a:gd name="connsiteY8" fmla="*/ 355619 h 213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4399" h="2133669">
                <a:moveTo>
                  <a:pt x="0" y="355619"/>
                </a:moveTo>
                <a:cubicBezTo>
                  <a:pt x="0" y="159216"/>
                  <a:pt x="159216" y="0"/>
                  <a:pt x="355619" y="0"/>
                </a:cubicBezTo>
                <a:lnTo>
                  <a:pt x="1908780" y="0"/>
                </a:lnTo>
                <a:cubicBezTo>
                  <a:pt x="2105183" y="0"/>
                  <a:pt x="2264399" y="159216"/>
                  <a:pt x="2264399" y="355619"/>
                </a:cubicBezTo>
                <a:lnTo>
                  <a:pt x="2264399" y="1778050"/>
                </a:lnTo>
                <a:cubicBezTo>
                  <a:pt x="2264399" y="1974453"/>
                  <a:pt x="2105183" y="2133669"/>
                  <a:pt x="1908780" y="2133669"/>
                </a:cubicBezTo>
                <a:lnTo>
                  <a:pt x="355619" y="2133669"/>
                </a:lnTo>
                <a:cubicBezTo>
                  <a:pt x="159216" y="2133669"/>
                  <a:pt x="0" y="1974453"/>
                  <a:pt x="0" y="1778050"/>
                </a:cubicBezTo>
                <a:lnTo>
                  <a:pt x="0" y="355619"/>
                </a:lnTo>
                <a:close/>
              </a:path>
            </a:pathLst>
          </a:custGeom>
          <a:solidFill>
            <a:srgbClr val="F47F0A"/>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65117" tIns="165117" rIns="165117" bIns="165117" numCol="1" spcCol="1270" anchor="t" anchorCtr="0">
            <a:noAutofit/>
          </a:bodyPr>
          <a:lstStyle/>
          <a:p>
            <a:pPr algn="ctr" defTabSz="889000">
              <a:lnSpc>
                <a:spcPct val="90000"/>
              </a:lnSpc>
              <a:spcBef>
                <a:spcPct val="0"/>
              </a:spcBef>
              <a:spcAft>
                <a:spcPct val="35000"/>
              </a:spcAft>
            </a:pPr>
            <a:r>
              <a:rPr lang="sl-SI" sz="1400" b="1" dirty="0">
                <a:solidFill>
                  <a:prstClr val="black"/>
                </a:solidFill>
                <a:latin typeface="Ubuntu" panose="020B0504030602030204" pitchFamily="34" charset="0"/>
              </a:rPr>
              <a:t>Majhna tveganja</a:t>
            </a:r>
          </a:p>
          <a:p>
            <a:pPr algn="ctr" defTabSz="889000">
              <a:lnSpc>
                <a:spcPct val="90000"/>
              </a:lnSpc>
              <a:spcBef>
                <a:spcPct val="0"/>
              </a:spcBef>
              <a:spcAft>
                <a:spcPct val="35000"/>
              </a:spcAft>
            </a:pPr>
            <a:r>
              <a:rPr lang="sl-SI" sz="1400" b="1" dirty="0">
                <a:solidFill>
                  <a:prstClr val="black"/>
                </a:solidFill>
                <a:latin typeface="Ubuntu" panose="020B0504030602030204" pitchFamily="34" charset="0"/>
              </a:rPr>
              <a:t>v večjem številu lahko ogrozijo projekt</a:t>
            </a:r>
          </a:p>
          <a:p>
            <a:pPr algn="ctr" defTabSz="889000">
              <a:lnSpc>
                <a:spcPct val="90000"/>
              </a:lnSpc>
              <a:spcBef>
                <a:spcPct val="0"/>
              </a:spcBef>
              <a:spcAft>
                <a:spcPct val="35000"/>
              </a:spcAft>
            </a:pPr>
            <a:r>
              <a:rPr lang="sl-SI" sz="1400" dirty="0">
                <a:solidFill>
                  <a:prstClr val="black"/>
                </a:solidFill>
                <a:latin typeface="Ubuntu" panose="020B0504030602030204" pitchFamily="34" charset="0"/>
              </a:rPr>
              <a:t>Zagotovitev varnostnih  faktorjev za proračun in </a:t>
            </a:r>
            <a:r>
              <a:rPr lang="sl-SI" sz="1400" dirty="0" err="1">
                <a:solidFill>
                  <a:prstClr val="black"/>
                </a:solidFill>
                <a:latin typeface="Ubuntu" panose="020B0504030602030204" pitchFamily="34" charset="0"/>
              </a:rPr>
              <a:t>časovnico</a:t>
            </a:r>
            <a:r>
              <a:rPr lang="sl-SI" sz="1400" dirty="0">
                <a:solidFill>
                  <a:prstClr val="black"/>
                </a:solidFill>
                <a:latin typeface="Ubuntu" panose="020B0504030602030204" pitchFamily="34" charset="0"/>
              </a:rPr>
              <a:t>, izboljšanje delovnega procesa</a:t>
            </a:r>
          </a:p>
          <a:p>
            <a:pPr algn="ctr" defTabSz="889000">
              <a:lnSpc>
                <a:spcPct val="90000"/>
              </a:lnSpc>
              <a:spcBef>
                <a:spcPct val="0"/>
              </a:spcBef>
              <a:spcAft>
                <a:spcPct val="35000"/>
              </a:spcAft>
            </a:pPr>
            <a:endParaRPr lang="sl-SI" sz="1400" dirty="0">
              <a:solidFill>
                <a:prstClr val="black"/>
              </a:solidFill>
              <a:latin typeface="Ubuntu" panose="020B0504030602030204" pitchFamily="34" charset="0"/>
            </a:endParaRPr>
          </a:p>
        </p:txBody>
      </p:sp>
      <p:sp>
        <p:nvSpPr>
          <p:cNvPr id="37" name="Prostoročno 36"/>
          <p:cNvSpPr/>
          <p:nvPr/>
        </p:nvSpPr>
        <p:spPr>
          <a:xfrm>
            <a:off x="4716015" y="3140968"/>
            <a:ext cx="3600000" cy="1620000"/>
          </a:xfrm>
          <a:custGeom>
            <a:avLst/>
            <a:gdLst>
              <a:gd name="connsiteX0" fmla="*/ 0 w 2262884"/>
              <a:gd name="connsiteY0" fmla="*/ 355619 h 2133669"/>
              <a:gd name="connsiteX1" fmla="*/ 355619 w 2262884"/>
              <a:gd name="connsiteY1" fmla="*/ 0 h 2133669"/>
              <a:gd name="connsiteX2" fmla="*/ 1907265 w 2262884"/>
              <a:gd name="connsiteY2" fmla="*/ 0 h 2133669"/>
              <a:gd name="connsiteX3" fmla="*/ 2262884 w 2262884"/>
              <a:gd name="connsiteY3" fmla="*/ 355619 h 2133669"/>
              <a:gd name="connsiteX4" fmla="*/ 2262884 w 2262884"/>
              <a:gd name="connsiteY4" fmla="*/ 1778050 h 2133669"/>
              <a:gd name="connsiteX5" fmla="*/ 1907265 w 2262884"/>
              <a:gd name="connsiteY5" fmla="*/ 2133669 h 2133669"/>
              <a:gd name="connsiteX6" fmla="*/ 355619 w 2262884"/>
              <a:gd name="connsiteY6" fmla="*/ 2133669 h 2133669"/>
              <a:gd name="connsiteX7" fmla="*/ 0 w 2262884"/>
              <a:gd name="connsiteY7" fmla="*/ 1778050 h 2133669"/>
              <a:gd name="connsiteX8" fmla="*/ 0 w 2262884"/>
              <a:gd name="connsiteY8" fmla="*/ 355619 h 213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2884" h="2133669">
                <a:moveTo>
                  <a:pt x="0" y="355619"/>
                </a:moveTo>
                <a:cubicBezTo>
                  <a:pt x="0" y="159216"/>
                  <a:pt x="159216" y="0"/>
                  <a:pt x="355619" y="0"/>
                </a:cubicBezTo>
                <a:lnTo>
                  <a:pt x="1907265" y="0"/>
                </a:lnTo>
                <a:cubicBezTo>
                  <a:pt x="2103668" y="0"/>
                  <a:pt x="2262884" y="159216"/>
                  <a:pt x="2262884" y="355619"/>
                </a:cubicBezTo>
                <a:lnTo>
                  <a:pt x="2262884" y="1778050"/>
                </a:lnTo>
                <a:cubicBezTo>
                  <a:pt x="2262884" y="1974453"/>
                  <a:pt x="2103668" y="2133669"/>
                  <a:pt x="1907265" y="2133669"/>
                </a:cubicBezTo>
                <a:lnTo>
                  <a:pt x="355619" y="2133669"/>
                </a:lnTo>
                <a:cubicBezTo>
                  <a:pt x="159216" y="2133669"/>
                  <a:pt x="0" y="1974453"/>
                  <a:pt x="0" y="1778050"/>
                </a:cubicBezTo>
                <a:lnTo>
                  <a:pt x="0" y="355619"/>
                </a:lnTo>
                <a:close/>
              </a:path>
            </a:pathLst>
          </a:custGeom>
          <a:solidFill>
            <a:srgbClr val="FFD700"/>
          </a:solidFill>
          <a:ln>
            <a:no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5117" tIns="165117" rIns="165117" bIns="165117" numCol="1" spcCol="1270" anchor="t" anchorCtr="0">
            <a:noAutofit/>
          </a:bodyPr>
          <a:lstStyle/>
          <a:p>
            <a:pPr algn="ctr" defTabSz="711200">
              <a:lnSpc>
                <a:spcPct val="90000"/>
              </a:lnSpc>
              <a:spcBef>
                <a:spcPct val="0"/>
              </a:spcBef>
              <a:spcAft>
                <a:spcPct val="35000"/>
              </a:spcAft>
            </a:pPr>
            <a:endParaRPr lang="sl-SI" sz="800" b="1" dirty="0">
              <a:solidFill>
                <a:prstClr val="black"/>
              </a:solidFill>
              <a:latin typeface="Ubuntu" panose="020B0504030602030204" pitchFamily="34" charset="0"/>
            </a:endParaRPr>
          </a:p>
          <a:p>
            <a:pPr algn="ctr" defTabSz="711200">
              <a:lnSpc>
                <a:spcPct val="90000"/>
              </a:lnSpc>
              <a:spcBef>
                <a:spcPct val="0"/>
              </a:spcBef>
              <a:spcAft>
                <a:spcPct val="35000"/>
              </a:spcAft>
            </a:pPr>
            <a:r>
              <a:rPr lang="sl-SI" sz="1400" b="1" dirty="0">
                <a:solidFill>
                  <a:prstClr val="black"/>
                </a:solidFill>
                <a:latin typeface="Ubuntu" panose="020B0504030602030204" pitchFamily="34" charset="0"/>
              </a:rPr>
              <a:t>Redki dogodki s težko opredeljivo verjetnostjo</a:t>
            </a:r>
            <a:endParaRPr lang="sl-SI" sz="900" b="1" dirty="0">
              <a:solidFill>
                <a:prstClr val="black"/>
              </a:solidFill>
              <a:latin typeface="Ubuntu" panose="020B0504030602030204" pitchFamily="34" charset="0"/>
            </a:endParaRPr>
          </a:p>
          <a:p>
            <a:pPr marL="0" lvl="1" algn="ctr" defTabSz="711200">
              <a:lnSpc>
                <a:spcPct val="90000"/>
              </a:lnSpc>
              <a:spcBef>
                <a:spcPct val="0"/>
              </a:spcBef>
              <a:spcAft>
                <a:spcPct val="15000"/>
              </a:spcAft>
            </a:pPr>
            <a:r>
              <a:rPr lang="sl-SI" sz="1400" dirty="0">
                <a:solidFill>
                  <a:srgbClr val="000000"/>
                </a:solidFill>
                <a:latin typeface="Ubuntu" panose="020B0504030602030204" pitchFamily="34" charset="0"/>
              </a:rPr>
              <a:t>Priprava strategije za dogodke z verjetnostjo večjo od 1:100</a:t>
            </a:r>
          </a:p>
        </p:txBody>
      </p:sp>
      <p:sp>
        <p:nvSpPr>
          <p:cNvPr id="6" name="PoljeZBesedilom 5"/>
          <p:cNvSpPr txBox="1"/>
          <p:nvPr/>
        </p:nvSpPr>
        <p:spPr>
          <a:xfrm>
            <a:off x="475760" y="5483561"/>
            <a:ext cx="8232254" cy="338554"/>
          </a:xfrm>
          <a:prstGeom prst="rect">
            <a:avLst/>
          </a:prstGeom>
          <a:noFill/>
          <a:ln w="28575">
            <a:solidFill>
              <a:srgbClr val="FF0000"/>
            </a:solidFill>
          </a:ln>
        </p:spPr>
        <p:txBody>
          <a:bodyPr wrap="square" rtlCol="0">
            <a:spAutoFit/>
          </a:bodyPr>
          <a:lstStyle/>
          <a:p>
            <a:pPr algn="ctr"/>
            <a:r>
              <a:rPr lang="sl-SI" sz="1600" b="1" dirty="0">
                <a:solidFill>
                  <a:prstClr val="black"/>
                </a:solidFill>
                <a:latin typeface="Ubuntu" panose="020B0504030602030204" pitchFamily="34" charset="0"/>
              </a:rPr>
              <a:t>POZOR</a:t>
            </a:r>
            <a:r>
              <a:rPr lang="sl-SI" sz="1600" dirty="0">
                <a:solidFill>
                  <a:prstClr val="black"/>
                </a:solidFill>
                <a:latin typeface="Ubuntu" panose="020B0504030602030204" pitchFamily="34" charset="0"/>
              </a:rPr>
              <a:t>: </a:t>
            </a:r>
            <a:r>
              <a:rPr lang="sl-SI" sz="1600" b="1" dirty="0">
                <a:solidFill>
                  <a:srgbClr val="FF0000"/>
                </a:solidFill>
                <a:latin typeface="Ubuntu" panose="020B0504030602030204" pitchFamily="34" charset="0"/>
              </a:rPr>
              <a:t>NUJNO</a:t>
            </a:r>
            <a:r>
              <a:rPr lang="sl-SI" sz="1600" dirty="0">
                <a:solidFill>
                  <a:prstClr val="black"/>
                </a:solidFill>
                <a:latin typeface="Ubuntu" panose="020B0504030602030204" pitchFamily="34" charset="0"/>
              </a:rPr>
              <a:t> upoštevanje tveganj že v procesu </a:t>
            </a:r>
            <a:r>
              <a:rPr lang="sl-SI" sz="1600" b="1" dirty="0">
                <a:solidFill>
                  <a:prstClr val="black"/>
                </a:solidFill>
                <a:latin typeface="Ubuntu" panose="020B0504030602030204" pitchFamily="34" charset="0"/>
              </a:rPr>
              <a:t>oblikovanja projektnih aktivnosti!</a:t>
            </a:r>
          </a:p>
        </p:txBody>
      </p:sp>
      <p:grpSp>
        <p:nvGrpSpPr>
          <p:cNvPr id="3" name="Skupina 2"/>
          <p:cNvGrpSpPr/>
          <p:nvPr/>
        </p:nvGrpSpPr>
        <p:grpSpPr>
          <a:xfrm>
            <a:off x="7740311" y="4301008"/>
            <a:ext cx="1280655" cy="956405"/>
            <a:chOff x="7740311" y="4301000"/>
            <a:chExt cx="1280655" cy="956405"/>
          </a:xfrm>
        </p:grpSpPr>
        <p:pic>
          <p:nvPicPr>
            <p:cNvPr id="1026"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311" y="4301000"/>
              <a:ext cx="1274000" cy="92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r="57009"/>
            <a:stretch/>
          </p:blipFill>
          <p:spPr bwMode="auto">
            <a:xfrm>
              <a:off x="8394572" y="4966000"/>
              <a:ext cx="626394" cy="291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Skupina 3"/>
          <p:cNvGrpSpPr/>
          <p:nvPr/>
        </p:nvGrpSpPr>
        <p:grpSpPr>
          <a:xfrm>
            <a:off x="6306899" y="4499889"/>
            <a:ext cx="1361449" cy="717030"/>
            <a:chOff x="7659517" y="926376"/>
            <a:chExt cx="1361449" cy="717030"/>
          </a:xfrm>
        </p:grpSpPr>
        <p:pic>
          <p:nvPicPr>
            <p:cNvPr id="1029" name="Picture 5">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9517" y="926376"/>
              <a:ext cx="1361449" cy="717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668344" y="1328060"/>
              <a:ext cx="601480" cy="300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Skupina 8"/>
          <p:cNvGrpSpPr/>
          <p:nvPr/>
        </p:nvGrpSpPr>
        <p:grpSpPr>
          <a:xfrm>
            <a:off x="7812319" y="836720"/>
            <a:ext cx="1152170" cy="776119"/>
            <a:chOff x="7812318" y="834521"/>
            <a:chExt cx="1152170" cy="776119"/>
          </a:xfrm>
        </p:grpSpPr>
        <p:pic>
          <p:nvPicPr>
            <p:cNvPr id="5" name="Picture 2">
              <a:hlinkClick r:id="rId13"/>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9825" r="10844"/>
            <a:stretch/>
          </p:blipFill>
          <p:spPr bwMode="auto">
            <a:xfrm>
              <a:off x="7812318" y="834521"/>
              <a:ext cx="1152170" cy="77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G:\projekti\LIFE capacity building projekt\C 9 Newsletter\slike\logotipi\logo-u-savereds.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23968" y="1266569"/>
              <a:ext cx="852488" cy="342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Skupina 10"/>
          <p:cNvGrpSpPr/>
          <p:nvPr/>
        </p:nvGrpSpPr>
        <p:grpSpPr>
          <a:xfrm>
            <a:off x="7912663" y="1628800"/>
            <a:ext cx="1051829" cy="591654"/>
            <a:chOff x="7912659" y="1700808"/>
            <a:chExt cx="1051829" cy="591654"/>
          </a:xfrm>
        </p:grpSpPr>
        <p:pic>
          <p:nvPicPr>
            <p:cNvPr id="7" name="Picture 2">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12659" y="1700808"/>
              <a:ext cx="1051829" cy="591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r="29000" b="18980"/>
            <a:stretch/>
          </p:blipFill>
          <p:spPr bwMode="auto">
            <a:xfrm>
              <a:off x="8367319" y="2091099"/>
              <a:ext cx="525161" cy="158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5018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6" grpId="0" animBg="1"/>
      <p:bldP spid="37"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avokotnik 14"/>
          <p:cNvSpPr/>
          <p:nvPr/>
        </p:nvSpPr>
        <p:spPr>
          <a:xfrm>
            <a:off x="-5718"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sp>
        <p:nvSpPr>
          <p:cNvPr id="20" name="Prostoročno 19"/>
          <p:cNvSpPr/>
          <p:nvPr/>
        </p:nvSpPr>
        <p:spPr>
          <a:xfrm>
            <a:off x="7333505" y="44632"/>
            <a:ext cx="1630983" cy="718289"/>
          </a:xfrm>
          <a:custGeom>
            <a:avLst/>
            <a:gdLst>
              <a:gd name="connsiteX0" fmla="*/ 0 w 2057540"/>
              <a:gd name="connsiteY0" fmla="*/ 171465 h 1028770"/>
              <a:gd name="connsiteX1" fmla="*/ 171465 w 2057540"/>
              <a:gd name="connsiteY1" fmla="*/ 0 h 1028770"/>
              <a:gd name="connsiteX2" fmla="*/ 1886075 w 2057540"/>
              <a:gd name="connsiteY2" fmla="*/ 0 h 1028770"/>
              <a:gd name="connsiteX3" fmla="*/ 2057540 w 2057540"/>
              <a:gd name="connsiteY3" fmla="*/ 171465 h 1028770"/>
              <a:gd name="connsiteX4" fmla="*/ 2057540 w 2057540"/>
              <a:gd name="connsiteY4" fmla="*/ 857305 h 1028770"/>
              <a:gd name="connsiteX5" fmla="*/ 1886075 w 2057540"/>
              <a:gd name="connsiteY5" fmla="*/ 1028770 h 1028770"/>
              <a:gd name="connsiteX6" fmla="*/ 171465 w 2057540"/>
              <a:gd name="connsiteY6" fmla="*/ 1028770 h 1028770"/>
              <a:gd name="connsiteX7" fmla="*/ 0 w 2057540"/>
              <a:gd name="connsiteY7" fmla="*/ 857305 h 1028770"/>
              <a:gd name="connsiteX8" fmla="*/ 0 w 2057540"/>
              <a:gd name="connsiteY8" fmla="*/ 171465 h 102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540" h="1028770">
                <a:moveTo>
                  <a:pt x="0" y="171465"/>
                </a:moveTo>
                <a:cubicBezTo>
                  <a:pt x="0" y="76767"/>
                  <a:pt x="76767" y="0"/>
                  <a:pt x="171465" y="0"/>
                </a:cubicBezTo>
                <a:lnTo>
                  <a:pt x="1886075" y="0"/>
                </a:lnTo>
                <a:cubicBezTo>
                  <a:pt x="1980773" y="0"/>
                  <a:pt x="2057540" y="76767"/>
                  <a:pt x="2057540" y="171465"/>
                </a:cubicBezTo>
                <a:lnTo>
                  <a:pt x="2057540" y="857305"/>
                </a:lnTo>
                <a:cubicBezTo>
                  <a:pt x="2057540" y="952003"/>
                  <a:pt x="1980773" y="1028770"/>
                  <a:pt x="1886075" y="1028770"/>
                </a:cubicBezTo>
                <a:lnTo>
                  <a:pt x="171465" y="1028770"/>
                </a:lnTo>
                <a:cubicBezTo>
                  <a:pt x="76767" y="1028770"/>
                  <a:pt x="0" y="952003"/>
                  <a:pt x="0" y="857305"/>
                </a:cubicBezTo>
                <a:lnTo>
                  <a:pt x="0" y="171465"/>
                </a:lnTo>
                <a:close/>
              </a:path>
            </a:pathLst>
          </a:custGeom>
          <a:gradFill rotWithShape="0">
            <a:gsLst>
              <a:gs pos="0">
                <a:srgbClr val="C0A000"/>
              </a:gs>
              <a:gs pos="16000">
                <a:schemeClr val="accent2">
                  <a:hueOff val="2340759"/>
                  <a:satOff val="-2919"/>
                  <a:lumOff val="686"/>
                  <a:alphaOff val="0"/>
                  <a:shade val="93000"/>
                  <a:satMod val="130000"/>
                </a:schemeClr>
              </a:gs>
              <a:gs pos="100000">
                <a:srgbClr val="FFD700"/>
              </a:gs>
            </a:gsLst>
          </a:gradFill>
        </p:spPr>
        <p:style>
          <a:lnRef idx="0">
            <a:schemeClr val="lt1">
              <a:hueOff val="0"/>
              <a:satOff val="0"/>
              <a:lumOff val="0"/>
              <a:alphaOff val="0"/>
            </a:schemeClr>
          </a:lnRef>
          <a:fillRef idx="3">
            <a:scrgbClr r="0" g="0" b="0"/>
          </a:fillRef>
          <a:effectRef idx="2">
            <a:schemeClr val="accent2">
              <a:hueOff val="2340759"/>
              <a:satOff val="-2919"/>
              <a:lumOff val="686"/>
              <a:alphaOff val="0"/>
            </a:schemeClr>
          </a:effectRef>
          <a:fontRef idx="minor">
            <a:schemeClr val="lt1"/>
          </a:fontRef>
        </p:style>
        <p:txBody>
          <a:bodyPr spcFirstLastPara="0" vert="horz" wrap="square" lIns="118800" tIns="118800" rIns="118800" bIns="118800" numCol="1" spcCol="1270" anchor="ctr" anchorCtr="0">
            <a:noAutofit/>
          </a:bodyPr>
          <a:lstStyle/>
          <a:p>
            <a:pPr algn="ctr" defTabSz="800100">
              <a:lnSpc>
                <a:spcPct val="90000"/>
              </a:lnSpc>
              <a:spcBef>
                <a:spcPct val="0"/>
              </a:spcBef>
              <a:spcAft>
                <a:spcPct val="35000"/>
              </a:spcAft>
            </a:pPr>
            <a:r>
              <a:rPr lang="sl-SI" sz="1600" b="1" dirty="0">
                <a:solidFill>
                  <a:prstClr val="white"/>
                </a:solidFill>
              </a:rPr>
              <a:t>Strategija zmanjševanja tveganj </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jeZBesedilom 4"/>
          <p:cNvSpPr txBox="1"/>
          <p:nvPr/>
        </p:nvSpPr>
        <p:spPr>
          <a:xfrm>
            <a:off x="1259634" y="2204872"/>
            <a:ext cx="6624736" cy="565785"/>
          </a:xfrm>
          <a:prstGeom prst="downArrowCallout">
            <a:avLst/>
          </a:prstGeom>
          <a:noFill/>
          <a:ln w="12700">
            <a:solidFill>
              <a:srgbClr val="4696C8"/>
            </a:solidFill>
          </a:ln>
        </p:spPr>
        <p:txBody>
          <a:bodyPr wrap="square" rtlCol="0">
            <a:spAutoFit/>
          </a:bodyPr>
          <a:lstStyle/>
          <a:p>
            <a:pPr algn="ctr">
              <a:spcAft>
                <a:spcPts val="1000"/>
              </a:spcAft>
            </a:pPr>
            <a:r>
              <a:rPr lang="sl-SI" b="1" dirty="0">
                <a:solidFill>
                  <a:srgbClr val="4696C8"/>
                </a:solidFill>
                <a:latin typeface="Ubuntu" panose="020B0504030602030204" pitchFamily="34" charset="0"/>
              </a:rPr>
              <a:t>STRATEGIJA</a:t>
            </a:r>
            <a:r>
              <a:rPr lang="sl-SI" dirty="0">
                <a:solidFill>
                  <a:prstClr val="black"/>
                </a:solidFill>
                <a:latin typeface="Ubuntu" panose="020B0504030602030204" pitchFamily="34" charset="0"/>
              </a:rPr>
              <a:t> </a:t>
            </a:r>
            <a:r>
              <a:rPr lang="sl-SI" b="1" dirty="0">
                <a:solidFill>
                  <a:prstClr val="black"/>
                </a:solidFill>
                <a:latin typeface="Ubuntu" panose="020B0504030602030204" pitchFamily="34" charset="0"/>
              </a:rPr>
              <a:t>=</a:t>
            </a:r>
            <a:r>
              <a:rPr lang="sl-SI" dirty="0">
                <a:solidFill>
                  <a:prstClr val="black"/>
                </a:solidFill>
                <a:latin typeface="Ubuntu" panose="020B0504030602030204" pitchFamily="34" charset="0"/>
              </a:rPr>
              <a:t> </a:t>
            </a:r>
            <a:r>
              <a:rPr lang="sl-SI" b="1" dirty="0">
                <a:solidFill>
                  <a:prstClr val="black"/>
                </a:solidFill>
                <a:latin typeface="Ubuntu" panose="020B0504030602030204" pitchFamily="34" charset="0"/>
              </a:rPr>
              <a:t>načrt za premostitev</a:t>
            </a:r>
            <a:r>
              <a:rPr lang="sl-SI" dirty="0">
                <a:solidFill>
                  <a:prstClr val="black"/>
                </a:solidFill>
                <a:latin typeface="Ubuntu" panose="020B0504030602030204" pitchFamily="34" charset="0"/>
              </a:rPr>
              <a:t> za prepoznana tveganja</a:t>
            </a:r>
          </a:p>
        </p:txBody>
      </p:sp>
      <p:sp>
        <p:nvSpPr>
          <p:cNvPr id="22" name="Pravokotnik 21"/>
          <p:cNvSpPr/>
          <p:nvPr/>
        </p:nvSpPr>
        <p:spPr>
          <a:xfrm>
            <a:off x="7092284" y="199624"/>
            <a:ext cx="261991" cy="523220"/>
          </a:xfrm>
          <a:prstGeom prst="rect">
            <a:avLst/>
          </a:prstGeom>
          <a:noFill/>
        </p:spPr>
        <p:txBody>
          <a:bodyPr wrap="square" lIns="91440" tIns="45720" rIns="91440" bIns="45720">
            <a:spAutoFit/>
          </a:bodyPr>
          <a:lstStyle/>
          <a:p>
            <a:pPr algn="ctr"/>
            <a:r>
              <a:rPr lang="sl-SI" sz="2800" b="1" dirty="0">
                <a:ln w="1905"/>
                <a:gradFill flip="none" rotWithShape="1">
                  <a:gsLst>
                    <a:gs pos="0">
                      <a:srgbClr val="FFD700">
                        <a:shade val="30000"/>
                        <a:satMod val="115000"/>
                      </a:srgbClr>
                    </a:gs>
                    <a:gs pos="50000">
                      <a:srgbClr val="FFD700">
                        <a:shade val="67500"/>
                        <a:satMod val="115000"/>
                      </a:srgbClr>
                    </a:gs>
                    <a:gs pos="100000">
                      <a:srgbClr val="FFD700">
                        <a:shade val="100000"/>
                        <a:satMod val="115000"/>
                      </a:srgbClr>
                    </a:gs>
                  </a:gsLst>
                  <a:lin ang="16200000" scaled="1"/>
                  <a:tileRect/>
                </a:gradFill>
                <a:effectLst>
                  <a:innerShdw blurRad="69850" dist="43180" dir="5400000">
                    <a:srgbClr val="000000">
                      <a:alpha val="65000"/>
                    </a:srgbClr>
                  </a:innerShdw>
                </a:effectLst>
              </a:rPr>
              <a:t>3</a:t>
            </a:r>
          </a:p>
        </p:txBody>
      </p:sp>
      <p:sp>
        <p:nvSpPr>
          <p:cNvPr id="13" name="PoljeZBesedilom 12"/>
          <p:cNvSpPr txBox="1"/>
          <p:nvPr/>
        </p:nvSpPr>
        <p:spPr>
          <a:xfrm>
            <a:off x="444782" y="980728"/>
            <a:ext cx="8208000" cy="990124"/>
          </a:xfrm>
          <a:prstGeom prst="downArrowCallout">
            <a:avLst/>
          </a:prstGeom>
          <a:noFill/>
          <a:ln>
            <a:solidFill>
              <a:srgbClr val="FF0000"/>
            </a:solidFill>
          </a:ln>
        </p:spPr>
        <p:txBody>
          <a:bodyPr wrap="square" rtlCol="0">
            <a:spAutoFit/>
          </a:bodyPr>
          <a:lstStyle/>
          <a:p>
            <a:pPr algn="ctr"/>
            <a:r>
              <a:rPr lang="sl-SI" dirty="0">
                <a:solidFill>
                  <a:prstClr val="black"/>
                </a:solidFill>
                <a:latin typeface="Ubuntu" panose="020B0504030602030204" pitchFamily="34" charset="0"/>
              </a:rPr>
              <a:t>Pomembno je, da prijavitelji navedejo vse možne </a:t>
            </a:r>
            <a:r>
              <a:rPr lang="sl-SI" b="1" dirty="0">
                <a:solidFill>
                  <a:prstClr val="black"/>
                </a:solidFill>
                <a:latin typeface="Ubuntu" panose="020B0504030602030204" pitchFamily="34" charset="0"/>
              </a:rPr>
              <a:t>interne</a:t>
            </a:r>
            <a:r>
              <a:rPr lang="sl-SI" dirty="0">
                <a:solidFill>
                  <a:prstClr val="black"/>
                </a:solidFill>
                <a:latin typeface="Ubuntu" panose="020B0504030602030204" pitchFamily="34" charset="0"/>
              </a:rPr>
              <a:t> in </a:t>
            </a:r>
            <a:r>
              <a:rPr lang="sl-SI" b="1" dirty="0">
                <a:solidFill>
                  <a:prstClr val="black"/>
                </a:solidFill>
                <a:latin typeface="Ubuntu" panose="020B0504030602030204" pitchFamily="34" charset="0"/>
              </a:rPr>
              <a:t>zunanje</a:t>
            </a:r>
            <a:r>
              <a:rPr lang="sl-SI" dirty="0">
                <a:solidFill>
                  <a:prstClr val="black"/>
                </a:solidFill>
                <a:latin typeface="Ubuntu" panose="020B0504030602030204" pitchFamily="34" charset="0"/>
              </a:rPr>
              <a:t> dogodke, ki bi lahko imeli </a:t>
            </a:r>
            <a:r>
              <a:rPr lang="sl-SI" b="1" dirty="0">
                <a:solidFill>
                  <a:prstClr val="black"/>
                </a:solidFill>
                <a:latin typeface="Ubuntu" panose="020B0504030602030204" pitchFamily="34" charset="0"/>
              </a:rPr>
              <a:t>večji negativni vpliv na uspešno izvedbo </a:t>
            </a:r>
            <a:r>
              <a:rPr lang="sl-SI" dirty="0">
                <a:solidFill>
                  <a:prstClr val="black"/>
                </a:solidFill>
                <a:latin typeface="Ubuntu" panose="020B0504030602030204" pitchFamily="34" charset="0"/>
              </a:rPr>
              <a:t>projekta.</a:t>
            </a:r>
          </a:p>
        </p:txBody>
      </p:sp>
      <p:sp>
        <p:nvSpPr>
          <p:cNvPr id="6" name="PoljeZBesedilom 5"/>
          <p:cNvSpPr txBox="1"/>
          <p:nvPr/>
        </p:nvSpPr>
        <p:spPr>
          <a:xfrm>
            <a:off x="467544" y="3140972"/>
            <a:ext cx="8208000" cy="923330"/>
          </a:xfrm>
          <a:prstGeom prst="rect">
            <a:avLst/>
          </a:prstGeom>
          <a:noFill/>
          <a:ln>
            <a:solidFill>
              <a:srgbClr val="4696C8"/>
            </a:solidFill>
          </a:ln>
        </p:spPr>
        <p:txBody>
          <a:bodyPr wrap="square" rtlCol="0">
            <a:spAutoFit/>
          </a:bodyPr>
          <a:lstStyle/>
          <a:p>
            <a:pPr algn="ctr">
              <a:spcAft>
                <a:spcPts val="1000"/>
              </a:spcAft>
            </a:pPr>
            <a:r>
              <a:rPr lang="sl-SI" dirty="0">
                <a:solidFill>
                  <a:prstClr val="black"/>
                </a:solidFill>
                <a:latin typeface="Ubuntu" panose="020B0504030602030204" pitchFamily="34" charset="0"/>
              </a:rPr>
              <a:t>Navajanje tveganj in načrta njihovega reševanja v </a:t>
            </a:r>
            <a:r>
              <a:rPr lang="sl-SI" b="1" dirty="0">
                <a:solidFill>
                  <a:prstClr val="black"/>
                </a:solidFill>
                <a:latin typeface="Ubuntu" panose="020B0504030602030204" pitchFamily="34" charset="0"/>
              </a:rPr>
              <a:t>padajočem vrstnem redu </a:t>
            </a:r>
            <a:r>
              <a:rPr lang="sl-SI" dirty="0">
                <a:solidFill>
                  <a:prstClr val="black"/>
                </a:solidFill>
                <a:latin typeface="Ubuntu" panose="020B0504030602030204" pitchFamily="34" charset="0"/>
              </a:rPr>
              <a:t>po pomembnosti, vključno z možnimi ovirami in tveganji glede na </a:t>
            </a:r>
            <a:r>
              <a:rPr lang="sl-SI" b="1" dirty="0">
                <a:solidFill>
                  <a:prstClr val="black"/>
                </a:solidFill>
                <a:latin typeface="Ubuntu" panose="020B0504030602030204" pitchFamily="34" charset="0"/>
              </a:rPr>
              <a:t>družbeno-gospodarsko okolje </a:t>
            </a:r>
            <a:r>
              <a:rPr lang="sl-SI" dirty="0">
                <a:solidFill>
                  <a:prstClr val="black"/>
                </a:solidFill>
                <a:latin typeface="Ubuntu" panose="020B0504030602030204" pitchFamily="34" charset="0"/>
              </a:rPr>
              <a:t>(vključno z deležniki).</a:t>
            </a:r>
          </a:p>
        </p:txBody>
      </p:sp>
      <p:sp>
        <p:nvSpPr>
          <p:cNvPr id="7" name="PoljeZBesedilom 6"/>
          <p:cNvSpPr txBox="1"/>
          <p:nvPr/>
        </p:nvSpPr>
        <p:spPr>
          <a:xfrm>
            <a:off x="467544" y="4509124"/>
            <a:ext cx="8208000" cy="1328569"/>
          </a:xfrm>
          <a:prstGeom prst="rect">
            <a:avLst/>
          </a:prstGeom>
          <a:noFill/>
          <a:ln w="38100">
            <a:solidFill>
              <a:srgbClr val="FF0000"/>
            </a:solidFill>
          </a:ln>
        </p:spPr>
        <p:txBody>
          <a:bodyPr wrap="square" rtlCol="0">
            <a:spAutoFit/>
          </a:bodyPr>
          <a:lstStyle/>
          <a:p>
            <a:pPr algn="ctr">
              <a:spcAft>
                <a:spcPts val="1000"/>
              </a:spcAft>
            </a:pPr>
            <a:r>
              <a:rPr lang="sl-SI" b="1" dirty="0">
                <a:solidFill>
                  <a:prstClr val="black"/>
                </a:solidFill>
                <a:latin typeface="Ubuntu" panose="020B0504030602030204" pitchFamily="34" charset="0"/>
              </a:rPr>
              <a:t>Potrebna podrobna navedba, kako so zaznana tveganja upoštevana pri </a:t>
            </a:r>
            <a:r>
              <a:rPr lang="sl-SI" b="1" dirty="0">
                <a:solidFill>
                  <a:srgbClr val="FF0000"/>
                </a:solidFill>
                <a:latin typeface="Ubuntu" panose="020B0504030602030204" pitchFamily="34" charset="0"/>
              </a:rPr>
              <a:t>pripravi projekta</a:t>
            </a:r>
            <a:r>
              <a:rPr lang="sl-SI" b="1" dirty="0">
                <a:solidFill>
                  <a:prstClr val="black"/>
                </a:solidFill>
                <a:latin typeface="Ubuntu" panose="020B0504030602030204" pitchFamily="34" charset="0"/>
              </a:rPr>
              <a:t> </a:t>
            </a:r>
            <a:r>
              <a:rPr lang="sl-SI" dirty="0">
                <a:solidFill>
                  <a:prstClr val="black"/>
                </a:solidFill>
                <a:latin typeface="Ubuntu" panose="020B0504030602030204" pitchFamily="34" charset="0"/>
              </a:rPr>
              <a:t>(časovni načrt, proračun ipd.)</a:t>
            </a:r>
            <a:r>
              <a:rPr lang="sl-SI" b="1" dirty="0">
                <a:solidFill>
                  <a:prstClr val="black"/>
                </a:solidFill>
                <a:latin typeface="Ubuntu" panose="020B0504030602030204" pitchFamily="34" charset="0"/>
              </a:rPr>
              <a:t> ter </a:t>
            </a:r>
            <a:r>
              <a:rPr lang="sl-SI" b="1" dirty="0">
                <a:solidFill>
                  <a:srgbClr val="FF0000"/>
                </a:solidFill>
                <a:latin typeface="Ubuntu" panose="020B0504030602030204" pitchFamily="34" charset="0"/>
              </a:rPr>
              <a:t>opredelitvi akcij</a:t>
            </a:r>
            <a:r>
              <a:rPr lang="sl-SI" b="1" dirty="0">
                <a:solidFill>
                  <a:prstClr val="black"/>
                </a:solidFill>
                <a:latin typeface="Ubuntu" panose="020B0504030602030204" pitchFamily="34" charset="0"/>
              </a:rPr>
              <a:t>!</a:t>
            </a:r>
          </a:p>
          <a:p>
            <a:pPr algn="ctr">
              <a:spcAft>
                <a:spcPts val="1000"/>
              </a:spcAft>
            </a:pPr>
            <a:r>
              <a:rPr lang="sl-SI" dirty="0">
                <a:solidFill>
                  <a:prstClr val="black"/>
                </a:solidFill>
                <a:latin typeface="Ubuntu" panose="020B0504030602030204" pitchFamily="34" charset="0"/>
              </a:rPr>
              <a:t>Npr. da poznate proces pridobivanja dovoljenje in da ste že v stiku z odgovornim uradom.</a:t>
            </a:r>
          </a:p>
        </p:txBody>
      </p:sp>
      <p:pic>
        <p:nvPicPr>
          <p:cNvPr id="2052" name="Picture 4"/>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8333001">
            <a:off x="305511" y="1830165"/>
            <a:ext cx="1221594" cy="938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74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jeZBesedilom 4"/>
          <p:cNvSpPr txBox="1"/>
          <p:nvPr/>
        </p:nvSpPr>
        <p:spPr>
          <a:xfrm>
            <a:off x="271985" y="1137518"/>
            <a:ext cx="8548487" cy="954107"/>
          </a:xfrm>
          <a:prstGeom prst="rect">
            <a:avLst/>
          </a:prstGeom>
          <a:noFill/>
        </p:spPr>
        <p:txBody>
          <a:bodyPr wrap="square" rtlCol="0">
            <a:spAutoFit/>
          </a:bodyPr>
          <a:lstStyle/>
          <a:p>
            <a:pPr algn="ctr"/>
            <a:r>
              <a:rPr lang="sl-SI" sz="3200" dirty="0">
                <a:solidFill>
                  <a:prstClr val="black"/>
                </a:solidFill>
                <a:latin typeface="Ubuntu" panose="020B0504030602030204" pitchFamily="34" charset="0"/>
              </a:rPr>
              <a:t>DELO V SKUPINAH</a:t>
            </a:r>
          </a:p>
          <a:p>
            <a:pPr algn="ctr"/>
            <a:r>
              <a:rPr lang="sl-SI" sz="2400" dirty="0">
                <a:solidFill>
                  <a:prstClr val="black"/>
                </a:solidFill>
                <a:latin typeface="Ubuntu" panose="020B0504030602030204" pitchFamily="34" charset="0"/>
              </a:rPr>
              <a:t>40 MINUT</a:t>
            </a:r>
          </a:p>
        </p:txBody>
      </p:sp>
      <p:pic>
        <p:nvPicPr>
          <p:cNvPr id="2050" name="Picture 2" descr="http://www.mspguide.org/sites/default/files/images/problem_tree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4376" y="2274858"/>
            <a:ext cx="3627824" cy="3514061"/>
          </a:xfrm>
          <a:prstGeom prst="rect">
            <a:avLst/>
          </a:prstGeom>
          <a:noFill/>
          <a:extLst>
            <a:ext uri="{909E8E84-426E-40DD-AFC4-6F175D3DCCD1}">
              <a14:hiddenFill xmlns:a14="http://schemas.microsoft.com/office/drawing/2010/main">
                <a:solidFill>
                  <a:srgbClr val="FFFFFF"/>
                </a:solidFill>
              </a14:hiddenFill>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spTree>
    <p:extLst>
      <p:ext uri="{BB962C8B-B14F-4D97-AF65-F5344CB8AC3E}">
        <p14:creationId xmlns:p14="http://schemas.microsoft.com/office/powerpoint/2010/main" val="2704946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3"/>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5" name="Skupina 14"/>
          <p:cNvGrpSpPr/>
          <p:nvPr/>
        </p:nvGrpSpPr>
        <p:grpSpPr>
          <a:xfrm>
            <a:off x="297605" y="121995"/>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6"/>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11" y="378596"/>
            <a:ext cx="3312368" cy="432771"/>
          </a:xfrm>
          <a:prstGeom prst="rect">
            <a:avLst/>
          </a:prstGeom>
        </p:spPr>
      </p:pic>
      <p:sp>
        <p:nvSpPr>
          <p:cNvPr id="17" name="Pravokotnik 16"/>
          <p:cNvSpPr/>
          <p:nvPr/>
        </p:nvSpPr>
        <p:spPr>
          <a:xfrm>
            <a:off x="683569" y="2034714"/>
            <a:ext cx="7776864" cy="923330"/>
          </a:xfrm>
          <a:prstGeom prst="rect">
            <a:avLst/>
          </a:prstGeom>
        </p:spPr>
        <p:txBody>
          <a:bodyPr wrap="square">
            <a:spAutoFit/>
          </a:bodyPr>
          <a:lstStyle/>
          <a:p>
            <a:pPr algn="ctr"/>
            <a:r>
              <a:rPr lang="sl-SI" sz="5400" b="1" dirty="0">
                <a:solidFill>
                  <a:schemeClr val="bg1"/>
                </a:solidFill>
                <a:latin typeface="Ubuntu" pitchFamily="34" charset="0"/>
              </a:rPr>
              <a:t>Tveganja</a:t>
            </a:r>
          </a:p>
        </p:txBody>
      </p:sp>
      <p:sp>
        <p:nvSpPr>
          <p:cNvPr id="18" name="PoljeZBesedilom 17"/>
          <p:cNvSpPr txBox="1"/>
          <p:nvPr/>
        </p:nvSpPr>
        <p:spPr>
          <a:xfrm>
            <a:off x="2293345" y="6217830"/>
            <a:ext cx="4536503" cy="369332"/>
          </a:xfrm>
          <a:prstGeom prst="rect">
            <a:avLst/>
          </a:prstGeom>
          <a:noFill/>
        </p:spPr>
        <p:txBody>
          <a:bodyPr wrap="square" rtlCol="0">
            <a:spAutoFit/>
          </a:bodyPr>
          <a:lstStyle/>
          <a:p>
            <a:pPr algn="ctr"/>
            <a:r>
              <a:rPr lang="sl-SI" dirty="0">
                <a:solidFill>
                  <a:schemeClr val="bg1"/>
                </a:solidFill>
                <a:latin typeface="Ubuntu" panose="020B0504030602030204" pitchFamily="34" charset="0"/>
              </a:rPr>
              <a:t>Ljubljana, 19. in 20. april 2019</a:t>
            </a:r>
          </a:p>
        </p:txBody>
      </p:sp>
      <p:sp>
        <p:nvSpPr>
          <p:cNvPr id="12" name="PoljeZBesedilom 11"/>
          <p:cNvSpPr txBox="1"/>
          <p:nvPr/>
        </p:nvSpPr>
        <p:spPr>
          <a:xfrm>
            <a:off x="1469156" y="5013184"/>
            <a:ext cx="5911159" cy="584775"/>
          </a:xfrm>
          <a:prstGeom prst="rect">
            <a:avLst/>
          </a:prstGeom>
          <a:noFill/>
        </p:spPr>
        <p:txBody>
          <a:bodyPr wrap="square" rtlCol="0">
            <a:spAutoFit/>
          </a:bodyPr>
          <a:lstStyle/>
          <a:p>
            <a:pPr algn="ctr"/>
            <a:r>
              <a:rPr lang="sl-SI" sz="3200" b="1" dirty="0">
                <a:solidFill>
                  <a:prstClr val="white"/>
                </a:solidFill>
                <a:latin typeface="Ubuntu" pitchFamily="34" charset="0"/>
              </a:rPr>
              <a:t>Tatjana Gregorc</a:t>
            </a:r>
          </a:p>
        </p:txBody>
      </p:sp>
    </p:spTree>
    <p:extLst>
      <p:ext uri="{BB962C8B-B14F-4D97-AF65-F5344CB8AC3E}">
        <p14:creationId xmlns:p14="http://schemas.microsoft.com/office/powerpoint/2010/main" val="4177161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avokotnik 14"/>
          <p:cNvSpPr/>
          <p:nvPr/>
        </p:nvSpPr>
        <p:spPr>
          <a:xfrm>
            <a:off x="-5718"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Naslov 1">
            <a:extLst>
              <a:ext uri="{FF2B5EF4-FFF2-40B4-BE49-F238E27FC236}">
                <a16:creationId xmlns:a16="http://schemas.microsoft.com/office/drawing/2014/main" id="{56D578CC-EDDC-4C0B-922E-DD69E61B3C5A}"/>
              </a:ext>
            </a:extLst>
          </p:cNvPr>
          <p:cNvSpPr txBox="1">
            <a:spLocks/>
          </p:cNvSpPr>
          <p:nvPr/>
        </p:nvSpPr>
        <p:spPr>
          <a:xfrm>
            <a:off x="-5719" y="692696"/>
            <a:ext cx="9144000" cy="2387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b="1" dirty="0">
                <a:latin typeface="Ubuntu" pitchFamily="34" charset="0"/>
              </a:rPr>
              <a:t>Tretja delavnica za pripravo prijav</a:t>
            </a:r>
            <a:br>
              <a:rPr lang="sl-SI" b="1" dirty="0">
                <a:latin typeface="Ubuntu" pitchFamily="34" charset="0"/>
              </a:rPr>
            </a:br>
            <a:endParaRPr lang="sl-SI" dirty="0"/>
          </a:p>
        </p:txBody>
      </p:sp>
      <p:sp>
        <p:nvSpPr>
          <p:cNvPr id="18" name="Podnaslov 2">
            <a:extLst>
              <a:ext uri="{FF2B5EF4-FFF2-40B4-BE49-F238E27FC236}">
                <a16:creationId xmlns:a16="http://schemas.microsoft.com/office/drawing/2014/main" id="{F875441F-A1D0-4C28-AA2C-8F03451053F1}"/>
              </a:ext>
            </a:extLst>
          </p:cNvPr>
          <p:cNvSpPr txBox="1">
            <a:spLocks/>
          </p:cNvSpPr>
          <p:nvPr/>
        </p:nvSpPr>
        <p:spPr>
          <a:xfrm>
            <a:off x="-5719" y="2126393"/>
            <a:ext cx="9144000" cy="38658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4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4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Tveganja – praktični del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Tatjana Gregorc,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Lutra, Inštitut za ohranjanje naravne dediščine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Ljubljana, 19. in 20. 3. 2019</a:t>
            </a:r>
          </a:p>
        </p:txBody>
      </p:sp>
      <p:pic>
        <p:nvPicPr>
          <p:cNvPr id="19" name="Slika 18">
            <a:extLst>
              <a:ext uri="{FF2B5EF4-FFF2-40B4-BE49-F238E27FC236}">
                <a16:creationId xmlns:a16="http://schemas.microsoft.com/office/drawing/2014/main" id="{DB07E169-869C-4926-8026-14CFE080EB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9659" y="4471010"/>
            <a:ext cx="784456" cy="1109336"/>
          </a:xfrm>
          <a:prstGeom prst="rect">
            <a:avLst/>
          </a:prstGeom>
        </p:spPr>
      </p:pic>
    </p:spTree>
    <p:extLst>
      <p:ext uri="{BB962C8B-B14F-4D97-AF65-F5344CB8AC3E}">
        <p14:creationId xmlns:p14="http://schemas.microsoft.com/office/powerpoint/2010/main" val="3161428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avokotnik 14"/>
          <p:cNvSpPr/>
          <p:nvPr/>
        </p:nvSpPr>
        <p:spPr>
          <a:xfrm>
            <a:off x="-5718"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Slika 11">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8424" y="836397"/>
            <a:ext cx="591450" cy="836397"/>
          </a:xfrm>
          <a:prstGeom prst="rect">
            <a:avLst/>
          </a:prstGeom>
        </p:spPr>
      </p:pic>
      <p:sp>
        <p:nvSpPr>
          <p:cNvPr id="13" name="Naslov 2">
            <a:extLst>
              <a:ext uri="{FF2B5EF4-FFF2-40B4-BE49-F238E27FC236}">
                <a16:creationId xmlns:a16="http://schemas.microsoft.com/office/drawing/2014/main" id="{AF610D6F-E964-45EE-A51E-1A393B727F7E}"/>
              </a:ext>
            </a:extLst>
          </p:cNvPr>
          <p:cNvSpPr>
            <a:spLocks noGrp="1"/>
          </p:cNvSpPr>
          <p:nvPr>
            <p:ph type="title"/>
          </p:nvPr>
        </p:nvSpPr>
        <p:spPr>
          <a:xfrm>
            <a:off x="-139802" y="947362"/>
            <a:ext cx="10515600" cy="1012742"/>
          </a:xfrm>
        </p:spPr>
        <p:txBody>
          <a:bodyPr>
            <a:normAutofit fontScale="90000"/>
          </a:bodyPr>
          <a:lstStyle/>
          <a:p>
            <a:br>
              <a:rPr lang="en-US" dirty="0"/>
            </a:br>
            <a:endParaRPr lang="sl-SI" dirty="0"/>
          </a:p>
        </p:txBody>
      </p:sp>
      <p:pic>
        <p:nvPicPr>
          <p:cNvPr id="14" name="Picture 2" descr="http://lutra.si/wp-content/uploads/2017/06/AQUALUTRA_LOGO-300x300.jpg">
            <a:extLst>
              <a:ext uri="{FF2B5EF4-FFF2-40B4-BE49-F238E27FC236}">
                <a16:creationId xmlns:a16="http://schemas.microsoft.com/office/drawing/2014/main" id="{AB31FCAF-6EDA-47CA-9C94-884A00418E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8" y="2060848"/>
            <a:ext cx="2569468" cy="25694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lutra.si/wp-content/uploads/2017/06/Aquaviva_Logo-300x300.jpg">
            <a:extLst>
              <a:ext uri="{FF2B5EF4-FFF2-40B4-BE49-F238E27FC236}">
                <a16:creationId xmlns:a16="http://schemas.microsoft.com/office/drawing/2014/main" id="{A10DF0B5-0F13-4376-90AA-505A938BB8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0287" y="2073950"/>
            <a:ext cx="2569468" cy="2569468"/>
          </a:xfrm>
          <a:prstGeom prst="rect">
            <a:avLst/>
          </a:prstGeom>
          <a:noFill/>
          <a:extLst>
            <a:ext uri="{909E8E84-426E-40DD-AFC4-6F175D3DCCD1}">
              <a14:hiddenFill xmlns:a14="http://schemas.microsoft.com/office/drawing/2010/main">
                <a:solidFill>
                  <a:srgbClr val="FFFFFF"/>
                </a:solidFill>
              </a14:hiddenFill>
            </a:ext>
          </a:extLst>
        </p:spPr>
      </p:pic>
      <p:pic>
        <p:nvPicPr>
          <p:cNvPr id="20" name="Slika 19">
            <a:extLst>
              <a:ext uri="{FF2B5EF4-FFF2-40B4-BE49-F238E27FC236}">
                <a16:creationId xmlns:a16="http://schemas.microsoft.com/office/drawing/2014/main" id="{8E8F39E3-61EC-4646-B241-A1550841AF7A}"/>
              </a:ext>
            </a:extLst>
          </p:cNvPr>
          <p:cNvPicPr>
            <a:picLocks noChangeAspect="1"/>
          </p:cNvPicPr>
          <p:nvPr/>
        </p:nvPicPr>
        <p:blipFill rotWithShape="1">
          <a:blip r:embed="rId10"/>
          <a:srcRect b="2732"/>
          <a:stretch/>
        </p:blipFill>
        <p:spPr>
          <a:xfrm>
            <a:off x="6158000" y="2204864"/>
            <a:ext cx="2863608" cy="2377260"/>
          </a:xfrm>
          <a:prstGeom prst="rect">
            <a:avLst/>
          </a:prstGeom>
        </p:spPr>
      </p:pic>
      <p:sp>
        <p:nvSpPr>
          <p:cNvPr id="21" name="PoljeZBesedilom 20">
            <a:extLst>
              <a:ext uri="{FF2B5EF4-FFF2-40B4-BE49-F238E27FC236}">
                <a16:creationId xmlns:a16="http://schemas.microsoft.com/office/drawing/2014/main" id="{C600B122-5743-4021-A719-365936702B48}"/>
              </a:ext>
            </a:extLst>
          </p:cNvPr>
          <p:cNvSpPr txBox="1"/>
          <p:nvPr/>
        </p:nvSpPr>
        <p:spPr>
          <a:xfrm>
            <a:off x="524986" y="4869160"/>
            <a:ext cx="1508059" cy="369332"/>
          </a:xfrm>
          <a:prstGeom prst="rect">
            <a:avLst/>
          </a:prstGeom>
          <a:noFill/>
        </p:spPr>
        <p:txBody>
          <a:bodyPr wrap="square" rtlCol="0">
            <a:spAutoFit/>
          </a:bodyPr>
          <a:lstStyle/>
          <a:p>
            <a:r>
              <a:rPr lang="sl-SI" dirty="0"/>
              <a:t>2004 - 2009</a:t>
            </a:r>
          </a:p>
        </p:txBody>
      </p:sp>
      <p:sp>
        <p:nvSpPr>
          <p:cNvPr id="22" name="PoljeZBesedilom 21">
            <a:extLst>
              <a:ext uri="{FF2B5EF4-FFF2-40B4-BE49-F238E27FC236}">
                <a16:creationId xmlns:a16="http://schemas.microsoft.com/office/drawing/2014/main" id="{DD004505-D343-4A1E-9608-FB32CCC51B54}"/>
              </a:ext>
            </a:extLst>
          </p:cNvPr>
          <p:cNvSpPr txBox="1"/>
          <p:nvPr/>
        </p:nvSpPr>
        <p:spPr>
          <a:xfrm>
            <a:off x="3530991" y="4861520"/>
            <a:ext cx="1508059" cy="369332"/>
          </a:xfrm>
          <a:prstGeom prst="rect">
            <a:avLst/>
          </a:prstGeom>
          <a:noFill/>
        </p:spPr>
        <p:txBody>
          <a:bodyPr wrap="square" rtlCol="0">
            <a:spAutoFit/>
          </a:bodyPr>
          <a:lstStyle/>
          <a:p>
            <a:r>
              <a:rPr lang="sl-SI" dirty="0"/>
              <a:t>2011 - 2014</a:t>
            </a:r>
          </a:p>
        </p:txBody>
      </p:sp>
      <p:sp>
        <p:nvSpPr>
          <p:cNvPr id="23" name="PoljeZBesedilom 22">
            <a:extLst>
              <a:ext uri="{FF2B5EF4-FFF2-40B4-BE49-F238E27FC236}">
                <a16:creationId xmlns:a16="http://schemas.microsoft.com/office/drawing/2014/main" id="{D95EED7F-A7AF-41A2-9A9A-9CE2421325E6}"/>
              </a:ext>
            </a:extLst>
          </p:cNvPr>
          <p:cNvSpPr txBox="1"/>
          <p:nvPr/>
        </p:nvSpPr>
        <p:spPr>
          <a:xfrm>
            <a:off x="6835774" y="4861520"/>
            <a:ext cx="1508059" cy="369332"/>
          </a:xfrm>
          <a:prstGeom prst="rect">
            <a:avLst/>
          </a:prstGeom>
          <a:noFill/>
        </p:spPr>
        <p:txBody>
          <a:bodyPr wrap="square" rtlCol="0">
            <a:spAutoFit/>
          </a:bodyPr>
          <a:lstStyle/>
          <a:p>
            <a:r>
              <a:rPr lang="sl-SI" dirty="0"/>
              <a:t>2017 - 2022</a:t>
            </a:r>
          </a:p>
        </p:txBody>
      </p:sp>
    </p:spTree>
    <p:extLst>
      <p:ext uri="{BB962C8B-B14F-4D97-AF65-F5344CB8AC3E}">
        <p14:creationId xmlns:p14="http://schemas.microsoft.com/office/powerpoint/2010/main" val="4167613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avokotnik 14"/>
          <p:cNvSpPr/>
          <p:nvPr/>
        </p:nvSpPr>
        <p:spPr>
          <a:xfrm>
            <a:off x="-5718"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8">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9544" y="721048"/>
            <a:ext cx="784456" cy="1109336"/>
          </a:xfrm>
          <a:prstGeom prst="rect">
            <a:avLst/>
          </a:prstGeom>
        </p:spPr>
      </p:pic>
      <p:sp>
        <p:nvSpPr>
          <p:cNvPr id="10" name="Označba mesta vsebine 3">
            <a:extLst>
              <a:ext uri="{FF2B5EF4-FFF2-40B4-BE49-F238E27FC236}">
                <a16:creationId xmlns:a16="http://schemas.microsoft.com/office/drawing/2014/main" id="{4C35A7CF-F719-422C-9DC3-D8C06E9BDE10}"/>
              </a:ext>
            </a:extLst>
          </p:cNvPr>
          <p:cNvSpPr>
            <a:spLocks noGrp="1"/>
          </p:cNvSpPr>
          <p:nvPr>
            <p:ph idx="1"/>
          </p:nvPr>
        </p:nvSpPr>
        <p:spPr>
          <a:xfrm>
            <a:off x="767080" y="1635903"/>
            <a:ext cx="8364624" cy="4287729"/>
          </a:xfrm>
        </p:spPr>
        <p:txBody>
          <a:bodyPr>
            <a:normAutofit fontScale="92500" lnSpcReduction="20000"/>
          </a:bodyPr>
          <a:lstStyle/>
          <a:p>
            <a:pPr marL="0" indent="0">
              <a:buNone/>
            </a:pPr>
            <a:r>
              <a:rPr lang="sl-SI" dirty="0">
                <a:solidFill>
                  <a:srgbClr val="FF0000"/>
                </a:solidFill>
              </a:rPr>
              <a:t>Tveganje</a:t>
            </a:r>
          </a:p>
          <a:p>
            <a:pPr marL="0" indent="0">
              <a:buNone/>
            </a:pPr>
            <a:r>
              <a:rPr lang="sl-SI" dirty="0"/>
              <a:t>Zamude zaradi pridobivanja potrebnih dovoljenj (PVO, gradbeno dovoljenje, dovoljenje za poseg v naravo, okoljevarstveno soglasje, arheologija…).</a:t>
            </a:r>
          </a:p>
          <a:p>
            <a:pPr marL="0" indent="0">
              <a:buNone/>
            </a:pPr>
            <a:endParaRPr lang="sl-SI" dirty="0"/>
          </a:p>
          <a:p>
            <a:pPr marL="0" indent="0">
              <a:buNone/>
            </a:pPr>
            <a:r>
              <a:rPr lang="sl-SI" dirty="0">
                <a:solidFill>
                  <a:srgbClr val="00B050"/>
                </a:solidFill>
              </a:rPr>
              <a:t>Strategija za zmanjšanje tveganja</a:t>
            </a:r>
          </a:p>
          <a:p>
            <a:pPr marL="0" indent="0">
              <a:buNone/>
            </a:pPr>
            <a:r>
              <a:rPr lang="sl-SI" dirty="0"/>
              <a:t>V času priprave projekta preverite, če in katera dovoljenja potrebujete in jih navedite.</a:t>
            </a:r>
          </a:p>
          <a:p>
            <a:pPr marL="0" indent="0">
              <a:buNone/>
            </a:pPr>
            <a:r>
              <a:rPr lang="sl-SI" dirty="0"/>
              <a:t>Načrtujete dovolj časa za pridobitev dovoljenj.</a:t>
            </a:r>
          </a:p>
          <a:p>
            <a:pPr marL="0" indent="0">
              <a:buNone/>
            </a:pPr>
            <a:r>
              <a:rPr lang="sl-SI" dirty="0"/>
              <a:t>Vključite pomembne deležnike – pristojne službe, ki dovoljenja izdajajo.</a:t>
            </a:r>
          </a:p>
        </p:txBody>
      </p:sp>
      <p:sp>
        <p:nvSpPr>
          <p:cNvPr id="3" name="Pravokotnik 2"/>
          <p:cNvSpPr/>
          <p:nvPr/>
        </p:nvSpPr>
        <p:spPr>
          <a:xfrm>
            <a:off x="3419872" y="919838"/>
            <a:ext cx="2232248" cy="461665"/>
          </a:xfrm>
          <a:prstGeom prst="rect">
            <a:avLst/>
          </a:prstGeom>
        </p:spPr>
        <p:txBody>
          <a:bodyPr wrap="square">
            <a:spAutoFit/>
          </a:bodyPr>
          <a:lstStyle/>
          <a:p>
            <a:pPr algn="ctr"/>
            <a:r>
              <a:rPr lang="sl-SI" sz="2400" dirty="0"/>
              <a:t>Primeri tveganj</a:t>
            </a:r>
          </a:p>
        </p:txBody>
      </p:sp>
    </p:spTree>
    <p:extLst>
      <p:ext uri="{BB962C8B-B14F-4D97-AF65-F5344CB8AC3E}">
        <p14:creationId xmlns:p14="http://schemas.microsoft.com/office/powerpoint/2010/main" val="242396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4"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7" name="Pravokotnik 36"/>
          <p:cNvSpPr/>
          <p:nvPr/>
        </p:nvSpPr>
        <p:spPr>
          <a:xfrm>
            <a:off x="5"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latin typeface="Ubuntu" panose="020B0504030602030204" pitchFamily="34" charset="0"/>
              </a:rPr>
              <a:t> </a:t>
            </a:r>
            <a:r>
              <a:rPr lang="sl-SI" sz="2000" dirty="0">
                <a:solidFill>
                  <a:schemeClr val="tx1"/>
                </a:solidFill>
                <a:latin typeface="Ubuntu" panose="020B0504030602030204" pitchFamily="34" charset="0"/>
              </a:rPr>
              <a:t>Sklop: Program</a:t>
            </a:r>
            <a:endParaRPr lang="sl-SI" sz="2000" dirty="0">
              <a:latin typeface="Ubuntu" panose="020B0504030602030204" pitchFamily="34" charset="0"/>
            </a:endParaRPr>
          </a:p>
        </p:txBody>
      </p:sp>
      <p:graphicFrame>
        <p:nvGraphicFramePr>
          <p:cNvPr id="10" name="Tabela 9"/>
          <p:cNvGraphicFramePr>
            <a:graphicFrameLocks noGrp="1"/>
          </p:cNvGraphicFramePr>
          <p:nvPr>
            <p:extLst>
              <p:ext uri="{D42A27DB-BD31-4B8C-83A1-F6EECF244321}">
                <p14:modId xmlns:p14="http://schemas.microsoft.com/office/powerpoint/2010/main" val="3877801397"/>
              </p:ext>
            </p:extLst>
          </p:nvPr>
        </p:nvGraphicFramePr>
        <p:xfrm>
          <a:off x="328504" y="1052736"/>
          <a:ext cx="8526766" cy="4791609"/>
        </p:xfrm>
        <a:graphic>
          <a:graphicData uri="http://schemas.openxmlformats.org/drawingml/2006/table">
            <a:tbl>
              <a:tblPr firstRow="1" bandRow="1">
                <a:tableStyleId>{5C22544A-7EE6-4342-B048-85BDC9FD1C3A}</a:tableStyleId>
              </a:tblPr>
              <a:tblGrid>
                <a:gridCol w="1575175">
                  <a:extLst>
                    <a:ext uri="{9D8B030D-6E8A-4147-A177-3AD203B41FA5}">
                      <a16:colId xmlns:a16="http://schemas.microsoft.com/office/drawing/2014/main" val="20000"/>
                    </a:ext>
                  </a:extLst>
                </a:gridCol>
                <a:gridCol w="3653544">
                  <a:extLst>
                    <a:ext uri="{9D8B030D-6E8A-4147-A177-3AD203B41FA5}">
                      <a16:colId xmlns:a16="http://schemas.microsoft.com/office/drawing/2014/main" val="20001"/>
                    </a:ext>
                  </a:extLst>
                </a:gridCol>
                <a:gridCol w="3298047">
                  <a:extLst>
                    <a:ext uri="{9D8B030D-6E8A-4147-A177-3AD203B41FA5}">
                      <a16:colId xmlns:a16="http://schemas.microsoft.com/office/drawing/2014/main" val="20002"/>
                    </a:ext>
                  </a:extLst>
                </a:gridCol>
              </a:tblGrid>
              <a:tr h="526092">
                <a:tc gridSpan="3">
                  <a:txBody>
                    <a:bodyPr/>
                    <a:lstStyle/>
                    <a:p>
                      <a:pPr algn="ctr">
                        <a:lnSpc>
                          <a:spcPct val="115000"/>
                        </a:lnSpc>
                        <a:spcAft>
                          <a:spcPts val="0"/>
                        </a:spcAft>
                      </a:pPr>
                      <a:r>
                        <a:rPr lang="sl-SI" sz="2000" dirty="0">
                          <a:effectLst/>
                          <a:latin typeface="Ubuntu" panose="020B0504030602030204" pitchFamily="34" charset="0"/>
                        </a:rPr>
                        <a:t>Program</a:t>
                      </a:r>
                      <a:endParaRPr lang="sl-SI" sz="2000" dirty="0">
                        <a:effectLst/>
                        <a:latin typeface="Ubuntu" panose="020B0504030602030204" pitchFamily="34" charset="0"/>
                        <a:ea typeface="Calibri"/>
                        <a:cs typeface="Times New Roman"/>
                      </a:endParaRPr>
                    </a:p>
                  </a:txBody>
                  <a:tcPr anchor="ctr"/>
                </a:tc>
                <a:tc hMerge="1">
                  <a:txBody>
                    <a:bodyPr/>
                    <a:lstStyle/>
                    <a:p>
                      <a:endParaRPr lang="sl-SI"/>
                    </a:p>
                  </a:txBody>
                  <a:tcPr/>
                </a:tc>
                <a:tc hMerge="1">
                  <a:txBody>
                    <a:bodyPr/>
                    <a:lstStyle/>
                    <a:p>
                      <a:pPr algn="ctr">
                        <a:lnSpc>
                          <a:spcPct val="115000"/>
                        </a:lnSpc>
                        <a:spcAft>
                          <a:spcPts val="0"/>
                        </a:spcAft>
                      </a:pPr>
                      <a:endParaRPr lang="sl-SI" sz="1600" dirty="0">
                        <a:effectLst/>
                        <a:latin typeface="Calibri"/>
                        <a:ea typeface="Calibri"/>
                        <a:cs typeface="Times New Roman"/>
                      </a:endParaRPr>
                    </a:p>
                  </a:txBody>
                  <a:tcPr anchor="ctr"/>
                </a:tc>
                <a:extLst>
                  <a:ext uri="{0D108BD9-81ED-4DB2-BD59-A6C34878D82A}">
                    <a16:rowId xmlns:a16="http://schemas.microsoft.com/office/drawing/2014/main" val="10000"/>
                  </a:ext>
                </a:extLst>
              </a:tr>
              <a:tr h="603777">
                <a:tc>
                  <a:txBody>
                    <a:bodyPr/>
                    <a:lstStyle/>
                    <a:p>
                      <a:pPr algn="l">
                        <a:lnSpc>
                          <a:spcPct val="115000"/>
                        </a:lnSpc>
                        <a:spcAft>
                          <a:spcPts val="0"/>
                        </a:spcAft>
                      </a:pP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err="1">
                          <a:effectLst/>
                          <a:latin typeface="Ubuntu" panose="020B0504030602030204" pitchFamily="34" charset="0"/>
                          <a:ea typeface="Calibri"/>
                          <a:cs typeface="Times New Roman"/>
                        </a:rPr>
                        <a:t>what</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err="1">
                          <a:effectLst/>
                          <a:latin typeface="Ubuntu" panose="020B0504030602030204" pitchFamily="34" charset="0"/>
                          <a:ea typeface="Calibri"/>
                          <a:cs typeface="Times New Roman"/>
                        </a:rPr>
                        <a:t>who</a:t>
                      </a:r>
                      <a:endParaRPr lang="sl-SI" sz="1600" dirty="0">
                        <a:effectLst/>
                        <a:latin typeface="Ubuntu" panose="020B0504030602030204" pitchFamily="34" charset="0"/>
                        <a:ea typeface="Calibri"/>
                        <a:cs typeface="Times New Roman"/>
                      </a:endParaRPr>
                    </a:p>
                  </a:txBody>
                  <a:tcPr anchor="ctr"/>
                </a:tc>
                <a:extLst>
                  <a:ext uri="{0D108BD9-81ED-4DB2-BD59-A6C34878D82A}">
                    <a16:rowId xmlns:a16="http://schemas.microsoft.com/office/drawing/2014/main" val="10001"/>
                  </a:ext>
                </a:extLst>
              </a:tr>
              <a:tr h="603777">
                <a:tc>
                  <a:txBody>
                    <a:bodyPr/>
                    <a:lstStyle/>
                    <a:p>
                      <a:pPr algn="l">
                        <a:lnSpc>
                          <a:spcPct val="115000"/>
                        </a:lnSpc>
                        <a:spcAft>
                          <a:spcPts val="0"/>
                        </a:spcAft>
                      </a:pPr>
                      <a:r>
                        <a:rPr lang="sl-SI" sz="1600" dirty="0">
                          <a:effectLst/>
                          <a:latin typeface="Ubuntu" panose="020B0504030602030204" pitchFamily="34" charset="0"/>
                        </a:rPr>
                        <a:t>08.30 – 09.00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err="1">
                          <a:effectLst/>
                          <a:latin typeface="Ubuntu" panose="020B0504030602030204" pitchFamily="34" charset="0"/>
                        </a:rPr>
                        <a:t>Registration</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extLst>
                  <a:ext uri="{0D108BD9-81ED-4DB2-BD59-A6C34878D82A}">
                    <a16:rowId xmlns:a16="http://schemas.microsoft.com/office/drawing/2014/main" val="10002"/>
                  </a:ext>
                </a:extLst>
              </a:tr>
              <a:tr h="603777">
                <a:tc>
                  <a:txBody>
                    <a:bodyPr/>
                    <a:lstStyle/>
                    <a:p>
                      <a:pPr algn="l">
                        <a:lnSpc>
                          <a:spcPct val="115000"/>
                        </a:lnSpc>
                        <a:spcAft>
                          <a:spcPts val="0"/>
                        </a:spcAft>
                      </a:pPr>
                      <a:r>
                        <a:rPr lang="sl-SI" sz="1600" dirty="0">
                          <a:effectLst/>
                          <a:latin typeface="Ubuntu" panose="020B0504030602030204" pitchFamily="34" charset="0"/>
                        </a:rPr>
                        <a:t>09.00 – 09.10</a:t>
                      </a:r>
                      <a:endParaRPr lang="sl-SI" sz="1600" dirty="0">
                        <a:effectLst/>
                        <a:latin typeface="Ubuntu" panose="020B0504030602030204" pitchFamily="34" charset="0"/>
                        <a:ea typeface="Calibri"/>
                        <a:cs typeface="Times New Roman"/>
                      </a:endParaRPr>
                    </a:p>
                  </a:txBody>
                  <a:tcPr anchor="ctr">
                    <a:solidFill>
                      <a:srgbClr val="6CC04A"/>
                    </a:solidFill>
                  </a:tcPr>
                </a:tc>
                <a:tc>
                  <a:txBody>
                    <a:bodyPr/>
                    <a:lstStyle/>
                    <a:p>
                      <a:pPr algn="l">
                        <a:lnSpc>
                          <a:spcPct val="115000"/>
                        </a:lnSpc>
                        <a:spcAft>
                          <a:spcPts val="0"/>
                        </a:spcAft>
                      </a:pPr>
                      <a:r>
                        <a:rPr lang="sl-SI" sz="1600" dirty="0" err="1">
                          <a:effectLst/>
                          <a:latin typeface="Ubuntu" panose="020B0504030602030204" pitchFamily="34" charset="0"/>
                          <a:ea typeface="Calibri"/>
                          <a:cs typeface="Times New Roman"/>
                        </a:rPr>
                        <a:t>introduction</a:t>
                      </a:r>
                      <a:endParaRPr lang="sl-SI" sz="1600" dirty="0">
                        <a:effectLst/>
                        <a:latin typeface="Ubuntu" panose="020B0504030602030204" pitchFamily="34" charset="0"/>
                        <a:ea typeface="Calibri"/>
                        <a:cs typeface="Times New Roman"/>
                      </a:endParaRPr>
                    </a:p>
                  </a:txBody>
                  <a:tcPr anchor="ctr">
                    <a:solidFill>
                      <a:srgbClr val="6CC04A"/>
                    </a:solidFill>
                  </a:tcPr>
                </a:tc>
                <a:tc>
                  <a:txBody>
                    <a:bodyPr/>
                    <a:lstStyle/>
                    <a:p>
                      <a:pPr algn="l">
                        <a:lnSpc>
                          <a:spcPct val="115000"/>
                        </a:lnSpc>
                        <a:spcAft>
                          <a:spcPts val="0"/>
                        </a:spcAft>
                      </a:pPr>
                      <a:r>
                        <a:rPr lang="sl-SI" sz="1600" baseline="0" dirty="0">
                          <a:effectLst/>
                          <a:latin typeface="Ubuntu" panose="020B0504030602030204" pitchFamily="34" charset="0"/>
                          <a:ea typeface="Calibri"/>
                          <a:cs typeface="Times New Roman"/>
                        </a:rPr>
                        <a:t>NCP</a:t>
                      </a:r>
                      <a:endParaRPr lang="sl-SI" sz="1600" dirty="0">
                        <a:effectLst/>
                        <a:latin typeface="Ubuntu" panose="020B0504030602030204" pitchFamily="34" charset="0"/>
                        <a:ea typeface="Calibri"/>
                        <a:cs typeface="Times New Roman"/>
                      </a:endParaRPr>
                    </a:p>
                  </a:txBody>
                  <a:tcPr anchor="ctr">
                    <a:solidFill>
                      <a:srgbClr val="6CC04A"/>
                    </a:solidFill>
                  </a:tcPr>
                </a:tc>
                <a:extLst>
                  <a:ext uri="{0D108BD9-81ED-4DB2-BD59-A6C34878D82A}">
                    <a16:rowId xmlns:a16="http://schemas.microsoft.com/office/drawing/2014/main" val="10003"/>
                  </a:ext>
                </a:extLst>
              </a:tr>
              <a:tr h="603777">
                <a:tc>
                  <a:txBody>
                    <a:bodyPr/>
                    <a:lstStyle/>
                    <a:p>
                      <a:pPr algn="l">
                        <a:lnSpc>
                          <a:spcPct val="115000"/>
                        </a:lnSpc>
                        <a:spcAft>
                          <a:spcPts val="0"/>
                        </a:spcAft>
                      </a:pPr>
                      <a:r>
                        <a:rPr lang="sl-SI" sz="1600" dirty="0">
                          <a:effectLst/>
                          <a:latin typeface="Ubuntu" panose="020B0504030602030204" pitchFamily="34" charset="0"/>
                        </a:rPr>
                        <a:t>09.10 – 10.20</a:t>
                      </a:r>
                      <a:endParaRPr lang="sl-SI" sz="1600" dirty="0">
                        <a:effectLst/>
                        <a:latin typeface="Ubuntu" panose="020B0504030602030204" pitchFamily="34" charset="0"/>
                        <a:ea typeface="Calibri"/>
                        <a:cs typeface="Times New Roman"/>
                      </a:endParaRPr>
                    </a:p>
                  </a:txBody>
                  <a:tcPr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err="1">
                          <a:effectLst/>
                          <a:latin typeface="Ubuntu" panose="020B0504030602030204" pitchFamily="34" charset="0"/>
                          <a:ea typeface="+mn-ea"/>
                          <a:cs typeface="+mn-cs"/>
                        </a:rPr>
                        <a:t>Risks</a:t>
                      </a:r>
                      <a:r>
                        <a:rPr lang="sl-SI" sz="1600" dirty="0">
                          <a:effectLst/>
                          <a:latin typeface="Ubuntu" panose="020B0504030602030204" pitchFamily="34" charset="0"/>
                          <a:ea typeface="+mn-ea"/>
                          <a:cs typeface="+mn-cs"/>
                        </a:rPr>
                        <a:t> (</a:t>
                      </a:r>
                      <a:r>
                        <a:rPr lang="sl-SI" sz="1600" dirty="0" err="1">
                          <a:effectLst/>
                          <a:latin typeface="Ubuntu" panose="020B0504030602030204" pitchFamily="34" charset="0"/>
                          <a:ea typeface="+mn-ea"/>
                          <a:cs typeface="+mn-cs"/>
                        </a:rPr>
                        <a:t>theory</a:t>
                      </a:r>
                      <a:r>
                        <a:rPr lang="sl-SI" sz="1600" dirty="0">
                          <a:effectLst/>
                          <a:latin typeface="Ubuntu" panose="020B0504030602030204" pitchFamily="34" charset="0"/>
                          <a:ea typeface="+mn-ea"/>
                          <a:cs typeface="+mn-cs"/>
                        </a:rPr>
                        <a:t> + </a:t>
                      </a:r>
                      <a:r>
                        <a:rPr lang="sl-SI" sz="1600" dirty="0" err="1">
                          <a:effectLst/>
                          <a:latin typeface="Ubuntu" panose="020B0504030602030204" pitchFamily="34" charset="0"/>
                          <a:ea typeface="+mn-ea"/>
                          <a:cs typeface="+mn-cs"/>
                        </a:rPr>
                        <a:t>case</a:t>
                      </a:r>
                      <a:r>
                        <a:rPr lang="sl-SI" sz="1600" dirty="0">
                          <a:effectLst/>
                          <a:latin typeface="Ubuntu" panose="020B0504030602030204" pitchFamily="34" charset="0"/>
                          <a:ea typeface="+mn-ea"/>
                          <a:cs typeface="+mn-cs"/>
                        </a:rPr>
                        <a:t> </a:t>
                      </a:r>
                      <a:r>
                        <a:rPr lang="sl-SI" sz="1600" dirty="0" err="1">
                          <a:effectLst/>
                          <a:latin typeface="Ubuntu" panose="020B0504030602030204" pitchFamily="34" charset="0"/>
                          <a:ea typeface="+mn-ea"/>
                          <a:cs typeface="+mn-cs"/>
                        </a:rPr>
                        <a:t>study</a:t>
                      </a:r>
                      <a:r>
                        <a:rPr lang="sl-SI" sz="1600" dirty="0">
                          <a:effectLst/>
                          <a:latin typeface="Ubuntu" panose="020B0504030602030204" pitchFamily="34" charset="0"/>
                          <a:ea typeface="+mn-ea"/>
                          <a:cs typeface="+mn-cs"/>
                        </a:rPr>
                        <a:t> + </a:t>
                      </a:r>
                      <a:r>
                        <a:rPr lang="sl-SI" sz="1600" dirty="0" err="1">
                          <a:effectLst/>
                          <a:latin typeface="Ubuntu" panose="020B0504030602030204" pitchFamily="34" charset="0"/>
                          <a:ea typeface="+mn-ea"/>
                          <a:cs typeface="+mn-cs"/>
                        </a:rPr>
                        <a:t>exercise</a:t>
                      </a:r>
                      <a:r>
                        <a:rPr lang="sl-SI" sz="1600" dirty="0">
                          <a:effectLst/>
                          <a:latin typeface="Ubuntu" panose="020B0504030602030204" pitchFamily="34" charset="0"/>
                          <a:ea typeface="+mn-ea"/>
                          <a:cs typeface="+mn-cs"/>
                        </a:rPr>
                        <a:t>)</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NCP, Life </a:t>
                      </a:r>
                      <a:r>
                        <a:rPr lang="sl-SI" sz="1600" dirty="0" err="1">
                          <a:effectLst/>
                          <a:latin typeface="Ubuntu" panose="020B0504030602030204" pitchFamily="34" charset="0"/>
                          <a:ea typeface="Calibri"/>
                          <a:cs typeface="Times New Roman"/>
                        </a:rPr>
                        <a:t>project</a:t>
                      </a:r>
                      <a:r>
                        <a:rPr lang="sl-SI" sz="1600" dirty="0">
                          <a:effectLst/>
                          <a:latin typeface="Ubuntu" panose="020B0504030602030204" pitchFamily="34" charset="0"/>
                          <a:ea typeface="Calibri"/>
                          <a:cs typeface="Times New Roman"/>
                        </a:rPr>
                        <a:t> manager (</a:t>
                      </a:r>
                      <a:r>
                        <a:rPr lang="sl-SI" sz="1600" dirty="0" err="1">
                          <a:effectLst/>
                          <a:latin typeface="Ubuntu" panose="020B0504030602030204" pitchFamily="34" charset="0"/>
                          <a:ea typeface="Calibri"/>
                          <a:cs typeface="Times New Roman"/>
                        </a:rPr>
                        <a:t>case</a:t>
                      </a:r>
                      <a:r>
                        <a:rPr lang="sl-SI" sz="1600" dirty="0">
                          <a:effectLst/>
                          <a:latin typeface="Ubuntu" panose="020B0504030602030204" pitchFamily="34" charset="0"/>
                          <a:ea typeface="Calibri"/>
                          <a:cs typeface="Times New Roman"/>
                        </a:rPr>
                        <a:t> </a:t>
                      </a:r>
                      <a:r>
                        <a:rPr lang="sl-SI" sz="1600" dirty="0" err="1">
                          <a:effectLst/>
                          <a:latin typeface="Ubuntu" panose="020B0504030602030204" pitchFamily="34" charset="0"/>
                          <a:ea typeface="Calibri"/>
                          <a:cs typeface="Times New Roman"/>
                        </a:rPr>
                        <a:t>study</a:t>
                      </a:r>
                      <a:r>
                        <a:rPr lang="sl-SI" sz="1600" dirty="0">
                          <a:effectLst/>
                          <a:latin typeface="Ubuntu" panose="020B0504030602030204" pitchFamily="34" charset="0"/>
                          <a:ea typeface="Calibri"/>
                          <a:cs typeface="Times New Roman"/>
                        </a:rPr>
                        <a:t>)</a:t>
                      </a:r>
                    </a:p>
                  </a:txBody>
                  <a:tcPr anchor="ctr"/>
                </a:tc>
                <a:extLst>
                  <a:ext uri="{0D108BD9-81ED-4DB2-BD59-A6C34878D82A}">
                    <a16:rowId xmlns:a16="http://schemas.microsoft.com/office/drawing/2014/main" val="10004"/>
                  </a:ext>
                </a:extLst>
              </a:tr>
              <a:tr h="6037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10.20</a:t>
                      </a:r>
                      <a:r>
                        <a:rPr lang="sl-SI" sz="1600" baseline="0" dirty="0">
                          <a:effectLst/>
                          <a:latin typeface="Ubuntu" panose="020B0504030602030204" pitchFamily="34" charset="0"/>
                          <a:cs typeface="Times New Roman"/>
                        </a:rPr>
                        <a:t> </a:t>
                      </a:r>
                      <a:r>
                        <a:rPr lang="sl-SI" sz="1600" dirty="0">
                          <a:effectLst/>
                          <a:latin typeface="Ubuntu" panose="020B0504030602030204" pitchFamily="34" charset="0"/>
                        </a:rPr>
                        <a:t>– 10.35</a:t>
                      </a:r>
                      <a:endParaRPr lang="sl-SI" sz="1600" dirty="0">
                        <a:effectLst/>
                        <a:latin typeface="Ubuntu" panose="020B0504030602030204" pitchFamily="34" charset="0"/>
                        <a:ea typeface="Calibri"/>
                        <a:cs typeface="Times New Roman"/>
                      </a:endParaRPr>
                    </a:p>
                  </a:txBody>
                  <a:tcPr/>
                </a:tc>
                <a:tc>
                  <a:txBody>
                    <a:bodyPr/>
                    <a:lstStyle/>
                    <a:p>
                      <a:pPr algn="l">
                        <a:lnSpc>
                          <a:spcPct val="115000"/>
                        </a:lnSpc>
                        <a:spcAft>
                          <a:spcPts val="0"/>
                        </a:spcAft>
                      </a:pPr>
                      <a:r>
                        <a:rPr lang="sl-SI" sz="1600" dirty="0" err="1">
                          <a:effectLst/>
                          <a:latin typeface="Ubuntu" panose="020B0504030602030204" pitchFamily="34" charset="0"/>
                        </a:rPr>
                        <a:t>break</a:t>
                      </a:r>
                      <a:endParaRPr lang="sl-SI" sz="1600" dirty="0">
                        <a:effectLst/>
                        <a:latin typeface="Ubuntu" panose="020B0504030602030204" pitchFamily="34" charset="0"/>
                        <a:ea typeface="Calibri"/>
                        <a:cs typeface="Times New Roman"/>
                      </a:endParaRPr>
                    </a:p>
                  </a:txBody>
                  <a:tcPr/>
                </a:tc>
                <a:tc>
                  <a:txBody>
                    <a:bodyPr/>
                    <a:lstStyle/>
                    <a:p>
                      <a:pPr algn="l">
                        <a:lnSpc>
                          <a:spcPct val="115000"/>
                        </a:lnSpc>
                        <a:spcAft>
                          <a:spcPts val="0"/>
                        </a:spcAft>
                      </a:pPr>
                      <a:endParaRPr lang="sl-SI" sz="1600" dirty="0">
                        <a:effectLst/>
                        <a:latin typeface="Ubuntu" panose="020B0504030602030204" pitchFamily="34" charset="0"/>
                        <a:ea typeface="Calibri"/>
                        <a:cs typeface="Times New Roman"/>
                      </a:endParaRPr>
                    </a:p>
                  </a:txBody>
                  <a:tcPr/>
                </a:tc>
                <a:extLst>
                  <a:ext uri="{0D108BD9-81ED-4DB2-BD59-A6C34878D82A}">
                    <a16:rowId xmlns:a16="http://schemas.microsoft.com/office/drawing/2014/main" val="10005"/>
                  </a:ext>
                </a:extLst>
              </a:tr>
              <a:tr h="603777">
                <a:tc>
                  <a:txBody>
                    <a:bodyPr/>
                    <a:lstStyle/>
                    <a:p>
                      <a:pPr algn="l">
                        <a:lnSpc>
                          <a:spcPct val="115000"/>
                        </a:lnSpc>
                        <a:spcAft>
                          <a:spcPts val="0"/>
                        </a:spcAft>
                      </a:pPr>
                      <a:r>
                        <a:rPr lang="sl-SI" sz="1600" dirty="0">
                          <a:effectLst/>
                          <a:latin typeface="Ubuntu" panose="020B0504030602030204" pitchFamily="34" charset="0"/>
                        </a:rPr>
                        <a:t>10.35 – 14.00</a:t>
                      </a:r>
                      <a:endParaRPr lang="sl-SI" sz="1600" dirty="0">
                        <a:effectLst/>
                        <a:latin typeface="Ubuntu" panose="020B0504030602030204" pitchFamily="34" charset="0"/>
                        <a:ea typeface="Calibri"/>
                        <a:cs typeface="Times New Roman"/>
                      </a:endParaRPr>
                    </a:p>
                  </a:txBody>
                  <a:tcPr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a:effectLst/>
                          <a:latin typeface="Ubuntu" panose="020B0504030602030204" pitchFamily="34" charset="0"/>
                        </a:rPr>
                        <a:t>Finance </a:t>
                      </a:r>
                      <a:r>
                        <a:rPr lang="sl-SI" sz="1600">
                          <a:effectLst/>
                          <a:latin typeface="Ubuntu" panose="020B0504030602030204" pitchFamily="34" charset="0"/>
                          <a:ea typeface="+mn-ea"/>
                          <a:cs typeface="+mn-cs"/>
                        </a:rPr>
                        <a:t>(</a:t>
                      </a:r>
                      <a:r>
                        <a:rPr lang="sl-SI" sz="1600" dirty="0" err="1">
                          <a:effectLst/>
                          <a:latin typeface="Ubuntu" panose="020B0504030602030204" pitchFamily="34" charset="0"/>
                          <a:ea typeface="+mn-ea"/>
                          <a:cs typeface="+mn-cs"/>
                        </a:rPr>
                        <a:t>theory</a:t>
                      </a:r>
                      <a:r>
                        <a:rPr lang="sl-SI" sz="1600" dirty="0">
                          <a:effectLst/>
                          <a:latin typeface="Ubuntu" panose="020B0504030602030204" pitchFamily="34" charset="0"/>
                          <a:ea typeface="+mn-ea"/>
                          <a:cs typeface="+mn-cs"/>
                        </a:rPr>
                        <a:t> + </a:t>
                      </a:r>
                      <a:r>
                        <a:rPr lang="sl-SI" sz="1600" dirty="0" err="1">
                          <a:effectLst/>
                          <a:latin typeface="Ubuntu" panose="020B0504030602030204" pitchFamily="34" charset="0"/>
                          <a:ea typeface="+mn-ea"/>
                          <a:cs typeface="+mn-cs"/>
                        </a:rPr>
                        <a:t>case</a:t>
                      </a:r>
                      <a:r>
                        <a:rPr lang="sl-SI" sz="1600" dirty="0">
                          <a:effectLst/>
                          <a:latin typeface="Ubuntu" panose="020B0504030602030204" pitchFamily="34" charset="0"/>
                          <a:ea typeface="+mn-ea"/>
                          <a:cs typeface="+mn-cs"/>
                        </a:rPr>
                        <a:t> </a:t>
                      </a:r>
                      <a:r>
                        <a:rPr lang="sl-SI" sz="1600" dirty="0" err="1">
                          <a:effectLst/>
                          <a:latin typeface="Ubuntu" panose="020B0504030602030204" pitchFamily="34" charset="0"/>
                          <a:ea typeface="+mn-ea"/>
                          <a:cs typeface="+mn-cs"/>
                        </a:rPr>
                        <a:t>study</a:t>
                      </a:r>
                      <a:r>
                        <a:rPr lang="sl-SI" sz="1600" dirty="0">
                          <a:effectLst/>
                          <a:latin typeface="Ubuntu" panose="020B0504030602030204" pitchFamily="34" charset="0"/>
                          <a:ea typeface="+mn-ea"/>
                          <a:cs typeface="+mn-cs"/>
                        </a:rPr>
                        <a:t> + </a:t>
                      </a:r>
                      <a:r>
                        <a:rPr lang="sl-SI" sz="1600" dirty="0" err="1">
                          <a:effectLst/>
                          <a:latin typeface="Ubuntu" panose="020B0504030602030204" pitchFamily="34" charset="0"/>
                          <a:ea typeface="+mn-ea"/>
                          <a:cs typeface="+mn-cs"/>
                        </a:rPr>
                        <a:t>exercise</a:t>
                      </a:r>
                      <a:r>
                        <a:rPr lang="sl-SI" sz="1600" dirty="0">
                          <a:effectLst/>
                          <a:latin typeface="Ubuntu" panose="020B0504030602030204" pitchFamily="34" charset="0"/>
                          <a:ea typeface="+mn-ea"/>
                          <a:cs typeface="+mn-cs"/>
                        </a:rPr>
                        <a:t>)</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NCP, Life </a:t>
                      </a:r>
                      <a:r>
                        <a:rPr lang="sl-SI" sz="1600" dirty="0" err="1">
                          <a:effectLst/>
                          <a:latin typeface="Ubuntu" panose="020B0504030602030204" pitchFamily="34" charset="0"/>
                          <a:ea typeface="Calibri"/>
                          <a:cs typeface="Times New Roman"/>
                        </a:rPr>
                        <a:t>project</a:t>
                      </a:r>
                      <a:r>
                        <a:rPr lang="sl-SI" sz="1600" dirty="0">
                          <a:effectLst/>
                          <a:latin typeface="Ubuntu" panose="020B0504030602030204" pitchFamily="34" charset="0"/>
                          <a:ea typeface="Calibri"/>
                          <a:cs typeface="Times New Roman"/>
                        </a:rPr>
                        <a:t> manager (</a:t>
                      </a:r>
                      <a:r>
                        <a:rPr lang="sl-SI" sz="1600" dirty="0" err="1">
                          <a:effectLst/>
                          <a:latin typeface="Ubuntu" panose="020B0504030602030204" pitchFamily="34" charset="0"/>
                          <a:ea typeface="Calibri"/>
                          <a:cs typeface="Times New Roman"/>
                        </a:rPr>
                        <a:t>case</a:t>
                      </a:r>
                      <a:r>
                        <a:rPr lang="sl-SI" sz="1600" dirty="0">
                          <a:effectLst/>
                          <a:latin typeface="Ubuntu" panose="020B0504030602030204" pitchFamily="34" charset="0"/>
                          <a:ea typeface="Calibri"/>
                          <a:cs typeface="Times New Roman"/>
                        </a:rPr>
                        <a:t> </a:t>
                      </a:r>
                      <a:r>
                        <a:rPr lang="sl-SI" sz="1600" dirty="0" err="1">
                          <a:effectLst/>
                          <a:latin typeface="Ubuntu" panose="020B0504030602030204" pitchFamily="34" charset="0"/>
                          <a:ea typeface="Calibri"/>
                          <a:cs typeface="Times New Roman"/>
                        </a:rPr>
                        <a:t>study</a:t>
                      </a:r>
                      <a:r>
                        <a:rPr lang="sl-SI" sz="1600" dirty="0">
                          <a:effectLst/>
                          <a:latin typeface="Ubuntu" panose="020B0504030602030204" pitchFamily="34" charset="0"/>
                          <a:ea typeface="Calibri"/>
                          <a:cs typeface="Times New Roman"/>
                        </a:rPr>
                        <a:t>)</a:t>
                      </a:r>
                    </a:p>
                  </a:txBody>
                  <a:tcPr anchor="ctr"/>
                </a:tc>
                <a:extLst>
                  <a:ext uri="{0D108BD9-81ED-4DB2-BD59-A6C34878D82A}">
                    <a16:rowId xmlns:a16="http://schemas.microsoft.com/office/drawing/2014/main" val="10006"/>
                  </a:ext>
                </a:extLst>
              </a:tr>
              <a:tr h="6037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14.00 – 15.00</a:t>
                      </a:r>
                      <a:endParaRPr lang="sl-SI" sz="1600" dirty="0">
                        <a:effectLst/>
                        <a:latin typeface="Ubuntu" panose="020B0504030602030204" pitchFamily="34" charset="0"/>
                        <a:ea typeface="Calibri"/>
                        <a:cs typeface="Times New Roman"/>
                      </a:endParaRPr>
                    </a:p>
                  </a:txBody>
                  <a:tcPr/>
                </a:tc>
                <a:tc>
                  <a:txBody>
                    <a:bodyPr/>
                    <a:lstStyle/>
                    <a:p>
                      <a:pPr algn="l">
                        <a:lnSpc>
                          <a:spcPct val="115000"/>
                        </a:lnSpc>
                        <a:spcAft>
                          <a:spcPts val="0"/>
                        </a:spcAft>
                      </a:pPr>
                      <a:r>
                        <a:rPr lang="sl-SI" sz="1600" dirty="0" err="1">
                          <a:effectLst/>
                          <a:latin typeface="Ubuntu" panose="020B0504030602030204" pitchFamily="34" charset="0"/>
                        </a:rPr>
                        <a:t>lunch</a:t>
                      </a:r>
                      <a:endParaRPr lang="sl-SI" sz="1600" dirty="0">
                        <a:effectLst/>
                        <a:latin typeface="Ubuntu" panose="020B0504030602030204" pitchFamily="34" charset="0"/>
                        <a:ea typeface="Calibri"/>
                        <a:cs typeface="Times New Roman"/>
                      </a:endParaRPr>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sl-SI" sz="1600" dirty="0">
                        <a:effectLst/>
                        <a:latin typeface="Ubuntu" panose="020B0504030602030204" pitchFamily="34" charset="0"/>
                        <a:ea typeface="Calibri"/>
                        <a:cs typeface="Times New Roman"/>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10507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avokotnik 14"/>
          <p:cNvSpPr/>
          <p:nvPr/>
        </p:nvSpPr>
        <p:spPr>
          <a:xfrm>
            <a:off x="-5718"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8">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9544" y="721048"/>
            <a:ext cx="784456" cy="1109336"/>
          </a:xfrm>
          <a:prstGeom prst="rect">
            <a:avLst/>
          </a:prstGeom>
        </p:spPr>
      </p:pic>
      <p:sp>
        <p:nvSpPr>
          <p:cNvPr id="3" name="Pravokotnik 2"/>
          <p:cNvSpPr/>
          <p:nvPr/>
        </p:nvSpPr>
        <p:spPr>
          <a:xfrm>
            <a:off x="3419872" y="919838"/>
            <a:ext cx="2232248" cy="461665"/>
          </a:xfrm>
          <a:prstGeom prst="rect">
            <a:avLst/>
          </a:prstGeom>
        </p:spPr>
        <p:txBody>
          <a:bodyPr wrap="square">
            <a:spAutoFit/>
          </a:bodyPr>
          <a:lstStyle/>
          <a:p>
            <a:pPr algn="ctr"/>
            <a:r>
              <a:rPr lang="sl-SI" sz="2400" dirty="0"/>
              <a:t>Primeri tveganj</a:t>
            </a:r>
          </a:p>
        </p:txBody>
      </p:sp>
      <p:sp>
        <p:nvSpPr>
          <p:cNvPr id="13" name="Označba mesta vsebine 3">
            <a:extLst>
              <a:ext uri="{FF2B5EF4-FFF2-40B4-BE49-F238E27FC236}">
                <a16:creationId xmlns:a16="http://schemas.microsoft.com/office/drawing/2014/main" id="{4C35A7CF-F719-422C-9DC3-D8C06E9BDE10}"/>
              </a:ext>
            </a:extLst>
          </p:cNvPr>
          <p:cNvSpPr txBox="1">
            <a:spLocks/>
          </p:cNvSpPr>
          <p:nvPr/>
        </p:nvSpPr>
        <p:spPr>
          <a:xfrm>
            <a:off x="238739" y="1474461"/>
            <a:ext cx="8581733"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srgbClr val="FF0000"/>
                </a:solidFill>
                <a:effectLst/>
                <a:uLnTx/>
                <a:uFillTx/>
                <a:latin typeface="Calibri" panose="020F0502020204030204"/>
                <a:ea typeface="+mn-ea"/>
                <a:cs typeface="+mn-cs"/>
              </a:rPr>
              <a:t>Tveganje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Zamude zaradi javnih naročil:</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časovno zahtevni postopki,</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na javno naročilo se ne odzove noben ponudnik,</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neizbrani ponudniki se pritožijo na izbor.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Strategija za zmanjšanje tveganja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razpisno dokumentacijo boste dobro pripravili,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upoštevali ste časovno komponento in načrtovali dovolj časa.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40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avokotnik 14"/>
          <p:cNvSpPr/>
          <p:nvPr/>
        </p:nvSpPr>
        <p:spPr>
          <a:xfrm>
            <a:off x="-5718"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8">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9544" y="721048"/>
            <a:ext cx="784456" cy="1109336"/>
          </a:xfrm>
          <a:prstGeom prst="rect">
            <a:avLst/>
          </a:prstGeom>
        </p:spPr>
      </p:pic>
      <p:sp>
        <p:nvSpPr>
          <p:cNvPr id="3" name="Pravokotnik 2"/>
          <p:cNvSpPr/>
          <p:nvPr/>
        </p:nvSpPr>
        <p:spPr>
          <a:xfrm>
            <a:off x="3419872" y="919838"/>
            <a:ext cx="2232248" cy="461665"/>
          </a:xfrm>
          <a:prstGeom prst="rect">
            <a:avLst/>
          </a:prstGeom>
        </p:spPr>
        <p:txBody>
          <a:bodyPr wrap="square">
            <a:spAutoFit/>
          </a:bodyPr>
          <a:lstStyle/>
          <a:p>
            <a:pPr algn="ctr"/>
            <a:r>
              <a:rPr lang="sl-SI" sz="2400" dirty="0"/>
              <a:t>Primeri tveganj</a:t>
            </a:r>
          </a:p>
        </p:txBody>
      </p:sp>
      <p:sp>
        <p:nvSpPr>
          <p:cNvPr id="12" name="Označba mesta vsebine 3">
            <a:extLst>
              <a:ext uri="{FF2B5EF4-FFF2-40B4-BE49-F238E27FC236}">
                <a16:creationId xmlns:a16="http://schemas.microsoft.com/office/drawing/2014/main" id="{4C35A7CF-F719-422C-9DC3-D8C06E9BDE10}"/>
              </a:ext>
            </a:extLst>
          </p:cNvPr>
          <p:cNvSpPr txBox="1">
            <a:spLocks/>
          </p:cNvSpPr>
          <p:nvPr/>
        </p:nvSpPr>
        <p:spPr>
          <a:xfrm>
            <a:off x="429792" y="1772816"/>
            <a:ext cx="8122758" cy="3888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srgbClr val="FF0000"/>
                </a:solidFill>
                <a:effectLst/>
                <a:uLnTx/>
                <a:uFillTx/>
                <a:latin typeface="Calibri" panose="020F0502020204030204"/>
                <a:ea typeface="+mn-ea"/>
                <a:cs typeface="+mn-cs"/>
              </a:rPr>
              <a:t>Tveganje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neugodne vremenske razmere za delo na terenu</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Strategija za zmanjšanje tveganja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za aktivnosti na terenu ste načrtovali dovolj časa (npr. še eno dodatno sezono)</a:t>
            </a:r>
          </a:p>
        </p:txBody>
      </p:sp>
    </p:spTree>
    <p:extLst>
      <p:ext uri="{BB962C8B-B14F-4D97-AF65-F5344CB8AC3E}">
        <p14:creationId xmlns:p14="http://schemas.microsoft.com/office/powerpoint/2010/main" val="1639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avokotnik 14"/>
          <p:cNvSpPr/>
          <p:nvPr/>
        </p:nvSpPr>
        <p:spPr>
          <a:xfrm>
            <a:off x="-5718"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8">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9544" y="721048"/>
            <a:ext cx="784456" cy="1109336"/>
          </a:xfrm>
          <a:prstGeom prst="rect">
            <a:avLst/>
          </a:prstGeom>
        </p:spPr>
      </p:pic>
      <p:sp>
        <p:nvSpPr>
          <p:cNvPr id="3" name="Pravokotnik 2"/>
          <p:cNvSpPr/>
          <p:nvPr/>
        </p:nvSpPr>
        <p:spPr>
          <a:xfrm>
            <a:off x="3419872" y="919838"/>
            <a:ext cx="2232248" cy="461665"/>
          </a:xfrm>
          <a:prstGeom prst="rect">
            <a:avLst/>
          </a:prstGeom>
        </p:spPr>
        <p:txBody>
          <a:bodyPr wrap="square">
            <a:spAutoFit/>
          </a:bodyPr>
          <a:lstStyle/>
          <a:p>
            <a:pPr algn="ctr"/>
            <a:r>
              <a:rPr lang="sl-SI" sz="2400" dirty="0"/>
              <a:t>Primeri tveganj</a:t>
            </a:r>
          </a:p>
        </p:txBody>
      </p:sp>
      <p:sp>
        <p:nvSpPr>
          <p:cNvPr id="13" name="Označba mesta vsebine 3">
            <a:extLst>
              <a:ext uri="{FF2B5EF4-FFF2-40B4-BE49-F238E27FC236}">
                <a16:creationId xmlns:a16="http://schemas.microsoft.com/office/drawing/2014/main" id="{4C35A7CF-F719-422C-9DC3-D8C06E9BDE10}"/>
              </a:ext>
            </a:extLst>
          </p:cNvPr>
          <p:cNvSpPr txBox="1">
            <a:spLocks/>
          </p:cNvSpPr>
          <p:nvPr/>
        </p:nvSpPr>
        <p:spPr>
          <a:xfrm>
            <a:off x="449958" y="1556790"/>
            <a:ext cx="8301814" cy="42690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a:ln>
                  <a:noFill/>
                </a:ln>
                <a:solidFill>
                  <a:srgbClr val="FF0000"/>
                </a:solidFill>
                <a:effectLst/>
                <a:uLnTx/>
                <a:uFillTx/>
                <a:latin typeface="Calibri" panose="020F0502020204030204"/>
                <a:ea typeface="+mn-ea"/>
                <a:cs typeface="+mn-cs"/>
              </a:rPr>
              <a:t>Tveganje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Ne boste uspeli zagotoviti dovolj primernih zemljišč, ker:</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jih ne bo dovolj na voljo,</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lastniki ne bodo želeli prodati/oddati zemljišč.</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Strategija za zmanjšanje tveganja</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z dobrim poznavanjem območja zagotovite, da imate na voljo primerna „rezervna“ zemljišča,</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naredite raziskavo med lastniki zemljišč, če so jih pripravljeni prodati/oddati (priloga prijavi),</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Izkoristili boste predkupno pravico?</a:t>
            </a:r>
            <a:endPar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50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avokotnik 14"/>
          <p:cNvSpPr/>
          <p:nvPr/>
        </p:nvSpPr>
        <p:spPr>
          <a:xfrm>
            <a:off x="-5718"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8">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9544" y="721048"/>
            <a:ext cx="784456" cy="1109336"/>
          </a:xfrm>
          <a:prstGeom prst="rect">
            <a:avLst/>
          </a:prstGeom>
        </p:spPr>
      </p:pic>
      <p:sp>
        <p:nvSpPr>
          <p:cNvPr id="3" name="Pravokotnik 2"/>
          <p:cNvSpPr/>
          <p:nvPr/>
        </p:nvSpPr>
        <p:spPr>
          <a:xfrm>
            <a:off x="3419872" y="919838"/>
            <a:ext cx="2232248" cy="461665"/>
          </a:xfrm>
          <a:prstGeom prst="rect">
            <a:avLst/>
          </a:prstGeom>
        </p:spPr>
        <p:txBody>
          <a:bodyPr wrap="square">
            <a:spAutoFit/>
          </a:bodyPr>
          <a:lstStyle/>
          <a:p>
            <a:pPr algn="ctr"/>
            <a:r>
              <a:rPr lang="sl-SI" sz="2400" dirty="0"/>
              <a:t>Primeri tveganj</a:t>
            </a:r>
          </a:p>
        </p:txBody>
      </p:sp>
      <p:sp>
        <p:nvSpPr>
          <p:cNvPr id="12" name="Označba mesta vsebine 3">
            <a:extLst>
              <a:ext uri="{FF2B5EF4-FFF2-40B4-BE49-F238E27FC236}">
                <a16:creationId xmlns:a16="http://schemas.microsoft.com/office/drawing/2014/main" id="{4C35A7CF-F719-422C-9DC3-D8C06E9BDE10}"/>
              </a:ext>
            </a:extLst>
          </p:cNvPr>
          <p:cNvSpPr txBox="1">
            <a:spLocks/>
          </p:cNvSpPr>
          <p:nvPr/>
        </p:nvSpPr>
        <p:spPr>
          <a:xfrm>
            <a:off x="496990" y="1556791"/>
            <a:ext cx="8054280" cy="4269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a:ln>
                  <a:noFill/>
                </a:ln>
                <a:solidFill>
                  <a:srgbClr val="FF0000"/>
                </a:solidFill>
                <a:effectLst/>
                <a:uLnTx/>
                <a:uFillTx/>
                <a:latin typeface="Calibri" panose="020F0502020204030204"/>
                <a:ea typeface="+mn-ea"/>
                <a:cs typeface="+mn-cs"/>
              </a:rPr>
              <a:t>Tveganje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posredni ali neposredni vplivi prostorskih načrtov</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Strategija za zmanjšanje tveganja</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preverite kakšni so prostorski načrti na projektnih območjih (OPN, DPN, OPPN),</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zagotovite, da prostorski načrti ne bodo negativno vplivali na vaš projekt.</a:t>
            </a:r>
            <a:endPar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20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avokotnik 14"/>
          <p:cNvSpPr/>
          <p:nvPr/>
        </p:nvSpPr>
        <p:spPr>
          <a:xfrm>
            <a:off x="-5718"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8">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9544" y="721048"/>
            <a:ext cx="784456" cy="1109336"/>
          </a:xfrm>
          <a:prstGeom prst="rect">
            <a:avLst/>
          </a:prstGeom>
        </p:spPr>
      </p:pic>
      <p:sp>
        <p:nvSpPr>
          <p:cNvPr id="3" name="Pravokotnik 2"/>
          <p:cNvSpPr/>
          <p:nvPr/>
        </p:nvSpPr>
        <p:spPr>
          <a:xfrm>
            <a:off x="3419872" y="919838"/>
            <a:ext cx="2232248" cy="461665"/>
          </a:xfrm>
          <a:prstGeom prst="rect">
            <a:avLst/>
          </a:prstGeom>
        </p:spPr>
        <p:txBody>
          <a:bodyPr wrap="square">
            <a:spAutoFit/>
          </a:bodyPr>
          <a:lstStyle/>
          <a:p>
            <a:pPr algn="ctr"/>
            <a:r>
              <a:rPr lang="sl-SI" sz="2400" dirty="0"/>
              <a:t>Primeri tveganj</a:t>
            </a:r>
          </a:p>
        </p:txBody>
      </p:sp>
      <p:sp>
        <p:nvSpPr>
          <p:cNvPr id="13" name="Označba mesta vsebine 3">
            <a:extLst>
              <a:ext uri="{FF2B5EF4-FFF2-40B4-BE49-F238E27FC236}">
                <a16:creationId xmlns:a16="http://schemas.microsoft.com/office/drawing/2014/main" id="{4C35A7CF-F719-422C-9DC3-D8C06E9BDE10}"/>
              </a:ext>
            </a:extLst>
          </p:cNvPr>
          <p:cNvSpPr txBox="1">
            <a:spLocks/>
          </p:cNvSpPr>
          <p:nvPr/>
        </p:nvSpPr>
        <p:spPr>
          <a:xfrm>
            <a:off x="603120" y="1772816"/>
            <a:ext cx="7949429" cy="39954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a:ln>
                  <a:noFill/>
                </a:ln>
                <a:solidFill>
                  <a:srgbClr val="FF0000"/>
                </a:solidFill>
                <a:effectLst/>
                <a:uLnTx/>
                <a:uFillTx/>
                <a:latin typeface="Calibri" panose="020F0502020204030204"/>
                <a:ea typeface="+mn-ea"/>
                <a:cs typeface="+mn-cs"/>
              </a:rPr>
              <a:t>Tveganje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pomanjkanje zanimanja ciljnih skupin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Strategija za zmanjšanje tveganja</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dobro pripravljene in zanimive vsebine,</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komunikacijska strategija,</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učinkovita komunikacija,</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vključevanje „vplivnežev“.</a:t>
            </a:r>
            <a:endPar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345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avokotnik 14"/>
          <p:cNvSpPr/>
          <p:nvPr/>
        </p:nvSpPr>
        <p:spPr>
          <a:xfrm>
            <a:off x="-5718"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8">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9544" y="721048"/>
            <a:ext cx="784456" cy="1109336"/>
          </a:xfrm>
          <a:prstGeom prst="rect">
            <a:avLst/>
          </a:prstGeom>
        </p:spPr>
      </p:pic>
      <p:sp>
        <p:nvSpPr>
          <p:cNvPr id="3" name="Pravokotnik 2"/>
          <p:cNvSpPr/>
          <p:nvPr/>
        </p:nvSpPr>
        <p:spPr>
          <a:xfrm>
            <a:off x="3419872" y="919838"/>
            <a:ext cx="2232248" cy="461665"/>
          </a:xfrm>
          <a:prstGeom prst="rect">
            <a:avLst/>
          </a:prstGeom>
        </p:spPr>
        <p:txBody>
          <a:bodyPr wrap="square">
            <a:spAutoFit/>
          </a:bodyPr>
          <a:lstStyle/>
          <a:p>
            <a:pPr algn="ctr"/>
            <a:r>
              <a:rPr lang="sl-SI" sz="2400" dirty="0"/>
              <a:t>Primeri tveganj</a:t>
            </a:r>
          </a:p>
        </p:txBody>
      </p:sp>
      <p:sp>
        <p:nvSpPr>
          <p:cNvPr id="12" name="Označba mesta vsebine 3">
            <a:extLst>
              <a:ext uri="{FF2B5EF4-FFF2-40B4-BE49-F238E27FC236}">
                <a16:creationId xmlns:a16="http://schemas.microsoft.com/office/drawing/2014/main" id="{4C35A7CF-F719-422C-9DC3-D8C06E9BDE10}"/>
              </a:ext>
            </a:extLst>
          </p:cNvPr>
          <p:cNvSpPr txBox="1">
            <a:spLocks/>
          </p:cNvSpPr>
          <p:nvPr/>
        </p:nvSpPr>
        <p:spPr>
          <a:xfrm>
            <a:off x="271987" y="1275716"/>
            <a:ext cx="8692501" cy="455008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a:ln>
                  <a:noFill/>
                </a:ln>
                <a:solidFill>
                  <a:srgbClr val="FF0000"/>
                </a:solidFill>
                <a:effectLst/>
                <a:uLnTx/>
                <a:uFillTx/>
                <a:latin typeface="Calibri" panose="020F0502020204030204"/>
                <a:ea typeface="+mn-ea"/>
                <a:cs typeface="+mn-cs"/>
              </a:rPr>
              <a:t>Tveganje</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kadrovske težave,</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težave med partnerji,</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finančne težave.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Strategija za zmanjšanje tveganja</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izbrani zanesljivi partnerji, ki aktivno sodelujejo pri pripravi projektov,</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redna komunikacija s partnerji in zgodnje odkrivanje ter odprava težav,</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na voljo je ustrezen kader za morebitno zamenjavo projektnih sodelavcev,</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projekt je načrtovan v skladu s finančnimi zmožnostmi partnerjev,</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sl-SI"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zagotovljeni sofinancerji…</a:t>
            </a:r>
            <a:endParaRPr kumimoji="0" lang="sl-SI"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281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avokotnik 14"/>
          <p:cNvSpPr/>
          <p:nvPr/>
        </p:nvSpPr>
        <p:spPr>
          <a:xfrm>
            <a:off x="-5718"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8">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9544" y="721048"/>
            <a:ext cx="784456" cy="1109336"/>
          </a:xfrm>
          <a:prstGeom prst="rect">
            <a:avLst/>
          </a:prstGeom>
        </p:spPr>
      </p:pic>
      <p:sp>
        <p:nvSpPr>
          <p:cNvPr id="13" name="Naslov 2">
            <a:extLst>
              <a:ext uri="{FF2B5EF4-FFF2-40B4-BE49-F238E27FC236}">
                <a16:creationId xmlns:a16="http://schemas.microsoft.com/office/drawing/2014/main" id="{2862F517-4146-4579-B9AF-D636403EC5DD}"/>
              </a:ext>
            </a:extLst>
          </p:cNvPr>
          <p:cNvSpPr>
            <a:spLocks noGrp="1"/>
          </p:cNvSpPr>
          <p:nvPr>
            <p:ph type="title"/>
          </p:nvPr>
        </p:nvSpPr>
        <p:spPr>
          <a:xfrm>
            <a:off x="1" y="1048416"/>
            <a:ext cx="8879744" cy="781968"/>
          </a:xfrm>
        </p:spPr>
        <p:txBody>
          <a:bodyPr>
            <a:normAutofit fontScale="90000"/>
          </a:bodyPr>
          <a:lstStyle/>
          <a:p>
            <a:r>
              <a:rPr lang="sl-SI" sz="2200" b="1" dirty="0"/>
              <a:t>Obrazec </a:t>
            </a:r>
            <a:r>
              <a:rPr lang="en-US" sz="2200" b="1" dirty="0"/>
              <a:t>B5 </a:t>
            </a:r>
            <a:r>
              <a:rPr lang="en-US" sz="2200" dirty="0"/>
              <a:t>- EXPECTED </a:t>
            </a:r>
            <a:r>
              <a:rPr lang="en-US" sz="2200" b="1" dirty="0"/>
              <a:t>CONSTRAINTS</a:t>
            </a:r>
            <a:r>
              <a:rPr lang="en-US" sz="2200" dirty="0"/>
              <a:t> AND </a:t>
            </a:r>
            <a:r>
              <a:rPr lang="en-US" sz="2200" b="1" dirty="0"/>
              <a:t>RISKS</a:t>
            </a:r>
            <a:r>
              <a:rPr lang="en-US" sz="2200" dirty="0"/>
              <a:t> RELATED TO THE PROJECT IMPLEMENTATION AND </a:t>
            </a:r>
            <a:r>
              <a:rPr lang="en-US" sz="2200" b="1" dirty="0"/>
              <a:t>MITIGATION STRATEGY</a:t>
            </a:r>
            <a:br>
              <a:rPr lang="en-US" dirty="0"/>
            </a:br>
            <a:endParaRPr lang="sl-SI" dirty="0"/>
          </a:p>
        </p:txBody>
      </p:sp>
      <p:sp>
        <p:nvSpPr>
          <p:cNvPr id="14" name="Označba mesta vsebine 3">
            <a:extLst>
              <a:ext uri="{FF2B5EF4-FFF2-40B4-BE49-F238E27FC236}">
                <a16:creationId xmlns:a16="http://schemas.microsoft.com/office/drawing/2014/main" id="{4C35A7CF-F719-422C-9DC3-D8C06E9BDE10}"/>
              </a:ext>
            </a:extLst>
          </p:cNvPr>
          <p:cNvSpPr>
            <a:spLocks noGrp="1"/>
          </p:cNvSpPr>
          <p:nvPr>
            <p:ph idx="1"/>
          </p:nvPr>
        </p:nvSpPr>
        <p:spPr>
          <a:xfrm>
            <a:off x="271987" y="1556792"/>
            <a:ext cx="8479785" cy="4075235"/>
          </a:xfrm>
        </p:spPr>
        <p:txBody>
          <a:bodyPr>
            <a:normAutofit/>
          </a:bodyPr>
          <a:lstStyle/>
          <a:p>
            <a:pPr marL="0" indent="0">
              <a:buNone/>
            </a:pPr>
            <a:r>
              <a:rPr lang="sl-SI" dirty="0"/>
              <a:t>Naštejete glavna tveganja in pojasnite strategijo za zmanjšanje tveganj.</a:t>
            </a:r>
          </a:p>
          <a:p>
            <a:pPr marL="0" indent="0">
              <a:buNone/>
            </a:pPr>
            <a:endParaRPr lang="sl-SI" dirty="0">
              <a:solidFill>
                <a:schemeClr val="accent1">
                  <a:lumMod val="75000"/>
                </a:schemeClr>
              </a:solidFill>
            </a:endParaRPr>
          </a:p>
          <a:p>
            <a:pPr marL="0" indent="0">
              <a:buNone/>
            </a:pPr>
            <a:r>
              <a:rPr lang="sl-SI" dirty="0">
                <a:solidFill>
                  <a:schemeClr val="accent1">
                    <a:lumMod val="75000"/>
                  </a:schemeClr>
                </a:solidFill>
              </a:rPr>
              <a:t>Upoštevajte </a:t>
            </a:r>
            <a:r>
              <a:rPr lang="sl-SI" b="1" dirty="0">
                <a:solidFill>
                  <a:schemeClr val="accent1">
                    <a:lumMod val="75000"/>
                  </a:schemeClr>
                </a:solidFill>
              </a:rPr>
              <a:t>časovni</a:t>
            </a:r>
            <a:r>
              <a:rPr lang="sl-SI" dirty="0">
                <a:solidFill>
                  <a:schemeClr val="accent1">
                    <a:lumMod val="75000"/>
                  </a:schemeClr>
                </a:solidFill>
              </a:rPr>
              <a:t> in </a:t>
            </a:r>
            <a:r>
              <a:rPr lang="sl-SI" b="1" dirty="0">
                <a:solidFill>
                  <a:schemeClr val="accent1">
                    <a:lumMod val="75000"/>
                  </a:schemeClr>
                </a:solidFill>
              </a:rPr>
              <a:t>finančni</a:t>
            </a:r>
            <a:r>
              <a:rPr lang="sl-SI" dirty="0">
                <a:solidFill>
                  <a:schemeClr val="accent1">
                    <a:lumMod val="75000"/>
                  </a:schemeClr>
                </a:solidFill>
              </a:rPr>
              <a:t> vidik.</a:t>
            </a:r>
          </a:p>
          <a:p>
            <a:pPr marL="0" indent="0">
              <a:buNone/>
            </a:pPr>
            <a:endParaRPr lang="sl-SI" dirty="0"/>
          </a:p>
          <a:p>
            <a:pPr marL="0" indent="0">
              <a:buNone/>
            </a:pPr>
            <a:r>
              <a:rPr lang="sl-SI" dirty="0"/>
              <a:t>Faza </a:t>
            </a:r>
            <a:r>
              <a:rPr lang="sl-SI" dirty="0" err="1"/>
              <a:t>Concept</a:t>
            </a:r>
            <a:r>
              <a:rPr lang="sl-SI" dirty="0"/>
              <a:t> Note: 1.500 znakov</a:t>
            </a:r>
          </a:p>
          <a:p>
            <a:pPr marL="0" indent="0">
              <a:buNone/>
            </a:pPr>
            <a:endParaRPr lang="sl-SI" dirty="0"/>
          </a:p>
          <a:p>
            <a:pPr marL="0" indent="0">
              <a:buNone/>
            </a:pPr>
            <a:r>
              <a:rPr lang="sl-SI" dirty="0"/>
              <a:t>Faza </a:t>
            </a:r>
            <a:r>
              <a:rPr lang="sl-SI" dirty="0" err="1"/>
              <a:t>Full</a:t>
            </a:r>
            <a:r>
              <a:rPr lang="sl-SI" dirty="0"/>
              <a:t> </a:t>
            </a:r>
            <a:r>
              <a:rPr lang="sl-SI" dirty="0" err="1"/>
              <a:t>Poposal</a:t>
            </a:r>
            <a:r>
              <a:rPr lang="sl-SI" dirty="0"/>
              <a:t>: 12.000 znakov</a:t>
            </a:r>
          </a:p>
          <a:p>
            <a:pPr marL="0" indent="0">
              <a:buNone/>
            </a:pPr>
            <a:endParaRPr lang="sl-SI" dirty="0"/>
          </a:p>
          <a:p>
            <a:pPr marL="0" indent="0">
              <a:buNone/>
            </a:pPr>
            <a:endParaRPr lang="sl-SI" dirty="0"/>
          </a:p>
        </p:txBody>
      </p:sp>
      <p:pic>
        <p:nvPicPr>
          <p:cNvPr id="16" name="Slika 15">
            <a:extLst>
              <a:ext uri="{FF2B5EF4-FFF2-40B4-BE49-F238E27FC236}">
                <a16:creationId xmlns:a16="http://schemas.microsoft.com/office/drawing/2014/main" id="{8E04FE45-AE3B-4483-81DB-0C0D716D1DC6}"/>
              </a:ext>
            </a:extLst>
          </p:cNvPr>
          <p:cNvPicPr>
            <a:picLocks noChangeAspect="1"/>
          </p:cNvPicPr>
          <p:nvPr/>
        </p:nvPicPr>
        <p:blipFill rotWithShape="1">
          <a:blip r:embed="rId8"/>
          <a:srcRect l="7163" t="6254" r="7494" b="31051"/>
          <a:stretch/>
        </p:blipFill>
        <p:spPr>
          <a:xfrm>
            <a:off x="5724128" y="2060848"/>
            <a:ext cx="3400860" cy="3528392"/>
          </a:xfrm>
          <a:prstGeom prst="rect">
            <a:avLst/>
          </a:prstGeom>
        </p:spPr>
      </p:pic>
    </p:spTree>
    <p:extLst>
      <p:ext uri="{BB962C8B-B14F-4D97-AF65-F5344CB8AC3E}">
        <p14:creationId xmlns:p14="http://schemas.microsoft.com/office/powerpoint/2010/main" val="68052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4"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7" name="Pravokotnik 36"/>
          <p:cNvSpPr/>
          <p:nvPr/>
        </p:nvSpPr>
        <p:spPr>
          <a:xfrm>
            <a:off x="5"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latin typeface="Ubuntu" panose="020B0504030602030204" pitchFamily="34" charset="0"/>
              </a:rPr>
              <a:t> </a:t>
            </a:r>
            <a:r>
              <a:rPr lang="sl-SI" sz="2000" dirty="0">
                <a:solidFill>
                  <a:schemeClr val="tx1"/>
                </a:solidFill>
                <a:latin typeface="Ubuntu" panose="020B0504030602030204" pitchFamily="34" charset="0"/>
              </a:rPr>
              <a:t>Sklop: Program</a:t>
            </a:r>
            <a:endParaRPr lang="sl-SI" sz="2000" dirty="0">
              <a:latin typeface="Ubuntu" panose="020B0504030602030204" pitchFamily="34" charset="0"/>
            </a:endParaRPr>
          </a:p>
        </p:txBody>
      </p:sp>
      <p:graphicFrame>
        <p:nvGraphicFramePr>
          <p:cNvPr id="10" name="Tabela 9"/>
          <p:cNvGraphicFramePr>
            <a:graphicFrameLocks noGrp="1"/>
          </p:cNvGraphicFramePr>
          <p:nvPr>
            <p:extLst>
              <p:ext uri="{D42A27DB-BD31-4B8C-83A1-F6EECF244321}">
                <p14:modId xmlns:p14="http://schemas.microsoft.com/office/powerpoint/2010/main" val="1581074914"/>
              </p:ext>
            </p:extLst>
          </p:nvPr>
        </p:nvGraphicFramePr>
        <p:xfrm>
          <a:off x="328504" y="1052736"/>
          <a:ext cx="8526766" cy="4801026"/>
        </p:xfrm>
        <a:graphic>
          <a:graphicData uri="http://schemas.openxmlformats.org/drawingml/2006/table">
            <a:tbl>
              <a:tblPr firstRow="1" bandRow="1">
                <a:tableStyleId>{5C22544A-7EE6-4342-B048-85BDC9FD1C3A}</a:tableStyleId>
              </a:tblPr>
              <a:tblGrid>
                <a:gridCol w="1575175">
                  <a:extLst>
                    <a:ext uri="{9D8B030D-6E8A-4147-A177-3AD203B41FA5}">
                      <a16:colId xmlns:a16="http://schemas.microsoft.com/office/drawing/2014/main" val="20000"/>
                    </a:ext>
                  </a:extLst>
                </a:gridCol>
                <a:gridCol w="3653544">
                  <a:extLst>
                    <a:ext uri="{9D8B030D-6E8A-4147-A177-3AD203B41FA5}">
                      <a16:colId xmlns:a16="http://schemas.microsoft.com/office/drawing/2014/main" val="20001"/>
                    </a:ext>
                  </a:extLst>
                </a:gridCol>
                <a:gridCol w="3298047">
                  <a:extLst>
                    <a:ext uri="{9D8B030D-6E8A-4147-A177-3AD203B41FA5}">
                      <a16:colId xmlns:a16="http://schemas.microsoft.com/office/drawing/2014/main" val="20002"/>
                    </a:ext>
                  </a:extLst>
                </a:gridCol>
              </a:tblGrid>
              <a:tr h="526092">
                <a:tc gridSpan="3">
                  <a:txBody>
                    <a:bodyPr/>
                    <a:lstStyle/>
                    <a:p>
                      <a:pPr algn="ctr">
                        <a:lnSpc>
                          <a:spcPct val="115000"/>
                        </a:lnSpc>
                        <a:spcAft>
                          <a:spcPts val="0"/>
                        </a:spcAft>
                      </a:pPr>
                      <a:r>
                        <a:rPr lang="sl-SI" sz="2000" dirty="0">
                          <a:effectLst/>
                          <a:latin typeface="Ubuntu" panose="020B0504030602030204" pitchFamily="34" charset="0"/>
                        </a:rPr>
                        <a:t>Program</a:t>
                      </a:r>
                      <a:endParaRPr lang="sl-SI" sz="2000" dirty="0">
                        <a:effectLst/>
                        <a:latin typeface="Ubuntu" panose="020B0504030602030204" pitchFamily="34" charset="0"/>
                        <a:ea typeface="Calibri"/>
                        <a:cs typeface="Times New Roman"/>
                      </a:endParaRPr>
                    </a:p>
                  </a:txBody>
                  <a:tcPr anchor="ctr"/>
                </a:tc>
                <a:tc hMerge="1">
                  <a:txBody>
                    <a:bodyPr/>
                    <a:lstStyle/>
                    <a:p>
                      <a:endParaRPr lang="sl-SI"/>
                    </a:p>
                  </a:txBody>
                  <a:tcPr/>
                </a:tc>
                <a:tc hMerge="1">
                  <a:txBody>
                    <a:bodyPr/>
                    <a:lstStyle/>
                    <a:p>
                      <a:pPr algn="ctr">
                        <a:lnSpc>
                          <a:spcPct val="115000"/>
                        </a:lnSpc>
                        <a:spcAft>
                          <a:spcPts val="0"/>
                        </a:spcAft>
                      </a:pPr>
                      <a:endParaRPr lang="sl-SI" sz="1600" dirty="0">
                        <a:effectLst/>
                        <a:latin typeface="Calibri"/>
                        <a:ea typeface="Calibri"/>
                        <a:cs typeface="Times New Roman"/>
                      </a:endParaRPr>
                    </a:p>
                  </a:txBody>
                  <a:tcPr anchor="ctr"/>
                </a:tc>
                <a:extLst>
                  <a:ext uri="{0D108BD9-81ED-4DB2-BD59-A6C34878D82A}">
                    <a16:rowId xmlns:a16="http://schemas.microsoft.com/office/drawing/2014/main" val="10000"/>
                  </a:ext>
                </a:extLst>
              </a:tr>
              <a:tr h="603777">
                <a:tc>
                  <a:txBody>
                    <a:bodyPr/>
                    <a:lstStyle/>
                    <a:p>
                      <a:pPr algn="l">
                        <a:lnSpc>
                          <a:spcPct val="115000"/>
                        </a:lnSpc>
                        <a:spcAft>
                          <a:spcPts val="0"/>
                        </a:spcAft>
                      </a:pPr>
                      <a:r>
                        <a:rPr lang="sl-SI" sz="1600" dirty="0">
                          <a:effectLst/>
                          <a:latin typeface="Ubuntu" panose="020B0504030602030204" pitchFamily="34" charset="0"/>
                        </a:rPr>
                        <a:t>Trajanje</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a:effectLst/>
                          <a:latin typeface="Ubuntu" panose="020B0504030602030204" pitchFamily="34" charset="0"/>
                        </a:rPr>
                        <a:t>Naslov sklopa</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Nosilec sklopa</a:t>
                      </a:r>
                    </a:p>
                  </a:txBody>
                  <a:tcPr anchor="ctr"/>
                </a:tc>
                <a:extLst>
                  <a:ext uri="{0D108BD9-81ED-4DB2-BD59-A6C34878D82A}">
                    <a16:rowId xmlns:a16="http://schemas.microsoft.com/office/drawing/2014/main" val="10001"/>
                  </a:ext>
                </a:extLst>
              </a:tr>
              <a:tr h="603777">
                <a:tc>
                  <a:txBody>
                    <a:bodyPr/>
                    <a:lstStyle/>
                    <a:p>
                      <a:pPr algn="l">
                        <a:lnSpc>
                          <a:spcPct val="115000"/>
                        </a:lnSpc>
                        <a:spcAft>
                          <a:spcPts val="0"/>
                        </a:spcAft>
                      </a:pPr>
                      <a:r>
                        <a:rPr lang="sl-SI" sz="1600" dirty="0">
                          <a:effectLst/>
                          <a:latin typeface="Ubuntu" panose="020B0504030602030204" pitchFamily="34" charset="0"/>
                        </a:rPr>
                        <a:t>08.30 – 09.00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rPr>
                        <a:t>Registracija udeležencev in pogostitev s kavo</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Janja Samec, Jasna Blaj</a:t>
                      </a:r>
                    </a:p>
                  </a:txBody>
                  <a:tcPr anchor="ctr">
                    <a:solidFill>
                      <a:schemeClr val="bg1">
                        <a:lumMod val="50000"/>
                      </a:schemeClr>
                    </a:solidFill>
                  </a:tcPr>
                </a:tc>
                <a:extLst>
                  <a:ext uri="{0D108BD9-81ED-4DB2-BD59-A6C34878D82A}">
                    <a16:rowId xmlns:a16="http://schemas.microsoft.com/office/drawing/2014/main" val="10002"/>
                  </a:ext>
                </a:extLst>
              </a:tr>
              <a:tr h="603777">
                <a:tc>
                  <a:txBody>
                    <a:bodyPr/>
                    <a:lstStyle/>
                    <a:p>
                      <a:pPr algn="l">
                        <a:lnSpc>
                          <a:spcPct val="115000"/>
                        </a:lnSpc>
                        <a:spcAft>
                          <a:spcPts val="0"/>
                        </a:spcAft>
                      </a:pPr>
                      <a:r>
                        <a:rPr lang="sl-SI" sz="1600" dirty="0">
                          <a:effectLst/>
                          <a:latin typeface="Ubuntu" panose="020B0504030602030204" pitchFamily="34" charset="0"/>
                        </a:rPr>
                        <a:t>09.00 – 09.10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rPr>
                        <a:t>Uvod</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baseline="0" dirty="0">
                          <a:effectLst/>
                          <a:latin typeface="Ubuntu" panose="020B0504030602030204" pitchFamily="34" charset="0"/>
                          <a:ea typeface="Calibri"/>
                          <a:cs typeface="Times New Roman"/>
                        </a:rPr>
                        <a:t>Julijana Lebez Lozej, Nives Nared</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extLst>
                  <a:ext uri="{0D108BD9-81ED-4DB2-BD59-A6C34878D82A}">
                    <a16:rowId xmlns:a16="http://schemas.microsoft.com/office/drawing/2014/main" val="10003"/>
                  </a:ext>
                </a:extLst>
              </a:tr>
              <a:tr h="603777">
                <a:tc>
                  <a:txBody>
                    <a:bodyPr/>
                    <a:lstStyle/>
                    <a:p>
                      <a:pPr algn="l">
                        <a:lnSpc>
                          <a:spcPct val="115000"/>
                        </a:lnSpc>
                        <a:spcAft>
                          <a:spcPts val="0"/>
                        </a:spcAft>
                      </a:pPr>
                      <a:r>
                        <a:rPr lang="sl-SI" sz="1600" dirty="0">
                          <a:effectLst/>
                          <a:latin typeface="Ubuntu" panose="020B0504030602030204" pitchFamily="34" charset="0"/>
                        </a:rPr>
                        <a:t>09.10 – 10.20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ea typeface="+mn-ea"/>
                          <a:cs typeface="+mn-cs"/>
                        </a:rPr>
                        <a:t>Tveganja</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Jasna Blaj, Tatjana Gregorc</a:t>
                      </a:r>
                    </a:p>
                  </a:txBody>
                  <a:tcPr anchor="ctr">
                    <a:solidFill>
                      <a:schemeClr val="bg1">
                        <a:lumMod val="50000"/>
                      </a:schemeClr>
                    </a:solidFill>
                  </a:tcPr>
                </a:tc>
                <a:extLst>
                  <a:ext uri="{0D108BD9-81ED-4DB2-BD59-A6C34878D82A}">
                    <a16:rowId xmlns:a16="http://schemas.microsoft.com/office/drawing/2014/main" val="10004"/>
                  </a:ext>
                </a:extLst>
              </a:tr>
              <a:tr h="6037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10.20</a:t>
                      </a:r>
                      <a:r>
                        <a:rPr lang="sl-SI" sz="1600" baseline="0" dirty="0">
                          <a:effectLst/>
                          <a:latin typeface="Ubuntu" panose="020B0504030602030204" pitchFamily="34" charset="0"/>
                          <a:cs typeface="Times New Roman"/>
                        </a:rPr>
                        <a:t> </a:t>
                      </a:r>
                      <a:r>
                        <a:rPr lang="sl-SI" sz="1600" dirty="0">
                          <a:effectLst/>
                          <a:latin typeface="Ubuntu" panose="020B0504030602030204" pitchFamily="34" charset="0"/>
                        </a:rPr>
                        <a:t>– 10.35</a:t>
                      </a:r>
                      <a:endParaRPr lang="sl-SI" sz="1600" dirty="0">
                        <a:effectLst/>
                        <a:latin typeface="Ubuntu" panose="020B0504030602030204" pitchFamily="34" charset="0"/>
                        <a:ea typeface="Calibri"/>
                        <a:cs typeface="Times New Roman"/>
                      </a:endParaRPr>
                    </a:p>
                  </a:txBody>
                  <a:tcPr>
                    <a:solidFill>
                      <a:srgbClr val="6CC04A"/>
                    </a:solidFill>
                  </a:tcPr>
                </a:tc>
                <a:tc>
                  <a:txBody>
                    <a:bodyPr/>
                    <a:lstStyle/>
                    <a:p>
                      <a:pPr algn="l">
                        <a:lnSpc>
                          <a:spcPct val="115000"/>
                        </a:lnSpc>
                        <a:spcAft>
                          <a:spcPts val="0"/>
                        </a:spcAft>
                      </a:pPr>
                      <a:r>
                        <a:rPr lang="sl-SI" sz="1600" dirty="0">
                          <a:effectLst/>
                          <a:latin typeface="Ubuntu" panose="020B0504030602030204" pitchFamily="34" charset="0"/>
                        </a:rPr>
                        <a:t>Odmor</a:t>
                      </a:r>
                      <a:endParaRPr lang="sl-SI" sz="1600" dirty="0">
                        <a:effectLst/>
                        <a:latin typeface="Ubuntu" panose="020B0504030602030204" pitchFamily="34" charset="0"/>
                        <a:ea typeface="Calibri"/>
                        <a:cs typeface="Times New Roman"/>
                      </a:endParaRPr>
                    </a:p>
                  </a:txBody>
                  <a:tcPr>
                    <a:solidFill>
                      <a:srgbClr val="6CC04A"/>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Gostinstvo</a:t>
                      </a:r>
                      <a:r>
                        <a:rPr lang="sl-SI" sz="1600" baseline="0" dirty="0">
                          <a:effectLst/>
                          <a:latin typeface="Ubuntu" panose="020B0504030602030204" pitchFamily="34" charset="0"/>
                          <a:ea typeface="Calibri"/>
                          <a:cs typeface="Times New Roman"/>
                        </a:rPr>
                        <a:t> </a:t>
                      </a:r>
                      <a:r>
                        <a:rPr lang="sl-SI" sz="1600" baseline="0" dirty="0" err="1">
                          <a:effectLst/>
                          <a:latin typeface="Ubuntu" panose="020B0504030602030204" pitchFamily="34" charset="0"/>
                          <a:ea typeface="Calibri"/>
                          <a:cs typeface="Times New Roman"/>
                        </a:rPr>
                        <a:t>Femec</a:t>
                      </a:r>
                      <a:endParaRPr lang="sl-SI" sz="1600" dirty="0">
                        <a:effectLst/>
                        <a:latin typeface="Ubuntu" panose="020B0504030602030204" pitchFamily="34" charset="0"/>
                        <a:ea typeface="Calibri"/>
                        <a:cs typeface="Times New Roman"/>
                      </a:endParaRPr>
                    </a:p>
                  </a:txBody>
                  <a:tcPr>
                    <a:solidFill>
                      <a:srgbClr val="6CC04A"/>
                    </a:solidFill>
                  </a:tcPr>
                </a:tc>
                <a:extLst>
                  <a:ext uri="{0D108BD9-81ED-4DB2-BD59-A6C34878D82A}">
                    <a16:rowId xmlns:a16="http://schemas.microsoft.com/office/drawing/2014/main" val="10005"/>
                  </a:ext>
                </a:extLst>
              </a:tr>
              <a:tr h="603777">
                <a:tc>
                  <a:txBody>
                    <a:bodyPr/>
                    <a:lstStyle/>
                    <a:p>
                      <a:pPr algn="l">
                        <a:lnSpc>
                          <a:spcPct val="115000"/>
                        </a:lnSpc>
                        <a:spcAft>
                          <a:spcPts val="0"/>
                        </a:spcAft>
                      </a:pPr>
                      <a:r>
                        <a:rPr lang="sl-SI" sz="1600" dirty="0">
                          <a:effectLst/>
                          <a:latin typeface="Ubuntu" panose="020B0504030602030204" pitchFamily="34" charset="0"/>
                        </a:rPr>
                        <a:t>10.35 – 14.00</a:t>
                      </a:r>
                      <a:endParaRPr lang="sl-SI" sz="1600" dirty="0">
                        <a:effectLst/>
                        <a:latin typeface="Ubuntu" panose="020B0504030602030204" pitchFamily="34" charset="0"/>
                        <a:ea typeface="Calibri"/>
                        <a:cs typeface="Times New Roman"/>
                      </a:endParaRPr>
                    </a:p>
                  </a:txBody>
                  <a:tcPr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Finance</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Dejan Zupanc, Tatjana Gregorc</a:t>
                      </a:r>
                    </a:p>
                  </a:txBody>
                  <a:tcPr anchor="ctr"/>
                </a:tc>
                <a:extLst>
                  <a:ext uri="{0D108BD9-81ED-4DB2-BD59-A6C34878D82A}">
                    <a16:rowId xmlns:a16="http://schemas.microsoft.com/office/drawing/2014/main" val="10006"/>
                  </a:ext>
                </a:extLst>
              </a:tr>
              <a:tr h="6037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14.00 – 15.00</a:t>
                      </a:r>
                      <a:endParaRPr lang="sl-SI" sz="1600" dirty="0">
                        <a:effectLst/>
                        <a:latin typeface="Ubuntu" panose="020B0504030602030204" pitchFamily="34" charset="0"/>
                        <a:ea typeface="Calibri"/>
                        <a:cs typeface="Times New Roman"/>
                      </a:endParaRPr>
                    </a:p>
                  </a:txBody>
                  <a:tcPr/>
                </a:tc>
                <a:tc>
                  <a:txBody>
                    <a:bodyPr/>
                    <a:lstStyle/>
                    <a:p>
                      <a:pPr algn="l">
                        <a:lnSpc>
                          <a:spcPct val="115000"/>
                        </a:lnSpc>
                        <a:spcAft>
                          <a:spcPts val="0"/>
                        </a:spcAft>
                      </a:pPr>
                      <a:r>
                        <a:rPr lang="sl-SI" sz="1600" dirty="0">
                          <a:effectLst/>
                          <a:latin typeface="Ubuntu" panose="020B0504030602030204" pitchFamily="34" charset="0"/>
                        </a:rPr>
                        <a:t>Kosilo</a:t>
                      </a:r>
                      <a:endParaRPr lang="sl-SI" sz="1600" dirty="0">
                        <a:effectLst/>
                        <a:latin typeface="Ubuntu" panose="020B0504030602030204" pitchFamily="34" charset="0"/>
                        <a:ea typeface="Calibri"/>
                        <a:cs typeface="Times New Roman"/>
                      </a:endParaRPr>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ea typeface="Calibri"/>
                          <a:cs typeface="Times New Roman"/>
                        </a:rPr>
                        <a:t>Gostinstvo</a:t>
                      </a:r>
                      <a:r>
                        <a:rPr lang="sl-SI" sz="1600" baseline="0" dirty="0">
                          <a:effectLst/>
                          <a:latin typeface="Ubuntu" panose="020B0504030602030204" pitchFamily="34" charset="0"/>
                          <a:ea typeface="Calibri"/>
                          <a:cs typeface="Times New Roman"/>
                        </a:rPr>
                        <a:t> </a:t>
                      </a:r>
                      <a:r>
                        <a:rPr lang="sl-SI" sz="1600" baseline="0" dirty="0" err="1">
                          <a:effectLst/>
                          <a:latin typeface="Ubuntu" panose="020B0504030602030204" pitchFamily="34" charset="0"/>
                          <a:ea typeface="Calibri"/>
                          <a:cs typeface="Times New Roman"/>
                        </a:rPr>
                        <a:t>Femec</a:t>
                      </a:r>
                      <a:endParaRPr lang="sl-SI" sz="1600" dirty="0">
                        <a:effectLst/>
                        <a:latin typeface="Ubuntu" panose="020B0504030602030204" pitchFamily="34" charset="0"/>
                        <a:ea typeface="Calibri"/>
                        <a:cs typeface="Times New Roman"/>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46520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   </a:t>
            </a:r>
            <a:r>
              <a:rPr lang="sl-SI" sz="2000" dirty="0">
                <a:solidFill>
                  <a:schemeClr val="tx1"/>
                </a:solidFill>
                <a:latin typeface="Ubuntu" panose="020B0504030602030204" pitchFamily="34" charset="0"/>
              </a:rPr>
              <a:t>Sklop: ODMOR</a:t>
            </a:r>
            <a:endParaRPr lang="sl-SI" sz="2000" dirty="0">
              <a:latin typeface="Ubuntu" panose="020B0504030602030204" pitchFamily="34" charset="0"/>
            </a:endParaRP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pic>
        <p:nvPicPr>
          <p:cNvPr id="3" name="Slika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9917" y="1832488"/>
            <a:ext cx="5547360" cy="3672840"/>
          </a:xfrm>
          <a:prstGeom prst="rect">
            <a:avLst/>
          </a:prstGeom>
        </p:spPr>
      </p:pic>
      <p:sp>
        <p:nvSpPr>
          <p:cNvPr id="4" name="PoljeZBesedilom 3"/>
          <p:cNvSpPr txBox="1"/>
          <p:nvPr/>
        </p:nvSpPr>
        <p:spPr>
          <a:xfrm rot="19755934">
            <a:off x="186694" y="1428977"/>
            <a:ext cx="2956259" cy="769441"/>
          </a:xfrm>
          <a:prstGeom prst="rect">
            <a:avLst/>
          </a:prstGeom>
          <a:noFill/>
        </p:spPr>
        <p:txBody>
          <a:bodyPr wrap="none" rtlCol="0">
            <a:spAutoFit/>
          </a:bodyPr>
          <a:lstStyle/>
          <a:p>
            <a:r>
              <a:rPr lang="sl-SI" sz="4400" b="1" dirty="0">
                <a:effectLst>
                  <a:outerShdw blurRad="38100" dist="38100" dir="2700000" algn="tl">
                    <a:srgbClr val="000000">
                      <a:alpha val="43137"/>
                    </a:srgbClr>
                  </a:outerShdw>
                </a:effectLst>
                <a:latin typeface="Blackadder ITC" panose="04020505051007020D02" pitchFamily="82" charset="0"/>
              </a:rPr>
              <a:t>Odmor za kavo</a:t>
            </a:r>
          </a:p>
        </p:txBody>
      </p:sp>
    </p:spTree>
    <p:extLst>
      <p:ext uri="{BB962C8B-B14F-4D97-AF65-F5344CB8AC3E}">
        <p14:creationId xmlns:p14="http://schemas.microsoft.com/office/powerpoint/2010/main" val="1081216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4"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7" name="Pravokotnik 36"/>
          <p:cNvSpPr/>
          <p:nvPr/>
        </p:nvSpPr>
        <p:spPr>
          <a:xfrm>
            <a:off x="5"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latin typeface="Ubuntu" panose="020B0504030602030204" pitchFamily="34" charset="0"/>
              </a:rPr>
              <a:t> </a:t>
            </a:r>
            <a:r>
              <a:rPr lang="sl-SI" sz="2000" dirty="0">
                <a:solidFill>
                  <a:schemeClr val="tx1"/>
                </a:solidFill>
                <a:latin typeface="Ubuntu" panose="020B0504030602030204" pitchFamily="34" charset="0"/>
              </a:rPr>
              <a:t>Sklop: Program</a:t>
            </a:r>
            <a:endParaRPr lang="sl-SI" sz="2000" dirty="0">
              <a:latin typeface="Ubuntu" panose="020B0504030602030204" pitchFamily="34" charset="0"/>
            </a:endParaRPr>
          </a:p>
        </p:txBody>
      </p:sp>
      <p:graphicFrame>
        <p:nvGraphicFramePr>
          <p:cNvPr id="10" name="Tabela 9"/>
          <p:cNvGraphicFramePr>
            <a:graphicFrameLocks noGrp="1"/>
          </p:cNvGraphicFramePr>
          <p:nvPr>
            <p:extLst>
              <p:ext uri="{D42A27DB-BD31-4B8C-83A1-F6EECF244321}">
                <p14:modId xmlns:p14="http://schemas.microsoft.com/office/powerpoint/2010/main" val="2289354197"/>
              </p:ext>
            </p:extLst>
          </p:nvPr>
        </p:nvGraphicFramePr>
        <p:xfrm>
          <a:off x="328504" y="1052736"/>
          <a:ext cx="8526766" cy="4801026"/>
        </p:xfrm>
        <a:graphic>
          <a:graphicData uri="http://schemas.openxmlformats.org/drawingml/2006/table">
            <a:tbl>
              <a:tblPr firstRow="1" bandRow="1">
                <a:tableStyleId>{5C22544A-7EE6-4342-B048-85BDC9FD1C3A}</a:tableStyleId>
              </a:tblPr>
              <a:tblGrid>
                <a:gridCol w="1575175">
                  <a:extLst>
                    <a:ext uri="{9D8B030D-6E8A-4147-A177-3AD203B41FA5}">
                      <a16:colId xmlns:a16="http://schemas.microsoft.com/office/drawing/2014/main" val="20000"/>
                    </a:ext>
                  </a:extLst>
                </a:gridCol>
                <a:gridCol w="3653544">
                  <a:extLst>
                    <a:ext uri="{9D8B030D-6E8A-4147-A177-3AD203B41FA5}">
                      <a16:colId xmlns:a16="http://schemas.microsoft.com/office/drawing/2014/main" val="20001"/>
                    </a:ext>
                  </a:extLst>
                </a:gridCol>
                <a:gridCol w="3298047">
                  <a:extLst>
                    <a:ext uri="{9D8B030D-6E8A-4147-A177-3AD203B41FA5}">
                      <a16:colId xmlns:a16="http://schemas.microsoft.com/office/drawing/2014/main" val="20002"/>
                    </a:ext>
                  </a:extLst>
                </a:gridCol>
              </a:tblGrid>
              <a:tr h="526092">
                <a:tc gridSpan="3">
                  <a:txBody>
                    <a:bodyPr/>
                    <a:lstStyle/>
                    <a:p>
                      <a:pPr algn="ctr">
                        <a:lnSpc>
                          <a:spcPct val="115000"/>
                        </a:lnSpc>
                        <a:spcAft>
                          <a:spcPts val="0"/>
                        </a:spcAft>
                      </a:pPr>
                      <a:r>
                        <a:rPr lang="sl-SI" sz="2000" dirty="0">
                          <a:effectLst/>
                          <a:latin typeface="Ubuntu" panose="020B0504030602030204" pitchFamily="34" charset="0"/>
                        </a:rPr>
                        <a:t>Program</a:t>
                      </a:r>
                      <a:endParaRPr lang="sl-SI" sz="2000" dirty="0">
                        <a:effectLst/>
                        <a:latin typeface="Ubuntu" panose="020B0504030602030204" pitchFamily="34" charset="0"/>
                        <a:ea typeface="Calibri"/>
                        <a:cs typeface="Times New Roman"/>
                      </a:endParaRPr>
                    </a:p>
                  </a:txBody>
                  <a:tcPr anchor="ctr"/>
                </a:tc>
                <a:tc hMerge="1">
                  <a:txBody>
                    <a:bodyPr/>
                    <a:lstStyle/>
                    <a:p>
                      <a:endParaRPr lang="sl-SI"/>
                    </a:p>
                  </a:txBody>
                  <a:tcPr/>
                </a:tc>
                <a:tc hMerge="1">
                  <a:txBody>
                    <a:bodyPr/>
                    <a:lstStyle/>
                    <a:p>
                      <a:pPr algn="ctr">
                        <a:lnSpc>
                          <a:spcPct val="115000"/>
                        </a:lnSpc>
                        <a:spcAft>
                          <a:spcPts val="0"/>
                        </a:spcAft>
                      </a:pPr>
                      <a:endParaRPr lang="sl-SI" sz="1600" dirty="0">
                        <a:effectLst/>
                        <a:latin typeface="Calibri"/>
                        <a:ea typeface="Calibri"/>
                        <a:cs typeface="Times New Roman"/>
                      </a:endParaRPr>
                    </a:p>
                  </a:txBody>
                  <a:tcPr anchor="ctr"/>
                </a:tc>
                <a:extLst>
                  <a:ext uri="{0D108BD9-81ED-4DB2-BD59-A6C34878D82A}">
                    <a16:rowId xmlns:a16="http://schemas.microsoft.com/office/drawing/2014/main" val="10000"/>
                  </a:ext>
                </a:extLst>
              </a:tr>
              <a:tr h="603777">
                <a:tc>
                  <a:txBody>
                    <a:bodyPr/>
                    <a:lstStyle/>
                    <a:p>
                      <a:pPr algn="l">
                        <a:lnSpc>
                          <a:spcPct val="115000"/>
                        </a:lnSpc>
                        <a:spcAft>
                          <a:spcPts val="0"/>
                        </a:spcAft>
                      </a:pPr>
                      <a:r>
                        <a:rPr lang="sl-SI" sz="1600" dirty="0">
                          <a:effectLst/>
                          <a:latin typeface="Ubuntu" panose="020B0504030602030204" pitchFamily="34" charset="0"/>
                        </a:rPr>
                        <a:t>Trajanje</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a:effectLst/>
                          <a:latin typeface="Ubuntu" panose="020B0504030602030204" pitchFamily="34" charset="0"/>
                        </a:rPr>
                        <a:t>Naslov sklopa</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Nosilec sklopa</a:t>
                      </a:r>
                    </a:p>
                  </a:txBody>
                  <a:tcPr anchor="ctr"/>
                </a:tc>
                <a:extLst>
                  <a:ext uri="{0D108BD9-81ED-4DB2-BD59-A6C34878D82A}">
                    <a16:rowId xmlns:a16="http://schemas.microsoft.com/office/drawing/2014/main" val="10001"/>
                  </a:ext>
                </a:extLst>
              </a:tr>
              <a:tr h="603777">
                <a:tc>
                  <a:txBody>
                    <a:bodyPr/>
                    <a:lstStyle/>
                    <a:p>
                      <a:pPr algn="l">
                        <a:lnSpc>
                          <a:spcPct val="115000"/>
                        </a:lnSpc>
                        <a:spcAft>
                          <a:spcPts val="0"/>
                        </a:spcAft>
                      </a:pPr>
                      <a:r>
                        <a:rPr lang="sl-SI" sz="1600" dirty="0">
                          <a:effectLst/>
                          <a:latin typeface="Ubuntu" panose="020B0504030602030204" pitchFamily="34" charset="0"/>
                        </a:rPr>
                        <a:t>08.30 – 09.00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rPr>
                        <a:t>Registracija udeležencev in pogostitev s kavo</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Janja Samec, Jasna Blaj</a:t>
                      </a:r>
                    </a:p>
                  </a:txBody>
                  <a:tcPr anchor="ctr">
                    <a:solidFill>
                      <a:schemeClr val="bg1">
                        <a:lumMod val="50000"/>
                      </a:schemeClr>
                    </a:solidFill>
                  </a:tcPr>
                </a:tc>
                <a:extLst>
                  <a:ext uri="{0D108BD9-81ED-4DB2-BD59-A6C34878D82A}">
                    <a16:rowId xmlns:a16="http://schemas.microsoft.com/office/drawing/2014/main" val="10002"/>
                  </a:ext>
                </a:extLst>
              </a:tr>
              <a:tr h="603777">
                <a:tc>
                  <a:txBody>
                    <a:bodyPr/>
                    <a:lstStyle/>
                    <a:p>
                      <a:pPr algn="l">
                        <a:lnSpc>
                          <a:spcPct val="115000"/>
                        </a:lnSpc>
                        <a:spcAft>
                          <a:spcPts val="0"/>
                        </a:spcAft>
                      </a:pPr>
                      <a:r>
                        <a:rPr lang="sl-SI" sz="1600" dirty="0">
                          <a:effectLst/>
                          <a:latin typeface="Ubuntu" panose="020B0504030602030204" pitchFamily="34" charset="0"/>
                        </a:rPr>
                        <a:t>09.00 – 09.10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rPr>
                        <a:t>Uvod</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baseline="0" dirty="0">
                          <a:effectLst/>
                          <a:latin typeface="Ubuntu" panose="020B0504030602030204" pitchFamily="34" charset="0"/>
                          <a:ea typeface="Calibri"/>
                          <a:cs typeface="Times New Roman"/>
                        </a:rPr>
                        <a:t>Julijana Lebez Lozej, Nives Nared</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extLst>
                  <a:ext uri="{0D108BD9-81ED-4DB2-BD59-A6C34878D82A}">
                    <a16:rowId xmlns:a16="http://schemas.microsoft.com/office/drawing/2014/main" val="10003"/>
                  </a:ext>
                </a:extLst>
              </a:tr>
              <a:tr h="603777">
                <a:tc>
                  <a:txBody>
                    <a:bodyPr/>
                    <a:lstStyle/>
                    <a:p>
                      <a:pPr algn="l">
                        <a:lnSpc>
                          <a:spcPct val="115000"/>
                        </a:lnSpc>
                        <a:spcAft>
                          <a:spcPts val="0"/>
                        </a:spcAft>
                      </a:pPr>
                      <a:r>
                        <a:rPr lang="sl-SI" sz="1600" dirty="0">
                          <a:effectLst/>
                          <a:latin typeface="Ubuntu" panose="020B0504030602030204" pitchFamily="34" charset="0"/>
                        </a:rPr>
                        <a:t>09.10 – 10.20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ea typeface="+mn-ea"/>
                          <a:cs typeface="+mn-cs"/>
                        </a:rPr>
                        <a:t>Tveganja</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Jasna Blaj, Tatjana Gregorc</a:t>
                      </a:r>
                    </a:p>
                  </a:txBody>
                  <a:tcPr anchor="ctr">
                    <a:solidFill>
                      <a:schemeClr val="bg1">
                        <a:lumMod val="50000"/>
                      </a:schemeClr>
                    </a:solidFill>
                  </a:tcPr>
                </a:tc>
                <a:extLst>
                  <a:ext uri="{0D108BD9-81ED-4DB2-BD59-A6C34878D82A}">
                    <a16:rowId xmlns:a16="http://schemas.microsoft.com/office/drawing/2014/main" val="10004"/>
                  </a:ext>
                </a:extLst>
              </a:tr>
              <a:tr h="6037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10.20</a:t>
                      </a:r>
                      <a:r>
                        <a:rPr lang="sl-SI" sz="1600" baseline="0" dirty="0">
                          <a:effectLst/>
                          <a:latin typeface="Ubuntu" panose="020B0504030602030204" pitchFamily="34" charset="0"/>
                          <a:cs typeface="Times New Roman"/>
                        </a:rPr>
                        <a:t> </a:t>
                      </a:r>
                      <a:r>
                        <a:rPr lang="sl-SI" sz="1600" dirty="0">
                          <a:effectLst/>
                          <a:latin typeface="Ubuntu" panose="020B0504030602030204" pitchFamily="34" charset="0"/>
                        </a:rPr>
                        <a:t>– 10.35</a:t>
                      </a:r>
                      <a:endParaRPr lang="sl-SI" sz="1600" dirty="0">
                        <a:effectLst/>
                        <a:latin typeface="Ubuntu" panose="020B0504030602030204" pitchFamily="34" charset="0"/>
                        <a:ea typeface="Calibri"/>
                        <a:cs typeface="Times New Roman"/>
                      </a:endParaRPr>
                    </a:p>
                  </a:txBody>
                  <a:tcP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rPr>
                        <a:t>Odmor</a:t>
                      </a:r>
                      <a:endParaRPr lang="sl-SI" sz="1600" dirty="0">
                        <a:effectLst/>
                        <a:latin typeface="Ubuntu" panose="020B0504030602030204" pitchFamily="34" charset="0"/>
                        <a:ea typeface="Calibri"/>
                        <a:cs typeface="Times New Roman"/>
                      </a:endParaRPr>
                    </a:p>
                  </a:txBody>
                  <a:tcP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Gostinstvo</a:t>
                      </a:r>
                      <a:r>
                        <a:rPr lang="sl-SI" sz="1600" baseline="0" dirty="0">
                          <a:effectLst/>
                          <a:latin typeface="Ubuntu" panose="020B0504030602030204" pitchFamily="34" charset="0"/>
                          <a:ea typeface="Calibri"/>
                          <a:cs typeface="Times New Roman"/>
                        </a:rPr>
                        <a:t> </a:t>
                      </a:r>
                      <a:r>
                        <a:rPr lang="sl-SI" sz="1600" baseline="0" dirty="0" err="1">
                          <a:effectLst/>
                          <a:latin typeface="Ubuntu" panose="020B0504030602030204" pitchFamily="34" charset="0"/>
                          <a:ea typeface="Calibri"/>
                          <a:cs typeface="Times New Roman"/>
                        </a:rPr>
                        <a:t>Femec</a:t>
                      </a:r>
                      <a:endParaRPr lang="sl-SI" sz="1600" dirty="0">
                        <a:effectLst/>
                        <a:latin typeface="Ubuntu" panose="020B0504030602030204" pitchFamily="34" charset="0"/>
                        <a:ea typeface="Calibri"/>
                        <a:cs typeface="Times New Roman"/>
                      </a:endParaRPr>
                    </a:p>
                  </a:txBody>
                  <a:tcPr>
                    <a:solidFill>
                      <a:schemeClr val="bg1">
                        <a:lumMod val="50000"/>
                      </a:schemeClr>
                    </a:solidFill>
                  </a:tcPr>
                </a:tc>
                <a:extLst>
                  <a:ext uri="{0D108BD9-81ED-4DB2-BD59-A6C34878D82A}">
                    <a16:rowId xmlns:a16="http://schemas.microsoft.com/office/drawing/2014/main" val="10005"/>
                  </a:ext>
                </a:extLst>
              </a:tr>
              <a:tr h="603777">
                <a:tc>
                  <a:txBody>
                    <a:bodyPr/>
                    <a:lstStyle/>
                    <a:p>
                      <a:pPr algn="l">
                        <a:lnSpc>
                          <a:spcPct val="115000"/>
                        </a:lnSpc>
                        <a:spcAft>
                          <a:spcPts val="0"/>
                        </a:spcAft>
                      </a:pPr>
                      <a:r>
                        <a:rPr lang="sl-SI" sz="1600" dirty="0">
                          <a:effectLst/>
                          <a:latin typeface="Ubuntu" panose="020B0504030602030204" pitchFamily="34" charset="0"/>
                        </a:rPr>
                        <a:t>10.35 – 14.00</a:t>
                      </a:r>
                      <a:endParaRPr lang="sl-SI" sz="1600" dirty="0">
                        <a:effectLst/>
                        <a:latin typeface="Ubuntu" panose="020B0504030602030204" pitchFamily="34" charset="0"/>
                        <a:ea typeface="Calibri"/>
                        <a:cs typeface="Times New Roman"/>
                      </a:endParaRPr>
                    </a:p>
                  </a:txBody>
                  <a:tcPr anchor="ctr">
                    <a:solidFill>
                      <a:srgbClr val="6CC04A"/>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Finance</a:t>
                      </a:r>
                      <a:endParaRPr lang="sl-SI" sz="1600" dirty="0">
                        <a:effectLst/>
                        <a:latin typeface="Ubuntu" panose="020B0504030602030204" pitchFamily="34" charset="0"/>
                        <a:ea typeface="Calibri"/>
                        <a:cs typeface="Times New Roman"/>
                      </a:endParaRPr>
                    </a:p>
                  </a:txBody>
                  <a:tcPr anchor="ctr">
                    <a:solidFill>
                      <a:srgbClr val="6CC04A"/>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Dejan Zupanc, Tatjana Gregorc</a:t>
                      </a:r>
                    </a:p>
                  </a:txBody>
                  <a:tcPr anchor="ctr">
                    <a:solidFill>
                      <a:srgbClr val="6CC04A"/>
                    </a:solidFill>
                  </a:tcPr>
                </a:tc>
                <a:extLst>
                  <a:ext uri="{0D108BD9-81ED-4DB2-BD59-A6C34878D82A}">
                    <a16:rowId xmlns:a16="http://schemas.microsoft.com/office/drawing/2014/main" val="10006"/>
                  </a:ext>
                </a:extLst>
              </a:tr>
              <a:tr h="6037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14.00 – 15.00</a:t>
                      </a:r>
                      <a:endParaRPr lang="sl-SI" sz="1600" dirty="0">
                        <a:effectLst/>
                        <a:latin typeface="Ubuntu" panose="020B0504030602030204" pitchFamily="34" charset="0"/>
                        <a:ea typeface="Calibri"/>
                        <a:cs typeface="Times New Roman"/>
                      </a:endParaRPr>
                    </a:p>
                  </a:txBody>
                  <a:tcPr/>
                </a:tc>
                <a:tc>
                  <a:txBody>
                    <a:bodyPr/>
                    <a:lstStyle/>
                    <a:p>
                      <a:pPr algn="l">
                        <a:lnSpc>
                          <a:spcPct val="115000"/>
                        </a:lnSpc>
                        <a:spcAft>
                          <a:spcPts val="0"/>
                        </a:spcAft>
                      </a:pPr>
                      <a:r>
                        <a:rPr lang="sl-SI" sz="1600" dirty="0">
                          <a:effectLst/>
                          <a:latin typeface="Ubuntu" panose="020B0504030602030204" pitchFamily="34" charset="0"/>
                        </a:rPr>
                        <a:t>Kosilo</a:t>
                      </a:r>
                      <a:endParaRPr lang="sl-SI" sz="1600" dirty="0">
                        <a:effectLst/>
                        <a:latin typeface="Ubuntu" panose="020B0504030602030204" pitchFamily="34" charset="0"/>
                        <a:ea typeface="Calibri"/>
                        <a:cs typeface="Times New Roman"/>
                      </a:endParaRPr>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ea typeface="Calibri"/>
                          <a:cs typeface="Times New Roman"/>
                        </a:rPr>
                        <a:t>Gostinstvo</a:t>
                      </a:r>
                      <a:r>
                        <a:rPr lang="sl-SI" sz="1600" baseline="0" dirty="0">
                          <a:effectLst/>
                          <a:latin typeface="Ubuntu" panose="020B0504030602030204" pitchFamily="34" charset="0"/>
                          <a:ea typeface="Calibri"/>
                          <a:cs typeface="Times New Roman"/>
                        </a:rPr>
                        <a:t> </a:t>
                      </a:r>
                      <a:r>
                        <a:rPr lang="sl-SI" sz="1600" baseline="0" dirty="0" err="1">
                          <a:effectLst/>
                          <a:latin typeface="Ubuntu" panose="020B0504030602030204" pitchFamily="34" charset="0"/>
                          <a:ea typeface="Calibri"/>
                          <a:cs typeface="Times New Roman"/>
                        </a:rPr>
                        <a:t>Femec</a:t>
                      </a:r>
                      <a:endParaRPr lang="sl-SI" sz="1600" dirty="0">
                        <a:effectLst/>
                        <a:latin typeface="Ubuntu" panose="020B0504030602030204" pitchFamily="34" charset="0"/>
                        <a:ea typeface="Calibri"/>
                        <a:cs typeface="Times New Roman"/>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5886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3"/>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5" name="Skupina 14"/>
          <p:cNvGrpSpPr/>
          <p:nvPr/>
        </p:nvGrpSpPr>
        <p:grpSpPr>
          <a:xfrm>
            <a:off x="297605" y="121995"/>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6"/>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11" y="378596"/>
            <a:ext cx="3312368" cy="432771"/>
          </a:xfrm>
          <a:prstGeom prst="rect">
            <a:avLst/>
          </a:prstGeom>
        </p:spPr>
      </p:pic>
      <p:sp>
        <p:nvSpPr>
          <p:cNvPr id="17" name="Pravokotnik 16"/>
          <p:cNvSpPr/>
          <p:nvPr/>
        </p:nvSpPr>
        <p:spPr>
          <a:xfrm>
            <a:off x="683569" y="2034714"/>
            <a:ext cx="7776864" cy="923330"/>
          </a:xfrm>
          <a:prstGeom prst="rect">
            <a:avLst/>
          </a:prstGeom>
        </p:spPr>
        <p:txBody>
          <a:bodyPr wrap="square">
            <a:spAutoFit/>
          </a:bodyPr>
          <a:lstStyle/>
          <a:p>
            <a:pPr algn="ctr"/>
            <a:r>
              <a:rPr lang="sl-SI" sz="5400" b="1" dirty="0">
                <a:solidFill>
                  <a:schemeClr val="bg1"/>
                </a:solidFill>
                <a:latin typeface="Ubuntu" pitchFamily="34" charset="0"/>
              </a:rPr>
              <a:t>UVOD</a:t>
            </a:r>
          </a:p>
        </p:txBody>
      </p:sp>
      <p:sp>
        <p:nvSpPr>
          <p:cNvPr id="18" name="PoljeZBesedilom 17"/>
          <p:cNvSpPr txBox="1"/>
          <p:nvPr/>
        </p:nvSpPr>
        <p:spPr>
          <a:xfrm>
            <a:off x="2293345" y="6217830"/>
            <a:ext cx="4536503" cy="369332"/>
          </a:xfrm>
          <a:prstGeom prst="rect">
            <a:avLst/>
          </a:prstGeom>
          <a:noFill/>
        </p:spPr>
        <p:txBody>
          <a:bodyPr wrap="square" rtlCol="0">
            <a:spAutoFit/>
          </a:bodyPr>
          <a:lstStyle/>
          <a:p>
            <a:pPr algn="ctr"/>
            <a:r>
              <a:rPr lang="sl-SI" dirty="0">
                <a:solidFill>
                  <a:schemeClr val="bg1"/>
                </a:solidFill>
                <a:latin typeface="Ubuntu" panose="020B0504030602030204" pitchFamily="34" charset="0"/>
              </a:rPr>
              <a:t>Ljubljana, 19. in 20. april 2019</a:t>
            </a:r>
          </a:p>
        </p:txBody>
      </p:sp>
      <p:sp>
        <p:nvSpPr>
          <p:cNvPr id="12" name="PoljeZBesedilom 11"/>
          <p:cNvSpPr txBox="1"/>
          <p:nvPr/>
        </p:nvSpPr>
        <p:spPr>
          <a:xfrm>
            <a:off x="1187625" y="5013184"/>
            <a:ext cx="6840760" cy="584775"/>
          </a:xfrm>
          <a:prstGeom prst="rect">
            <a:avLst/>
          </a:prstGeom>
          <a:noFill/>
        </p:spPr>
        <p:txBody>
          <a:bodyPr wrap="square" rtlCol="0">
            <a:spAutoFit/>
          </a:bodyPr>
          <a:lstStyle/>
          <a:p>
            <a:pPr algn="ctr"/>
            <a:r>
              <a:rPr lang="sl-SI" sz="3200" b="1" dirty="0">
                <a:solidFill>
                  <a:prstClr val="white"/>
                </a:solidFill>
                <a:latin typeface="Ubuntu" pitchFamily="34" charset="0"/>
              </a:rPr>
              <a:t>Julijana Lebez Lozej, Nives Nared</a:t>
            </a:r>
          </a:p>
        </p:txBody>
      </p:sp>
    </p:spTree>
    <p:extLst>
      <p:ext uri="{BB962C8B-B14F-4D97-AF65-F5344CB8AC3E}">
        <p14:creationId xmlns:p14="http://schemas.microsoft.com/office/powerpoint/2010/main" val="831102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3"/>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5" name="Skupina 14"/>
          <p:cNvGrpSpPr/>
          <p:nvPr/>
        </p:nvGrpSpPr>
        <p:grpSpPr>
          <a:xfrm>
            <a:off x="297605" y="121995"/>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6"/>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11" y="378596"/>
            <a:ext cx="3312368" cy="432771"/>
          </a:xfrm>
          <a:prstGeom prst="rect">
            <a:avLst/>
          </a:prstGeom>
        </p:spPr>
      </p:pic>
      <p:sp>
        <p:nvSpPr>
          <p:cNvPr id="17" name="Pravokotnik 16"/>
          <p:cNvSpPr/>
          <p:nvPr/>
        </p:nvSpPr>
        <p:spPr>
          <a:xfrm>
            <a:off x="683569" y="2034714"/>
            <a:ext cx="7776864" cy="923330"/>
          </a:xfrm>
          <a:prstGeom prst="rect">
            <a:avLst/>
          </a:prstGeom>
        </p:spPr>
        <p:txBody>
          <a:bodyPr wrap="square">
            <a:spAutoFit/>
          </a:bodyPr>
          <a:lstStyle/>
          <a:p>
            <a:pPr algn="ctr"/>
            <a:r>
              <a:rPr lang="sl-SI" sz="5400" b="1" dirty="0">
                <a:solidFill>
                  <a:schemeClr val="bg1"/>
                </a:solidFill>
                <a:latin typeface="Ubuntu" pitchFamily="34" charset="0"/>
              </a:rPr>
              <a:t>Finance</a:t>
            </a:r>
          </a:p>
        </p:txBody>
      </p:sp>
      <p:sp>
        <p:nvSpPr>
          <p:cNvPr id="18" name="PoljeZBesedilom 17"/>
          <p:cNvSpPr txBox="1"/>
          <p:nvPr/>
        </p:nvSpPr>
        <p:spPr>
          <a:xfrm>
            <a:off x="2293345" y="6217830"/>
            <a:ext cx="4536503" cy="369332"/>
          </a:xfrm>
          <a:prstGeom prst="rect">
            <a:avLst/>
          </a:prstGeom>
          <a:noFill/>
        </p:spPr>
        <p:txBody>
          <a:bodyPr wrap="square" rtlCol="0">
            <a:spAutoFit/>
          </a:bodyPr>
          <a:lstStyle/>
          <a:p>
            <a:pPr algn="ctr"/>
            <a:r>
              <a:rPr lang="sl-SI" dirty="0">
                <a:solidFill>
                  <a:schemeClr val="bg1"/>
                </a:solidFill>
                <a:latin typeface="Ubuntu" panose="020B0504030602030204" pitchFamily="34" charset="0"/>
              </a:rPr>
              <a:t>Ljubljana, 19. in 20. april 2019</a:t>
            </a:r>
          </a:p>
        </p:txBody>
      </p:sp>
      <p:sp>
        <p:nvSpPr>
          <p:cNvPr id="12" name="PoljeZBesedilom 11"/>
          <p:cNvSpPr txBox="1"/>
          <p:nvPr/>
        </p:nvSpPr>
        <p:spPr>
          <a:xfrm>
            <a:off x="1331640" y="5013184"/>
            <a:ext cx="6408712" cy="584775"/>
          </a:xfrm>
          <a:prstGeom prst="rect">
            <a:avLst/>
          </a:prstGeom>
          <a:noFill/>
        </p:spPr>
        <p:txBody>
          <a:bodyPr wrap="square" rtlCol="0">
            <a:spAutoFit/>
          </a:bodyPr>
          <a:lstStyle/>
          <a:p>
            <a:pPr algn="ctr"/>
            <a:r>
              <a:rPr lang="sl-SI" sz="3200" b="1" dirty="0">
                <a:solidFill>
                  <a:prstClr val="white"/>
                </a:solidFill>
                <a:latin typeface="Ubuntu" pitchFamily="34" charset="0"/>
              </a:rPr>
              <a:t>Dejan Zupanc</a:t>
            </a:r>
          </a:p>
        </p:txBody>
      </p:sp>
    </p:spTree>
    <p:extLst>
      <p:ext uri="{BB962C8B-B14F-4D97-AF65-F5344CB8AC3E}">
        <p14:creationId xmlns:p14="http://schemas.microsoft.com/office/powerpoint/2010/main" val="4024616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3"/>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5" name="Skupina 14"/>
          <p:cNvGrpSpPr/>
          <p:nvPr/>
        </p:nvGrpSpPr>
        <p:grpSpPr>
          <a:xfrm>
            <a:off x="297605" y="121995"/>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6"/>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11" y="378596"/>
            <a:ext cx="3312368" cy="432771"/>
          </a:xfrm>
          <a:prstGeom prst="rect">
            <a:avLst/>
          </a:prstGeom>
        </p:spPr>
      </p:pic>
      <p:sp>
        <p:nvSpPr>
          <p:cNvPr id="17" name="Pravokotnik 16"/>
          <p:cNvSpPr/>
          <p:nvPr/>
        </p:nvSpPr>
        <p:spPr>
          <a:xfrm>
            <a:off x="683569" y="2034714"/>
            <a:ext cx="7776864" cy="923330"/>
          </a:xfrm>
          <a:prstGeom prst="rect">
            <a:avLst/>
          </a:prstGeom>
        </p:spPr>
        <p:txBody>
          <a:bodyPr wrap="square">
            <a:spAutoFit/>
          </a:bodyPr>
          <a:lstStyle/>
          <a:p>
            <a:pPr algn="ctr"/>
            <a:r>
              <a:rPr lang="sl-SI" sz="5400" b="1" dirty="0">
                <a:solidFill>
                  <a:schemeClr val="bg1"/>
                </a:solidFill>
                <a:latin typeface="Ubuntu" pitchFamily="34" charset="0"/>
              </a:rPr>
              <a:t>Finance</a:t>
            </a:r>
          </a:p>
        </p:txBody>
      </p:sp>
      <p:sp>
        <p:nvSpPr>
          <p:cNvPr id="18" name="PoljeZBesedilom 17"/>
          <p:cNvSpPr txBox="1"/>
          <p:nvPr/>
        </p:nvSpPr>
        <p:spPr>
          <a:xfrm>
            <a:off x="2293345" y="6217830"/>
            <a:ext cx="4536503" cy="369332"/>
          </a:xfrm>
          <a:prstGeom prst="rect">
            <a:avLst/>
          </a:prstGeom>
          <a:noFill/>
        </p:spPr>
        <p:txBody>
          <a:bodyPr wrap="square" rtlCol="0">
            <a:spAutoFit/>
          </a:bodyPr>
          <a:lstStyle/>
          <a:p>
            <a:pPr algn="ctr"/>
            <a:r>
              <a:rPr lang="sl-SI" dirty="0">
                <a:solidFill>
                  <a:schemeClr val="bg1"/>
                </a:solidFill>
                <a:latin typeface="Ubuntu" panose="020B0504030602030204" pitchFamily="34" charset="0"/>
              </a:rPr>
              <a:t>Ljubljana, 19. in 20. april 2019</a:t>
            </a:r>
          </a:p>
        </p:txBody>
      </p:sp>
      <p:sp>
        <p:nvSpPr>
          <p:cNvPr id="12" name="PoljeZBesedilom 11"/>
          <p:cNvSpPr txBox="1"/>
          <p:nvPr/>
        </p:nvSpPr>
        <p:spPr>
          <a:xfrm>
            <a:off x="1331640" y="5013184"/>
            <a:ext cx="6408712" cy="584775"/>
          </a:xfrm>
          <a:prstGeom prst="rect">
            <a:avLst/>
          </a:prstGeom>
          <a:noFill/>
        </p:spPr>
        <p:txBody>
          <a:bodyPr wrap="square" rtlCol="0">
            <a:spAutoFit/>
          </a:bodyPr>
          <a:lstStyle/>
          <a:p>
            <a:pPr algn="ctr"/>
            <a:r>
              <a:rPr lang="sl-SI" sz="3200" b="1" dirty="0">
                <a:solidFill>
                  <a:prstClr val="white"/>
                </a:solidFill>
                <a:latin typeface="Ubuntu" pitchFamily="34" charset="0"/>
              </a:rPr>
              <a:t>Tatjana Gregorc</a:t>
            </a:r>
          </a:p>
        </p:txBody>
      </p:sp>
    </p:spTree>
    <p:extLst>
      <p:ext uri="{BB962C8B-B14F-4D97-AF65-F5344CB8AC3E}">
        <p14:creationId xmlns:p14="http://schemas.microsoft.com/office/powerpoint/2010/main" val="2910834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l-SI" sz="2000" dirty="0">
              <a:solidFill>
                <a:prstClr val="white"/>
              </a:solidFill>
              <a:latin typeface="Ubuntu" panose="020B0504030602030204" pitchFamily="34" charset="0"/>
            </a:endParaRPr>
          </a:p>
        </p:txBody>
      </p:sp>
      <p:sp>
        <p:nvSpPr>
          <p:cNvPr id="5" name="PoljeZBesedilom 4"/>
          <p:cNvSpPr txBox="1"/>
          <p:nvPr/>
        </p:nvSpPr>
        <p:spPr>
          <a:xfrm>
            <a:off x="411988" y="985825"/>
            <a:ext cx="7766854" cy="584775"/>
          </a:xfrm>
          <a:prstGeom prst="rect">
            <a:avLst/>
          </a:prstGeom>
          <a:noFill/>
        </p:spPr>
        <p:txBody>
          <a:bodyPr wrap="square" rtlCol="0">
            <a:spAutoFit/>
          </a:bodyPr>
          <a:lstStyle/>
          <a:p>
            <a:r>
              <a:rPr lang="pl-PL" sz="3200" b="1" u="sng" dirty="0">
                <a:solidFill>
                  <a:prstClr val="black"/>
                </a:solidFill>
                <a:latin typeface="Ubuntu" panose="020B0504030602030204" pitchFamily="34" charset="0"/>
              </a:rPr>
              <a:t>O čem bomo danes govorili?</a:t>
            </a:r>
          </a:p>
        </p:txBody>
      </p:sp>
      <p:sp>
        <p:nvSpPr>
          <p:cNvPr id="12" name="PoljeZBesedilom 11"/>
          <p:cNvSpPr txBox="1"/>
          <p:nvPr/>
        </p:nvSpPr>
        <p:spPr>
          <a:xfrm>
            <a:off x="475556" y="4302683"/>
            <a:ext cx="8200899" cy="584775"/>
          </a:xfrm>
          <a:prstGeom prst="rect">
            <a:avLst/>
          </a:prstGeom>
          <a:noFill/>
        </p:spPr>
        <p:txBody>
          <a:bodyPr wrap="square" rtlCol="0">
            <a:spAutoFit/>
          </a:bodyPr>
          <a:lstStyle/>
          <a:p>
            <a:r>
              <a:rPr lang="pl-PL" sz="3200" b="1" dirty="0">
                <a:solidFill>
                  <a:prstClr val="black"/>
                </a:solidFill>
                <a:latin typeface="Ubuntu" panose="020B0504030602030204" pitchFamily="34" charset="0"/>
              </a:rPr>
              <a:t>Načinu določanja finančnih podatkov</a:t>
            </a:r>
          </a:p>
        </p:txBody>
      </p:sp>
      <p:sp>
        <p:nvSpPr>
          <p:cNvPr id="20" name="PoljeZBesedilom 19"/>
          <p:cNvSpPr txBox="1"/>
          <p:nvPr/>
        </p:nvSpPr>
        <p:spPr>
          <a:xfrm>
            <a:off x="475557" y="4927666"/>
            <a:ext cx="7639715" cy="1077218"/>
          </a:xfrm>
          <a:prstGeom prst="rect">
            <a:avLst/>
          </a:prstGeom>
          <a:noFill/>
        </p:spPr>
        <p:txBody>
          <a:bodyPr wrap="square" rtlCol="0">
            <a:spAutoFit/>
          </a:bodyPr>
          <a:lstStyle/>
          <a:p>
            <a:r>
              <a:rPr lang="pl-PL" sz="3200" b="1" dirty="0">
                <a:solidFill>
                  <a:prstClr val="black"/>
                </a:solidFill>
                <a:latin typeface="Ubuntu" panose="020B0504030602030204" pitchFamily="34" charset="0"/>
              </a:rPr>
              <a:t>Načinu vnosa finančnih podatkov v prijavnico </a:t>
            </a:r>
          </a:p>
        </p:txBody>
      </p:sp>
      <p:sp>
        <p:nvSpPr>
          <p:cNvPr id="7" name="AutoShape 2" descr="Rezultat iskanja slik za budget fina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985825"/>
            <a:ext cx="2125307" cy="1861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PoljeZBesedilom 15"/>
          <p:cNvSpPr txBox="1"/>
          <p:nvPr/>
        </p:nvSpPr>
        <p:spPr>
          <a:xfrm>
            <a:off x="439347" y="2331439"/>
            <a:ext cx="6503482" cy="584775"/>
          </a:xfrm>
          <a:prstGeom prst="rect">
            <a:avLst/>
          </a:prstGeom>
          <a:noFill/>
        </p:spPr>
        <p:txBody>
          <a:bodyPr wrap="square" rtlCol="0">
            <a:spAutoFit/>
          </a:bodyPr>
          <a:lstStyle/>
          <a:p>
            <a:r>
              <a:rPr lang="pl-PL" sz="3200" b="1" dirty="0">
                <a:solidFill>
                  <a:prstClr val="black"/>
                </a:solidFill>
                <a:latin typeface="Ubuntu" panose="020B0504030602030204" pitchFamily="34" charset="0"/>
              </a:rPr>
              <a:t>Kategorijah stroškov</a:t>
            </a:r>
          </a:p>
        </p:txBody>
      </p:sp>
      <p:sp>
        <p:nvSpPr>
          <p:cNvPr id="17" name="PoljeZBesedilom 16"/>
          <p:cNvSpPr txBox="1"/>
          <p:nvPr/>
        </p:nvSpPr>
        <p:spPr>
          <a:xfrm>
            <a:off x="441779" y="1765981"/>
            <a:ext cx="7639715" cy="584775"/>
          </a:xfrm>
          <a:prstGeom prst="rect">
            <a:avLst/>
          </a:prstGeom>
          <a:noFill/>
        </p:spPr>
        <p:txBody>
          <a:bodyPr wrap="square" rtlCol="0">
            <a:spAutoFit/>
          </a:bodyPr>
          <a:lstStyle/>
          <a:p>
            <a:r>
              <a:rPr lang="pl-PL" sz="3200" b="1" dirty="0">
                <a:solidFill>
                  <a:prstClr val="black"/>
                </a:solidFill>
                <a:latin typeface="Ubuntu" panose="020B0504030602030204" pitchFamily="34" charset="0"/>
              </a:rPr>
              <a:t>Finančni kapaciteti prijaviteljev</a:t>
            </a:r>
          </a:p>
        </p:txBody>
      </p:sp>
      <p:sp>
        <p:nvSpPr>
          <p:cNvPr id="18" name="PoljeZBesedilom 17">
            <a:extLst>
              <a:ext uri="{FF2B5EF4-FFF2-40B4-BE49-F238E27FC236}">
                <a16:creationId xmlns:a16="http://schemas.microsoft.com/office/drawing/2014/main" id="{EB8E7A20-D092-4215-9E2D-E1CD318A6F27}"/>
              </a:ext>
            </a:extLst>
          </p:cNvPr>
          <p:cNvSpPr txBox="1"/>
          <p:nvPr/>
        </p:nvSpPr>
        <p:spPr>
          <a:xfrm>
            <a:off x="439347" y="2943617"/>
            <a:ext cx="4569341" cy="584775"/>
          </a:xfrm>
          <a:prstGeom prst="rect">
            <a:avLst/>
          </a:prstGeom>
          <a:noFill/>
        </p:spPr>
        <p:txBody>
          <a:bodyPr wrap="square" rtlCol="0">
            <a:spAutoFit/>
          </a:bodyPr>
          <a:lstStyle/>
          <a:p>
            <a:r>
              <a:rPr lang="pl-PL" sz="3200" b="1" dirty="0">
                <a:solidFill>
                  <a:prstClr val="black"/>
                </a:solidFill>
                <a:latin typeface="Ubuntu" panose="020B0504030602030204" pitchFamily="34" charset="0"/>
              </a:rPr>
              <a:t>Upravičenih stroških</a:t>
            </a:r>
          </a:p>
        </p:txBody>
      </p:sp>
      <p:sp>
        <p:nvSpPr>
          <p:cNvPr id="19" name="PoljeZBesedilom 18">
            <a:extLst>
              <a:ext uri="{FF2B5EF4-FFF2-40B4-BE49-F238E27FC236}">
                <a16:creationId xmlns:a16="http://schemas.microsoft.com/office/drawing/2014/main" id="{7FFFBBDE-9A00-4B0D-8238-DACA986EAC3A}"/>
              </a:ext>
            </a:extLst>
          </p:cNvPr>
          <p:cNvSpPr txBox="1"/>
          <p:nvPr/>
        </p:nvSpPr>
        <p:spPr>
          <a:xfrm>
            <a:off x="452725" y="3610979"/>
            <a:ext cx="6783571" cy="584775"/>
          </a:xfrm>
          <a:prstGeom prst="rect">
            <a:avLst/>
          </a:prstGeom>
          <a:noFill/>
        </p:spPr>
        <p:txBody>
          <a:bodyPr wrap="square" rtlCol="0">
            <a:spAutoFit/>
          </a:bodyPr>
          <a:lstStyle/>
          <a:p>
            <a:r>
              <a:rPr lang="pl-PL" sz="3200" b="1" dirty="0">
                <a:solidFill>
                  <a:prstClr val="black"/>
                </a:solidFill>
                <a:latin typeface="Ubuntu" panose="020B0504030602030204" pitchFamily="34" charset="0"/>
              </a:rPr>
              <a:t>Izračunu upravičenih stroškov</a:t>
            </a:r>
          </a:p>
        </p:txBody>
      </p:sp>
    </p:spTree>
    <p:extLst>
      <p:ext uri="{BB962C8B-B14F-4D97-AF65-F5344CB8AC3E}">
        <p14:creationId xmlns:p14="http://schemas.microsoft.com/office/powerpoint/2010/main" val="285751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0" grpId="0"/>
      <p:bldP spid="16" grpId="0"/>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Pogosta vprašanja</a:t>
            </a:r>
          </a:p>
        </p:txBody>
      </p:sp>
      <p:sp>
        <p:nvSpPr>
          <p:cNvPr id="7" name="AutoShape 2" descr="Rezultat iskanja slik za budget fina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17" name="PoljeZBesedilom 16"/>
          <p:cNvSpPr txBox="1"/>
          <p:nvPr/>
        </p:nvSpPr>
        <p:spPr>
          <a:xfrm>
            <a:off x="415062" y="954567"/>
            <a:ext cx="7639715" cy="4549835"/>
          </a:xfrm>
          <a:prstGeom prst="rect">
            <a:avLst/>
          </a:prstGeom>
          <a:noFill/>
        </p:spPr>
        <p:txBody>
          <a:bodyPr wrap="square" rtlCol="0">
            <a:spAutoFit/>
          </a:bodyPr>
          <a:lstStyle/>
          <a:p>
            <a:pPr>
              <a:lnSpc>
                <a:spcPct val="150000"/>
              </a:lnSpc>
            </a:pPr>
            <a:r>
              <a:rPr lang="pl-PL" sz="2800" b="1" dirty="0">
                <a:solidFill>
                  <a:prstClr val="black"/>
                </a:solidFill>
                <a:latin typeface="Ubuntu" panose="020B0504030602030204" pitchFamily="34" charset="0"/>
              </a:rPr>
              <a:t>Kako zagotavljamo lastno udeležbo?</a:t>
            </a:r>
          </a:p>
          <a:p>
            <a:pPr>
              <a:lnSpc>
                <a:spcPct val="150000"/>
              </a:lnSpc>
            </a:pPr>
            <a:r>
              <a:rPr lang="pl-PL" sz="2800" b="1" dirty="0">
                <a:solidFill>
                  <a:prstClr val="black"/>
                </a:solidFill>
                <a:latin typeface="Ubuntu" panose="020B0504030602030204" pitchFamily="34" charset="0"/>
              </a:rPr>
              <a:t>Kdo je lahko sofinancer?</a:t>
            </a:r>
          </a:p>
          <a:p>
            <a:pPr>
              <a:lnSpc>
                <a:spcPct val="150000"/>
              </a:lnSpc>
            </a:pPr>
            <a:r>
              <a:rPr lang="pl-PL" sz="2800" b="1" dirty="0">
                <a:solidFill>
                  <a:prstClr val="black"/>
                </a:solidFill>
                <a:latin typeface="Ubuntu" panose="020B0504030602030204" pitchFamily="34" charset="0"/>
              </a:rPr>
              <a:t>Prispevek v naravi!</a:t>
            </a:r>
          </a:p>
          <a:p>
            <a:pPr>
              <a:lnSpc>
                <a:spcPct val="150000"/>
              </a:lnSpc>
            </a:pPr>
            <a:r>
              <a:rPr lang="pl-PL" sz="2800" b="1" dirty="0">
                <a:solidFill>
                  <a:prstClr val="black"/>
                </a:solidFill>
                <a:latin typeface="Ubuntu" panose="020B0504030602030204" pitchFamily="34" charset="0"/>
              </a:rPr>
              <a:t>Pravilo 2%.</a:t>
            </a:r>
          </a:p>
          <a:p>
            <a:pPr>
              <a:lnSpc>
                <a:spcPct val="150000"/>
              </a:lnSpc>
            </a:pPr>
            <a:r>
              <a:rPr lang="pl-PL" sz="2800" b="1" dirty="0">
                <a:solidFill>
                  <a:prstClr val="black"/>
                </a:solidFill>
                <a:latin typeface="Ubuntu" panose="020B0504030602030204" pitchFamily="34" charset="0"/>
              </a:rPr>
              <a:t>Predfinanciranje.</a:t>
            </a:r>
          </a:p>
          <a:p>
            <a:pPr>
              <a:lnSpc>
                <a:spcPct val="150000"/>
              </a:lnSpc>
            </a:pPr>
            <a:r>
              <a:rPr lang="pl-PL" sz="2800" b="1" dirty="0">
                <a:solidFill>
                  <a:prstClr val="black"/>
                </a:solidFill>
                <a:latin typeface="Ubuntu" panose="020B0504030602030204" pitchFamily="34" charset="0"/>
              </a:rPr>
              <a:t>Urna postavka.</a:t>
            </a:r>
          </a:p>
          <a:p>
            <a:pPr>
              <a:lnSpc>
                <a:spcPct val="150000"/>
              </a:lnSpc>
            </a:pPr>
            <a:r>
              <a:rPr lang="pl-PL" sz="2800" b="1" dirty="0">
                <a:solidFill>
                  <a:prstClr val="black"/>
                </a:solidFill>
                <a:latin typeface="Ubuntu" panose="020B0504030602030204" pitchFamily="34" charset="0"/>
              </a:rPr>
              <a:t>Amortizacija.</a:t>
            </a:r>
          </a:p>
        </p:txBody>
      </p:sp>
      <p:pic>
        <p:nvPicPr>
          <p:cNvPr id="4" name="Slika 3">
            <a:extLst>
              <a:ext uri="{FF2B5EF4-FFF2-40B4-BE49-F238E27FC236}">
                <a16:creationId xmlns:a16="http://schemas.microsoft.com/office/drawing/2014/main" id="{99E82E10-930F-450B-B062-4602FAB948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0292" y="3307995"/>
            <a:ext cx="4124565" cy="2142631"/>
          </a:xfrm>
          <a:prstGeom prst="rect">
            <a:avLst/>
          </a:prstGeom>
        </p:spPr>
      </p:pic>
    </p:spTree>
    <p:extLst>
      <p:ext uri="{BB962C8B-B14F-4D97-AF65-F5344CB8AC3E}">
        <p14:creationId xmlns:p14="http://schemas.microsoft.com/office/powerpoint/2010/main" val="13345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Sklop: Izpolnjevanje finančnih tabel </a:t>
            </a:r>
          </a:p>
        </p:txBody>
      </p:sp>
      <p:sp>
        <p:nvSpPr>
          <p:cNvPr id="5" name="PoljeZBesedilom 4"/>
          <p:cNvSpPr txBox="1"/>
          <p:nvPr/>
        </p:nvSpPr>
        <p:spPr>
          <a:xfrm>
            <a:off x="317643" y="993656"/>
            <a:ext cx="8548487" cy="584775"/>
          </a:xfrm>
          <a:prstGeom prst="rect">
            <a:avLst/>
          </a:prstGeom>
          <a:noFill/>
        </p:spPr>
        <p:txBody>
          <a:bodyPr wrap="square" rtlCol="0">
            <a:spAutoFit/>
          </a:bodyPr>
          <a:lstStyle/>
          <a:p>
            <a:r>
              <a:rPr lang="pl-PL" sz="3200" b="1" dirty="0">
                <a:solidFill>
                  <a:prstClr val="black"/>
                </a:solidFill>
                <a:latin typeface="Ubuntu" panose="020B0504030602030204" pitchFamily="34" charset="0"/>
              </a:rPr>
              <a:t>Kdo lahko sodeluje? Finančna sposobnost</a:t>
            </a:r>
          </a:p>
        </p:txBody>
      </p:sp>
      <p:sp>
        <p:nvSpPr>
          <p:cNvPr id="12" name="PoljeZBesedilom 11"/>
          <p:cNvSpPr txBox="1"/>
          <p:nvPr/>
        </p:nvSpPr>
        <p:spPr>
          <a:xfrm>
            <a:off x="343809" y="2566955"/>
            <a:ext cx="8839965" cy="3416320"/>
          </a:xfrm>
          <a:prstGeom prst="rect">
            <a:avLst/>
          </a:prstGeom>
          <a:noFill/>
        </p:spPr>
        <p:txBody>
          <a:bodyPr wrap="square" rtlCol="0">
            <a:spAutoFit/>
          </a:bodyPr>
          <a:lstStyle/>
          <a:p>
            <a:pPr>
              <a:lnSpc>
                <a:spcPct val="150000"/>
              </a:lnSpc>
            </a:pPr>
            <a:r>
              <a:rPr lang="pl-PL" sz="2800" b="1" dirty="0">
                <a:solidFill>
                  <a:prstClr val="black"/>
                </a:solidFill>
                <a:latin typeface="Ubuntu" panose="020B0504030602030204" pitchFamily="34" charset="0"/>
              </a:rPr>
              <a:t>Zasebne inštitucije (samostojni podjetniki – </a:t>
            </a:r>
            <a:r>
              <a:rPr lang="pl-PL" sz="2800" b="1" u="sng" dirty="0">
                <a:solidFill>
                  <a:prstClr val="black"/>
                </a:solidFill>
                <a:latin typeface="Ubuntu" panose="020B0504030602030204" pitchFamily="34" charset="0"/>
              </a:rPr>
              <a:t>NE</a:t>
            </a:r>
            <a:r>
              <a:rPr lang="pl-PL" sz="2800" b="1" dirty="0">
                <a:solidFill>
                  <a:prstClr val="black"/>
                </a:solidFill>
                <a:latin typeface="Ubuntu" panose="020B0504030602030204" pitchFamily="34" charset="0"/>
              </a:rPr>
              <a:t>)</a:t>
            </a:r>
          </a:p>
          <a:p>
            <a:pPr>
              <a:lnSpc>
                <a:spcPct val="150000"/>
              </a:lnSpc>
            </a:pPr>
            <a:r>
              <a:rPr lang="pl-PL" sz="2000" b="1" i="1" dirty="0">
                <a:solidFill>
                  <a:srgbClr val="FF0000"/>
                </a:solidFill>
                <a:latin typeface="Ubuntu" panose="020B0504030602030204" pitchFamily="34" charset="0"/>
              </a:rPr>
              <a:t>--------------------------------------------------------------------------------</a:t>
            </a:r>
          </a:p>
          <a:p>
            <a:pPr marL="342900" indent="-342900">
              <a:lnSpc>
                <a:spcPct val="150000"/>
              </a:lnSpc>
              <a:buFont typeface="Courier New" panose="02070309020205020404" pitchFamily="49" charset="0"/>
              <a:buChar char="o"/>
            </a:pPr>
            <a:r>
              <a:rPr lang="pl-PL" sz="2000" b="1" i="1" dirty="0">
                <a:solidFill>
                  <a:prstClr val="black"/>
                </a:solidFill>
                <a:latin typeface="Ubuntu" panose="020B0504030602030204" pitchFamily="34" charset="0"/>
              </a:rPr>
              <a:t>Poenostavljena finančna izjava  (Excel)</a:t>
            </a:r>
          </a:p>
          <a:p>
            <a:pPr marL="342900" indent="-342900">
              <a:lnSpc>
                <a:spcPct val="114000"/>
              </a:lnSpc>
              <a:buFont typeface="Courier New" panose="02070309020205020404" pitchFamily="49" charset="0"/>
              <a:buChar char="o"/>
            </a:pPr>
            <a:r>
              <a:rPr lang="pl-PL" sz="2000" b="1" i="1" dirty="0">
                <a:solidFill>
                  <a:prstClr val="black"/>
                </a:solidFill>
                <a:latin typeface="Ubuntu" panose="020B0504030602030204" pitchFamily="34" charset="0"/>
              </a:rPr>
              <a:t>Najnovejša bilanca stanja</a:t>
            </a:r>
          </a:p>
          <a:p>
            <a:pPr marL="342900" indent="-342900">
              <a:lnSpc>
                <a:spcPct val="114000"/>
              </a:lnSpc>
              <a:buFont typeface="Courier New" panose="02070309020205020404" pitchFamily="49" charset="0"/>
              <a:buChar char="o"/>
            </a:pPr>
            <a:r>
              <a:rPr lang="pl-PL" sz="2000" b="1" i="1" dirty="0">
                <a:solidFill>
                  <a:prstClr val="black"/>
                </a:solidFill>
                <a:latin typeface="Ubuntu" panose="020B0504030602030204" pitchFamily="34" charset="0"/>
              </a:rPr>
              <a:t>Izkaz poslovnega izida</a:t>
            </a:r>
          </a:p>
          <a:p>
            <a:pPr marL="342900" indent="-342900">
              <a:lnSpc>
                <a:spcPct val="114000"/>
              </a:lnSpc>
              <a:buFont typeface="Courier New" panose="02070309020205020404" pitchFamily="49" charset="0"/>
              <a:buChar char="o"/>
            </a:pPr>
            <a:r>
              <a:rPr lang="pl-PL" sz="2000" b="1" i="1" dirty="0">
                <a:solidFill>
                  <a:srgbClr val="FF0000"/>
                </a:solidFill>
                <a:latin typeface="Ubuntu" panose="020B0504030602030204" pitchFamily="34" charset="0"/>
              </a:rPr>
              <a:t>EU prispevek &gt; 750.000 EUR		</a:t>
            </a:r>
            <a:r>
              <a:rPr lang="pl-PL" sz="2000" b="1" i="1" dirty="0">
                <a:solidFill>
                  <a:prstClr val="black"/>
                </a:solidFill>
                <a:latin typeface="Ubuntu" panose="020B0504030602030204" pitchFamily="34" charset="0"/>
              </a:rPr>
              <a:t>Revizijsko poročilo (prijavitelj) </a:t>
            </a:r>
          </a:p>
          <a:p>
            <a:pPr marL="342900" indent="-342900">
              <a:lnSpc>
                <a:spcPct val="114000"/>
              </a:lnSpc>
              <a:buFont typeface="Courier New" panose="02070309020205020404" pitchFamily="49" charset="0"/>
              <a:buChar char="o"/>
            </a:pPr>
            <a:r>
              <a:rPr lang="pl-PL" sz="2000" b="1" i="1" dirty="0">
                <a:solidFill>
                  <a:prstClr val="black"/>
                </a:solidFill>
                <a:latin typeface="Ubuntu" panose="020B0504030602030204" pitchFamily="34" charset="0"/>
              </a:rPr>
              <a:t>Načrt upravljanja / Poslovni načrt za vsaj 12 mesecev</a:t>
            </a:r>
          </a:p>
          <a:p>
            <a:pPr marL="342900" indent="-342900">
              <a:lnSpc>
                <a:spcPct val="114000"/>
              </a:lnSpc>
              <a:buFont typeface="Courier New" panose="02070309020205020404" pitchFamily="49" charset="0"/>
              <a:buChar char="o"/>
            </a:pPr>
            <a:r>
              <a:rPr lang="pl-PL" sz="2000" b="1" i="1" dirty="0">
                <a:solidFill>
                  <a:prstClr val="black"/>
                </a:solidFill>
                <a:latin typeface="Ubuntu" panose="020B0504030602030204" pitchFamily="34" charset="0"/>
              </a:rPr>
              <a:t>Bančna garancija</a:t>
            </a:r>
            <a:endParaRPr lang="pl-PL" sz="2000" b="1" i="1" u="sng" dirty="0">
              <a:solidFill>
                <a:prstClr val="black"/>
              </a:solidFill>
              <a:latin typeface="Ubuntu" panose="020B0504030602030204" pitchFamily="34" charset="0"/>
            </a:endParaRPr>
          </a:p>
        </p:txBody>
      </p:sp>
      <p:sp>
        <p:nvSpPr>
          <p:cNvPr id="14" name="PoljeZBesedilom 13"/>
          <p:cNvSpPr txBox="1"/>
          <p:nvPr/>
        </p:nvSpPr>
        <p:spPr>
          <a:xfrm>
            <a:off x="329542" y="1807808"/>
            <a:ext cx="8536588" cy="830997"/>
          </a:xfrm>
          <a:prstGeom prst="rect">
            <a:avLst/>
          </a:prstGeom>
          <a:noFill/>
        </p:spPr>
        <p:txBody>
          <a:bodyPr wrap="square" rtlCol="0">
            <a:spAutoFit/>
          </a:bodyPr>
          <a:lstStyle/>
          <a:p>
            <a:r>
              <a:rPr lang="pl-PL" sz="2800" b="1" dirty="0">
                <a:solidFill>
                  <a:prstClr val="black"/>
                </a:solidFill>
                <a:latin typeface="Ubuntu" panose="020B0504030602030204" pitchFamily="34" charset="0"/>
              </a:rPr>
              <a:t>Javne inštitucije</a:t>
            </a:r>
          </a:p>
          <a:p>
            <a:pPr marL="342900" indent="-342900">
              <a:buFont typeface="Courier New" panose="02070309020205020404" pitchFamily="49" charset="0"/>
              <a:buChar char="o"/>
            </a:pPr>
            <a:r>
              <a:rPr lang="pl-PL" sz="2000" b="1" i="1" dirty="0">
                <a:solidFill>
                  <a:srgbClr val="FF0000"/>
                </a:solidFill>
                <a:latin typeface="Ubuntu" panose="020B0504030602030204" pitchFamily="34" charset="0"/>
              </a:rPr>
              <a:t>Public Body Declaration</a:t>
            </a:r>
            <a:endParaRPr lang="pl-PL" sz="2000" b="1" dirty="0">
              <a:solidFill>
                <a:prstClr val="black"/>
              </a:solidFill>
              <a:latin typeface="Ubuntu" panose="020B0504030602030204" pitchFamily="34" charset="0"/>
            </a:endParaRPr>
          </a:p>
        </p:txBody>
      </p:sp>
      <p:sp>
        <p:nvSpPr>
          <p:cNvPr id="6" name="Pravokotnik 5"/>
          <p:cNvSpPr/>
          <p:nvPr/>
        </p:nvSpPr>
        <p:spPr>
          <a:xfrm>
            <a:off x="343808" y="1772816"/>
            <a:ext cx="8522321"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21" name="Pravokotnik 20"/>
          <p:cNvSpPr/>
          <p:nvPr/>
        </p:nvSpPr>
        <p:spPr>
          <a:xfrm>
            <a:off x="343809" y="2705533"/>
            <a:ext cx="8522321" cy="3255518"/>
          </a:xfrm>
          <a:prstGeom prst="rect">
            <a:avLst/>
          </a:prstGeom>
          <a:noFill/>
          <a:ln>
            <a:solidFill>
              <a:srgbClr val="6CC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7" name="Desna puščica 6"/>
          <p:cNvSpPr/>
          <p:nvPr/>
        </p:nvSpPr>
        <p:spPr>
          <a:xfrm>
            <a:off x="4247963" y="4930118"/>
            <a:ext cx="648072" cy="247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Tree>
    <p:extLst>
      <p:ext uri="{BB962C8B-B14F-4D97-AF65-F5344CB8AC3E}">
        <p14:creationId xmlns:p14="http://schemas.microsoft.com/office/powerpoint/2010/main" val="265797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6" grpId="0" animBg="1"/>
      <p:bldP spid="21"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black"/>
                </a:solidFill>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3" name="PoljeZBesedilom 2"/>
          <p:cNvSpPr txBox="1"/>
          <p:nvPr/>
        </p:nvSpPr>
        <p:spPr>
          <a:xfrm>
            <a:off x="476049" y="836712"/>
            <a:ext cx="8231675" cy="6832640"/>
          </a:xfrm>
          <a:prstGeom prst="rect">
            <a:avLst/>
          </a:prstGeom>
          <a:noFill/>
        </p:spPr>
        <p:txBody>
          <a:bodyPr wrap="square" rtlCol="0">
            <a:spAutoFit/>
          </a:bodyPr>
          <a:lstStyle/>
          <a:p>
            <a:pPr algn="ctr"/>
            <a:r>
              <a:rPr lang="sl-SI" sz="2400" b="1" dirty="0">
                <a:solidFill>
                  <a:prstClr val="black"/>
                </a:solidFill>
              </a:rPr>
              <a:t>F OBRAZCI</a:t>
            </a:r>
          </a:p>
          <a:p>
            <a:endParaRPr lang="sl-SI" dirty="0">
              <a:solidFill>
                <a:prstClr val="black"/>
              </a:solidFill>
            </a:endParaRPr>
          </a:p>
          <a:p>
            <a:pPr algn="ctr"/>
            <a:r>
              <a:rPr lang="sl-SI" u="sng" dirty="0">
                <a:solidFill>
                  <a:prstClr val="black"/>
                </a:solidFill>
              </a:rPr>
              <a:t>Podroben finančni povzetek vrst </a:t>
            </a:r>
            <a:r>
              <a:rPr lang="sl-SI" b="1" u="sng" dirty="0">
                <a:solidFill>
                  <a:prstClr val="black"/>
                </a:solidFill>
              </a:rPr>
              <a:t>upravičenih </a:t>
            </a:r>
            <a:r>
              <a:rPr lang="sl-SI" u="sng" dirty="0">
                <a:solidFill>
                  <a:prstClr val="black"/>
                </a:solidFill>
              </a:rPr>
              <a:t>stroškov </a:t>
            </a:r>
          </a:p>
          <a:p>
            <a:endParaRPr lang="sl-SI" dirty="0">
              <a:solidFill>
                <a:prstClr val="black"/>
              </a:solidFill>
            </a:endParaRPr>
          </a:p>
          <a:p>
            <a:r>
              <a:rPr lang="sl-SI" dirty="0">
                <a:solidFill>
                  <a:prstClr val="black"/>
                </a:solidFill>
              </a:rPr>
              <a:t>Katere podsklope vsebuje:</a:t>
            </a:r>
          </a:p>
          <a:p>
            <a:endParaRPr lang="sl-SI" dirty="0">
              <a:solidFill>
                <a:prstClr val="black"/>
              </a:solidFill>
            </a:endParaRPr>
          </a:p>
          <a:p>
            <a:r>
              <a:rPr lang="sl-SI" u="sng" dirty="0">
                <a:solidFill>
                  <a:prstClr val="black"/>
                </a:solidFill>
              </a:rPr>
              <a:t>Neposredni </a:t>
            </a:r>
            <a:r>
              <a:rPr lang="sl-SI" b="1" i="1" u="sng" dirty="0">
                <a:solidFill>
                  <a:prstClr val="black"/>
                </a:solidFill>
              </a:rPr>
              <a:t>(direktni) </a:t>
            </a:r>
            <a:r>
              <a:rPr lang="sl-SI" u="sng" dirty="0" err="1">
                <a:solidFill>
                  <a:prstClr val="black"/>
                </a:solidFill>
              </a:rPr>
              <a:t>stroški</a:t>
            </a:r>
            <a:r>
              <a:rPr lang="sl-SI" dirty="0" err="1">
                <a:solidFill>
                  <a:prstClr val="black"/>
                </a:solidFill>
              </a:rPr>
              <a:t>		</a:t>
            </a:r>
            <a:r>
              <a:rPr lang="sl-SI" u="sng" dirty="0" err="1">
                <a:solidFill>
                  <a:prstClr val="black"/>
                </a:solidFill>
              </a:rPr>
              <a:t>Posredni</a:t>
            </a:r>
            <a:r>
              <a:rPr lang="sl-SI" u="sng" dirty="0">
                <a:solidFill>
                  <a:prstClr val="black"/>
                </a:solidFill>
              </a:rPr>
              <a:t> </a:t>
            </a:r>
            <a:r>
              <a:rPr lang="sl-SI" b="1" i="1" u="sng" dirty="0">
                <a:solidFill>
                  <a:prstClr val="black"/>
                </a:solidFill>
              </a:rPr>
              <a:t>(indirektni) </a:t>
            </a:r>
            <a:r>
              <a:rPr lang="sl-SI" u="sng" dirty="0">
                <a:solidFill>
                  <a:prstClr val="black"/>
                </a:solidFill>
              </a:rPr>
              <a:t>stroški</a:t>
            </a:r>
          </a:p>
          <a:p>
            <a:endParaRPr lang="sl-SI" dirty="0">
              <a:solidFill>
                <a:prstClr val="black"/>
              </a:solidFill>
            </a:endParaRPr>
          </a:p>
          <a:p>
            <a:r>
              <a:rPr lang="sl-SI" dirty="0">
                <a:solidFill>
                  <a:prstClr val="black"/>
                </a:solidFill>
              </a:rPr>
              <a:t>F1 – Direktni stroški osebja		</a:t>
            </a:r>
          </a:p>
          <a:p>
            <a:r>
              <a:rPr lang="sl-SI" dirty="0">
                <a:solidFill>
                  <a:prstClr val="black"/>
                </a:solidFill>
              </a:rPr>
              <a:t>F2 – Potni stroški</a:t>
            </a:r>
          </a:p>
          <a:p>
            <a:r>
              <a:rPr lang="sl-SI" dirty="0">
                <a:solidFill>
                  <a:prstClr val="black"/>
                </a:solidFill>
              </a:rPr>
              <a:t>F3 – Zunanje storitve</a:t>
            </a:r>
          </a:p>
          <a:p>
            <a:r>
              <a:rPr lang="sl-SI" dirty="0">
                <a:solidFill>
                  <a:prstClr val="black"/>
                </a:solidFill>
              </a:rPr>
              <a:t>F4a – Strošek infrastrukture</a:t>
            </a:r>
            <a:endParaRPr lang="sl-SI" b="1" dirty="0">
              <a:solidFill>
                <a:prstClr val="black"/>
              </a:solidFill>
            </a:endParaRPr>
          </a:p>
          <a:p>
            <a:r>
              <a:rPr lang="sl-SI" dirty="0">
                <a:solidFill>
                  <a:prstClr val="black"/>
                </a:solidFill>
              </a:rPr>
              <a:t>F4b – Strošek opreme</a:t>
            </a:r>
          </a:p>
          <a:p>
            <a:r>
              <a:rPr lang="sl-SI" dirty="0">
                <a:solidFill>
                  <a:prstClr val="black"/>
                </a:solidFill>
              </a:rPr>
              <a:t>F4c – Strošek prototipa</a:t>
            </a:r>
          </a:p>
          <a:p>
            <a:r>
              <a:rPr lang="sl-SI" dirty="0">
                <a:solidFill>
                  <a:prstClr val="black"/>
                </a:solidFill>
              </a:rPr>
              <a:t>F5a-c – Zemljišče (nakup/najem)</a:t>
            </a:r>
          </a:p>
          <a:p>
            <a:r>
              <a:rPr lang="sl-SI" dirty="0">
                <a:solidFill>
                  <a:prstClr val="black"/>
                </a:solidFill>
              </a:rPr>
              <a:t>F6 – Strošek potrošnega materiala</a:t>
            </a:r>
          </a:p>
          <a:p>
            <a:r>
              <a:rPr lang="sl-SI" dirty="0">
                <a:solidFill>
                  <a:prstClr val="black"/>
                </a:solidFill>
              </a:rPr>
              <a:t>(</a:t>
            </a:r>
            <a:r>
              <a:rPr lang="sl-SI" dirty="0" err="1">
                <a:solidFill>
                  <a:prstClr val="black"/>
                </a:solidFill>
              </a:rPr>
              <a:t>consumables</a:t>
            </a:r>
            <a:r>
              <a:rPr lang="sl-SI" dirty="0">
                <a:solidFill>
                  <a:prstClr val="black"/>
                </a:solidFill>
              </a:rPr>
              <a:t>)</a:t>
            </a:r>
          </a:p>
          <a:p>
            <a:r>
              <a:rPr lang="sl-SI" dirty="0">
                <a:solidFill>
                  <a:prstClr val="black"/>
                </a:solidFill>
              </a:rPr>
              <a:t>F7 – Ostali stroški</a:t>
            </a:r>
          </a:p>
          <a:p>
            <a:endParaRPr lang="sl-SI" dirty="0">
              <a:solidFill>
                <a:prstClr val="black"/>
              </a:solidFill>
            </a:endParaRPr>
          </a:p>
          <a:p>
            <a:endParaRPr lang="sl-SI" dirty="0">
              <a:solidFill>
                <a:prstClr val="black"/>
              </a:solidFill>
            </a:endParaRPr>
          </a:p>
          <a:p>
            <a:endParaRPr lang="sl-SI" dirty="0">
              <a:solidFill>
                <a:prstClr val="black"/>
              </a:solidFill>
            </a:endParaRPr>
          </a:p>
          <a:p>
            <a:endParaRPr lang="sl-SI" dirty="0">
              <a:solidFill>
                <a:prstClr val="black"/>
              </a:solidFill>
            </a:endParaRPr>
          </a:p>
          <a:p>
            <a:endParaRPr lang="sl-SI" dirty="0">
              <a:solidFill>
                <a:prstClr val="black"/>
              </a:solidFill>
            </a:endParaRPr>
          </a:p>
          <a:p>
            <a:endParaRPr lang="sl-SI" dirty="0">
              <a:solidFill>
                <a:prstClr val="black"/>
              </a:solidFill>
            </a:endParaRPr>
          </a:p>
        </p:txBody>
      </p:sp>
      <p:sp>
        <p:nvSpPr>
          <p:cNvPr id="4" name="Pravokotnik 3"/>
          <p:cNvSpPr/>
          <p:nvPr/>
        </p:nvSpPr>
        <p:spPr>
          <a:xfrm>
            <a:off x="444781" y="3068960"/>
            <a:ext cx="3535561" cy="2855395"/>
          </a:xfrm>
          <a:prstGeom prst="rect">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14" name="Pravokotnik 13"/>
          <p:cNvSpPr/>
          <p:nvPr/>
        </p:nvSpPr>
        <p:spPr>
          <a:xfrm>
            <a:off x="4110047" y="3068961"/>
            <a:ext cx="4597677" cy="792087"/>
          </a:xfrm>
          <a:prstGeom prst="rect">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5" name="PoljeZBesedilom 4">
            <a:extLst>
              <a:ext uri="{FF2B5EF4-FFF2-40B4-BE49-F238E27FC236}">
                <a16:creationId xmlns:a16="http://schemas.microsoft.com/office/drawing/2014/main" id="{85FCB3ED-23F8-44D9-B2ED-759AFDEF9FFB}"/>
              </a:ext>
            </a:extLst>
          </p:cNvPr>
          <p:cNvSpPr txBox="1"/>
          <p:nvPr/>
        </p:nvSpPr>
        <p:spPr>
          <a:xfrm>
            <a:off x="4127768" y="3129842"/>
            <a:ext cx="4566867" cy="923330"/>
          </a:xfrm>
          <a:prstGeom prst="rect">
            <a:avLst/>
          </a:prstGeom>
          <a:noFill/>
        </p:spPr>
        <p:txBody>
          <a:bodyPr wrap="square" rtlCol="0">
            <a:spAutoFit/>
          </a:bodyPr>
          <a:lstStyle/>
          <a:p>
            <a:r>
              <a:rPr lang="sl-SI" dirty="0">
                <a:solidFill>
                  <a:prstClr val="black"/>
                </a:solidFill>
              </a:rPr>
              <a:t>F8 – Režijski stroški </a:t>
            </a:r>
            <a:r>
              <a:rPr lang="sl-SI" b="1" dirty="0">
                <a:solidFill>
                  <a:prstClr val="black"/>
                </a:solidFill>
              </a:rPr>
              <a:t>(</a:t>
            </a:r>
            <a:r>
              <a:rPr lang="sl-SI" b="1" dirty="0" err="1">
                <a:solidFill>
                  <a:prstClr val="black"/>
                </a:solidFill>
              </a:rPr>
              <a:t>overheads</a:t>
            </a:r>
            <a:r>
              <a:rPr lang="sl-SI" b="1" dirty="0">
                <a:solidFill>
                  <a:prstClr val="black"/>
                </a:solidFill>
              </a:rPr>
              <a:t>) do 7% upravičenih stroškov</a:t>
            </a:r>
          </a:p>
          <a:p>
            <a:endParaRPr lang="sl-SI" dirty="0">
              <a:solidFill>
                <a:prstClr val="black"/>
              </a:solidFill>
            </a:endParaRPr>
          </a:p>
        </p:txBody>
      </p:sp>
      <p:sp>
        <p:nvSpPr>
          <p:cNvPr id="8" name="PoljeZBesedilom 7">
            <a:extLst>
              <a:ext uri="{FF2B5EF4-FFF2-40B4-BE49-F238E27FC236}">
                <a16:creationId xmlns:a16="http://schemas.microsoft.com/office/drawing/2014/main" id="{6C9AC660-0B4B-451A-BA9C-031927E533F2}"/>
              </a:ext>
            </a:extLst>
          </p:cNvPr>
          <p:cNvSpPr txBox="1"/>
          <p:nvPr/>
        </p:nvSpPr>
        <p:spPr>
          <a:xfrm>
            <a:off x="5004048" y="4365104"/>
            <a:ext cx="184731" cy="369332"/>
          </a:xfrm>
          <a:prstGeom prst="rect">
            <a:avLst/>
          </a:prstGeom>
          <a:noFill/>
        </p:spPr>
        <p:txBody>
          <a:bodyPr wrap="none" rtlCol="0">
            <a:spAutoFit/>
          </a:bodyPr>
          <a:lstStyle/>
          <a:p>
            <a:endParaRPr lang="sl-SI" dirty="0">
              <a:solidFill>
                <a:prstClr val="black"/>
              </a:solidFill>
            </a:endParaRPr>
          </a:p>
        </p:txBody>
      </p:sp>
    </p:spTree>
    <p:extLst>
      <p:ext uri="{BB962C8B-B14F-4D97-AF65-F5344CB8AC3E}">
        <p14:creationId xmlns:p14="http://schemas.microsoft.com/office/powerpoint/2010/main" val="3231215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white"/>
                </a:solidFill>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3" name="PoljeZBesedilom 2"/>
          <p:cNvSpPr txBox="1"/>
          <p:nvPr/>
        </p:nvSpPr>
        <p:spPr>
          <a:xfrm>
            <a:off x="444781" y="908720"/>
            <a:ext cx="8231675" cy="3785652"/>
          </a:xfrm>
          <a:prstGeom prst="rect">
            <a:avLst/>
          </a:prstGeom>
          <a:noFill/>
        </p:spPr>
        <p:txBody>
          <a:bodyPr wrap="square" rtlCol="0">
            <a:spAutoFit/>
          </a:bodyPr>
          <a:lstStyle/>
          <a:p>
            <a:pPr algn="ctr"/>
            <a:r>
              <a:rPr lang="sl-SI" sz="2400" dirty="0">
                <a:solidFill>
                  <a:prstClr val="black"/>
                </a:solidFill>
              </a:rPr>
              <a:t>Splošne opombe</a:t>
            </a:r>
          </a:p>
          <a:p>
            <a:endParaRPr lang="sl-SI" dirty="0">
              <a:solidFill>
                <a:prstClr val="black"/>
              </a:solidFill>
            </a:endParaRPr>
          </a:p>
          <a:p>
            <a:pPr algn="ctr"/>
            <a:endParaRPr lang="sl-SI" u="sng" dirty="0">
              <a:solidFill>
                <a:prstClr val="black"/>
              </a:solidFill>
            </a:endParaRPr>
          </a:p>
          <a:p>
            <a:pPr algn="ctr"/>
            <a:endParaRPr lang="sl-SI" u="sng" dirty="0">
              <a:solidFill>
                <a:prstClr val="black"/>
              </a:solidFill>
            </a:endParaRPr>
          </a:p>
          <a:p>
            <a:pPr algn="ctr"/>
            <a:endParaRPr lang="sl-SI" u="sng" dirty="0">
              <a:solidFill>
                <a:prstClr val="black"/>
              </a:solidFill>
            </a:endParaRPr>
          </a:p>
          <a:p>
            <a:pPr algn="ctr"/>
            <a:endParaRPr lang="sl-SI" u="sng" dirty="0">
              <a:solidFill>
                <a:prstClr val="black"/>
              </a:solidFill>
            </a:endParaRPr>
          </a:p>
          <a:p>
            <a:pPr marL="285750" indent="-285750">
              <a:buFont typeface="Wingdings" panose="05000000000000000000" pitchFamily="2" charset="2"/>
              <a:buChar char="Ø"/>
            </a:pPr>
            <a:r>
              <a:rPr lang="sl-SI" dirty="0">
                <a:solidFill>
                  <a:srgbClr val="FF0000"/>
                </a:solidFill>
              </a:rPr>
              <a:t>Zaokroževanje </a:t>
            </a:r>
            <a:r>
              <a:rPr lang="sl-SI" dirty="0">
                <a:solidFill>
                  <a:prstClr val="black"/>
                </a:solidFill>
              </a:rPr>
              <a:t>stroškov na cela števila, brez decimalk</a:t>
            </a:r>
          </a:p>
          <a:p>
            <a:pPr marL="285750" indent="-285750">
              <a:buFont typeface="Wingdings" panose="05000000000000000000" pitchFamily="2" charset="2"/>
              <a:buChar char="Ø"/>
            </a:pPr>
            <a:endParaRPr lang="sl-SI" dirty="0">
              <a:solidFill>
                <a:srgbClr val="FF0000"/>
              </a:solidFill>
            </a:endParaRPr>
          </a:p>
          <a:p>
            <a:pPr marL="285750" indent="-285750">
              <a:buFont typeface="Wingdings" panose="05000000000000000000" pitchFamily="2" charset="2"/>
              <a:buChar char="Ø"/>
            </a:pPr>
            <a:r>
              <a:rPr lang="sl-SI" dirty="0">
                <a:solidFill>
                  <a:prstClr val="black"/>
                </a:solidFill>
              </a:rPr>
              <a:t>Poslovanje med PP, povezanimi osebami (ZGD)</a:t>
            </a:r>
          </a:p>
          <a:p>
            <a:endParaRPr lang="sl-SI" dirty="0">
              <a:solidFill>
                <a:prstClr val="black"/>
              </a:solidFill>
            </a:endParaRPr>
          </a:p>
          <a:p>
            <a:pPr marL="285750" indent="-285750">
              <a:buFont typeface="Wingdings" panose="05000000000000000000" pitchFamily="2" charset="2"/>
              <a:buChar char="Ø"/>
            </a:pPr>
            <a:r>
              <a:rPr lang="sl-SI" dirty="0">
                <a:solidFill>
                  <a:prstClr val="black"/>
                </a:solidFill>
              </a:rPr>
              <a:t>DDV:	</a:t>
            </a:r>
            <a:r>
              <a:rPr lang="sl-SI" b="1" dirty="0">
                <a:solidFill>
                  <a:prstClr val="black"/>
                </a:solidFill>
              </a:rPr>
              <a:t>	</a:t>
            </a:r>
            <a:r>
              <a:rPr lang="sl-SI" b="1" u="sng" dirty="0">
                <a:solidFill>
                  <a:prstClr val="black"/>
                </a:solidFill>
              </a:rPr>
              <a:t>Upravičen strošek</a:t>
            </a:r>
          </a:p>
          <a:p>
            <a:pPr marL="285750" indent="-285750">
              <a:buFont typeface="Wingdings" panose="05000000000000000000" pitchFamily="2" charset="2"/>
              <a:buChar char="Ø"/>
            </a:pPr>
            <a:endParaRPr lang="sl-SI" b="1" u="sng" dirty="0">
              <a:solidFill>
                <a:prstClr val="black"/>
              </a:solidFill>
            </a:endParaRPr>
          </a:p>
          <a:p>
            <a:pPr marL="285750" indent="-285750">
              <a:buFont typeface="Wingdings" panose="05000000000000000000" pitchFamily="2" charset="2"/>
              <a:buChar char="Ø"/>
            </a:pPr>
            <a:r>
              <a:rPr lang="sl-SI" b="1" u="sng" dirty="0">
                <a:solidFill>
                  <a:prstClr val="black"/>
                </a:solidFill>
              </a:rPr>
              <a:t>Upravičeni stroški (čas nastanka)</a:t>
            </a:r>
            <a:endParaRPr lang="sl-SI" dirty="0">
              <a:solidFill>
                <a:prstClr val="black"/>
              </a:solidFill>
            </a:endParaRPr>
          </a:p>
        </p:txBody>
      </p:sp>
    </p:spTree>
    <p:extLst>
      <p:ext uri="{BB962C8B-B14F-4D97-AF65-F5344CB8AC3E}">
        <p14:creationId xmlns:p14="http://schemas.microsoft.com/office/powerpoint/2010/main" val="301350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white"/>
                </a:solidFill>
              </a:rPr>
              <a:t>Izpolnjevanje LIFE prijavnice: Primer </a:t>
            </a:r>
            <a:r>
              <a:rPr lang="sl-SI" sz="2000">
                <a:solidFill>
                  <a:prstClr val="white"/>
                </a:solidFill>
              </a:rPr>
              <a:t>izpolnjenega stroškovnika za CN</a:t>
            </a:r>
            <a:endParaRPr lang="sl-SI" sz="2000" dirty="0">
              <a:solidFill>
                <a:prstClr val="white"/>
              </a:solidFill>
            </a:endParaRP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pic>
        <p:nvPicPr>
          <p:cNvPr id="4" name="Slika 3">
            <a:extLst>
              <a:ext uri="{FF2B5EF4-FFF2-40B4-BE49-F238E27FC236}">
                <a16:creationId xmlns:a16="http://schemas.microsoft.com/office/drawing/2014/main" id="{46E43B83-6316-4412-A42D-26A92A388A5F}"/>
              </a:ext>
            </a:extLst>
          </p:cNvPr>
          <p:cNvPicPr>
            <a:picLocks noChangeAspect="1"/>
          </p:cNvPicPr>
          <p:nvPr/>
        </p:nvPicPr>
        <p:blipFill>
          <a:blip r:embed="rId7"/>
          <a:stretch>
            <a:fillRect/>
          </a:stretch>
        </p:blipFill>
        <p:spPr>
          <a:xfrm>
            <a:off x="1581961" y="1028476"/>
            <a:ext cx="6135786" cy="4404998"/>
          </a:xfrm>
          <a:prstGeom prst="rect">
            <a:avLst/>
          </a:prstGeom>
        </p:spPr>
      </p:pic>
    </p:spTree>
    <p:extLst>
      <p:ext uri="{BB962C8B-B14F-4D97-AF65-F5344CB8AC3E}">
        <p14:creationId xmlns:p14="http://schemas.microsoft.com/office/powerpoint/2010/main" val="142203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black"/>
                </a:solidFill>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3" name="PoljeZBesedilom 2"/>
          <p:cNvSpPr txBox="1"/>
          <p:nvPr/>
        </p:nvSpPr>
        <p:spPr>
          <a:xfrm>
            <a:off x="425077" y="714313"/>
            <a:ext cx="8231675" cy="2185214"/>
          </a:xfrm>
          <a:prstGeom prst="rect">
            <a:avLst/>
          </a:prstGeom>
          <a:noFill/>
        </p:spPr>
        <p:txBody>
          <a:bodyPr wrap="square" rtlCol="0">
            <a:spAutoFit/>
          </a:bodyPr>
          <a:lstStyle/>
          <a:p>
            <a:pPr algn="ctr"/>
            <a:r>
              <a:rPr lang="sl-SI" sz="2800" b="1" dirty="0">
                <a:solidFill>
                  <a:prstClr val="black"/>
                </a:solidFill>
              </a:rPr>
              <a:t>F1 – Direktni stroški osebja</a:t>
            </a:r>
          </a:p>
          <a:p>
            <a:endParaRPr lang="sl-SI" dirty="0">
              <a:solidFill>
                <a:prstClr val="black"/>
              </a:solidFill>
            </a:endParaRPr>
          </a:p>
          <a:p>
            <a:endParaRPr lang="sl-SI" dirty="0">
              <a:solidFill>
                <a:prstClr val="black"/>
              </a:solidFill>
            </a:endParaRPr>
          </a:p>
          <a:p>
            <a:endParaRPr lang="sl-SI" dirty="0">
              <a:solidFill>
                <a:prstClr val="black"/>
              </a:solidFill>
            </a:endParaRPr>
          </a:p>
          <a:p>
            <a:endParaRPr lang="sl-SI" dirty="0">
              <a:solidFill>
                <a:prstClr val="black"/>
              </a:solidFill>
            </a:endParaRPr>
          </a:p>
          <a:p>
            <a:endParaRPr lang="sl-SI" dirty="0">
              <a:solidFill>
                <a:prstClr val="black"/>
              </a:solidFill>
            </a:endParaRPr>
          </a:p>
          <a:p>
            <a:endParaRPr lang="sl-SI" dirty="0">
              <a:solidFill>
                <a:prstClr val="black"/>
              </a:solidFill>
            </a:endParaRP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647" y="1381417"/>
            <a:ext cx="8892480" cy="2268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avokotnik 4"/>
          <p:cNvSpPr/>
          <p:nvPr/>
        </p:nvSpPr>
        <p:spPr>
          <a:xfrm>
            <a:off x="6391916" y="2472955"/>
            <a:ext cx="844380" cy="113441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pic>
        <p:nvPicPr>
          <p:cNvPr id="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4463" y="4077072"/>
            <a:ext cx="5083664" cy="181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uščica gor 3"/>
          <p:cNvSpPr/>
          <p:nvPr/>
        </p:nvSpPr>
        <p:spPr>
          <a:xfrm rot="1196691">
            <a:off x="6392997" y="3796842"/>
            <a:ext cx="360040" cy="7920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9" name="Pravokotnik 8"/>
          <p:cNvSpPr/>
          <p:nvPr/>
        </p:nvSpPr>
        <p:spPr>
          <a:xfrm>
            <a:off x="4045493" y="5589240"/>
            <a:ext cx="4901604" cy="2998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10" name="Pravokotnik 9"/>
          <p:cNvSpPr/>
          <p:nvPr/>
        </p:nvSpPr>
        <p:spPr>
          <a:xfrm>
            <a:off x="155575" y="3771144"/>
            <a:ext cx="3552329" cy="1477328"/>
          </a:xfrm>
          <a:prstGeom prst="rect">
            <a:avLst/>
          </a:prstGeom>
        </p:spPr>
        <p:txBody>
          <a:bodyPr wrap="square">
            <a:spAutoFit/>
          </a:bodyPr>
          <a:lstStyle/>
          <a:p>
            <a:endParaRPr lang="sl-SI" dirty="0">
              <a:solidFill>
                <a:prstClr val="black"/>
              </a:solidFill>
            </a:endParaRPr>
          </a:p>
          <a:p>
            <a:pPr marL="285750" indent="-285750">
              <a:buFont typeface="Wingdings" panose="05000000000000000000" pitchFamily="2" charset="2"/>
              <a:buChar char="Ø"/>
            </a:pPr>
            <a:r>
              <a:rPr lang="sl-SI" dirty="0">
                <a:solidFill>
                  <a:prstClr val="black"/>
                </a:solidFill>
              </a:rPr>
              <a:t>Izračun</a:t>
            </a:r>
            <a:r>
              <a:rPr lang="sl-SI" dirty="0">
                <a:solidFill>
                  <a:srgbClr val="FF0000"/>
                </a:solidFill>
              </a:rPr>
              <a:t> dnevne postavke</a:t>
            </a:r>
          </a:p>
          <a:p>
            <a:endParaRPr lang="sl-SI" dirty="0">
              <a:solidFill>
                <a:prstClr val="black"/>
              </a:solidFill>
            </a:endParaRPr>
          </a:p>
          <a:p>
            <a:r>
              <a:rPr lang="sl-SI" dirty="0">
                <a:solidFill>
                  <a:prstClr val="black"/>
                </a:solidFill>
              </a:rPr>
              <a:t>(Bruto II + prevoz + malica + regres + nagrade + 13., 14. plača)</a:t>
            </a:r>
            <a:endParaRPr lang="sl-SI" dirty="0">
              <a:solidFill>
                <a:srgbClr val="FF0000"/>
              </a:solidFill>
            </a:endParaRPr>
          </a:p>
        </p:txBody>
      </p:sp>
    </p:spTree>
    <p:extLst>
      <p:ext uri="{BB962C8B-B14F-4D97-AF65-F5344CB8AC3E}">
        <p14:creationId xmlns:p14="http://schemas.microsoft.com/office/powerpoint/2010/main" val="1243775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dirty="0">
                <a:solidFill>
                  <a:prstClr val="black"/>
                </a:solidFill>
                <a:latin typeface="Ubuntu" panose="020B0504030602030204" pitchFamily="34" charset="0"/>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3" name="PoljeZBesedilom 2"/>
          <p:cNvSpPr txBox="1"/>
          <p:nvPr/>
        </p:nvSpPr>
        <p:spPr>
          <a:xfrm>
            <a:off x="425077" y="714313"/>
            <a:ext cx="8231675" cy="5509200"/>
          </a:xfrm>
          <a:prstGeom prst="rect">
            <a:avLst/>
          </a:prstGeom>
          <a:noFill/>
        </p:spPr>
        <p:txBody>
          <a:bodyPr wrap="square" rtlCol="0">
            <a:spAutoFit/>
          </a:bodyPr>
          <a:lstStyle/>
          <a:p>
            <a:pPr algn="ctr"/>
            <a:r>
              <a:rPr lang="sl-SI" sz="2800" b="1" dirty="0">
                <a:solidFill>
                  <a:prstClr val="black"/>
                </a:solidFill>
              </a:rPr>
              <a:t>F1 – Direktni stroški osebja</a:t>
            </a:r>
          </a:p>
          <a:p>
            <a:endParaRPr lang="sl-SI" dirty="0">
              <a:solidFill>
                <a:prstClr val="black"/>
              </a:solidFill>
            </a:endParaRPr>
          </a:p>
          <a:p>
            <a:endParaRPr lang="sl-SI" dirty="0">
              <a:solidFill>
                <a:prstClr val="black"/>
              </a:solidFill>
            </a:endParaRPr>
          </a:p>
          <a:p>
            <a:endParaRPr lang="sl-SI" sz="1600" dirty="0">
              <a:solidFill>
                <a:prstClr val="black"/>
              </a:solidFill>
              <a:latin typeface="Ubuntu" panose="020B0504030602030204" pitchFamily="34" charset="0"/>
            </a:endParaRPr>
          </a:p>
          <a:p>
            <a:endParaRPr lang="sl-SI" sz="1600" dirty="0">
              <a:solidFill>
                <a:prstClr val="black"/>
              </a:solidFill>
              <a:latin typeface="Ubuntu" panose="020B0504030602030204" pitchFamily="34" charset="0"/>
            </a:endParaRPr>
          </a:p>
          <a:p>
            <a:endParaRPr lang="sl-SI" sz="1600" dirty="0">
              <a:solidFill>
                <a:prstClr val="black"/>
              </a:solidFill>
              <a:latin typeface="Ubuntu" panose="020B0504030602030204" pitchFamily="34" charset="0"/>
            </a:endParaRPr>
          </a:p>
          <a:p>
            <a:endParaRPr lang="sl-SI" sz="1600" dirty="0">
              <a:solidFill>
                <a:prstClr val="black"/>
              </a:solidFill>
              <a:latin typeface="Ubuntu" panose="020B0504030602030204" pitchFamily="34" charset="0"/>
            </a:endParaRPr>
          </a:p>
          <a:p>
            <a:endParaRPr lang="sl-SI" sz="1600" dirty="0">
              <a:solidFill>
                <a:prstClr val="black"/>
              </a:solidFill>
              <a:latin typeface="Ubuntu" panose="020B0504030602030204" pitchFamily="34" charset="0"/>
            </a:endParaRPr>
          </a:p>
          <a:p>
            <a:endParaRPr lang="sl-SI" sz="1600" dirty="0">
              <a:solidFill>
                <a:prstClr val="black"/>
              </a:solidFill>
              <a:latin typeface="Ubuntu" panose="020B0504030602030204" pitchFamily="34" charset="0"/>
            </a:endParaRPr>
          </a:p>
          <a:p>
            <a:endParaRPr lang="sl-SI" sz="1600" dirty="0">
              <a:solidFill>
                <a:prstClr val="black"/>
              </a:solidFill>
              <a:latin typeface="Ubuntu" panose="020B0504030602030204" pitchFamily="34" charset="0"/>
            </a:endParaRPr>
          </a:p>
          <a:p>
            <a:endParaRPr lang="sl-SI" sz="1600" dirty="0">
              <a:solidFill>
                <a:prstClr val="black"/>
              </a:solidFill>
              <a:latin typeface="Ubuntu" panose="020B0504030602030204" pitchFamily="34" charset="0"/>
            </a:endParaRPr>
          </a:p>
          <a:p>
            <a:endParaRPr lang="sl-SI" sz="1600" dirty="0">
              <a:solidFill>
                <a:prstClr val="black"/>
              </a:solidFill>
              <a:latin typeface="Ubuntu" panose="020B0504030602030204" pitchFamily="34" charset="0"/>
            </a:endParaRPr>
          </a:p>
          <a:p>
            <a:endParaRPr lang="sl-SI" sz="1600" dirty="0">
              <a:solidFill>
                <a:prstClr val="black"/>
              </a:solidFill>
              <a:latin typeface="Ubuntu" panose="020B0504030602030204" pitchFamily="34" charset="0"/>
            </a:endParaRPr>
          </a:p>
          <a:p>
            <a:endParaRPr lang="sl-SI" sz="1600" dirty="0">
              <a:solidFill>
                <a:prstClr val="black"/>
              </a:solidFill>
              <a:latin typeface="Ubuntu" panose="020B0504030602030204" pitchFamily="34" charset="0"/>
            </a:endParaRPr>
          </a:p>
          <a:p>
            <a:endParaRPr lang="sl-SI" sz="1600" dirty="0">
              <a:solidFill>
                <a:prstClr val="black"/>
              </a:solidFill>
              <a:latin typeface="Ubuntu" panose="020B0504030602030204" pitchFamily="34" charset="0"/>
            </a:endParaRPr>
          </a:p>
          <a:p>
            <a:endParaRPr lang="sl-SI" sz="1600" dirty="0">
              <a:solidFill>
                <a:prstClr val="black"/>
              </a:solidFill>
              <a:latin typeface="Ubuntu" panose="020B0504030602030204" pitchFamily="34" charset="0"/>
            </a:endParaRPr>
          </a:p>
          <a:p>
            <a:r>
              <a:rPr lang="sl-SI" sz="1600" b="1" dirty="0">
                <a:solidFill>
                  <a:prstClr val="black"/>
                </a:solidFill>
                <a:latin typeface="Ubuntu" panose="020B0504030602030204" pitchFamily="34" charset="0"/>
              </a:rPr>
              <a:t>Opomba: </a:t>
            </a:r>
            <a:r>
              <a:rPr lang="sl-SI" sz="1600" b="1" dirty="0">
                <a:solidFill>
                  <a:srgbClr val="FF0000"/>
                </a:solidFill>
                <a:latin typeface="Ubuntu" panose="020B0504030602030204" pitchFamily="34" charset="0"/>
              </a:rPr>
              <a:t>Javne inštitucije (JI)</a:t>
            </a:r>
            <a:r>
              <a:rPr lang="sl-SI" sz="1600" b="1" dirty="0">
                <a:solidFill>
                  <a:prstClr val="black"/>
                </a:solidFill>
                <a:latin typeface="Ubuntu" panose="020B0504030602030204" pitchFamily="34" charset="0"/>
              </a:rPr>
              <a:t>: </a:t>
            </a:r>
            <a:r>
              <a:rPr lang="sl-SI" b="1" dirty="0">
                <a:solidFill>
                  <a:prstClr val="black"/>
                </a:solidFill>
              </a:rPr>
              <a:t>	</a:t>
            </a:r>
            <a:r>
              <a:rPr lang="sl-SI" sz="2000" b="1" dirty="0">
                <a:solidFill>
                  <a:srgbClr val="4696C8"/>
                </a:solidFill>
              </a:rPr>
              <a:t>pravilo 2 %</a:t>
            </a:r>
          </a:p>
          <a:p>
            <a:r>
              <a:rPr lang="sl-SI" b="1" dirty="0">
                <a:solidFill>
                  <a:prstClr val="black"/>
                </a:solidFill>
              </a:rPr>
              <a:t>			</a:t>
            </a:r>
            <a:r>
              <a:rPr lang="sl-SI" sz="1400" b="1" dirty="0">
                <a:solidFill>
                  <a:prstClr val="black"/>
                </a:solidFill>
                <a:latin typeface="Ubuntu" panose="020B0504030602030204" pitchFamily="34" charset="0"/>
              </a:rPr>
              <a:t>(skupni znesek lastnega vložka JI mora za 2% 					presegati znesek stroška osebja „</a:t>
            </a:r>
            <a:r>
              <a:rPr lang="sl-SI" sz="1400" b="1" dirty="0">
                <a:solidFill>
                  <a:srgbClr val="FF0000"/>
                </a:solidFill>
                <a:latin typeface="Ubuntu" panose="020B0504030602030204" pitchFamily="34" charset="0"/>
              </a:rPr>
              <a:t>non –					</a:t>
            </a:r>
            <a:r>
              <a:rPr lang="sl-SI" sz="1400" b="1" dirty="0" err="1">
                <a:solidFill>
                  <a:srgbClr val="FF0000"/>
                </a:solidFill>
                <a:latin typeface="Ubuntu" panose="020B0504030602030204" pitchFamily="34" charset="0"/>
              </a:rPr>
              <a:t>additional</a:t>
            </a:r>
            <a:r>
              <a:rPr lang="sl-SI" sz="1400" b="1" dirty="0">
                <a:solidFill>
                  <a:prstClr val="black"/>
                </a:solidFill>
                <a:latin typeface="Ubuntu" panose="020B0504030602030204" pitchFamily="34" charset="0"/>
              </a:rPr>
              <a:t>“, ki ga JI uveljavljajo na projektu)</a:t>
            </a:r>
          </a:p>
          <a:p>
            <a:endParaRPr lang="sl-SI" sz="1400" dirty="0">
              <a:solidFill>
                <a:prstClr val="black"/>
              </a:solidFill>
              <a:latin typeface="Ubuntu" panose="020B0504030602030204" pitchFamily="34" charset="0"/>
            </a:endParaRPr>
          </a:p>
        </p:txBody>
      </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9482" y="1412776"/>
            <a:ext cx="4541620" cy="315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85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0"/>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latin typeface="Ubuntu" panose="020B0504030602030204" pitchFamily="34" charset="0"/>
              </a:rPr>
              <a:t>   </a:t>
            </a:r>
            <a:r>
              <a:rPr lang="sl-SI" sz="2000" dirty="0">
                <a:solidFill>
                  <a:schemeClr val="tx1"/>
                </a:solidFill>
                <a:latin typeface="Ubuntu" panose="020B0504030602030204" pitchFamily="34" charset="0"/>
              </a:rPr>
              <a:t>Sklop: Zaključek</a:t>
            </a:r>
          </a:p>
        </p:txBody>
      </p:sp>
      <p:sp>
        <p:nvSpPr>
          <p:cNvPr id="22" name="Ograda datuma 9"/>
          <p:cNvSpPr txBox="1">
            <a:spLocks/>
          </p:cNvSpPr>
          <p:nvPr/>
        </p:nvSpPr>
        <p:spPr>
          <a:xfrm>
            <a:off x="8388424" y="163785"/>
            <a:ext cx="648072" cy="326579"/>
          </a:xfrm>
          <a:prstGeom prst="rect">
            <a:avLst/>
          </a:prstGeom>
        </p:spPr>
        <p:txBody>
          <a:bodyPr vert="horz" lIns="91440" tIns="45720" rIns="91440" bIns="45720" rtlCol="0" anchor="ctr"/>
          <a:lstStyle>
            <a:defPPr>
              <a:defRPr lang="sl-S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2B822F-EA93-42EA-BFBA-EE97A9433282}" type="datetime10">
              <a:rPr lang="sl-SI" smtClean="0">
                <a:solidFill>
                  <a:srgbClr val="706259"/>
                </a:solidFill>
              </a:rPr>
              <a:pPr/>
              <a:t>10:36</a:t>
            </a:fld>
            <a:endParaRPr lang="sl-SI" dirty="0">
              <a:solidFill>
                <a:srgbClr val="706259"/>
              </a:solidFill>
            </a:endParaRPr>
          </a:p>
        </p:txBody>
      </p:sp>
      <p:cxnSp>
        <p:nvCxnSpPr>
          <p:cNvPr id="12" name="Raven puščični povezovalnik 11"/>
          <p:cNvCxnSpPr/>
          <p:nvPr/>
        </p:nvCxnSpPr>
        <p:spPr>
          <a:xfrm>
            <a:off x="395536" y="4365104"/>
            <a:ext cx="8352928" cy="0"/>
          </a:xfrm>
          <a:prstGeom prst="straightConnector1">
            <a:avLst/>
          </a:prstGeom>
          <a:ln w="19050">
            <a:solidFill>
              <a:srgbClr val="6CC04A"/>
            </a:solidFill>
            <a:tailEnd type="stealth" w="lg" len="lg"/>
          </a:ln>
        </p:spPr>
        <p:style>
          <a:lnRef idx="1">
            <a:schemeClr val="accent1"/>
          </a:lnRef>
          <a:fillRef idx="0">
            <a:schemeClr val="accent1"/>
          </a:fillRef>
          <a:effectRef idx="0">
            <a:schemeClr val="accent1"/>
          </a:effectRef>
          <a:fontRef idx="minor">
            <a:schemeClr val="tx1"/>
          </a:fontRef>
        </p:style>
      </p:cxnSp>
      <p:sp>
        <p:nvSpPr>
          <p:cNvPr id="38" name="Pravokotnik 37"/>
          <p:cNvSpPr/>
          <p:nvPr/>
        </p:nvSpPr>
        <p:spPr>
          <a:xfrm>
            <a:off x="281712" y="5013176"/>
            <a:ext cx="8538760" cy="324036"/>
          </a:xfrm>
          <a:prstGeom prst="rect">
            <a:avLst/>
          </a:prstGeom>
          <a:solidFill>
            <a:srgbClr val="4696C8"/>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solidFill>
                  <a:srgbClr val="FFD700"/>
                </a:solidFill>
                <a:latin typeface="Ubuntu" panose="020B0504030602030204" pitchFamily="34" charset="0"/>
              </a:rPr>
              <a:t>BILATERALNI SESTANKI S PRIJAVITELJI PROJEKTOV</a:t>
            </a:r>
          </a:p>
        </p:txBody>
      </p:sp>
      <p:sp>
        <p:nvSpPr>
          <p:cNvPr id="39" name="PoljeZBesedilom 38"/>
          <p:cNvSpPr txBox="1"/>
          <p:nvPr/>
        </p:nvSpPr>
        <p:spPr>
          <a:xfrm>
            <a:off x="56649" y="4037567"/>
            <a:ext cx="1029449" cy="276999"/>
          </a:xfrm>
          <a:prstGeom prst="rect">
            <a:avLst/>
          </a:prstGeom>
          <a:noFill/>
        </p:spPr>
        <p:txBody>
          <a:bodyPr wrap="none" rtlCol="0">
            <a:spAutoFit/>
          </a:bodyPr>
          <a:lstStyle/>
          <a:p>
            <a:r>
              <a:rPr lang="sl-SI" sz="1200" b="1" dirty="0">
                <a:solidFill>
                  <a:srgbClr val="6CC04A"/>
                </a:solidFill>
                <a:latin typeface="Ubuntu" panose="020B0504030602030204" pitchFamily="34" charset="0"/>
              </a:rPr>
              <a:t>Marec 2019</a:t>
            </a:r>
          </a:p>
        </p:txBody>
      </p:sp>
      <p:sp>
        <p:nvSpPr>
          <p:cNvPr id="40" name="PoljeZBesedilom 39"/>
          <p:cNvSpPr txBox="1"/>
          <p:nvPr/>
        </p:nvSpPr>
        <p:spPr>
          <a:xfrm>
            <a:off x="7934199" y="4005063"/>
            <a:ext cx="928459" cy="276999"/>
          </a:xfrm>
          <a:prstGeom prst="rect">
            <a:avLst/>
          </a:prstGeom>
          <a:noFill/>
        </p:spPr>
        <p:txBody>
          <a:bodyPr wrap="none" rtlCol="0">
            <a:spAutoFit/>
          </a:bodyPr>
          <a:lstStyle/>
          <a:p>
            <a:r>
              <a:rPr lang="sl-SI" sz="1200" b="1" dirty="0">
                <a:solidFill>
                  <a:srgbClr val="6CC04A"/>
                </a:solidFill>
                <a:latin typeface="Ubuntu" panose="020B0504030602030204" pitchFamily="34" charset="0"/>
              </a:rPr>
              <a:t>Junij 2019</a:t>
            </a:r>
          </a:p>
        </p:txBody>
      </p:sp>
      <p:sp>
        <p:nvSpPr>
          <p:cNvPr id="41" name="PoljeZBesedilom 40"/>
          <p:cNvSpPr txBox="1"/>
          <p:nvPr/>
        </p:nvSpPr>
        <p:spPr>
          <a:xfrm>
            <a:off x="56649" y="1019465"/>
            <a:ext cx="8453532" cy="523220"/>
          </a:xfrm>
          <a:prstGeom prst="rect">
            <a:avLst/>
          </a:prstGeom>
          <a:noFill/>
        </p:spPr>
        <p:txBody>
          <a:bodyPr wrap="square" rtlCol="0">
            <a:spAutoFit/>
          </a:bodyPr>
          <a:lstStyle/>
          <a:p>
            <a:pPr lvl="1" algn="ctr"/>
            <a:r>
              <a:rPr lang="sl-SI" sz="2800" b="1" dirty="0">
                <a:latin typeface="Ubuntu" panose="020B0504030602030204" pitchFamily="34" charset="0"/>
              </a:rPr>
              <a:t>Terminski plan delavnic v letu 2019</a:t>
            </a:r>
          </a:p>
        </p:txBody>
      </p:sp>
      <p:graphicFrame>
        <p:nvGraphicFramePr>
          <p:cNvPr id="34" name="Tabela 33"/>
          <p:cNvGraphicFramePr>
            <a:graphicFrameLocks noGrp="1"/>
          </p:cNvGraphicFramePr>
          <p:nvPr>
            <p:extLst>
              <p:ext uri="{D42A27DB-BD31-4B8C-83A1-F6EECF244321}">
                <p14:modId xmlns:p14="http://schemas.microsoft.com/office/powerpoint/2010/main" val="1468575053"/>
              </p:ext>
            </p:extLst>
          </p:nvPr>
        </p:nvGraphicFramePr>
        <p:xfrm>
          <a:off x="5097268" y="2060848"/>
          <a:ext cx="2836643" cy="1632840"/>
        </p:xfrm>
        <a:graphic>
          <a:graphicData uri="http://schemas.openxmlformats.org/drawingml/2006/table">
            <a:tbl>
              <a:tblPr firstRow="1" bandRow="1">
                <a:tableStyleId>{5940675A-B579-460E-94D1-54222C63F5DA}</a:tableStyleId>
              </a:tblPr>
              <a:tblGrid>
                <a:gridCol w="2836643">
                  <a:extLst>
                    <a:ext uri="{9D8B030D-6E8A-4147-A177-3AD203B41FA5}">
                      <a16:colId xmlns:a16="http://schemas.microsoft.com/office/drawing/2014/main" val="20000"/>
                    </a:ext>
                  </a:extLst>
                </a:gridCol>
              </a:tblGrid>
              <a:tr h="317096">
                <a:tc>
                  <a:txBody>
                    <a:bodyPr/>
                    <a:lstStyle/>
                    <a:p>
                      <a:pPr algn="ctr"/>
                      <a:r>
                        <a:rPr lang="sl-SI" b="1" dirty="0">
                          <a:solidFill>
                            <a:schemeClr val="bg1"/>
                          </a:solidFill>
                        </a:rPr>
                        <a:t>April 2019</a:t>
                      </a:r>
                    </a:p>
                  </a:txBody>
                  <a:tcPr>
                    <a:solidFill>
                      <a:srgbClr val="6CC04A"/>
                    </a:solidFill>
                  </a:tcPr>
                </a:tc>
                <a:extLst>
                  <a:ext uri="{0D108BD9-81ED-4DB2-BD59-A6C34878D82A}">
                    <a16:rowId xmlns:a16="http://schemas.microsoft.com/office/drawing/2014/main" val="10000"/>
                  </a:ext>
                </a:extLst>
              </a:tr>
              <a:tr h="1267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l-SI" b="1" dirty="0"/>
                        <a:t>LIFE PODROBNA DELAVNICA</a:t>
                      </a:r>
                    </a:p>
                    <a:p>
                      <a:pPr marL="0" indent="0" algn="ctr">
                        <a:buNone/>
                      </a:pPr>
                      <a:r>
                        <a:rPr lang="sl-SI" baseline="0" dirty="0"/>
                        <a:t>16. april 2019</a:t>
                      </a:r>
                    </a:p>
                    <a:p>
                      <a:pPr marL="0" indent="0" algn="ctr">
                        <a:buNone/>
                      </a:pPr>
                      <a:r>
                        <a:rPr lang="sl-SI" baseline="0" dirty="0"/>
                        <a:t>Brdo pri Kranju</a:t>
                      </a:r>
                    </a:p>
                  </a:txBody>
                  <a:tcPr/>
                </a:tc>
                <a:extLst>
                  <a:ext uri="{0D108BD9-81ED-4DB2-BD59-A6C34878D82A}">
                    <a16:rowId xmlns:a16="http://schemas.microsoft.com/office/drawing/2014/main" val="10001"/>
                  </a:ext>
                </a:extLst>
              </a:tr>
            </a:tbl>
          </a:graphicData>
        </a:graphic>
      </p:graphicFrame>
      <p:graphicFrame>
        <p:nvGraphicFramePr>
          <p:cNvPr id="35" name="Tabela 34"/>
          <p:cNvGraphicFramePr>
            <a:graphicFrameLocks noGrp="1"/>
          </p:cNvGraphicFramePr>
          <p:nvPr>
            <p:extLst>
              <p:ext uri="{D42A27DB-BD31-4B8C-83A1-F6EECF244321}">
                <p14:modId xmlns:p14="http://schemas.microsoft.com/office/powerpoint/2010/main" val="1457510703"/>
              </p:ext>
            </p:extLst>
          </p:nvPr>
        </p:nvGraphicFramePr>
        <p:xfrm>
          <a:off x="1209106" y="2060848"/>
          <a:ext cx="2808312" cy="1596806"/>
        </p:xfrm>
        <a:graphic>
          <a:graphicData uri="http://schemas.openxmlformats.org/drawingml/2006/table">
            <a:tbl>
              <a:tblPr firstRow="1" bandRow="1">
                <a:tableStyleId>{5940675A-B579-460E-94D1-54222C63F5DA}</a:tableStyleId>
              </a:tblPr>
              <a:tblGrid>
                <a:gridCol w="2808312">
                  <a:extLst>
                    <a:ext uri="{9D8B030D-6E8A-4147-A177-3AD203B41FA5}">
                      <a16:colId xmlns:a16="http://schemas.microsoft.com/office/drawing/2014/main" val="20000"/>
                    </a:ext>
                  </a:extLst>
                </a:gridCol>
              </a:tblGrid>
              <a:tr h="281122">
                <a:tc>
                  <a:txBody>
                    <a:bodyPr/>
                    <a:lstStyle/>
                    <a:p>
                      <a:pPr algn="ctr"/>
                      <a:r>
                        <a:rPr lang="sl-SI" b="1" baseline="0" dirty="0">
                          <a:solidFill>
                            <a:schemeClr val="bg1"/>
                          </a:solidFill>
                        </a:rPr>
                        <a:t>April 2019</a:t>
                      </a:r>
                      <a:endParaRPr lang="sl-SI" b="1" dirty="0">
                        <a:solidFill>
                          <a:schemeClr val="bg1"/>
                        </a:solidFill>
                      </a:endParaRPr>
                    </a:p>
                  </a:txBody>
                  <a:tcPr>
                    <a:solidFill>
                      <a:srgbClr val="4696C8"/>
                    </a:solidFill>
                  </a:tcPr>
                </a:tc>
                <a:extLst>
                  <a:ext uri="{0D108BD9-81ED-4DB2-BD59-A6C34878D82A}">
                    <a16:rowId xmlns:a16="http://schemas.microsoft.com/office/drawing/2014/main" val="10000"/>
                  </a:ext>
                </a:extLst>
              </a:tr>
              <a:tr h="12310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l-SI" b="1" dirty="0"/>
                        <a:t>LIFE onkraj Obzorja</a:t>
                      </a:r>
                    </a:p>
                    <a:p>
                      <a:pPr marL="0" marR="0" indent="0" algn="ctr" defTabSz="914400" rtl="0" eaLnBrk="1" fontAlgn="auto" latinLnBrk="0" hangingPunct="1">
                        <a:lnSpc>
                          <a:spcPct val="100000"/>
                        </a:lnSpc>
                        <a:spcBef>
                          <a:spcPts val="0"/>
                        </a:spcBef>
                        <a:spcAft>
                          <a:spcPts val="0"/>
                        </a:spcAft>
                        <a:buClrTx/>
                        <a:buSzTx/>
                        <a:buFontTx/>
                        <a:buNone/>
                        <a:tabLst/>
                        <a:defRPr/>
                      </a:pPr>
                      <a:endParaRPr lang="sl-SI" b="0" dirty="0"/>
                    </a:p>
                    <a:p>
                      <a:pPr marL="0" marR="0" indent="0" algn="ctr" defTabSz="914400" rtl="0" eaLnBrk="1" fontAlgn="auto" latinLnBrk="0" hangingPunct="1">
                        <a:lnSpc>
                          <a:spcPct val="100000"/>
                        </a:lnSpc>
                        <a:spcBef>
                          <a:spcPts val="0"/>
                        </a:spcBef>
                        <a:spcAft>
                          <a:spcPts val="0"/>
                        </a:spcAft>
                        <a:buClrTx/>
                        <a:buSzTx/>
                        <a:buFontTx/>
                        <a:buNone/>
                        <a:tabLst/>
                        <a:defRPr/>
                      </a:pPr>
                      <a:r>
                        <a:rPr lang="sl-SI" b="0" dirty="0"/>
                        <a:t>4. april 2019</a:t>
                      </a:r>
                    </a:p>
                    <a:p>
                      <a:pPr marL="0" marR="0" indent="0" algn="ctr" defTabSz="914400" rtl="0" eaLnBrk="1" fontAlgn="auto" latinLnBrk="0" hangingPunct="1">
                        <a:lnSpc>
                          <a:spcPct val="100000"/>
                        </a:lnSpc>
                        <a:spcBef>
                          <a:spcPts val="0"/>
                        </a:spcBef>
                        <a:spcAft>
                          <a:spcPts val="0"/>
                        </a:spcAft>
                        <a:buClrTx/>
                        <a:buSzTx/>
                        <a:buFontTx/>
                        <a:buNone/>
                        <a:tabLst/>
                        <a:defRPr/>
                      </a:pPr>
                      <a:r>
                        <a:rPr lang="sl-SI" b="0" dirty="0"/>
                        <a:t>Ljubljana</a:t>
                      </a:r>
                    </a:p>
                  </a:txBody>
                  <a:tcPr/>
                </a:tc>
                <a:extLst>
                  <a:ext uri="{0D108BD9-81ED-4DB2-BD59-A6C34878D82A}">
                    <a16:rowId xmlns:a16="http://schemas.microsoft.com/office/drawing/2014/main" val="10001"/>
                  </a:ext>
                </a:extLst>
              </a:tr>
            </a:tbl>
          </a:graphicData>
        </a:graphic>
      </p:graphicFrame>
      <p:sp>
        <p:nvSpPr>
          <p:cNvPr id="3" name="Pravokotnik 2"/>
          <p:cNvSpPr/>
          <p:nvPr/>
        </p:nvSpPr>
        <p:spPr>
          <a:xfrm>
            <a:off x="2580432" y="4037567"/>
            <a:ext cx="2262158" cy="276999"/>
          </a:xfrm>
          <a:prstGeom prst="rect">
            <a:avLst/>
          </a:prstGeom>
        </p:spPr>
        <p:txBody>
          <a:bodyPr wrap="none">
            <a:spAutoFit/>
          </a:bodyPr>
          <a:lstStyle/>
          <a:p>
            <a:r>
              <a:rPr lang="sl-SI" sz="1200" b="1" dirty="0">
                <a:solidFill>
                  <a:srgbClr val="6CC04A"/>
                </a:solidFill>
                <a:latin typeface="Ubuntu" panose="020B0504030602030204" pitchFamily="34" charset="0"/>
              </a:rPr>
              <a:t>4. april – objava razpisa LIFE</a:t>
            </a:r>
          </a:p>
        </p:txBody>
      </p:sp>
    </p:spTree>
    <p:extLst>
      <p:ext uri="{BB962C8B-B14F-4D97-AF65-F5344CB8AC3E}">
        <p14:creationId xmlns:p14="http://schemas.microsoft.com/office/powerpoint/2010/main" val="2541947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dirty="0">
                <a:solidFill>
                  <a:prstClr val="white"/>
                </a:solidFill>
                <a:latin typeface="Ubuntu" panose="020B0504030602030204" pitchFamily="34" charset="0"/>
              </a:rPr>
              <a:t>Izpolnjevanje LIFE prijavnice: PRIMER 1</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graphicFrame>
        <p:nvGraphicFramePr>
          <p:cNvPr id="17" name="Tabela 16"/>
          <p:cNvGraphicFramePr>
            <a:graphicFrameLocks noGrp="1"/>
          </p:cNvGraphicFramePr>
          <p:nvPr>
            <p:extLst>
              <p:ext uri="{D42A27DB-BD31-4B8C-83A1-F6EECF244321}">
                <p14:modId xmlns:p14="http://schemas.microsoft.com/office/powerpoint/2010/main" val="122121841"/>
              </p:ext>
            </p:extLst>
          </p:nvPr>
        </p:nvGraphicFramePr>
        <p:xfrm>
          <a:off x="1547665" y="1268760"/>
          <a:ext cx="5184575" cy="4334456"/>
        </p:xfrm>
        <a:graphic>
          <a:graphicData uri="http://schemas.openxmlformats.org/drawingml/2006/table">
            <a:tbl>
              <a:tblPr firstRow="1" bandRow="1">
                <a:tableStyleId>{5C22544A-7EE6-4342-B048-85BDC9FD1C3A}</a:tableStyleId>
              </a:tblPr>
              <a:tblGrid>
                <a:gridCol w="987851">
                  <a:extLst>
                    <a:ext uri="{9D8B030D-6E8A-4147-A177-3AD203B41FA5}">
                      <a16:colId xmlns:a16="http://schemas.microsoft.com/office/drawing/2014/main" val="20000"/>
                    </a:ext>
                  </a:extLst>
                </a:gridCol>
                <a:gridCol w="946322">
                  <a:extLst>
                    <a:ext uri="{9D8B030D-6E8A-4147-A177-3AD203B41FA5}">
                      <a16:colId xmlns:a16="http://schemas.microsoft.com/office/drawing/2014/main" val="20001"/>
                    </a:ext>
                  </a:extLst>
                </a:gridCol>
                <a:gridCol w="1628358">
                  <a:extLst>
                    <a:ext uri="{9D8B030D-6E8A-4147-A177-3AD203B41FA5}">
                      <a16:colId xmlns:a16="http://schemas.microsoft.com/office/drawing/2014/main" val="20002"/>
                    </a:ext>
                  </a:extLst>
                </a:gridCol>
                <a:gridCol w="1622044">
                  <a:extLst>
                    <a:ext uri="{9D8B030D-6E8A-4147-A177-3AD203B41FA5}">
                      <a16:colId xmlns:a16="http://schemas.microsoft.com/office/drawing/2014/main" val="20003"/>
                    </a:ext>
                  </a:extLst>
                </a:gridCol>
              </a:tblGrid>
              <a:tr h="304601">
                <a:tc gridSpan="2">
                  <a:txBody>
                    <a:bodyPr/>
                    <a:lstStyle/>
                    <a:p>
                      <a:endParaRPr lang="sl-SI" sz="1500" dirty="0"/>
                    </a:p>
                  </a:txBody>
                  <a:tcPr marL="75107" marR="75107" marT="37554" marB="37554"/>
                </a:tc>
                <a:tc hMerge="1">
                  <a:txBody>
                    <a:bodyPr/>
                    <a:lstStyle/>
                    <a:p>
                      <a:endParaRPr lang="sl-SI"/>
                    </a:p>
                  </a:txBody>
                  <a:tcPr/>
                </a:tc>
                <a:tc>
                  <a:txBody>
                    <a:bodyPr/>
                    <a:lstStyle/>
                    <a:p>
                      <a:pPr algn="ctr"/>
                      <a:r>
                        <a:rPr lang="sl-SI" sz="1500" dirty="0" err="1"/>
                        <a:t>Privat</a:t>
                      </a:r>
                      <a:endParaRPr lang="sl-SI" sz="1500" dirty="0"/>
                    </a:p>
                  </a:txBody>
                  <a:tcPr marL="75107" marR="75107" marT="37554" marB="37554"/>
                </a:tc>
                <a:tc>
                  <a:txBody>
                    <a:bodyPr/>
                    <a:lstStyle/>
                    <a:p>
                      <a:pPr algn="ctr"/>
                      <a:r>
                        <a:rPr lang="sl-SI" sz="1500" dirty="0" err="1"/>
                        <a:t>Public</a:t>
                      </a:r>
                      <a:endParaRPr lang="sl-SI" sz="1500" dirty="0"/>
                    </a:p>
                  </a:txBody>
                  <a:tcPr marL="75107" marR="75107" marT="37554" marB="37554"/>
                </a:tc>
                <a:extLst>
                  <a:ext uri="{0D108BD9-81ED-4DB2-BD59-A6C34878D82A}">
                    <a16:rowId xmlns:a16="http://schemas.microsoft.com/office/drawing/2014/main" val="10000"/>
                  </a:ext>
                </a:extLst>
              </a:tr>
              <a:tr h="304601">
                <a:tc gridSpan="2">
                  <a:txBody>
                    <a:bodyPr/>
                    <a:lstStyle/>
                    <a:p>
                      <a:r>
                        <a:rPr lang="sl-SI" sz="1500" dirty="0" err="1"/>
                        <a:t>Personnel</a:t>
                      </a:r>
                      <a:r>
                        <a:rPr lang="sl-SI" sz="1500" dirty="0"/>
                        <a:t> (</a:t>
                      </a:r>
                      <a:r>
                        <a:rPr lang="sl-SI" sz="1500" dirty="0" err="1"/>
                        <a:t>privat</a:t>
                      </a:r>
                      <a:r>
                        <a:rPr lang="sl-SI" sz="1500" dirty="0"/>
                        <a:t>)</a:t>
                      </a:r>
                    </a:p>
                  </a:txBody>
                  <a:tcPr marL="75107" marR="75107" marT="37554" marB="37554"/>
                </a:tc>
                <a:tc hMerge="1">
                  <a:txBody>
                    <a:bodyPr/>
                    <a:lstStyle/>
                    <a:p>
                      <a:endParaRPr lang="sl-SI"/>
                    </a:p>
                  </a:txBody>
                  <a:tcPr/>
                </a:tc>
                <a:tc>
                  <a:txBody>
                    <a:bodyPr/>
                    <a:lstStyle/>
                    <a:p>
                      <a:pPr algn="ctr"/>
                      <a:r>
                        <a:rPr lang="sl-SI" sz="1500" dirty="0"/>
                        <a:t>300.000</a:t>
                      </a:r>
                    </a:p>
                  </a:txBody>
                  <a:tcPr marL="75107" marR="75107" marT="37554" marB="37554"/>
                </a:tc>
                <a:tc>
                  <a:txBody>
                    <a:bodyPr/>
                    <a:lstStyle/>
                    <a:p>
                      <a:pPr algn="ctr"/>
                      <a:endParaRPr lang="sl-SI" sz="1500" dirty="0"/>
                    </a:p>
                  </a:txBody>
                  <a:tcPr marL="75107" marR="75107" marT="37554" marB="37554"/>
                </a:tc>
                <a:extLst>
                  <a:ext uri="{0D108BD9-81ED-4DB2-BD59-A6C34878D82A}">
                    <a16:rowId xmlns:a16="http://schemas.microsoft.com/office/drawing/2014/main" val="10001"/>
                  </a:ext>
                </a:extLst>
              </a:tr>
              <a:tr h="30042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l-SI" sz="1500" dirty="0" err="1"/>
                        <a:t>Personnel</a:t>
                      </a:r>
                      <a:r>
                        <a:rPr lang="sl-SI" sz="1500" dirty="0"/>
                        <a:t> (</a:t>
                      </a:r>
                      <a:r>
                        <a:rPr lang="sl-SI" sz="1500" dirty="0" err="1"/>
                        <a:t>public</a:t>
                      </a:r>
                      <a:r>
                        <a:rPr lang="sl-SI" sz="1500" dirty="0"/>
                        <a:t>)</a:t>
                      </a:r>
                    </a:p>
                  </a:txBody>
                  <a:tcPr marL="75107" marR="75107" marT="37554" marB="3755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500" u="sng" dirty="0" err="1">
                          <a:solidFill>
                            <a:srgbClr val="FF0000"/>
                          </a:solidFill>
                        </a:rPr>
                        <a:t>Add</a:t>
                      </a:r>
                      <a:endParaRPr lang="sl-SI" sz="1500" u="sng" dirty="0">
                        <a:solidFill>
                          <a:srgbClr val="FF0000"/>
                        </a:solidFill>
                      </a:endParaRPr>
                    </a:p>
                  </a:txBody>
                  <a:tcPr marL="75107" marR="75107" marT="37554" marB="37554"/>
                </a:tc>
                <a:tc rowSpan="2">
                  <a:txBody>
                    <a:bodyPr/>
                    <a:lstStyle/>
                    <a:p>
                      <a:pPr algn="ctr"/>
                      <a:endParaRPr lang="sl-SI" sz="1500" dirty="0"/>
                    </a:p>
                  </a:txBody>
                  <a:tcPr marL="75107" marR="75107" marT="37554" marB="37554"/>
                </a:tc>
                <a:tc>
                  <a:txBody>
                    <a:bodyPr/>
                    <a:lstStyle/>
                    <a:p>
                      <a:pPr algn="ctr"/>
                      <a:r>
                        <a:rPr lang="sl-SI" sz="1500" dirty="0">
                          <a:solidFill>
                            <a:srgbClr val="FF0000"/>
                          </a:solidFill>
                        </a:rPr>
                        <a:t>750.000</a:t>
                      </a:r>
                    </a:p>
                  </a:txBody>
                  <a:tcPr marL="75107" marR="75107" marT="37554" marB="37554"/>
                </a:tc>
                <a:extLst>
                  <a:ext uri="{0D108BD9-81ED-4DB2-BD59-A6C34878D82A}">
                    <a16:rowId xmlns:a16="http://schemas.microsoft.com/office/drawing/2014/main" val="10002"/>
                  </a:ext>
                </a:extLst>
              </a:tr>
              <a:tr h="37553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500" u="sng" dirty="0" err="1">
                          <a:solidFill>
                            <a:srgbClr val="FF0000"/>
                          </a:solidFill>
                        </a:rPr>
                        <a:t>Non</a:t>
                      </a:r>
                      <a:r>
                        <a:rPr lang="sl-SI" sz="1500" u="sng" dirty="0">
                          <a:solidFill>
                            <a:srgbClr val="FF0000"/>
                          </a:solidFill>
                        </a:rPr>
                        <a:t> </a:t>
                      </a:r>
                      <a:r>
                        <a:rPr lang="sl-SI" sz="1500" u="sng" dirty="0" err="1">
                          <a:solidFill>
                            <a:srgbClr val="FF0000"/>
                          </a:solidFill>
                        </a:rPr>
                        <a:t>add</a:t>
                      </a:r>
                      <a:endParaRPr lang="sl-SI" sz="1500" u="sng" dirty="0">
                        <a:solidFill>
                          <a:srgbClr val="FF0000"/>
                        </a:solidFill>
                      </a:endParaRPr>
                    </a:p>
                  </a:txBody>
                  <a:tcPr marL="75107" marR="75107" marT="37554" marB="37554"/>
                </a:tc>
                <a:tc vMerge="1">
                  <a:txBody>
                    <a:bodyPr/>
                    <a:lstStyle/>
                    <a:p>
                      <a:endParaRPr lang="sl-SI"/>
                    </a:p>
                  </a:txBody>
                  <a:tcPr/>
                </a:tc>
                <a:tc>
                  <a:txBody>
                    <a:bodyPr/>
                    <a:lstStyle/>
                    <a:p>
                      <a:pPr algn="ctr"/>
                      <a:r>
                        <a:rPr lang="sl-SI" sz="1500" dirty="0">
                          <a:solidFill>
                            <a:srgbClr val="FF0000"/>
                          </a:solidFill>
                        </a:rPr>
                        <a:t>300.000</a:t>
                      </a:r>
                    </a:p>
                  </a:txBody>
                  <a:tcPr marL="75107" marR="75107" marT="37554" marB="37554"/>
                </a:tc>
                <a:extLst>
                  <a:ext uri="{0D108BD9-81ED-4DB2-BD59-A6C34878D82A}">
                    <a16:rowId xmlns:a16="http://schemas.microsoft.com/office/drawing/2014/main" val="10003"/>
                  </a:ext>
                </a:extLst>
              </a:tr>
              <a:tr h="304601">
                <a:tc gridSpan="2">
                  <a:txBody>
                    <a:bodyPr/>
                    <a:lstStyle/>
                    <a:p>
                      <a:r>
                        <a:rPr lang="sl-SI" sz="1500" dirty="0" err="1"/>
                        <a:t>Travel</a:t>
                      </a:r>
                      <a:endParaRPr lang="sl-SI" sz="1500" dirty="0"/>
                    </a:p>
                  </a:txBody>
                  <a:tcPr marL="75107" marR="75107" marT="37554" marB="37554"/>
                </a:tc>
                <a:tc hMerge="1">
                  <a:txBody>
                    <a:bodyPr/>
                    <a:lstStyle/>
                    <a:p>
                      <a:endParaRPr lang="sl-SI"/>
                    </a:p>
                  </a:txBody>
                  <a:tcPr/>
                </a:tc>
                <a:tc>
                  <a:txBody>
                    <a:bodyPr/>
                    <a:lstStyle/>
                    <a:p>
                      <a:pPr algn="ctr"/>
                      <a:r>
                        <a:rPr lang="sl-SI" sz="1500" dirty="0"/>
                        <a:t>100.000</a:t>
                      </a:r>
                    </a:p>
                  </a:txBody>
                  <a:tcPr marL="75107" marR="75107" marT="37554" marB="37554"/>
                </a:tc>
                <a:tc>
                  <a:txBody>
                    <a:bodyPr/>
                    <a:lstStyle/>
                    <a:p>
                      <a:pPr algn="ctr"/>
                      <a:r>
                        <a:rPr lang="sl-SI" sz="1500" dirty="0"/>
                        <a:t>100.000</a:t>
                      </a:r>
                    </a:p>
                  </a:txBody>
                  <a:tcPr marL="75107" marR="75107" marT="37554" marB="37554"/>
                </a:tc>
                <a:extLst>
                  <a:ext uri="{0D108BD9-81ED-4DB2-BD59-A6C34878D82A}">
                    <a16:rowId xmlns:a16="http://schemas.microsoft.com/office/drawing/2014/main" val="10004"/>
                  </a:ext>
                </a:extLst>
              </a:tr>
              <a:tr h="304601">
                <a:tc gridSpan="2">
                  <a:txBody>
                    <a:bodyPr/>
                    <a:lstStyle/>
                    <a:p>
                      <a:r>
                        <a:rPr lang="sl-SI" sz="1500" dirty="0" err="1"/>
                        <a:t>External</a:t>
                      </a:r>
                      <a:endParaRPr lang="sl-SI" sz="1500" dirty="0"/>
                    </a:p>
                  </a:txBody>
                  <a:tcPr marL="75107" marR="75107" marT="37554" marB="37554"/>
                </a:tc>
                <a:tc hMerge="1">
                  <a:txBody>
                    <a:bodyPr/>
                    <a:lstStyle/>
                    <a:p>
                      <a:endParaRPr lang="sl-SI"/>
                    </a:p>
                  </a:txBody>
                  <a:tcPr/>
                </a:tc>
                <a:tc>
                  <a:txBody>
                    <a:bodyPr/>
                    <a:lstStyle/>
                    <a:p>
                      <a:pPr algn="ctr"/>
                      <a:r>
                        <a:rPr lang="sl-SI" sz="1500" dirty="0"/>
                        <a:t>75.000</a:t>
                      </a:r>
                    </a:p>
                  </a:txBody>
                  <a:tcPr marL="75107" marR="75107" marT="37554" marB="37554"/>
                </a:tc>
                <a:tc>
                  <a:txBody>
                    <a:bodyPr/>
                    <a:lstStyle/>
                    <a:p>
                      <a:pPr algn="ctr"/>
                      <a:r>
                        <a:rPr lang="sl-SI" sz="1500" dirty="0"/>
                        <a:t>75.000</a:t>
                      </a:r>
                    </a:p>
                  </a:txBody>
                  <a:tcPr marL="75107" marR="75107" marT="37554" marB="37554"/>
                </a:tc>
                <a:extLst>
                  <a:ext uri="{0D108BD9-81ED-4DB2-BD59-A6C34878D82A}">
                    <a16:rowId xmlns:a16="http://schemas.microsoft.com/office/drawing/2014/main" val="10005"/>
                  </a:ext>
                </a:extLst>
              </a:tr>
              <a:tr h="304601">
                <a:tc gridSpan="2">
                  <a:txBody>
                    <a:bodyPr/>
                    <a:lstStyle/>
                    <a:p>
                      <a:r>
                        <a:rPr lang="sl-SI" sz="1500" dirty="0" err="1"/>
                        <a:t>Equipment</a:t>
                      </a:r>
                      <a:endParaRPr lang="sl-SI" sz="1500" dirty="0"/>
                    </a:p>
                  </a:txBody>
                  <a:tcPr marL="75107" marR="75107" marT="37554" marB="37554"/>
                </a:tc>
                <a:tc hMerge="1">
                  <a:txBody>
                    <a:bodyPr/>
                    <a:lstStyle/>
                    <a:p>
                      <a:endParaRPr lang="sl-SI"/>
                    </a:p>
                  </a:txBody>
                  <a:tcPr/>
                </a:tc>
                <a:tc>
                  <a:txBody>
                    <a:bodyPr/>
                    <a:lstStyle/>
                    <a:p>
                      <a:pPr algn="ctr"/>
                      <a:r>
                        <a:rPr lang="sl-SI" sz="1500" dirty="0"/>
                        <a:t>50.000</a:t>
                      </a:r>
                    </a:p>
                  </a:txBody>
                  <a:tcPr marL="75107" marR="75107" marT="37554" marB="37554"/>
                </a:tc>
                <a:tc>
                  <a:txBody>
                    <a:bodyPr/>
                    <a:lstStyle/>
                    <a:p>
                      <a:pPr algn="ctr"/>
                      <a:r>
                        <a:rPr lang="sl-SI" sz="1500" dirty="0"/>
                        <a:t>50.000</a:t>
                      </a:r>
                    </a:p>
                  </a:txBody>
                  <a:tcPr marL="75107" marR="75107" marT="37554" marB="37554"/>
                </a:tc>
                <a:extLst>
                  <a:ext uri="{0D108BD9-81ED-4DB2-BD59-A6C34878D82A}">
                    <a16:rowId xmlns:a16="http://schemas.microsoft.com/office/drawing/2014/main" val="10006"/>
                  </a:ext>
                </a:extLst>
              </a:tr>
              <a:tr h="304601">
                <a:tc gridSpan="2">
                  <a:txBody>
                    <a:bodyPr/>
                    <a:lstStyle/>
                    <a:p>
                      <a:r>
                        <a:rPr lang="sl-SI" sz="1500" dirty="0" err="1"/>
                        <a:t>Consumables</a:t>
                      </a:r>
                      <a:endParaRPr lang="sl-SI" sz="1500" dirty="0"/>
                    </a:p>
                  </a:txBody>
                  <a:tcPr marL="75107" marR="75107" marT="37554" marB="37554"/>
                </a:tc>
                <a:tc hMerge="1">
                  <a:txBody>
                    <a:bodyPr/>
                    <a:lstStyle/>
                    <a:p>
                      <a:endParaRPr lang="sl-SI"/>
                    </a:p>
                  </a:txBody>
                  <a:tcPr/>
                </a:tc>
                <a:tc>
                  <a:txBody>
                    <a:bodyPr/>
                    <a:lstStyle/>
                    <a:p>
                      <a:pPr algn="ctr"/>
                      <a:r>
                        <a:rPr lang="sl-SI" sz="1500" dirty="0"/>
                        <a:t>35.000</a:t>
                      </a:r>
                    </a:p>
                  </a:txBody>
                  <a:tcPr marL="75107" marR="75107" marT="37554" marB="37554"/>
                </a:tc>
                <a:tc>
                  <a:txBody>
                    <a:bodyPr/>
                    <a:lstStyle/>
                    <a:p>
                      <a:pPr algn="ctr"/>
                      <a:r>
                        <a:rPr lang="sl-SI" sz="1500" dirty="0"/>
                        <a:t>35.000</a:t>
                      </a:r>
                    </a:p>
                  </a:txBody>
                  <a:tcPr marL="75107" marR="75107" marT="37554" marB="37554"/>
                </a:tc>
                <a:extLst>
                  <a:ext uri="{0D108BD9-81ED-4DB2-BD59-A6C34878D82A}">
                    <a16:rowId xmlns:a16="http://schemas.microsoft.com/office/drawing/2014/main" val="10007"/>
                  </a:ext>
                </a:extLst>
              </a:tr>
              <a:tr h="304601">
                <a:tc gridSpan="2">
                  <a:txBody>
                    <a:bodyPr/>
                    <a:lstStyle/>
                    <a:p>
                      <a:r>
                        <a:rPr lang="sl-SI" sz="1500" dirty="0" err="1"/>
                        <a:t>Other</a:t>
                      </a:r>
                      <a:endParaRPr lang="sl-SI" sz="1500" dirty="0"/>
                    </a:p>
                  </a:txBody>
                  <a:tcPr marL="75107" marR="75107" marT="37554" marB="37554"/>
                </a:tc>
                <a:tc hMerge="1">
                  <a:txBody>
                    <a:bodyPr/>
                    <a:lstStyle/>
                    <a:p>
                      <a:endParaRPr lang="sl-SI"/>
                    </a:p>
                  </a:txBody>
                  <a:tcPr/>
                </a:tc>
                <a:tc>
                  <a:txBody>
                    <a:bodyPr/>
                    <a:lstStyle/>
                    <a:p>
                      <a:pPr algn="ctr"/>
                      <a:r>
                        <a:rPr lang="sl-SI" sz="1500" dirty="0"/>
                        <a:t>25.000</a:t>
                      </a:r>
                    </a:p>
                  </a:txBody>
                  <a:tcPr marL="75107" marR="75107" marT="37554" marB="37554"/>
                </a:tc>
                <a:tc>
                  <a:txBody>
                    <a:bodyPr/>
                    <a:lstStyle/>
                    <a:p>
                      <a:pPr algn="ctr"/>
                      <a:r>
                        <a:rPr lang="sl-SI" sz="1500" dirty="0"/>
                        <a:t>25.000</a:t>
                      </a:r>
                    </a:p>
                  </a:txBody>
                  <a:tcPr marL="75107" marR="75107" marT="37554" marB="37554"/>
                </a:tc>
                <a:extLst>
                  <a:ext uri="{0D108BD9-81ED-4DB2-BD59-A6C34878D82A}">
                    <a16:rowId xmlns:a16="http://schemas.microsoft.com/office/drawing/2014/main" val="10008"/>
                  </a:ext>
                </a:extLst>
              </a:tr>
              <a:tr h="304601">
                <a:tc gridSpan="2">
                  <a:txBody>
                    <a:bodyPr/>
                    <a:lstStyle/>
                    <a:p>
                      <a:r>
                        <a:rPr lang="sl-SI" sz="1500" dirty="0" err="1"/>
                        <a:t>Overheads</a:t>
                      </a:r>
                      <a:r>
                        <a:rPr lang="sl-SI" sz="1500" dirty="0"/>
                        <a:t>  (7</a:t>
                      </a:r>
                      <a:r>
                        <a:rPr lang="sl-SI" sz="1500" baseline="0" dirty="0"/>
                        <a:t> %)</a:t>
                      </a:r>
                      <a:endParaRPr lang="sl-SI" sz="1500" dirty="0"/>
                    </a:p>
                  </a:txBody>
                  <a:tcPr marL="75107" marR="75107" marT="37554" marB="37554"/>
                </a:tc>
                <a:tc hMerge="1">
                  <a:txBody>
                    <a:bodyPr/>
                    <a:lstStyle/>
                    <a:p>
                      <a:endParaRPr lang="sl-SI"/>
                    </a:p>
                  </a:txBody>
                  <a:tcPr/>
                </a:tc>
                <a:tc>
                  <a:txBody>
                    <a:bodyPr/>
                    <a:lstStyle/>
                    <a:p>
                      <a:pPr algn="ctr"/>
                      <a:r>
                        <a:rPr lang="sl-SI" sz="1500" dirty="0"/>
                        <a:t>40.950</a:t>
                      </a:r>
                    </a:p>
                  </a:txBody>
                  <a:tcPr marL="75107" marR="75107" marT="37554" marB="37554"/>
                </a:tc>
                <a:tc>
                  <a:txBody>
                    <a:bodyPr/>
                    <a:lstStyle/>
                    <a:p>
                      <a:pPr algn="ctr"/>
                      <a:r>
                        <a:rPr lang="sl-SI" sz="1500" dirty="0"/>
                        <a:t>93.450</a:t>
                      </a:r>
                    </a:p>
                  </a:txBody>
                  <a:tcPr marL="75107" marR="75107" marT="37554" marB="37554"/>
                </a:tc>
                <a:extLst>
                  <a:ext uri="{0D108BD9-81ED-4DB2-BD59-A6C34878D82A}">
                    <a16:rowId xmlns:a16="http://schemas.microsoft.com/office/drawing/2014/main" val="10009"/>
                  </a:ext>
                </a:extLst>
              </a:tr>
              <a:tr h="304601">
                <a:tc gridSpan="2">
                  <a:txBody>
                    <a:bodyPr/>
                    <a:lstStyle/>
                    <a:p>
                      <a:r>
                        <a:rPr lang="sl-SI" sz="1500" b="1" dirty="0"/>
                        <a:t>TOTAL</a:t>
                      </a:r>
                    </a:p>
                  </a:txBody>
                  <a:tcPr marL="75107" marR="75107" marT="37554" marB="37554"/>
                </a:tc>
                <a:tc hMerge="1">
                  <a:txBody>
                    <a:bodyPr/>
                    <a:lstStyle/>
                    <a:p>
                      <a:endParaRPr lang="sl-SI"/>
                    </a:p>
                  </a:txBody>
                  <a:tcPr/>
                </a:tc>
                <a:tc>
                  <a:txBody>
                    <a:bodyPr/>
                    <a:lstStyle/>
                    <a:p>
                      <a:pPr algn="ctr"/>
                      <a:r>
                        <a:rPr lang="sl-SI" sz="1500" b="1" dirty="0"/>
                        <a:t>625.950</a:t>
                      </a:r>
                    </a:p>
                  </a:txBody>
                  <a:tcPr marL="75107" marR="75107" marT="37554" marB="37554"/>
                </a:tc>
                <a:tc>
                  <a:txBody>
                    <a:bodyPr/>
                    <a:lstStyle/>
                    <a:p>
                      <a:pPr algn="ctr"/>
                      <a:r>
                        <a:rPr lang="sl-SI" sz="1500" b="1" dirty="0"/>
                        <a:t>1.428.450</a:t>
                      </a:r>
                    </a:p>
                  </a:txBody>
                  <a:tcPr marL="75107" marR="75107" marT="37554" marB="37554"/>
                </a:tc>
                <a:extLst>
                  <a:ext uri="{0D108BD9-81ED-4DB2-BD59-A6C34878D82A}">
                    <a16:rowId xmlns:a16="http://schemas.microsoft.com/office/drawing/2014/main" val="10010"/>
                  </a:ext>
                </a:extLst>
              </a:tr>
              <a:tr h="304601">
                <a:tc gridSpan="2">
                  <a:txBody>
                    <a:bodyPr/>
                    <a:lstStyle/>
                    <a:p>
                      <a:r>
                        <a:rPr lang="sl-SI" sz="1500" b="1" dirty="0"/>
                        <a:t>TOTAL</a:t>
                      </a:r>
                    </a:p>
                  </a:txBody>
                  <a:tcPr marL="75107" marR="75107" marT="37554" marB="37554"/>
                </a:tc>
                <a:tc hMerge="1">
                  <a:txBody>
                    <a:bodyPr/>
                    <a:lstStyle/>
                    <a:p>
                      <a:endParaRPr lang="sl-SI"/>
                    </a:p>
                  </a:txBody>
                  <a:tcPr/>
                </a:tc>
                <a:tc gridSpan="2">
                  <a:txBody>
                    <a:bodyPr/>
                    <a:lstStyle/>
                    <a:p>
                      <a:pPr algn="ctr"/>
                      <a:r>
                        <a:rPr lang="sl-SI" sz="1500" b="1" dirty="0"/>
                        <a:t>2.054.400</a:t>
                      </a:r>
                    </a:p>
                  </a:txBody>
                  <a:tcPr marL="75107" marR="75107" marT="37554" marB="37554"/>
                </a:tc>
                <a:tc hMerge="1">
                  <a:txBody>
                    <a:bodyPr/>
                    <a:lstStyle/>
                    <a:p>
                      <a:pPr algn="ctr"/>
                      <a:endParaRPr lang="sl-SI" sz="1500" b="1" dirty="0"/>
                    </a:p>
                  </a:txBody>
                  <a:tcPr marL="75107" marR="75107" marT="37554" marB="37554"/>
                </a:tc>
                <a:extLst>
                  <a:ext uri="{0D108BD9-81ED-4DB2-BD59-A6C34878D82A}">
                    <a16:rowId xmlns:a16="http://schemas.microsoft.com/office/drawing/2014/main" val="10011"/>
                  </a:ext>
                </a:extLst>
              </a:tr>
              <a:tr h="304601">
                <a:tc gridSpan="2">
                  <a:txBody>
                    <a:bodyPr/>
                    <a:lstStyle/>
                    <a:p>
                      <a:r>
                        <a:rPr lang="sl-SI" sz="1500" b="1" dirty="0"/>
                        <a:t>EU </a:t>
                      </a:r>
                      <a:r>
                        <a:rPr lang="sl-SI" sz="1500" b="1" dirty="0" err="1"/>
                        <a:t>contribution</a:t>
                      </a:r>
                      <a:r>
                        <a:rPr lang="sl-SI" sz="1500" b="1" dirty="0"/>
                        <a:t> (55 %)</a:t>
                      </a:r>
                    </a:p>
                  </a:txBody>
                  <a:tcPr marL="75107" marR="75107" marT="37554" marB="37554"/>
                </a:tc>
                <a:tc hMerge="1">
                  <a:txBody>
                    <a:bodyPr/>
                    <a:lstStyle/>
                    <a:p>
                      <a:endParaRPr lang="sl-SI"/>
                    </a:p>
                  </a:txBody>
                  <a:tcPr/>
                </a:tc>
                <a:tc>
                  <a:txBody>
                    <a:bodyPr/>
                    <a:lstStyle/>
                    <a:p>
                      <a:pPr algn="ctr"/>
                      <a:r>
                        <a:rPr lang="sl-SI" sz="1500" b="1" dirty="0"/>
                        <a:t>344.272</a:t>
                      </a:r>
                    </a:p>
                  </a:txBody>
                  <a:tcPr marL="75107" marR="75107" marT="37554" marB="37554"/>
                </a:tc>
                <a:tc>
                  <a:txBody>
                    <a:bodyPr/>
                    <a:lstStyle/>
                    <a:p>
                      <a:pPr algn="ctr"/>
                      <a:r>
                        <a:rPr lang="sl-SI" sz="1500" b="1" dirty="0">
                          <a:solidFill>
                            <a:schemeClr val="tx1"/>
                          </a:solidFill>
                        </a:rPr>
                        <a:t>785.648</a:t>
                      </a:r>
                    </a:p>
                  </a:txBody>
                  <a:tcPr marL="75107" marR="75107" marT="37554" marB="37554"/>
                </a:tc>
                <a:extLst>
                  <a:ext uri="{0D108BD9-81ED-4DB2-BD59-A6C34878D82A}">
                    <a16:rowId xmlns:a16="http://schemas.microsoft.com/office/drawing/2014/main" val="10012"/>
                  </a:ext>
                </a:extLst>
              </a:tr>
              <a:tr h="304601">
                <a:tc gridSpan="2">
                  <a:txBody>
                    <a:bodyPr/>
                    <a:lstStyle/>
                    <a:p>
                      <a:r>
                        <a:rPr lang="sl-SI" sz="1500" b="1" dirty="0"/>
                        <a:t>OWN </a:t>
                      </a:r>
                      <a:r>
                        <a:rPr lang="sl-SI" sz="1500" b="1" dirty="0" err="1"/>
                        <a:t>contribution</a:t>
                      </a:r>
                      <a:endParaRPr lang="sl-SI" sz="1500" b="1" dirty="0"/>
                    </a:p>
                  </a:txBody>
                  <a:tcPr marL="75107" marR="75107" marT="37554" marB="37554"/>
                </a:tc>
                <a:tc hMerge="1">
                  <a:txBody>
                    <a:bodyPr/>
                    <a:lstStyle/>
                    <a:p>
                      <a:endParaRPr lang="sl-SI"/>
                    </a:p>
                  </a:txBody>
                  <a:tcPr/>
                </a:tc>
                <a:tc>
                  <a:txBody>
                    <a:bodyPr/>
                    <a:lstStyle/>
                    <a:p>
                      <a:pPr algn="ctr"/>
                      <a:r>
                        <a:rPr lang="sl-SI" sz="1500" b="1" dirty="0"/>
                        <a:t>281.678</a:t>
                      </a:r>
                    </a:p>
                  </a:txBody>
                  <a:tcPr marL="75107" marR="75107" marT="37554" marB="37554"/>
                </a:tc>
                <a:tc>
                  <a:txBody>
                    <a:bodyPr/>
                    <a:lstStyle/>
                    <a:p>
                      <a:pPr algn="ctr"/>
                      <a:r>
                        <a:rPr lang="sl-SI" sz="1500" b="1" dirty="0">
                          <a:solidFill>
                            <a:schemeClr val="tx1"/>
                          </a:solidFill>
                        </a:rPr>
                        <a:t>642.802</a:t>
                      </a:r>
                    </a:p>
                  </a:txBody>
                  <a:tcPr marL="75107" marR="75107" marT="37554" marB="37554">
                    <a:solidFill>
                      <a:srgbClr val="6CC04A"/>
                    </a:solidFill>
                  </a:tcPr>
                </a:tc>
                <a:extLst>
                  <a:ext uri="{0D108BD9-81ED-4DB2-BD59-A6C34878D82A}">
                    <a16:rowId xmlns:a16="http://schemas.microsoft.com/office/drawing/2014/main" val="10013"/>
                  </a:ext>
                </a:extLst>
              </a:tr>
            </a:tbl>
          </a:graphicData>
        </a:graphic>
      </p:graphicFrame>
      <p:sp>
        <p:nvSpPr>
          <p:cNvPr id="18" name="Levo ukrivljena puščica 17"/>
          <p:cNvSpPr/>
          <p:nvPr/>
        </p:nvSpPr>
        <p:spPr>
          <a:xfrm>
            <a:off x="6830197" y="2314843"/>
            <a:ext cx="668181" cy="324036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black"/>
              </a:solidFill>
            </a:endParaRPr>
          </a:p>
        </p:txBody>
      </p:sp>
      <p:sp>
        <p:nvSpPr>
          <p:cNvPr id="20" name="Smeško 19"/>
          <p:cNvSpPr/>
          <p:nvPr/>
        </p:nvSpPr>
        <p:spPr>
          <a:xfrm>
            <a:off x="7164288" y="3501007"/>
            <a:ext cx="621325" cy="6213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Tree>
    <p:extLst>
      <p:ext uri="{BB962C8B-B14F-4D97-AF65-F5344CB8AC3E}">
        <p14:creationId xmlns:p14="http://schemas.microsoft.com/office/powerpoint/2010/main" val="142286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dirty="0">
                <a:solidFill>
                  <a:prstClr val="white"/>
                </a:solidFill>
                <a:latin typeface="Ubuntu" panose="020B0504030602030204" pitchFamily="34" charset="0"/>
              </a:rPr>
              <a:t>Izpolnjevanje LIFE prijavnice: PRIMER 2</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graphicFrame>
        <p:nvGraphicFramePr>
          <p:cNvPr id="5" name="Tabela 4"/>
          <p:cNvGraphicFramePr>
            <a:graphicFrameLocks noGrp="1"/>
          </p:cNvGraphicFramePr>
          <p:nvPr>
            <p:extLst>
              <p:ext uri="{D42A27DB-BD31-4B8C-83A1-F6EECF244321}">
                <p14:modId xmlns:p14="http://schemas.microsoft.com/office/powerpoint/2010/main" val="4042700789"/>
              </p:ext>
            </p:extLst>
          </p:nvPr>
        </p:nvGraphicFramePr>
        <p:xfrm>
          <a:off x="1547665" y="1268760"/>
          <a:ext cx="5184575" cy="4334456"/>
        </p:xfrm>
        <a:graphic>
          <a:graphicData uri="http://schemas.openxmlformats.org/drawingml/2006/table">
            <a:tbl>
              <a:tblPr firstRow="1" bandRow="1">
                <a:tableStyleId>{5C22544A-7EE6-4342-B048-85BDC9FD1C3A}</a:tableStyleId>
              </a:tblPr>
              <a:tblGrid>
                <a:gridCol w="987851">
                  <a:extLst>
                    <a:ext uri="{9D8B030D-6E8A-4147-A177-3AD203B41FA5}">
                      <a16:colId xmlns:a16="http://schemas.microsoft.com/office/drawing/2014/main" val="20000"/>
                    </a:ext>
                  </a:extLst>
                </a:gridCol>
                <a:gridCol w="946322">
                  <a:extLst>
                    <a:ext uri="{9D8B030D-6E8A-4147-A177-3AD203B41FA5}">
                      <a16:colId xmlns:a16="http://schemas.microsoft.com/office/drawing/2014/main" val="20001"/>
                    </a:ext>
                  </a:extLst>
                </a:gridCol>
                <a:gridCol w="1628358">
                  <a:extLst>
                    <a:ext uri="{9D8B030D-6E8A-4147-A177-3AD203B41FA5}">
                      <a16:colId xmlns:a16="http://schemas.microsoft.com/office/drawing/2014/main" val="20002"/>
                    </a:ext>
                  </a:extLst>
                </a:gridCol>
                <a:gridCol w="1622044">
                  <a:extLst>
                    <a:ext uri="{9D8B030D-6E8A-4147-A177-3AD203B41FA5}">
                      <a16:colId xmlns:a16="http://schemas.microsoft.com/office/drawing/2014/main" val="20003"/>
                    </a:ext>
                  </a:extLst>
                </a:gridCol>
              </a:tblGrid>
              <a:tr h="304601">
                <a:tc gridSpan="2">
                  <a:txBody>
                    <a:bodyPr/>
                    <a:lstStyle/>
                    <a:p>
                      <a:endParaRPr lang="sl-SI" sz="1500" dirty="0"/>
                    </a:p>
                  </a:txBody>
                  <a:tcPr marL="75107" marR="75107" marT="37554" marB="37554"/>
                </a:tc>
                <a:tc hMerge="1">
                  <a:txBody>
                    <a:bodyPr/>
                    <a:lstStyle/>
                    <a:p>
                      <a:endParaRPr lang="sl-SI"/>
                    </a:p>
                  </a:txBody>
                  <a:tcPr/>
                </a:tc>
                <a:tc>
                  <a:txBody>
                    <a:bodyPr/>
                    <a:lstStyle/>
                    <a:p>
                      <a:pPr algn="ctr"/>
                      <a:r>
                        <a:rPr lang="sl-SI" sz="1500" dirty="0" err="1"/>
                        <a:t>Privat</a:t>
                      </a:r>
                      <a:endParaRPr lang="sl-SI" sz="1500" dirty="0"/>
                    </a:p>
                  </a:txBody>
                  <a:tcPr marL="75107" marR="75107" marT="37554" marB="37554"/>
                </a:tc>
                <a:tc>
                  <a:txBody>
                    <a:bodyPr/>
                    <a:lstStyle/>
                    <a:p>
                      <a:pPr algn="ctr"/>
                      <a:r>
                        <a:rPr lang="sl-SI" sz="1500" dirty="0" err="1"/>
                        <a:t>Public</a:t>
                      </a:r>
                      <a:endParaRPr lang="sl-SI" sz="1500" dirty="0"/>
                    </a:p>
                  </a:txBody>
                  <a:tcPr marL="75107" marR="75107" marT="37554" marB="37554"/>
                </a:tc>
                <a:extLst>
                  <a:ext uri="{0D108BD9-81ED-4DB2-BD59-A6C34878D82A}">
                    <a16:rowId xmlns:a16="http://schemas.microsoft.com/office/drawing/2014/main" val="10000"/>
                  </a:ext>
                </a:extLst>
              </a:tr>
              <a:tr h="304601">
                <a:tc gridSpan="2">
                  <a:txBody>
                    <a:bodyPr/>
                    <a:lstStyle/>
                    <a:p>
                      <a:r>
                        <a:rPr lang="sl-SI" sz="1500" dirty="0" err="1"/>
                        <a:t>Personnel</a:t>
                      </a:r>
                      <a:r>
                        <a:rPr lang="sl-SI" sz="1500" dirty="0"/>
                        <a:t> (</a:t>
                      </a:r>
                      <a:r>
                        <a:rPr lang="sl-SI" sz="1500" dirty="0" err="1"/>
                        <a:t>privat</a:t>
                      </a:r>
                      <a:r>
                        <a:rPr lang="sl-SI" sz="1500" dirty="0"/>
                        <a:t>)</a:t>
                      </a:r>
                    </a:p>
                  </a:txBody>
                  <a:tcPr marL="75107" marR="75107" marT="37554" marB="37554"/>
                </a:tc>
                <a:tc hMerge="1">
                  <a:txBody>
                    <a:bodyPr/>
                    <a:lstStyle/>
                    <a:p>
                      <a:endParaRPr lang="sl-SI"/>
                    </a:p>
                  </a:txBody>
                  <a:tcPr/>
                </a:tc>
                <a:tc>
                  <a:txBody>
                    <a:bodyPr/>
                    <a:lstStyle/>
                    <a:p>
                      <a:pPr algn="ctr"/>
                      <a:r>
                        <a:rPr lang="sl-SI" sz="1500" dirty="0"/>
                        <a:t>300.000</a:t>
                      </a:r>
                    </a:p>
                  </a:txBody>
                  <a:tcPr marL="75107" marR="75107" marT="37554" marB="37554"/>
                </a:tc>
                <a:tc>
                  <a:txBody>
                    <a:bodyPr/>
                    <a:lstStyle/>
                    <a:p>
                      <a:pPr algn="ctr"/>
                      <a:endParaRPr lang="sl-SI" sz="1500" dirty="0"/>
                    </a:p>
                  </a:txBody>
                  <a:tcPr marL="75107" marR="75107" marT="37554" marB="37554"/>
                </a:tc>
                <a:extLst>
                  <a:ext uri="{0D108BD9-81ED-4DB2-BD59-A6C34878D82A}">
                    <a16:rowId xmlns:a16="http://schemas.microsoft.com/office/drawing/2014/main" val="10001"/>
                  </a:ext>
                </a:extLst>
              </a:tr>
              <a:tr h="30042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l-SI" sz="1500" dirty="0" err="1"/>
                        <a:t>Personnel</a:t>
                      </a:r>
                      <a:r>
                        <a:rPr lang="sl-SI" sz="1500" dirty="0"/>
                        <a:t> (</a:t>
                      </a:r>
                      <a:r>
                        <a:rPr lang="sl-SI" sz="1500" dirty="0" err="1"/>
                        <a:t>public</a:t>
                      </a:r>
                      <a:r>
                        <a:rPr lang="sl-SI" sz="1500" dirty="0"/>
                        <a:t>)</a:t>
                      </a:r>
                    </a:p>
                  </a:txBody>
                  <a:tcPr marL="75107" marR="75107" marT="37554" marB="3755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500" u="sng" dirty="0" err="1">
                          <a:solidFill>
                            <a:srgbClr val="FF0000"/>
                          </a:solidFill>
                        </a:rPr>
                        <a:t>Add</a:t>
                      </a:r>
                      <a:endParaRPr lang="sl-SI" sz="1500" u="sng" dirty="0">
                        <a:solidFill>
                          <a:srgbClr val="FF0000"/>
                        </a:solidFill>
                      </a:endParaRPr>
                    </a:p>
                  </a:txBody>
                  <a:tcPr marL="75107" marR="75107" marT="37554" marB="37554"/>
                </a:tc>
                <a:tc rowSpan="2">
                  <a:txBody>
                    <a:bodyPr/>
                    <a:lstStyle/>
                    <a:p>
                      <a:pPr algn="ctr"/>
                      <a:endParaRPr lang="sl-SI" sz="1500" dirty="0"/>
                    </a:p>
                  </a:txBody>
                  <a:tcPr marL="75107" marR="75107" marT="37554" marB="37554"/>
                </a:tc>
                <a:tc>
                  <a:txBody>
                    <a:bodyPr/>
                    <a:lstStyle/>
                    <a:p>
                      <a:pPr algn="ctr"/>
                      <a:r>
                        <a:rPr lang="sl-SI" sz="1500" dirty="0">
                          <a:solidFill>
                            <a:srgbClr val="FF0000"/>
                          </a:solidFill>
                        </a:rPr>
                        <a:t>300.000</a:t>
                      </a:r>
                    </a:p>
                  </a:txBody>
                  <a:tcPr marL="75107" marR="75107" marT="37554" marB="37554"/>
                </a:tc>
                <a:extLst>
                  <a:ext uri="{0D108BD9-81ED-4DB2-BD59-A6C34878D82A}">
                    <a16:rowId xmlns:a16="http://schemas.microsoft.com/office/drawing/2014/main" val="10002"/>
                  </a:ext>
                </a:extLst>
              </a:tr>
              <a:tr h="37553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500" u="sng" dirty="0" err="1">
                          <a:solidFill>
                            <a:srgbClr val="FF0000"/>
                          </a:solidFill>
                        </a:rPr>
                        <a:t>Non</a:t>
                      </a:r>
                      <a:r>
                        <a:rPr lang="sl-SI" sz="1500" u="sng" dirty="0">
                          <a:solidFill>
                            <a:srgbClr val="FF0000"/>
                          </a:solidFill>
                        </a:rPr>
                        <a:t> </a:t>
                      </a:r>
                      <a:r>
                        <a:rPr lang="sl-SI" sz="1500" u="sng" dirty="0" err="1">
                          <a:solidFill>
                            <a:srgbClr val="FF0000"/>
                          </a:solidFill>
                        </a:rPr>
                        <a:t>add</a:t>
                      </a:r>
                      <a:endParaRPr lang="sl-SI" sz="1500" u="sng" dirty="0">
                        <a:solidFill>
                          <a:srgbClr val="FF0000"/>
                        </a:solidFill>
                      </a:endParaRPr>
                    </a:p>
                  </a:txBody>
                  <a:tcPr marL="75107" marR="75107" marT="37554" marB="37554"/>
                </a:tc>
                <a:tc vMerge="1">
                  <a:txBody>
                    <a:bodyPr/>
                    <a:lstStyle/>
                    <a:p>
                      <a:endParaRPr lang="sl-SI"/>
                    </a:p>
                  </a:txBody>
                  <a:tcPr/>
                </a:tc>
                <a:tc>
                  <a:txBody>
                    <a:bodyPr/>
                    <a:lstStyle/>
                    <a:p>
                      <a:pPr algn="ctr"/>
                      <a:r>
                        <a:rPr lang="sl-SI" sz="1500" dirty="0">
                          <a:solidFill>
                            <a:srgbClr val="FF0000"/>
                          </a:solidFill>
                        </a:rPr>
                        <a:t>750.000</a:t>
                      </a:r>
                    </a:p>
                  </a:txBody>
                  <a:tcPr marL="75107" marR="75107" marT="37554" marB="37554"/>
                </a:tc>
                <a:extLst>
                  <a:ext uri="{0D108BD9-81ED-4DB2-BD59-A6C34878D82A}">
                    <a16:rowId xmlns:a16="http://schemas.microsoft.com/office/drawing/2014/main" val="10003"/>
                  </a:ext>
                </a:extLst>
              </a:tr>
              <a:tr h="304601">
                <a:tc gridSpan="2">
                  <a:txBody>
                    <a:bodyPr/>
                    <a:lstStyle/>
                    <a:p>
                      <a:r>
                        <a:rPr lang="sl-SI" sz="1500" dirty="0" err="1"/>
                        <a:t>Travel</a:t>
                      </a:r>
                      <a:endParaRPr lang="sl-SI" sz="1500" dirty="0"/>
                    </a:p>
                  </a:txBody>
                  <a:tcPr marL="75107" marR="75107" marT="37554" marB="37554"/>
                </a:tc>
                <a:tc hMerge="1">
                  <a:txBody>
                    <a:bodyPr/>
                    <a:lstStyle/>
                    <a:p>
                      <a:endParaRPr lang="sl-SI"/>
                    </a:p>
                  </a:txBody>
                  <a:tcPr/>
                </a:tc>
                <a:tc>
                  <a:txBody>
                    <a:bodyPr/>
                    <a:lstStyle/>
                    <a:p>
                      <a:pPr algn="ctr"/>
                      <a:r>
                        <a:rPr lang="sl-SI" sz="1500" dirty="0"/>
                        <a:t>100.000</a:t>
                      </a:r>
                    </a:p>
                  </a:txBody>
                  <a:tcPr marL="75107" marR="75107" marT="37554" marB="37554"/>
                </a:tc>
                <a:tc>
                  <a:txBody>
                    <a:bodyPr/>
                    <a:lstStyle/>
                    <a:p>
                      <a:pPr algn="ctr"/>
                      <a:r>
                        <a:rPr lang="sl-SI" sz="1500" dirty="0"/>
                        <a:t>100.000</a:t>
                      </a:r>
                    </a:p>
                  </a:txBody>
                  <a:tcPr marL="75107" marR="75107" marT="37554" marB="37554"/>
                </a:tc>
                <a:extLst>
                  <a:ext uri="{0D108BD9-81ED-4DB2-BD59-A6C34878D82A}">
                    <a16:rowId xmlns:a16="http://schemas.microsoft.com/office/drawing/2014/main" val="10004"/>
                  </a:ext>
                </a:extLst>
              </a:tr>
              <a:tr h="304601">
                <a:tc gridSpan="2">
                  <a:txBody>
                    <a:bodyPr/>
                    <a:lstStyle/>
                    <a:p>
                      <a:r>
                        <a:rPr lang="sl-SI" sz="1500" dirty="0" err="1"/>
                        <a:t>External</a:t>
                      </a:r>
                      <a:endParaRPr lang="sl-SI" sz="1500" dirty="0"/>
                    </a:p>
                  </a:txBody>
                  <a:tcPr marL="75107" marR="75107" marT="37554" marB="37554"/>
                </a:tc>
                <a:tc hMerge="1">
                  <a:txBody>
                    <a:bodyPr/>
                    <a:lstStyle/>
                    <a:p>
                      <a:endParaRPr lang="sl-SI"/>
                    </a:p>
                  </a:txBody>
                  <a:tcPr/>
                </a:tc>
                <a:tc>
                  <a:txBody>
                    <a:bodyPr/>
                    <a:lstStyle/>
                    <a:p>
                      <a:pPr algn="ctr"/>
                      <a:r>
                        <a:rPr lang="sl-SI" sz="1500" dirty="0"/>
                        <a:t>75.000</a:t>
                      </a:r>
                    </a:p>
                  </a:txBody>
                  <a:tcPr marL="75107" marR="75107" marT="37554" marB="37554"/>
                </a:tc>
                <a:tc>
                  <a:txBody>
                    <a:bodyPr/>
                    <a:lstStyle/>
                    <a:p>
                      <a:pPr algn="ctr"/>
                      <a:r>
                        <a:rPr lang="sl-SI" sz="1500" dirty="0"/>
                        <a:t>75.000</a:t>
                      </a:r>
                    </a:p>
                  </a:txBody>
                  <a:tcPr marL="75107" marR="75107" marT="37554" marB="37554"/>
                </a:tc>
                <a:extLst>
                  <a:ext uri="{0D108BD9-81ED-4DB2-BD59-A6C34878D82A}">
                    <a16:rowId xmlns:a16="http://schemas.microsoft.com/office/drawing/2014/main" val="10005"/>
                  </a:ext>
                </a:extLst>
              </a:tr>
              <a:tr h="304601">
                <a:tc gridSpan="2">
                  <a:txBody>
                    <a:bodyPr/>
                    <a:lstStyle/>
                    <a:p>
                      <a:r>
                        <a:rPr lang="sl-SI" sz="1500" dirty="0" err="1"/>
                        <a:t>Equipment</a:t>
                      </a:r>
                      <a:endParaRPr lang="sl-SI" sz="1500" dirty="0"/>
                    </a:p>
                  </a:txBody>
                  <a:tcPr marL="75107" marR="75107" marT="37554" marB="37554"/>
                </a:tc>
                <a:tc hMerge="1">
                  <a:txBody>
                    <a:bodyPr/>
                    <a:lstStyle/>
                    <a:p>
                      <a:endParaRPr lang="sl-SI"/>
                    </a:p>
                  </a:txBody>
                  <a:tcPr/>
                </a:tc>
                <a:tc>
                  <a:txBody>
                    <a:bodyPr/>
                    <a:lstStyle/>
                    <a:p>
                      <a:pPr algn="ctr"/>
                      <a:r>
                        <a:rPr lang="sl-SI" sz="1500" dirty="0"/>
                        <a:t>50.000</a:t>
                      </a:r>
                    </a:p>
                  </a:txBody>
                  <a:tcPr marL="75107" marR="75107" marT="37554" marB="37554"/>
                </a:tc>
                <a:tc>
                  <a:txBody>
                    <a:bodyPr/>
                    <a:lstStyle/>
                    <a:p>
                      <a:pPr algn="ctr"/>
                      <a:r>
                        <a:rPr lang="sl-SI" sz="1500" dirty="0"/>
                        <a:t>50.000</a:t>
                      </a:r>
                    </a:p>
                  </a:txBody>
                  <a:tcPr marL="75107" marR="75107" marT="37554" marB="37554"/>
                </a:tc>
                <a:extLst>
                  <a:ext uri="{0D108BD9-81ED-4DB2-BD59-A6C34878D82A}">
                    <a16:rowId xmlns:a16="http://schemas.microsoft.com/office/drawing/2014/main" val="10006"/>
                  </a:ext>
                </a:extLst>
              </a:tr>
              <a:tr h="304601">
                <a:tc gridSpan="2">
                  <a:txBody>
                    <a:bodyPr/>
                    <a:lstStyle/>
                    <a:p>
                      <a:r>
                        <a:rPr lang="sl-SI" sz="1500" dirty="0" err="1"/>
                        <a:t>Consumables</a:t>
                      </a:r>
                      <a:endParaRPr lang="sl-SI" sz="1500" dirty="0"/>
                    </a:p>
                  </a:txBody>
                  <a:tcPr marL="75107" marR="75107" marT="37554" marB="37554"/>
                </a:tc>
                <a:tc hMerge="1">
                  <a:txBody>
                    <a:bodyPr/>
                    <a:lstStyle/>
                    <a:p>
                      <a:endParaRPr lang="sl-SI"/>
                    </a:p>
                  </a:txBody>
                  <a:tcPr/>
                </a:tc>
                <a:tc>
                  <a:txBody>
                    <a:bodyPr/>
                    <a:lstStyle/>
                    <a:p>
                      <a:pPr algn="ctr"/>
                      <a:r>
                        <a:rPr lang="sl-SI" sz="1500" dirty="0"/>
                        <a:t>35.000</a:t>
                      </a:r>
                    </a:p>
                  </a:txBody>
                  <a:tcPr marL="75107" marR="75107" marT="37554" marB="37554"/>
                </a:tc>
                <a:tc>
                  <a:txBody>
                    <a:bodyPr/>
                    <a:lstStyle/>
                    <a:p>
                      <a:pPr algn="ctr"/>
                      <a:r>
                        <a:rPr lang="sl-SI" sz="1500" dirty="0"/>
                        <a:t>35.000</a:t>
                      </a:r>
                    </a:p>
                  </a:txBody>
                  <a:tcPr marL="75107" marR="75107" marT="37554" marB="37554"/>
                </a:tc>
                <a:extLst>
                  <a:ext uri="{0D108BD9-81ED-4DB2-BD59-A6C34878D82A}">
                    <a16:rowId xmlns:a16="http://schemas.microsoft.com/office/drawing/2014/main" val="10007"/>
                  </a:ext>
                </a:extLst>
              </a:tr>
              <a:tr h="304601">
                <a:tc gridSpan="2">
                  <a:txBody>
                    <a:bodyPr/>
                    <a:lstStyle/>
                    <a:p>
                      <a:r>
                        <a:rPr lang="sl-SI" sz="1500" dirty="0" err="1"/>
                        <a:t>Other</a:t>
                      </a:r>
                      <a:endParaRPr lang="sl-SI" sz="1500" dirty="0"/>
                    </a:p>
                  </a:txBody>
                  <a:tcPr marL="75107" marR="75107" marT="37554" marB="37554"/>
                </a:tc>
                <a:tc hMerge="1">
                  <a:txBody>
                    <a:bodyPr/>
                    <a:lstStyle/>
                    <a:p>
                      <a:endParaRPr lang="sl-SI"/>
                    </a:p>
                  </a:txBody>
                  <a:tcPr/>
                </a:tc>
                <a:tc>
                  <a:txBody>
                    <a:bodyPr/>
                    <a:lstStyle/>
                    <a:p>
                      <a:pPr algn="ctr"/>
                      <a:r>
                        <a:rPr lang="sl-SI" sz="1500" dirty="0"/>
                        <a:t>25.000</a:t>
                      </a:r>
                    </a:p>
                  </a:txBody>
                  <a:tcPr marL="75107" marR="75107" marT="37554" marB="37554"/>
                </a:tc>
                <a:tc>
                  <a:txBody>
                    <a:bodyPr/>
                    <a:lstStyle/>
                    <a:p>
                      <a:pPr algn="ctr"/>
                      <a:r>
                        <a:rPr lang="sl-SI" sz="1500" dirty="0"/>
                        <a:t>25.000</a:t>
                      </a:r>
                    </a:p>
                  </a:txBody>
                  <a:tcPr marL="75107" marR="75107" marT="37554" marB="37554"/>
                </a:tc>
                <a:extLst>
                  <a:ext uri="{0D108BD9-81ED-4DB2-BD59-A6C34878D82A}">
                    <a16:rowId xmlns:a16="http://schemas.microsoft.com/office/drawing/2014/main" val="10008"/>
                  </a:ext>
                </a:extLst>
              </a:tr>
              <a:tr h="304601">
                <a:tc gridSpan="2">
                  <a:txBody>
                    <a:bodyPr/>
                    <a:lstStyle/>
                    <a:p>
                      <a:r>
                        <a:rPr lang="sl-SI" sz="1500" dirty="0" err="1"/>
                        <a:t>Overheads</a:t>
                      </a:r>
                      <a:r>
                        <a:rPr lang="sl-SI" sz="1500" dirty="0"/>
                        <a:t>  (7</a:t>
                      </a:r>
                      <a:r>
                        <a:rPr lang="sl-SI" sz="1500" baseline="0" dirty="0"/>
                        <a:t> %)</a:t>
                      </a:r>
                      <a:endParaRPr lang="sl-SI" sz="1500" dirty="0"/>
                    </a:p>
                  </a:txBody>
                  <a:tcPr marL="75107" marR="75107" marT="37554" marB="37554"/>
                </a:tc>
                <a:tc hMerge="1">
                  <a:txBody>
                    <a:bodyPr/>
                    <a:lstStyle/>
                    <a:p>
                      <a:endParaRPr lang="sl-SI"/>
                    </a:p>
                  </a:txBody>
                  <a:tcPr/>
                </a:tc>
                <a:tc>
                  <a:txBody>
                    <a:bodyPr/>
                    <a:lstStyle/>
                    <a:p>
                      <a:pPr algn="ctr"/>
                      <a:r>
                        <a:rPr lang="sl-SI" sz="1500" dirty="0"/>
                        <a:t>40.950</a:t>
                      </a:r>
                    </a:p>
                  </a:txBody>
                  <a:tcPr marL="75107" marR="75107" marT="37554" marB="37554"/>
                </a:tc>
                <a:tc>
                  <a:txBody>
                    <a:bodyPr/>
                    <a:lstStyle/>
                    <a:p>
                      <a:pPr algn="ctr"/>
                      <a:r>
                        <a:rPr lang="sl-SI" sz="1500" dirty="0"/>
                        <a:t>93.450</a:t>
                      </a:r>
                    </a:p>
                  </a:txBody>
                  <a:tcPr marL="75107" marR="75107" marT="37554" marB="37554"/>
                </a:tc>
                <a:extLst>
                  <a:ext uri="{0D108BD9-81ED-4DB2-BD59-A6C34878D82A}">
                    <a16:rowId xmlns:a16="http://schemas.microsoft.com/office/drawing/2014/main" val="10009"/>
                  </a:ext>
                </a:extLst>
              </a:tr>
              <a:tr h="304601">
                <a:tc gridSpan="2">
                  <a:txBody>
                    <a:bodyPr/>
                    <a:lstStyle/>
                    <a:p>
                      <a:r>
                        <a:rPr lang="sl-SI" sz="1500" b="1" dirty="0"/>
                        <a:t>TOTAL</a:t>
                      </a:r>
                    </a:p>
                  </a:txBody>
                  <a:tcPr marL="75107" marR="75107" marT="37554" marB="37554"/>
                </a:tc>
                <a:tc hMerge="1">
                  <a:txBody>
                    <a:bodyPr/>
                    <a:lstStyle/>
                    <a:p>
                      <a:endParaRPr lang="sl-SI"/>
                    </a:p>
                  </a:txBody>
                  <a:tcPr/>
                </a:tc>
                <a:tc>
                  <a:txBody>
                    <a:bodyPr/>
                    <a:lstStyle/>
                    <a:p>
                      <a:pPr algn="ctr"/>
                      <a:r>
                        <a:rPr lang="sl-SI" sz="1500" b="1" dirty="0"/>
                        <a:t>625.950</a:t>
                      </a:r>
                    </a:p>
                  </a:txBody>
                  <a:tcPr marL="75107" marR="75107" marT="37554" marB="37554"/>
                </a:tc>
                <a:tc>
                  <a:txBody>
                    <a:bodyPr/>
                    <a:lstStyle/>
                    <a:p>
                      <a:pPr algn="ctr"/>
                      <a:r>
                        <a:rPr lang="sl-SI" sz="1500" b="1" dirty="0"/>
                        <a:t>1.428.450</a:t>
                      </a:r>
                    </a:p>
                  </a:txBody>
                  <a:tcPr marL="75107" marR="75107" marT="37554" marB="37554"/>
                </a:tc>
                <a:extLst>
                  <a:ext uri="{0D108BD9-81ED-4DB2-BD59-A6C34878D82A}">
                    <a16:rowId xmlns:a16="http://schemas.microsoft.com/office/drawing/2014/main" val="10010"/>
                  </a:ext>
                </a:extLst>
              </a:tr>
              <a:tr h="304601">
                <a:tc gridSpan="2">
                  <a:txBody>
                    <a:bodyPr/>
                    <a:lstStyle/>
                    <a:p>
                      <a:r>
                        <a:rPr lang="sl-SI" sz="1500" b="1" dirty="0"/>
                        <a:t>TOTAL</a:t>
                      </a:r>
                    </a:p>
                  </a:txBody>
                  <a:tcPr marL="75107" marR="75107" marT="37554" marB="37554"/>
                </a:tc>
                <a:tc hMerge="1">
                  <a:txBody>
                    <a:bodyPr/>
                    <a:lstStyle/>
                    <a:p>
                      <a:endParaRPr lang="sl-SI"/>
                    </a:p>
                  </a:txBody>
                  <a:tcPr/>
                </a:tc>
                <a:tc gridSpan="2">
                  <a:txBody>
                    <a:bodyPr/>
                    <a:lstStyle/>
                    <a:p>
                      <a:pPr algn="ctr"/>
                      <a:r>
                        <a:rPr lang="sl-SI" sz="1500" b="1" dirty="0"/>
                        <a:t>2.054.400</a:t>
                      </a:r>
                    </a:p>
                  </a:txBody>
                  <a:tcPr marL="75107" marR="75107" marT="37554" marB="37554"/>
                </a:tc>
                <a:tc hMerge="1">
                  <a:txBody>
                    <a:bodyPr/>
                    <a:lstStyle/>
                    <a:p>
                      <a:pPr algn="ctr"/>
                      <a:endParaRPr lang="sl-SI" sz="1500" b="1" dirty="0"/>
                    </a:p>
                  </a:txBody>
                  <a:tcPr marL="75107" marR="75107" marT="37554" marB="37554"/>
                </a:tc>
                <a:extLst>
                  <a:ext uri="{0D108BD9-81ED-4DB2-BD59-A6C34878D82A}">
                    <a16:rowId xmlns:a16="http://schemas.microsoft.com/office/drawing/2014/main" val="10011"/>
                  </a:ext>
                </a:extLst>
              </a:tr>
              <a:tr h="304601">
                <a:tc gridSpan="2">
                  <a:txBody>
                    <a:bodyPr/>
                    <a:lstStyle/>
                    <a:p>
                      <a:r>
                        <a:rPr lang="sl-SI" sz="1500" b="1" dirty="0"/>
                        <a:t>EU </a:t>
                      </a:r>
                      <a:r>
                        <a:rPr lang="sl-SI" sz="1500" b="1" dirty="0" err="1"/>
                        <a:t>contribution</a:t>
                      </a:r>
                      <a:r>
                        <a:rPr lang="sl-SI" sz="1500" b="1" dirty="0"/>
                        <a:t> (55 %)</a:t>
                      </a:r>
                    </a:p>
                  </a:txBody>
                  <a:tcPr marL="75107" marR="75107" marT="37554" marB="37554"/>
                </a:tc>
                <a:tc hMerge="1">
                  <a:txBody>
                    <a:bodyPr/>
                    <a:lstStyle/>
                    <a:p>
                      <a:endParaRPr lang="sl-SI"/>
                    </a:p>
                  </a:txBody>
                  <a:tcPr/>
                </a:tc>
                <a:tc>
                  <a:txBody>
                    <a:bodyPr/>
                    <a:lstStyle/>
                    <a:p>
                      <a:pPr algn="ctr"/>
                      <a:r>
                        <a:rPr lang="sl-SI" sz="1500" b="1" dirty="0"/>
                        <a:t>344.272</a:t>
                      </a:r>
                    </a:p>
                  </a:txBody>
                  <a:tcPr marL="75107" marR="75107" marT="37554" marB="37554"/>
                </a:tc>
                <a:tc>
                  <a:txBody>
                    <a:bodyPr/>
                    <a:lstStyle/>
                    <a:p>
                      <a:pPr algn="ctr"/>
                      <a:r>
                        <a:rPr lang="sl-SI" sz="1500" b="1" dirty="0">
                          <a:solidFill>
                            <a:schemeClr val="tx1"/>
                          </a:solidFill>
                        </a:rPr>
                        <a:t>785.648</a:t>
                      </a:r>
                    </a:p>
                  </a:txBody>
                  <a:tcPr marL="75107" marR="75107" marT="37554" marB="37554"/>
                </a:tc>
                <a:extLst>
                  <a:ext uri="{0D108BD9-81ED-4DB2-BD59-A6C34878D82A}">
                    <a16:rowId xmlns:a16="http://schemas.microsoft.com/office/drawing/2014/main" val="10012"/>
                  </a:ext>
                </a:extLst>
              </a:tr>
              <a:tr h="304601">
                <a:tc gridSpan="2">
                  <a:txBody>
                    <a:bodyPr/>
                    <a:lstStyle/>
                    <a:p>
                      <a:r>
                        <a:rPr lang="sl-SI" sz="1500" b="1" dirty="0"/>
                        <a:t>OWN </a:t>
                      </a:r>
                      <a:r>
                        <a:rPr lang="sl-SI" sz="1500" b="1" dirty="0" err="1"/>
                        <a:t>contribution</a:t>
                      </a:r>
                      <a:endParaRPr lang="sl-SI" sz="1500" b="1" dirty="0"/>
                    </a:p>
                  </a:txBody>
                  <a:tcPr marL="75107" marR="75107" marT="37554" marB="37554"/>
                </a:tc>
                <a:tc hMerge="1">
                  <a:txBody>
                    <a:bodyPr/>
                    <a:lstStyle/>
                    <a:p>
                      <a:endParaRPr lang="sl-SI"/>
                    </a:p>
                  </a:txBody>
                  <a:tcPr/>
                </a:tc>
                <a:tc>
                  <a:txBody>
                    <a:bodyPr/>
                    <a:lstStyle/>
                    <a:p>
                      <a:pPr algn="ctr"/>
                      <a:r>
                        <a:rPr lang="sl-SI" sz="1500" b="1" dirty="0"/>
                        <a:t>281.678</a:t>
                      </a:r>
                    </a:p>
                  </a:txBody>
                  <a:tcPr marL="75107" marR="75107" marT="37554" marB="37554"/>
                </a:tc>
                <a:tc>
                  <a:txBody>
                    <a:bodyPr/>
                    <a:lstStyle/>
                    <a:p>
                      <a:pPr algn="ctr"/>
                      <a:r>
                        <a:rPr lang="sl-SI" sz="1500" b="1" dirty="0">
                          <a:solidFill>
                            <a:srgbClr val="FF0000"/>
                          </a:solidFill>
                        </a:rPr>
                        <a:t>642.802</a:t>
                      </a:r>
                    </a:p>
                  </a:txBody>
                  <a:tcPr marL="75107" marR="75107" marT="37554" marB="37554"/>
                </a:tc>
                <a:extLst>
                  <a:ext uri="{0D108BD9-81ED-4DB2-BD59-A6C34878D82A}">
                    <a16:rowId xmlns:a16="http://schemas.microsoft.com/office/drawing/2014/main" val="10013"/>
                  </a:ext>
                </a:extLst>
              </a:tr>
            </a:tbl>
          </a:graphicData>
        </a:graphic>
      </p:graphicFrame>
      <p:sp>
        <p:nvSpPr>
          <p:cNvPr id="8" name="Levo ukrivljena puščica 7"/>
          <p:cNvSpPr/>
          <p:nvPr/>
        </p:nvSpPr>
        <p:spPr>
          <a:xfrm>
            <a:off x="6853685" y="2314843"/>
            <a:ext cx="668181" cy="324036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black"/>
              </a:solidFill>
            </a:endParaRPr>
          </a:p>
        </p:txBody>
      </p:sp>
      <p:sp>
        <p:nvSpPr>
          <p:cNvPr id="9" name="Pomnoži 8"/>
          <p:cNvSpPr/>
          <p:nvPr/>
        </p:nvSpPr>
        <p:spPr>
          <a:xfrm>
            <a:off x="7292409" y="3501008"/>
            <a:ext cx="504056" cy="43401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10" name="PoljeZBesedilom 9"/>
          <p:cNvSpPr txBox="1"/>
          <p:nvPr/>
        </p:nvSpPr>
        <p:spPr>
          <a:xfrm>
            <a:off x="640494" y="3212976"/>
            <a:ext cx="3550467" cy="1246495"/>
          </a:xfrm>
          <a:prstGeom prst="rect">
            <a:avLst/>
          </a:prstGeom>
          <a:solidFill>
            <a:schemeClr val="bg1"/>
          </a:solidFill>
          <a:ln>
            <a:solidFill>
              <a:schemeClr val="tx1"/>
            </a:solidFill>
          </a:ln>
        </p:spPr>
        <p:txBody>
          <a:bodyPr wrap="square" rtlCol="0">
            <a:spAutoFit/>
          </a:bodyPr>
          <a:lstStyle/>
          <a:p>
            <a:r>
              <a:rPr lang="sl-SI" sz="1500" b="1" dirty="0">
                <a:solidFill>
                  <a:srgbClr val="4696C8"/>
                </a:solidFill>
              </a:rPr>
              <a:t>pravilo 2 %</a:t>
            </a:r>
          </a:p>
          <a:p>
            <a:r>
              <a:rPr lang="sl-SI" sz="1500" b="1" dirty="0">
                <a:solidFill>
                  <a:prstClr val="black"/>
                </a:solidFill>
                <a:latin typeface="Ubuntu" panose="020B0504030602030204" pitchFamily="34" charset="0"/>
              </a:rPr>
              <a:t>(skupni znesek lastnega vložka JI mora za 2% presegati znesek stroška osebja „</a:t>
            </a:r>
            <a:r>
              <a:rPr lang="sl-SI" sz="1500" b="1" dirty="0" err="1">
                <a:solidFill>
                  <a:srgbClr val="FF0000"/>
                </a:solidFill>
                <a:latin typeface="Ubuntu" panose="020B0504030602030204" pitchFamily="34" charset="0"/>
              </a:rPr>
              <a:t>non</a:t>
            </a:r>
            <a:r>
              <a:rPr lang="sl-SI" sz="1500" b="1" dirty="0">
                <a:solidFill>
                  <a:srgbClr val="FF0000"/>
                </a:solidFill>
                <a:latin typeface="Ubuntu" panose="020B0504030602030204" pitchFamily="34" charset="0"/>
              </a:rPr>
              <a:t> – </a:t>
            </a:r>
            <a:r>
              <a:rPr lang="sl-SI" sz="1500" b="1" dirty="0" err="1">
                <a:solidFill>
                  <a:srgbClr val="FF0000"/>
                </a:solidFill>
                <a:latin typeface="Ubuntu" panose="020B0504030602030204" pitchFamily="34" charset="0"/>
              </a:rPr>
              <a:t>additional</a:t>
            </a:r>
            <a:r>
              <a:rPr lang="sl-SI" sz="1500" b="1" dirty="0">
                <a:solidFill>
                  <a:prstClr val="black"/>
                </a:solidFill>
                <a:latin typeface="Ubuntu" panose="020B0504030602030204" pitchFamily="34" charset="0"/>
              </a:rPr>
              <a:t>“, ki ga JI uveljavljajo na projektu)</a:t>
            </a:r>
            <a:endParaRPr lang="sl-SI" sz="1500" dirty="0">
              <a:solidFill>
                <a:prstClr val="black"/>
              </a:solidFill>
            </a:endParaRPr>
          </a:p>
        </p:txBody>
      </p:sp>
      <p:sp>
        <p:nvSpPr>
          <p:cNvPr id="11" name="Elipsa 10"/>
          <p:cNvSpPr/>
          <p:nvPr/>
        </p:nvSpPr>
        <p:spPr>
          <a:xfrm>
            <a:off x="5292080" y="5301208"/>
            <a:ext cx="1152128"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cxnSp>
        <p:nvCxnSpPr>
          <p:cNvPr id="13" name="Raven puščični povezovalnik 12"/>
          <p:cNvCxnSpPr>
            <a:endCxn id="11" idx="1"/>
          </p:cNvCxnSpPr>
          <p:nvPr/>
        </p:nvCxnSpPr>
        <p:spPr>
          <a:xfrm>
            <a:off x="4190961" y="4459471"/>
            <a:ext cx="1269844" cy="89446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4" name="Levo ukrivljena puščica 13"/>
          <p:cNvSpPr/>
          <p:nvPr/>
        </p:nvSpPr>
        <p:spPr>
          <a:xfrm>
            <a:off x="5388797" y="2011561"/>
            <a:ext cx="144016" cy="43204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black"/>
              </a:solidFill>
            </a:endParaRPr>
          </a:p>
        </p:txBody>
      </p:sp>
      <p:sp>
        <p:nvSpPr>
          <p:cNvPr id="23" name="Levo ukrivljena puščica 22"/>
          <p:cNvSpPr/>
          <p:nvPr/>
        </p:nvSpPr>
        <p:spPr>
          <a:xfrm rot="10800000">
            <a:off x="5151222" y="1988840"/>
            <a:ext cx="146568" cy="4397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black"/>
              </a:solidFill>
            </a:endParaRPr>
          </a:p>
        </p:txBody>
      </p:sp>
    </p:spTree>
    <p:extLst>
      <p:ext uri="{BB962C8B-B14F-4D97-AF65-F5344CB8AC3E}">
        <p14:creationId xmlns:p14="http://schemas.microsoft.com/office/powerpoint/2010/main" val="402097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dirty="0">
                <a:solidFill>
                  <a:prstClr val="black"/>
                </a:solidFill>
                <a:latin typeface="Ubuntu" panose="020B0504030602030204" pitchFamily="34" charset="0"/>
              </a:rPr>
              <a:t>Izpolnjevanje LIFE prijavnice: PRIMER 2</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graphicFrame>
        <p:nvGraphicFramePr>
          <p:cNvPr id="5" name="Tabela 4"/>
          <p:cNvGraphicFramePr>
            <a:graphicFrameLocks noGrp="1"/>
          </p:cNvGraphicFramePr>
          <p:nvPr>
            <p:extLst>
              <p:ext uri="{D42A27DB-BD31-4B8C-83A1-F6EECF244321}">
                <p14:modId xmlns:p14="http://schemas.microsoft.com/office/powerpoint/2010/main" val="164186037"/>
              </p:ext>
            </p:extLst>
          </p:nvPr>
        </p:nvGraphicFramePr>
        <p:xfrm>
          <a:off x="1547665" y="1268760"/>
          <a:ext cx="5184575" cy="4334456"/>
        </p:xfrm>
        <a:graphic>
          <a:graphicData uri="http://schemas.openxmlformats.org/drawingml/2006/table">
            <a:tbl>
              <a:tblPr firstRow="1" bandRow="1">
                <a:tableStyleId>{5C22544A-7EE6-4342-B048-85BDC9FD1C3A}</a:tableStyleId>
              </a:tblPr>
              <a:tblGrid>
                <a:gridCol w="987851">
                  <a:extLst>
                    <a:ext uri="{9D8B030D-6E8A-4147-A177-3AD203B41FA5}">
                      <a16:colId xmlns:a16="http://schemas.microsoft.com/office/drawing/2014/main" val="20000"/>
                    </a:ext>
                  </a:extLst>
                </a:gridCol>
                <a:gridCol w="946322">
                  <a:extLst>
                    <a:ext uri="{9D8B030D-6E8A-4147-A177-3AD203B41FA5}">
                      <a16:colId xmlns:a16="http://schemas.microsoft.com/office/drawing/2014/main" val="20001"/>
                    </a:ext>
                  </a:extLst>
                </a:gridCol>
                <a:gridCol w="1628358">
                  <a:extLst>
                    <a:ext uri="{9D8B030D-6E8A-4147-A177-3AD203B41FA5}">
                      <a16:colId xmlns:a16="http://schemas.microsoft.com/office/drawing/2014/main" val="20002"/>
                    </a:ext>
                  </a:extLst>
                </a:gridCol>
                <a:gridCol w="1622044">
                  <a:extLst>
                    <a:ext uri="{9D8B030D-6E8A-4147-A177-3AD203B41FA5}">
                      <a16:colId xmlns:a16="http://schemas.microsoft.com/office/drawing/2014/main" val="20003"/>
                    </a:ext>
                  </a:extLst>
                </a:gridCol>
              </a:tblGrid>
              <a:tr h="304601">
                <a:tc gridSpan="2">
                  <a:txBody>
                    <a:bodyPr/>
                    <a:lstStyle/>
                    <a:p>
                      <a:endParaRPr lang="sl-SI" sz="1500" dirty="0"/>
                    </a:p>
                  </a:txBody>
                  <a:tcPr marL="75107" marR="75107" marT="37554" marB="37554"/>
                </a:tc>
                <a:tc hMerge="1">
                  <a:txBody>
                    <a:bodyPr/>
                    <a:lstStyle/>
                    <a:p>
                      <a:endParaRPr lang="sl-SI"/>
                    </a:p>
                  </a:txBody>
                  <a:tcPr/>
                </a:tc>
                <a:tc>
                  <a:txBody>
                    <a:bodyPr/>
                    <a:lstStyle/>
                    <a:p>
                      <a:pPr algn="ctr"/>
                      <a:r>
                        <a:rPr lang="sl-SI" sz="1500" dirty="0" err="1"/>
                        <a:t>Privat</a:t>
                      </a:r>
                      <a:endParaRPr lang="sl-SI" sz="1500" dirty="0"/>
                    </a:p>
                  </a:txBody>
                  <a:tcPr marL="75107" marR="75107" marT="37554" marB="37554"/>
                </a:tc>
                <a:tc>
                  <a:txBody>
                    <a:bodyPr/>
                    <a:lstStyle/>
                    <a:p>
                      <a:pPr algn="ctr"/>
                      <a:r>
                        <a:rPr lang="sl-SI" sz="1500" dirty="0" err="1"/>
                        <a:t>Public</a:t>
                      </a:r>
                      <a:endParaRPr lang="sl-SI" sz="1500" dirty="0"/>
                    </a:p>
                  </a:txBody>
                  <a:tcPr marL="75107" marR="75107" marT="37554" marB="37554"/>
                </a:tc>
                <a:extLst>
                  <a:ext uri="{0D108BD9-81ED-4DB2-BD59-A6C34878D82A}">
                    <a16:rowId xmlns:a16="http://schemas.microsoft.com/office/drawing/2014/main" val="10000"/>
                  </a:ext>
                </a:extLst>
              </a:tr>
              <a:tr h="304601">
                <a:tc gridSpan="2">
                  <a:txBody>
                    <a:bodyPr/>
                    <a:lstStyle/>
                    <a:p>
                      <a:r>
                        <a:rPr lang="sl-SI" sz="1500" dirty="0" err="1"/>
                        <a:t>Personnel</a:t>
                      </a:r>
                      <a:r>
                        <a:rPr lang="sl-SI" sz="1500" dirty="0"/>
                        <a:t> (</a:t>
                      </a:r>
                      <a:r>
                        <a:rPr lang="sl-SI" sz="1500" dirty="0" err="1"/>
                        <a:t>privat</a:t>
                      </a:r>
                      <a:r>
                        <a:rPr lang="sl-SI" sz="1500" dirty="0"/>
                        <a:t>)</a:t>
                      </a:r>
                    </a:p>
                  </a:txBody>
                  <a:tcPr marL="75107" marR="75107" marT="37554" marB="37554"/>
                </a:tc>
                <a:tc hMerge="1">
                  <a:txBody>
                    <a:bodyPr/>
                    <a:lstStyle/>
                    <a:p>
                      <a:endParaRPr lang="sl-SI"/>
                    </a:p>
                  </a:txBody>
                  <a:tcPr/>
                </a:tc>
                <a:tc>
                  <a:txBody>
                    <a:bodyPr/>
                    <a:lstStyle/>
                    <a:p>
                      <a:pPr algn="ctr"/>
                      <a:r>
                        <a:rPr lang="sl-SI" sz="1500" dirty="0"/>
                        <a:t>300.000</a:t>
                      </a:r>
                    </a:p>
                  </a:txBody>
                  <a:tcPr marL="75107" marR="75107" marT="37554" marB="37554"/>
                </a:tc>
                <a:tc>
                  <a:txBody>
                    <a:bodyPr/>
                    <a:lstStyle/>
                    <a:p>
                      <a:pPr algn="ctr"/>
                      <a:endParaRPr lang="sl-SI" sz="1500" dirty="0"/>
                    </a:p>
                  </a:txBody>
                  <a:tcPr marL="75107" marR="75107" marT="37554" marB="37554"/>
                </a:tc>
                <a:extLst>
                  <a:ext uri="{0D108BD9-81ED-4DB2-BD59-A6C34878D82A}">
                    <a16:rowId xmlns:a16="http://schemas.microsoft.com/office/drawing/2014/main" val="10001"/>
                  </a:ext>
                </a:extLst>
              </a:tr>
              <a:tr h="30042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l-SI" sz="1500" dirty="0" err="1"/>
                        <a:t>Personnel</a:t>
                      </a:r>
                      <a:r>
                        <a:rPr lang="sl-SI" sz="1500" dirty="0"/>
                        <a:t> (</a:t>
                      </a:r>
                      <a:r>
                        <a:rPr lang="sl-SI" sz="1500" dirty="0" err="1"/>
                        <a:t>public</a:t>
                      </a:r>
                      <a:r>
                        <a:rPr lang="sl-SI" sz="1500" dirty="0"/>
                        <a:t>)</a:t>
                      </a:r>
                    </a:p>
                  </a:txBody>
                  <a:tcPr marL="75107" marR="75107" marT="37554" marB="3755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500" u="sng" dirty="0" err="1">
                          <a:solidFill>
                            <a:srgbClr val="FF0000"/>
                          </a:solidFill>
                        </a:rPr>
                        <a:t>Add</a:t>
                      </a:r>
                      <a:endParaRPr lang="sl-SI" sz="1500" u="sng" dirty="0">
                        <a:solidFill>
                          <a:srgbClr val="FF0000"/>
                        </a:solidFill>
                      </a:endParaRPr>
                    </a:p>
                  </a:txBody>
                  <a:tcPr marL="75107" marR="75107" marT="37554" marB="37554"/>
                </a:tc>
                <a:tc rowSpan="2">
                  <a:txBody>
                    <a:bodyPr/>
                    <a:lstStyle/>
                    <a:p>
                      <a:pPr algn="ctr"/>
                      <a:endParaRPr lang="sl-SI" sz="1500" dirty="0"/>
                    </a:p>
                  </a:txBody>
                  <a:tcPr marL="75107" marR="75107" marT="37554" marB="37554"/>
                </a:tc>
                <a:tc>
                  <a:txBody>
                    <a:bodyPr/>
                    <a:lstStyle/>
                    <a:p>
                      <a:pPr algn="ctr"/>
                      <a:r>
                        <a:rPr lang="sl-SI" sz="1500" dirty="0">
                          <a:solidFill>
                            <a:srgbClr val="FF0000"/>
                          </a:solidFill>
                        </a:rPr>
                        <a:t>300.000</a:t>
                      </a:r>
                    </a:p>
                  </a:txBody>
                  <a:tcPr marL="75107" marR="75107" marT="37554" marB="37554"/>
                </a:tc>
                <a:extLst>
                  <a:ext uri="{0D108BD9-81ED-4DB2-BD59-A6C34878D82A}">
                    <a16:rowId xmlns:a16="http://schemas.microsoft.com/office/drawing/2014/main" val="10002"/>
                  </a:ext>
                </a:extLst>
              </a:tr>
              <a:tr h="37553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500" u="sng" dirty="0" err="1">
                          <a:solidFill>
                            <a:srgbClr val="FF0000"/>
                          </a:solidFill>
                        </a:rPr>
                        <a:t>Non</a:t>
                      </a:r>
                      <a:r>
                        <a:rPr lang="sl-SI" sz="1500" u="sng" dirty="0">
                          <a:solidFill>
                            <a:srgbClr val="FF0000"/>
                          </a:solidFill>
                        </a:rPr>
                        <a:t> </a:t>
                      </a:r>
                      <a:r>
                        <a:rPr lang="sl-SI" sz="1500" u="sng" dirty="0" err="1">
                          <a:solidFill>
                            <a:srgbClr val="FF0000"/>
                          </a:solidFill>
                        </a:rPr>
                        <a:t>add</a:t>
                      </a:r>
                      <a:endParaRPr lang="sl-SI" sz="1500" u="sng" dirty="0">
                        <a:solidFill>
                          <a:srgbClr val="FF0000"/>
                        </a:solidFill>
                      </a:endParaRPr>
                    </a:p>
                  </a:txBody>
                  <a:tcPr marL="75107" marR="75107" marT="37554" marB="37554"/>
                </a:tc>
                <a:tc vMerge="1">
                  <a:txBody>
                    <a:bodyPr/>
                    <a:lstStyle/>
                    <a:p>
                      <a:endParaRPr lang="sl-SI"/>
                    </a:p>
                  </a:txBody>
                  <a:tcPr/>
                </a:tc>
                <a:tc>
                  <a:txBody>
                    <a:bodyPr/>
                    <a:lstStyle/>
                    <a:p>
                      <a:pPr algn="ctr"/>
                      <a:r>
                        <a:rPr lang="sl-SI" sz="1500" dirty="0">
                          <a:solidFill>
                            <a:srgbClr val="FF0000"/>
                          </a:solidFill>
                        </a:rPr>
                        <a:t>750.000</a:t>
                      </a:r>
                    </a:p>
                  </a:txBody>
                  <a:tcPr marL="75107" marR="75107" marT="37554" marB="37554"/>
                </a:tc>
                <a:extLst>
                  <a:ext uri="{0D108BD9-81ED-4DB2-BD59-A6C34878D82A}">
                    <a16:rowId xmlns:a16="http://schemas.microsoft.com/office/drawing/2014/main" val="10003"/>
                  </a:ext>
                </a:extLst>
              </a:tr>
              <a:tr h="304601">
                <a:tc gridSpan="2">
                  <a:txBody>
                    <a:bodyPr/>
                    <a:lstStyle/>
                    <a:p>
                      <a:r>
                        <a:rPr lang="sl-SI" sz="1500" dirty="0" err="1"/>
                        <a:t>Travel</a:t>
                      </a:r>
                      <a:endParaRPr lang="sl-SI" sz="1500" dirty="0"/>
                    </a:p>
                  </a:txBody>
                  <a:tcPr marL="75107" marR="75107" marT="37554" marB="37554"/>
                </a:tc>
                <a:tc hMerge="1">
                  <a:txBody>
                    <a:bodyPr/>
                    <a:lstStyle/>
                    <a:p>
                      <a:endParaRPr lang="sl-SI"/>
                    </a:p>
                  </a:txBody>
                  <a:tcPr/>
                </a:tc>
                <a:tc>
                  <a:txBody>
                    <a:bodyPr/>
                    <a:lstStyle/>
                    <a:p>
                      <a:pPr algn="ctr"/>
                      <a:r>
                        <a:rPr lang="sl-SI" sz="1500" dirty="0"/>
                        <a:t>100.000</a:t>
                      </a:r>
                    </a:p>
                  </a:txBody>
                  <a:tcPr marL="75107" marR="75107" marT="37554" marB="37554"/>
                </a:tc>
                <a:tc>
                  <a:txBody>
                    <a:bodyPr/>
                    <a:lstStyle/>
                    <a:p>
                      <a:pPr algn="ctr"/>
                      <a:r>
                        <a:rPr lang="sl-SI" sz="1500" dirty="0"/>
                        <a:t>100.000</a:t>
                      </a:r>
                    </a:p>
                  </a:txBody>
                  <a:tcPr marL="75107" marR="75107" marT="37554" marB="37554"/>
                </a:tc>
                <a:extLst>
                  <a:ext uri="{0D108BD9-81ED-4DB2-BD59-A6C34878D82A}">
                    <a16:rowId xmlns:a16="http://schemas.microsoft.com/office/drawing/2014/main" val="10004"/>
                  </a:ext>
                </a:extLst>
              </a:tr>
              <a:tr h="304601">
                <a:tc gridSpan="2">
                  <a:txBody>
                    <a:bodyPr/>
                    <a:lstStyle/>
                    <a:p>
                      <a:r>
                        <a:rPr lang="sl-SI" sz="1500" dirty="0" err="1"/>
                        <a:t>External</a:t>
                      </a:r>
                      <a:endParaRPr lang="sl-SI" sz="1500" dirty="0"/>
                    </a:p>
                  </a:txBody>
                  <a:tcPr marL="75107" marR="75107" marT="37554" marB="37554"/>
                </a:tc>
                <a:tc hMerge="1">
                  <a:txBody>
                    <a:bodyPr/>
                    <a:lstStyle/>
                    <a:p>
                      <a:endParaRPr lang="sl-SI"/>
                    </a:p>
                  </a:txBody>
                  <a:tcPr/>
                </a:tc>
                <a:tc>
                  <a:txBody>
                    <a:bodyPr/>
                    <a:lstStyle/>
                    <a:p>
                      <a:pPr algn="ctr"/>
                      <a:r>
                        <a:rPr lang="sl-SI" sz="1500" dirty="0"/>
                        <a:t>75.000</a:t>
                      </a:r>
                    </a:p>
                  </a:txBody>
                  <a:tcPr marL="75107" marR="75107" marT="37554" marB="37554"/>
                </a:tc>
                <a:tc>
                  <a:txBody>
                    <a:bodyPr/>
                    <a:lstStyle/>
                    <a:p>
                      <a:pPr algn="ctr"/>
                      <a:r>
                        <a:rPr lang="sl-SI" sz="1500" dirty="0"/>
                        <a:t>75.000</a:t>
                      </a:r>
                    </a:p>
                  </a:txBody>
                  <a:tcPr marL="75107" marR="75107" marT="37554" marB="37554"/>
                </a:tc>
                <a:extLst>
                  <a:ext uri="{0D108BD9-81ED-4DB2-BD59-A6C34878D82A}">
                    <a16:rowId xmlns:a16="http://schemas.microsoft.com/office/drawing/2014/main" val="10005"/>
                  </a:ext>
                </a:extLst>
              </a:tr>
              <a:tr h="304601">
                <a:tc gridSpan="2">
                  <a:txBody>
                    <a:bodyPr/>
                    <a:lstStyle/>
                    <a:p>
                      <a:r>
                        <a:rPr lang="sl-SI" sz="1500" dirty="0" err="1"/>
                        <a:t>Equipment</a:t>
                      </a:r>
                      <a:endParaRPr lang="sl-SI" sz="1500" dirty="0"/>
                    </a:p>
                  </a:txBody>
                  <a:tcPr marL="75107" marR="75107" marT="37554" marB="37554"/>
                </a:tc>
                <a:tc hMerge="1">
                  <a:txBody>
                    <a:bodyPr/>
                    <a:lstStyle/>
                    <a:p>
                      <a:endParaRPr lang="sl-SI"/>
                    </a:p>
                  </a:txBody>
                  <a:tcPr/>
                </a:tc>
                <a:tc>
                  <a:txBody>
                    <a:bodyPr/>
                    <a:lstStyle/>
                    <a:p>
                      <a:pPr algn="ctr"/>
                      <a:r>
                        <a:rPr lang="sl-SI" sz="1500" dirty="0"/>
                        <a:t>50.000</a:t>
                      </a:r>
                    </a:p>
                  </a:txBody>
                  <a:tcPr marL="75107" marR="75107" marT="37554" marB="37554"/>
                </a:tc>
                <a:tc>
                  <a:txBody>
                    <a:bodyPr/>
                    <a:lstStyle/>
                    <a:p>
                      <a:pPr algn="ctr"/>
                      <a:r>
                        <a:rPr lang="sl-SI" sz="1500" dirty="0"/>
                        <a:t>50.000</a:t>
                      </a:r>
                    </a:p>
                  </a:txBody>
                  <a:tcPr marL="75107" marR="75107" marT="37554" marB="37554"/>
                </a:tc>
                <a:extLst>
                  <a:ext uri="{0D108BD9-81ED-4DB2-BD59-A6C34878D82A}">
                    <a16:rowId xmlns:a16="http://schemas.microsoft.com/office/drawing/2014/main" val="10006"/>
                  </a:ext>
                </a:extLst>
              </a:tr>
              <a:tr h="304601">
                <a:tc gridSpan="2">
                  <a:txBody>
                    <a:bodyPr/>
                    <a:lstStyle/>
                    <a:p>
                      <a:r>
                        <a:rPr lang="sl-SI" sz="1500" dirty="0" err="1"/>
                        <a:t>Consumables</a:t>
                      </a:r>
                      <a:endParaRPr lang="sl-SI" sz="1500" dirty="0"/>
                    </a:p>
                  </a:txBody>
                  <a:tcPr marL="75107" marR="75107" marT="37554" marB="37554"/>
                </a:tc>
                <a:tc hMerge="1">
                  <a:txBody>
                    <a:bodyPr/>
                    <a:lstStyle/>
                    <a:p>
                      <a:endParaRPr lang="sl-SI"/>
                    </a:p>
                  </a:txBody>
                  <a:tcPr/>
                </a:tc>
                <a:tc>
                  <a:txBody>
                    <a:bodyPr/>
                    <a:lstStyle/>
                    <a:p>
                      <a:pPr algn="ctr"/>
                      <a:r>
                        <a:rPr lang="sl-SI" sz="1500" dirty="0"/>
                        <a:t>35.000</a:t>
                      </a:r>
                    </a:p>
                  </a:txBody>
                  <a:tcPr marL="75107" marR="75107" marT="37554" marB="37554"/>
                </a:tc>
                <a:tc>
                  <a:txBody>
                    <a:bodyPr/>
                    <a:lstStyle/>
                    <a:p>
                      <a:pPr algn="ctr"/>
                      <a:r>
                        <a:rPr lang="sl-SI" sz="1500" dirty="0"/>
                        <a:t>35.000</a:t>
                      </a:r>
                    </a:p>
                  </a:txBody>
                  <a:tcPr marL="75107" marR="75107" marT="37554" marB="37554"/>
                </a:tc>
                <a:extLst>
                  <a:ext uri="{0D108BD9-81ED-4DB2-BD59-A6C34878D82A}">
                    <a16:rowId xmlns:a16="http://schemas.microsoft.com/office/drawing/2014/main" val="10007"/>
                  </a:ext>
                </a:extLst>
              </a:tr>
              <a:tr h="304601">
                <a:tc gridSpan="2">
                  <a:txBody>
                    <a:bodyPr/>
                    <a:lstStyle/>
                    <a:p>
                      <a:r>
                        <a:rPr lang="sl-SI" sz="1500" dirty="0" err="1"/>
                        <a:t>Other</a:t>
                      </a:r>
                      <a:endParaRPr lang="sl-SI" sz="1500" dirty="0"/>
                    </a:p>
                  </a:txBody>
                  <a:tcPr marL="75107" marR="75107" marT="37554" marB="37554"/>
                </a:tc>
                <a:tc hMerge="1">
                  <a:txBody>
                    <a:bodyPr/>
                    <a:lstStyle/>
                    <a:p>
                      <a:endParaRPr lang="sl-SI"/>
                    </a:p>
                  </a:txBody>
                  <a:tcPr/>
                </a:tc>
                <a:tc>
                  <a:txBody>
                    <a:bodyPr/>
                    <a:lstStyle/>
                    <a:p>
                      <a:pPr algn="ctr"/>
                      <a:r>
                        <a:rPr lang="sl-SI" sz="1500" dirty="0"/>
                        <a:t>25.000</a:t>
                      </a:r>
                    </a:p>
                  </a:txBody>
                  <a:tcPr marL="75107" marR="75107" marT="37554" marB="37554"/>
                </a:tc>
                <a:tc>
                  <a:txBody>
                    <a:bodyPr/>
                    <a:lstStyle/>
                    <a:p>
                      <a:pPr algn="ctr"/>
                      <a:r>
                        <a:rPr lang="sl-SI" sz="1500" dirty="0"/>
                        <a:t>25.000</a:t>
                      </a:r>
                    </a:p>
                  </a:txBody>
                  <a:tcPr marL="75107" marR="75107" marT="37554" marB="37554"/>
                </a:tc>
                <a:extLst>
                  <a:ext uri="{0D108BD9-81ED-4DB2-BD59-A6C34878D82A}">
                    <a16:rowId xmlns:a16="http://schemas.microsoft.com/office/drawing/2014/main" val="10008"/>
                  </a:ext>
                </a:extLst>
              </a:tr>
              <a:tr h="304601">
                <a:tc gridSpan="2">
                  <a:txBody>
                    <a:bodyPr/>
                    <a:lstStyle/>
                    <a:p>
                      <a:r>
                        <a:rPr lang="sl-SI" sz="1500" dirty="0" err="1"/>
                        <a:t>Overheads</a:t>
                      </a:r>
                      <a:r>
                        <a:rPr lang="sl-SI" sz="1500" dirty="0"/>
                        <a:t>  (7</a:t>
                      </a:r>
                      <a:r>
                        <a:rPr lang="sl-SI" sz="1500" baseline="0" dirty="0"/>
                        <a:t> %)</a:t>
                      </a:r>
                      <a:endParaRPr lang="sl-SI" sz="1500" dirty="0"/>
                    </a:p>
                  </a:txBody>
                  <a:tcPr marL="75107" marR="75107" marT="37554" marB="37554"/>
                </a:tc>
                <a:tc hMerge="1">
                  <a:txBody>
                    <a:bodyPr/>
                    <a:lstStyle/>
                    <a:p>
                      <a:endParaRPr lang="sl-SI"/>
                    </a:p>
                  </a:txBody>
                  <a:tcPr/>
                </a:tc>
                <a:tc>
                  <a:txBody>
                    <a:bodyPr/>
                    <a:lstStyle/>
                    <a:p>
                      <a:pPr algn="ctr"/>
                      <a:r>
                        <a:rPr lang="sl-SI" sz="1500" dirty="0"/>
                        <a:t>40.950</a:t>
                      </a:r>
                    </a:p>
                  </a:txBody>
                  <a:tcPr marL="75107" marR="75107" marT="37554" marB="37554"/>
                </a:tc>
                <a:tc>
                  <a:txBody>
                    <a:bodyPr/>
                    <a:lstStyle/>
                    <a:p>
                      <a:pPr algn="ctr"/>
                      <a:r>
                        <a:rPr lang="sl-SI" sz="1500" dirty="0"/>
                        <a:t>93.450</a:t>
                      </a:r>
                    </a:p>
                  </a:txBody>
                  <a:tcPr marL="75107" marR="75107" marT="37554" marB="37554"/>
                </a:tc>
                <a:extLst>
                  <a:ext uri="{0D108BD9-81ED-4DB2-BD59-A6C34878D82A}">
                    <a16:rowId xmlns:a16="http://schemas.microsoft.com/office/drawing/2014/main" val="10009"/>
                  </a:ext>
                </a:extLst>
              </a:tr>
              <a:tr h="304601">
                <a:tc gridSpan="2">
                  <a:txBody>
                    <a:bodyPr/>
                    <a:lstStyle/>
                    <a:p>
                      <a:r>
                        <a:rPr lang="sl-SI" sz="1500" b="1" dirty="0"/>
                        <a:t>TOTAL</a:t>
                      </a:r>
                    </a:p>
                  </a:txBody>
                  <a:tcPr marL="75107" marR="75107" marT="37554" marB="37554"/>
                </a:tc>
                <a:tc hMerge="1">
                  <a:txBody>
                    <a:bodyPr/>
                    <a:lstStyle/>
                    <a:p>
                      <a:endParaRPr lang="sl-SI"/>
                    </a:p>
                  </a:txBody>
                  <a:tcPr/>
                </a:tc>
                <a:tc>
                  <a:txBody>
                    <a:bodyPr/>
                    <a:lstStyle/>
                    <a:p>
                      <a:pPr algn="ctr"/>
                      <a:r>
                        <a:rPr lang="sl-SI" sz="1500" b="1" dirty="0"/>
                        <a:t>625.950</a:t>
                      </a:r>
                    </a:p>
                  </a:txBody>
                  <a:tcPr marL="75107" marR="75107" marT="37554" marB="37554"/>
                </a:tc>
                <a:tc>
                  <a:txBody>
                    <a:bodyPr/>
                    <a:lstStyle/>
                    <a:p>
                      <a:pPr algn="ctr"/>
                      <a:r>
                        <a:rPr lang="sl-SI" sz="1500" b="1" dirty="0"/>
                        <a:t>1.428.450</a:t>
                      </a:r>
                    </a:p>
                  </a:txBody>
                  <a:tcPr marL="75107" marR="75107" marT="37554" marB="37554"/>
                </a:tc>
                <a:extLst>
                  <a:ext uri="{0D108BD9-81ED-4DB2-BD59-A6C34878D82A}">
                    <a16:rowId xmlns:a16="http://schemas.microsoft.com/office/drawing/2014/main" val="10010"/>
                  </a:ext>
                </a:extLst>
              </a:tr>
              <a:tr h="304601">
                <a:tc gridSpan="2">
                  <a:txBody>
                    <a:bodyPr/>
                    <a:lstStyle/>
                    <a:p>
                      <a:r>
                        <a:rPr lang="sl-SI" sz="1500" b="1" dirty="0"/>
                        <a:t>TOTAL</a:t>
                      </a:r>
                    </a:p>
                  </a:txBody>
                  <a:tcPr marL="75107" marR="75107" marT="37554" marB="37554"/>
                </a:tc>
                <a:tc hMerge="1">
                  <a:txBody>
                    <a:bodyPr/>
                    <a:lstStyle/>
                    <a:p>
                      <a:endParaRPr lang="sl-SI"/>
                    </a:p>
                  </a:txBody>
                  <a:tcPr/>
                </a:tc>
                <a:tc gridSpan="2">
                  <a:txBody>
                    <a:bodyPr/>
                    <a:lstStyle/>
                    <a:p>
                      <a:pPr algn="ctr"/>
                      <a:r>
                        <a:rPr lang="sl-SI" sz="1500" b="1" dirty="0"/>
                        <a:t>2.054.400</a:t>
                      </a:r>
                    </a:p>
                  </a:txBody>
                  <a:tcPr marL="75107" marR="75107" marT="37554" marB="37554"/>
                </a:tc>
                <a:tc hMerge="1">
                  <a:txBody>
                    <a:bodyPr/>
                    <a:lstStyle/>
                    <a:p>
                      <a:pPr algn="ctr"/>
                      <a:endParaRPr lang="sl-SI" sz="1500" b="1" dirty="0"/>
                    </a:p>
                  </a:txBody>
                  <a:tcPr marL="75107" marR="75107" marT="37554" marB="37554"/>
                </a:tc>
                <a:extLst>
                  <a:ext uri="{0D108BD9-81ED-4DB2-BD59-A6C34878D82A}">
                    <a16:rowId xmlns:a16="http://schemas.microsoft.com/office/drawing/2014/main" val="10011"/>
                  </a:ext>
                </a:extLst>
              </a:tr>
              <a:tr h="304601">
                <a:tc gridSpan="2">
                  <a:txBody>
                    <a:bodyPr/>
                    <a:lstStyle/>
                    <a:p>
                      <a:r>
                        <a:rPr lang="sl-SI" sz="1500" b="1" dirty="0"/>
                        <a:t>EU </a:t>
                      </a:r>
                      <a:r>
                        <a:rPr lang="sl-SI" sz="1500" b="1" dirty="0" err="1"/>
                        <a:t>contribution</a:t>
                      </a:r>
                      <a:r>
                        <a:rPr lang="sl-SI" sz="1500" b="1" dirty="0"/>
                        <a:t> </a:t>
                      </a:r>
                      <a:r>
                        <a:rPr lang="sl-SI" sz="1500" b="1" dirty="0">
                          <a:solidFill>
                            <a:schemeClr val="tx1"/>
                          </a:solidFill>
                        </a:rPr>
                        <a:t>(</a:t>
                      </a:r>
                      <a:r>
                        <a:rPr lang="sl-SI" sz="1500" b="1" dirty="0">
                          <a:solidFill>
                            <a:srgbClr val="FF0000"/>
                          </a:solidFill>
                        </a:rPr>
                        <a:t>51 %)</a:t>
                      </a:r>
                    </a:p>
                  </a:txBody>
                  <a:tcPr marL="75107" marR="75107" marT="37554" marB="37554"/>
                </a:tc>
                <a:tc hMerge="1">
                  <a:txBody>
                    <a:bodyPr/>
                    <a:lstStyle/>
                    <a:p>
                      <a:endParaRPr lang="sl-SI"/>
                    </a:p>
                  </a:txBody>
                  <a:tcPr/>
                </a:tc>
                <a:tc>
                  <a:txBody>
                    <a:bodyPr/>
                    <a:lstStyle/>
                    <a:p>
                      <a:pPr algn="ctr"/>
                      <a:r>
                        <a:rPr lang="sl-SI" sz="1500" b="1" dirty="0"/>
                        <a:t>344.272</a:t>
                      </a:r>
                    </a:p>
                  </a:txBody>
                  <a:tcPr marL="75107" marR="75107" marT="37554" marB="37554"/>
                </a:tc>
                <a:tc>
                  <a:txBody>
                    <a:bodyPr/>
                    <a:lstStyle/>
                    <a:p>
                      <a:pPr algn="ctr"/>
                      <a:r>
                        <a:rPr lang="sl-SI" sz="1500" b="1" dirty="0">
                          <a:solidFill>
                            <a:srgbClr val="FF0000"/>
                          </a:solidFill>
                        </a:rPr>
                        <a:t>663.450</a:t>
                      </a:r>
                    </a:p>
                  </a:txBody>
                  <a:tcPr marL="75107" marR="75107" marT="37554" marB="37554"/>
                </a:tc>
                <a:extLst>
                  <a:ext uri="{0D108BD9-81ED-4DB2-BD59-A6C34878D82A}">
                    <a16:rowId xmlns:a16="http://schemas.microsoft.com/office/drawing/2014/main" val="10012"/>
                  </a:ext>
                </a:extLst>
              </a:tr>
              <a:tr h="304601">
                <a:tc gridSpan="2">
                  <a:txBody>
                    <a:bodyPr/>
                    <a:lstStyle/>
                    <a:p>
                      <a:r>
                        <a:rPr lang="sl-SI" sz="1500" b="1" dirty="0"/>
                        <a:t>OWN </a:t>
                      </a:r>
                      <a:r>
                        <a:rPr lang="sl-SI" sz="1500" b="1" dirty="0" err="1"/>
                        <a:t>contribution</a:t>
                      </a:r>
                      <a:endParaRPr lang="sl-SI" sz="1500" b="1" dirty="0"/>
                    </a:p>
                  </a:txBody>
                  <a:tcPr marL="75107" marR="75107" marT="37554" marB="37554"/>
                </a:tc>
                <a:tc hMerge="1">
                  <a:txBody>
                    <a:bodyPr/>
                    <a:lstStyle/>
                    <a:p>
                      <a:endParaRPr lang="sl-SI"/>
                    </a:p>
                  </a:txBody>
                  <a:tcPr/>
                </a:tc>
                <a:tc>
                  <a:txBody>
                    <a:bodyPr/>
                    <a:lstStyle/>
                    <a:p>
                      <a:pPr algn="ctr"/>
                      <a:r>
                        <a:rPr lang="sl-SI" sz="1500" b="1" dirty="0"/>
                        <a:t>281.678</a:t>
                      </a:r>
                    </a:p>
                  </a:txBody>
                  <a:tcPr marL="75107" marR="75107" marT="37554" marB="37554"/>
                </a:tc>
                <a:tc>
                  <a:txBody>
                    <a:bodyPr/>
                    <a:lstStyle/>
                    <a:p>
                      <a:pPr algn="ctr"/>
                      <a:r>
                        <a:rPr lang="sl-SI" sz="1500" b="1" dirty="0">
                          <a:solidFill>
                            <a:schemeClr val="tx1"/>
                          </a:solidFill>
                        </a:rPr>
                        <a:t>765.000</a:t>
                      </a:r>
                    </a:p>
                  </a:txBody>
                  <a:tcPr marL="75107" marR="75107" marT="37554" marB="37554">
                    <a:solidFill>
                      <a:srgbClr val="6CC04A"/>
                    </a:solidFill>
                  </a:tcPr>
                </a:tc>
                <a:extLst>
                  <a:ext uri="{0D108BD9-81ED-4DB2-BD59-A6C34878D82A}">
                    <a16:rowId xmlns:a16="http://schemas.microsoft.com/office/drawing/2014/main" val="10013"/>
                  </a:ext>
                </a:extLst>
              </a:tr>
            </a:tbl>
          </a:graphicData>
        </a:graphic>
      </p:graphicFrame>
      <p:sp>
        <p:nvSpPr>
          <p:cNvPr id="8" name="Levo ukrivljena puščica 7"/>
          <p:cNvSpPr/>
          <p:nvPr/>
        </p:nvSpPr>
        <p:spPr>
          <a:xfrm>
            <a:off x="6806769" y="2314843"/>
            <a:ext cx="668181" cy="324036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black"/>
              </a:solidFill>
            </a:endParaRPr>
          </a:p>
        </p:txBody>
      </p:sp>
      <p:sp>
        <p:nvSpPr>
          <p:cNvPr id="3" name="Smeško 2"/>
          <p:cNvSpPr/>
          <p:nvPr/>
        </p:nvSpPr>
        <p:spPr>
          <a:xfrm>
            <a:off x="7164288" y="3501008"/>
            <a:ext cx="621325" cy="6213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Tree>
    <p:extLst>
      <p:ext uri="{BB962C8B-B14F-4D97-AF65-F5344CB8AC3E}">
        <p14:creationId xmlns:p14="http://schemas.microsoft.com/office/powerpoint/2010/main" val="752796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33610"/>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black"/>
                </a:solidFill>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3" name="PoljeZBesedilom 2"/>
          <p:cNvSpPr txBox="1"/>
          <p:nvPr/>
        </p:nvSpPr>
        <p:spPr>
          <a:xfrm>
            <a:off x="476049" y="710278"/>
            <a:ext cx="8231675" cy="1292662"/>
          </a:xfrm>
          <a:prstGeom prst="rect">
            <a:avLst/>
          </a:prstGeom>
          <a:noFill/>
        </p:spPr>
        <p:txBody>
          <a:bodyPr wrap="square" rtlCol="0">
            <a:spAutoFit/>
          </a:bodyPr>
          <a:lstStyle/>
          <a:p>
            <a:pPr algn="ctr"/>
            <a:r>
              <a:rPr lang="sl-SI" sz="2400" dirty="0">
                <a:solidFill>
                  <a:prstClr val="black"/>
                </a:solidFill>
              </a:rPr>
              <a:t>F2 – Potni stroški</a:t>
            </a:r>
          </a:p>
          <a:p>
            <a:endParaRPr lang="sl-SI" dirty="0">
              <a:solidFill>
                <a:prstClr val="black"/>
              </a:solidFill>
            </a:endParaRPr>
          </a:p>
          <a:p>
            <a:endParaRPr lang="sl-SI" dirty="0">
              <a:solidFill>
                <a:prstClr val="black"/>
              </a:solidFill>
            </a:endParaRPr>
          </a:p>
          <a:p>
            <a:endParaRPr lang="sl-SI" dirty="0">
              <a:solidFill>
                <a:prstClr val="black"/>
              </a:solidFill>
            </a:endParaRPr>
          </a:p>
        </p:txBody>
      </p:sp>
      <p:sp>
        <p:nvSpPr>
          <p:cNvPr id="15" name="PoljeZBesedilom 14"/>
          <p:cNvSpPr txBox="1"/>
          <p:nvPr/>
        </p:nvSpPr>
        <p:spPr>
          <a:xfrm>
            <a:off x="508947" y="3980834"/>
            <a:ext cx="8231675" cy="2862322"/>
          </a:xfrm>
          <a:prstGeom prst="rect">
            <a:avLst/>
          </a:prstGeom>
          <a:noFill/>
        </p:spPr>
        <p:txBody>
          <a:bodyPr wrap="square" rtlCol="0">
            <a:spAutoFit/>
          </a:bodyPr>
          <a:lstStyle/>
          <a:p>
            <a:pPr marL="285750" indent="-285750">
              <a:buFont typeface="Wingdings" panose="05000000000000000000" pitchFamily="2" charset="2"/>
              <a:buChar char="Ø"/>
            </a:pPr>
            <a:r>
              <a:rPr lang="sl-SI" dirty="0">
                <a:solidFill>
                  <a:prstClr val="black"/>
                </a:solidFill>
              </a:rPr>
              <a:t>Dejanski potni stroški (letalska vozovnica, vlak, kilometrina)</a:t>
            </a:r>
          </a:p>
          <a:p>
            <a:pPr marL="285750" indent="-285750">
              <a:buFont typeface="Wingdings" panose="05000000000000000000" pitchFamily="2" charset="2"/>
              <a:buChar char="Ø"/>
            </a:pPr>
            <a:r>
              <a:rPr lang="sl-SI" dirty="0">
                <a:solidFill>
                  <a:prstClr val="black"/>
                </a:solidFill>
              </a:rPr>
              <a:t>Dnevnice ali direktno plačilo za prehrano</a:t>
            </a:r>
          </a:p>
          <a:p>
            <a:pPr marL="285750" indent="-285750">
              <a:buFont typeface="Wingdings" panose="05000000000000000000" pitchFamily="2" charset="2"/>
              <a:buChar char="Ø"/>
            </a:pPr>
            <a:r>
              <a:rPr lang="sl-SI" dirty="0">
                <a:solidFill>
                  <a:prstClr val="black"/>
                </a:solidFill>
              </a:rPr>
              <a:t>Hotelske storitve</a:t>
            </a:r>
          </a:p>
          <a:p>
            <a:pPr marL="285750" indent="-285750">
              <a:buFont typeface="Wingdings" panose="05000000000000000000" pitchFamily="2" charset="2"/>
              <a:buChar char="Ø"/>
            </a:pPr>
            <a:r>
              <a:rPr lang="sl-SI" dirty="0">
                <a:solidFill>
                  <a:prstClr val="black"/>
                </a:solidFill>
              </a:rPr>
              <a:t>Lokalni transport</a:t>
            </a:r>
          </a:p>
          <a:p>
            <a:pPr marL="285750" indent="-285750">
              <a:buFont typeface="Wingdings" panose="05000000000000000000" pitchFamily="2" charset="2"/>
              <a:buChar char="Ø"/>
            </a:pPr>
            <a:r>
              <a:rPr lang="sl-SI" i="1" dirty="0">
                <a:solidFill>
                  <a:srgbClr val="FF0000"/>
                </a:solidFill>
              </a:rPr>
              <a:t>Izračun vedno za eno osebo </a:t>
            </a:r>
            <a:endParaRPr lang="sl-SI" dirty="0">
              <a:solidFill>
                <a:prstClr val="black"/>
              </a:solidFill>
            </a:endParaRPr>
          </a:p>
          <a:p>
            <a:endParaRPr lang="sl-SI" dirty="0">
              <a:solidFill>
                <a:prstClr val="black"/>
              </a:solidFill>
            </a:endParaRPr>
          </a:p>
          <a:p>
            <a:r>
              <a:rPr lang="sl-SI" b="1" i="1" dirty="0">
                <a:solidFill>
                  <a:prstClr val="black"/>
                </a:solidFill>
              </a:rPr>
              <a:t>! Predvideti potne stroške za 2 osebi za udeležbo na </a:t>
            </a:r>
            <a:r>
              <a:rPr lang="sl-SI" b="1" i="1" dirty="0" err="1">
                <a:solidFill>
                  <a:prstClr val="black"/>
                </a:solidFill>
              </a:rPr>
              <a:t>kick</a:t>
            </a:r>
            <a:r>
              <a:rPr lang="sl-SI" b="1" i="1" dirty="0">
                <a:solidFill>
                  <a:prstClr val="black"/>
                </a:solidFill>
              </a:rPr>
              <a:t>-</a:t>
            </a:r>
            <a:r>
              <a:rPr lang="sl-SI" b="1" i="1" dirty="0" err="1">
                <a:solidFill>
                  <a:prstClr val="black"/>
                </a:solidFill>
              </a:rPr>
              <a:t>off</a:t>
            </a:r>
            <a:r>
              <a:rPr lang="sl-SI" b="1" i="1" dirty="0">
                <a:solidFill>
                  <a:prstClr val="black"/>
                </a:solidFill>
              </a:rPr>
              <a:t> srečanju v Bruslju</a:t>
            </a:r>
          </a:p>
          <a:p>
            <a:endParaRPr lang="sl-SI" dirty="0">
              <a:solidFill>
                <a:prstClr val="black"/>
              </a:solidFill>
            </a:endParaRPr>
          </a:p>
          <a:p>
            <a:endParaRPr lang="sl-SI" dirty="0">
              <a:solidFill>
                <a:prstClr val="black"/>
              </a:solidFill>
            </a:endParaRPr>
          </a:p>
          <a:p>
            <a:endParaRPr lang="sl-SI" dirty="0">
              <a:solidFill>
                <a:prstClr val="black"/>
              </a:solidFill>
            </a:endParaRPr>
          </a:p>
        </p:txBody>
      </p:sp>
      <p:sp>
        <p:nvSpPr>
          <p:cNvPr id="4" name="AutoShape 5" descr="Rezultat iskanja slik za travel c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5" name="AutoShape 7" descr="Rezultat iskanja slik za travel cos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8" name="AutoShape 9" descr="Rezultat iskanja slik za travel cos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pic>
        <p:nvPicPr>
          <p:cNvPr id="615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312" y="3809917"/>
            <a:ext cx="1637927" cy="165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072" y="1124744"/>
            <a:ext cx="766165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Pravokotnik 20"/>
          <p:cNvSpPr/>
          <p:nvPr/>
        </p:nvSpPr>
        <p:spPr>
          <a:xfrm>
            <a:off x="508947" y="5637283"/>
            <a:ext cx="7575550" cy="3659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9" name="Elipsa 8"/>
          <p:cNvSpPr/>
          <p:nvPr/>
        </p:nvSpPr>
        <p:spPr>
          <a:xfrm>
            <a:off x="1547665" y="3284984"/>
            <a:ext cx="1008111" cy="524933"/>
          </a:xfrm>
          <a:prstGeom prst="ellipse">
            <a:avLst/>
          </a:prstGeom>
          <a:noFill/>
          <a:ln w="38100">
            <a:solidFill>
              <a:srgbClr val="6CC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cxnSp>
        <p:nvCxnSpPr>
          <p:cNvPr id="11" name="Raven puščični povezovalnik 10">
            <a:extLst>
              <a:ext uri="{FF2B5EF4-FFF2-40B4-BE49-F238E27FC236}">
                <a16:creationId xmlns:a16="http://schemas.microsoft.com/office/drawing/2014/main" id="{9405F0D8-ECA4-4019-897A-783B8E6011CB}"/>
              </a:ext>
            </a:extLst>
          </p:cNvPr>
          <p:cNvCxnSpPr/>
          <p:nvPr/>
        </p:nvCxnSpPr>
        <p:spPr>
          <a:xfrm flipV="1">
            <a:off x="3491880" y="3717032"/>
            <a:ext cx="3024336" cy="15841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109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33610"/>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black"/>
                </a:solidFill>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3" name="PoljeZBesedilom 2"/>
          <p:cNvSpPr txBox="1"/>
          <p:nvPr/>
        </p:nvSpPr>
        <p:spPr>
          <a:xfrm>
            <a:off x="476049" y="710278"/>
            <a:ext cx="8231675" cy="1292662"/>
          </a:xfrm>
          <a:prstGeom prst="rect">
            <a:avLst/>
          </a:prstGeom>
          <a:noFill/>
        </p:spPr>
        <p:txBody>
          <a:bodyPr wrap="square" rtlCol="0">
            <a:spAutoFit/>
          </a:bodyPr>
          <a:lstStyle/>
          <a:p>
            <a:pPr algn="ctr"/>
            <a:r>
              <a:rPr lang="sl-SI" sz="2400" dirty="0">
                <a:solidFill>
                  <a:prstClr val="black"/>
                </a:solidFill>
              </a:rPr>
              <a:t>F3 – Stroški zunanjih storitev</a:t>
            </a:r>
          </a:p>
          <a:p>
            <a:endParaRPr lang="sl-SI" dirty="0">
              <a:solidFill>
                <a:prstClr val="black"/>
              </a:solidFill>
            </a:endParaRPr>
          </a:p>
          <a:p>
            <a:endParaRPr lang="sl-SI" dirty="0">
              <a:solidFill>
                <a:prstClr val="black"/>
              </a:solidFill>
            </a:endParaRPr>
          </a:p>
          <a:p>
            <a:endParaRPr lang="sl-SI" dirty="0">
              <a:solidFill>
                <a:prstClr val="black"/>
              </a:solidFill>
            </a:endParaRPr>
          </a:p>
        </p:txBody>
      </p:sp>
      <p:sp>
        <p:nvSpPr>
          <p:cNvPr id="15" name="PoljeZBesedilom 14"/>
          <p:cNvSpPr txBox="1"/>
          <p:nvPr/>
        </p:nvSpPr>
        <p:spPr>
          <a:xfrm>
            <a:off x="428503" y="3835114"/>
            <a:ext cx="8231675" cy="2308324"/>
          </a:xfrm>
          <a:prstGeom prst="rect">
            <a:avLst/>
          </a:prstGeom>
          <a:noFill/>
        </p:spPr>
        <p:txBody>
          <a:bodyPr wrap="square" rtlCol="0">
            <a:spAutoFit/>
          </a:bodyPr>
          <a:lstStyle/>
          <a:p>
            <a:r>
              <a:rPr lang="sl-SI" i="1" dirty="0">
                <a:solidFill>
                  <a:prstClr val="black"/>
                </a:solidFill>
              </a:rPr>
              <a:t>Omejitev na  35 % stroškov projekta 		       </a:t>
            </a:r>
            <a:r>
              <a:rPr lang="sl-SI" i="1" dirty="0">
                <a:solidFill>
                  <a:srgbClr val="FF0000"/>
                </a:solidFill>
              </a:rPr>
              <a:t>200 znakov</a:t>
            </a:r>
          </a:p>
          <a:p>
            <a:pPr marL="285750" indent="-285750">
              <a:buFont typeface="Wingdings" panose="05000000000000000000" pitchFamily="2" charset="2"/>
              <a:buChar char="Ø"/>
            </a:pPr>
            <a:r>
              <a:rPr lang="sl-SI" dirty="0">
                <a:solidFill>
                  <a:prstClr val="black"/>
                </a:solidFill>
              </a:rPr>
              <a:t>Zunanje storitve v obliki </a:t>
            </a:r>
          </a:p>
          <a:p>
            <a:pPr marL="452438" indent="357188">
              <a:buFont typeface="Arial" panose="020B0604020202020204" pitchFamily="34" charset="0"/>
              <a:buChar char="•"/>
            </a:pPr>
            <a:r>
              <a:rPr lang="sl-SI" dirty="0">
                <a:solidFill>
                  <a:prstClr val="black"/>
                </a:solidFill>
              </a:rPr>
              <a:t>	storitev</a:t>
            </a:r>
          </a:p>
          <a:p>
            <a:pPr marL="452438" indent="357188">
              <a:buFont typeface="Arial" panose="020B0604020202020204" pitchFamily="34" charset="0"/>
              <a:buChar char="•"/>
            </a:pPr>
            <a:r>
              <a:rPr lang="sl-SI" dirty="0">
                <a:solidFill>
                  <a:prstClr val="black"/>
                </a:solidFill>
              </a:rPr>
              <a:t>	najema opreme ali </a:t>
            </a:r>
            <a:r>
              <a:rPr lang="sl-SI" dirty="0" err="1">
                <a:solidFill>
                  <a:prstClr val="black"/>
                </a:solidFill>
              </a:rPr>
              <a:t>infrastukture</a:t>
            </a:r>
            <a:endParaRPr lang="sl-SI" dirty="0">
              <a:solidFill>
                <a:prstClr val="black"/>
              </a:solidFill>
            </a:endParaRPr>
          </a:p>
          <a:p>
            <a:pPr marL="452438" indent="357188">
              <a:buFont typeface="Arial" panose="020B0604020202020204" pitchFamily="34" charset="0"/>
              <a:buChar char="•"/>
            </a:pPr>
            <a:r>
              <a:rPr lang="sl-SI" dirty="0">
                <a:solidFill>
                  <a:prstClr val="black"/>
                </a:solidFill>
              </a:rPr>
              <a:t>	izdelava spletne strani</a:t>
            </a:r>
          </a:p>
          <a:p>
            <a:pPr marL="452438" indent="357188">
              <a:buFont typeface="Arial" panose="020B0604020202020204" pitchFamily="34" charset="0"/>
              <a:buChar char="•"/>
            </a:pPr>
            <a:r>
              <a:rPr lang="sl-SI" dirty="0">
                <a:solidFill>
                  <a:prstClr val="black"/>
                </a:solidFill>
              </a:rPr>
              <a:t>	</a:t>
            </a:r>
            <a:r>
              <a:rPr lang="sl-SI" b="1" dirty="0">
                <a:solidFill>
                  <a:prstClr val="black"/>
                </a:solidFill>
              </a:rPr>
              <a:t>kratkoročni najem zemljišča</a:t>
            </a:r>
            <a:endParaRPr lang="sl-SI" dirty="0">
              <a:solidFill>
                <a:prstClr val="black"/>
              </a:solidFill>
            </a:endParaRPr>
          </a:p>
          <a:p>
            <a:r>
              <a:rPr lang="sl-SI" dirty="0">
                <a:solidFill>
                  <a:prstClr val="black"/>
                </a:solidFill>
              </a:rPr>
              <a:t>(Primer: oblikovanje logotipa, izdelava </a:t>
            </a:r>
            <a:r>
              <a:rPr lang="sl-SI" dirty="0" err="1">
                <a:solidFill>
                  <a:prstClr val="black"/>
                </a:solidFill>
              </a:rPr>
              <a:t>dis</a:t>
            </a:r>
            <a:r>
              <a:rPr lang="sl-SI" dirty="0">
                <a:solidFill>
                  <a:prstClr val="black"/>
                </a:solidFill>
              </a:rPr>
              <a:t>. načrta, spletna stran, izdaja knjig, najem </a:t>
            </a:r>
          </a:p>
          <a:p>
            <a:r>
              <a:rPr lang="sl-SI" dirty="0">
                <a:solidFill>
                  <a:prstClr val="black"/>
                </a:solidFill>
              </a:rPr>
              <a:t>prostora, </a:t>
            </a:r>
            <a:r>
              <a:rPr lang="sl-SI" dirty="0" err="1">
                <a:solidFill>
                  <a:prstClr val="black"/>
                </a:solidFill>
              </a:rPr>
              <a:t>catering</a:t>
            </a:r>
            <a:r>
              <a:rPr lang="sl-SI" dirty="0">
                <a:solidFill>
                  <a:prstClr val="black"/>
                </a:solidFill>
              </a:rPr>
              <a:t>)</a:t>
            </a:r>
          </a:p>
        </p:txBody>
      </p:sp>
      <p:sp>
        <p:nvSpPr>
          <p:cNvPr id="4" name="Elipsa 3"/>
          <p:cNvSpPr/>
          <p:nvPr/>
        </p:nvSpPr>
        <p:spPr>
          <a:xfrm>
            <a:off x="3000283" y="1769330"/>
            <a:ext cx="1067661" cy="4672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cxnSp>
        <p:nvCxnSpPr>
          <p:cNvPr id="8" name="Raven puščični povezovalnik 7"/>
          <p:cNvCxnSpPr/>
          <p:nvPr/>
        </p:nvCxnSpPr>
        <p:spPr>
          <a:xfrm flipH="1" flipV="1">
            <a:off x="4591887" y="2002940"/>
            <a:ext cx="1564289" cy="48995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2948" b="12948"/>
          <a:stretch/>
        </p:blipFill>
        <p:spPr bwMode="auto">
          <a:xfrm>
            <a:off x="612775" y="729406"/>
            <a:ext cx="7832948" cy="3058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avokotnik 4"/>
          <p:cNvSpPr/>
          <p:nvPr/>
        </p:nvSpPr>
        <p:spPr>
          <a:xfrm>
            <a:off x="3203848" y="2236550"/>
            <a:ext cx="4412597" cy="256346"/>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9" name="Puščica gor 8"/>
          <p:cNvSpPr/>
          <p:nvPr/>
        </p:nvSpPr>
        <p:spPr>
          <a:xfrm flipH="1">
            <a:off x="5940152" y="2564904"/>
            <a:ext cx="216024" cy="1342218"/>
          </a:xfrm>
          <a:prstGeom prst="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11" name="Pravokotnik 10"/>
          <p:cNvSpPr/>
          <p:nvPr/>
        </p:nvSpPr>
        <p:spPr>
          <a:xfrm>
            <a:off x="1686640" y="3907122"/>
            <a:ext cx="2237288" cy="24195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Tree>
    <p:extLst>
      <p:ext uri="{BB962C8B-B14F-4D97-AF65-F5344CB8AC3E}">
        <p14:creationId xmlns:p14="http://schemas.microsoft.com/office/powerpoint/2010/main" val="1543214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33610"/>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black"/>
                </a:solidFill>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3" name="PoljeZBesedilom 2"/>
          <p:cNvSpPr txBox="1"/>
          <p:nvPr/>
        </p:nvSpPr>
        <p:spPr>
          <a:xfrm>
            <a:off x="476049" y="710278"/>
            <a:ext cx="8231675" cy="1292662"/>
          </a:xfrm>
          <a:prstGeom prst="rect">
            <a:avLst/>
          </a:prstGeom>
          <a:noFill/>
        </p:spPr>
        <p:txBody>
          <a:bodyPr wrap="square" rtlCol="0">
            <a:spAutoFit/>
          </a:bodyPr>
          <a:lstStyle/>
          <a:p>
            <a:pPr algn="ctr"/>
            <a:r>
              <a:rPr lang="sl-SI" sz="2400" dirty="0">
                <a:solidFill>
                  <a:prstClr val="black"/>
                </a:solidFill>
              </a:rPr>
              <a:t>F4 – Trajne dobrine</a:t>
            </a:r>
          </a:p>
          <a:p>
            <a:endParaRPr lang="sl-SI" dirty="0">
              <a:solidFill>
                <a:prstClr val="black"/>
              </a:solidFill>
            </a:endParaRPr>
          </a:p>
          <a:p>
            <a:endParaRPr lang="sl-SI" dirty="0">
              <a:solidFill>
                <a:prstClr val="black"/>
              </a:solidFill>
            </a:endParaRPr>
          </a:p>
          <a:p>
            <a:endParaRPr lang="sl-SI" dirty="0">
              <a:solidFill>
                <a:prstClr val="black"/>
              </a:solidFill>
            </a:endParaRPr>
          </a:p>
        </p:txBody>
      </p:sp>
      <p:sp>
        <p:nvSpPr>
          <p:cNvPr id="15" name="PoljeZBesedilom 14"/>
          <p:cNvSpPr txBox="1"/>
          <p:nvPr/>
        </p:nvSpPr>
        <p:spPr>
          <a:xfrm>
            <a:off x="460375" y="1996071"/>
            <a:ext cx="8231675" cy="3139321"/>
          </a:xfrm>
          <a:prstGeom prst="rect">
            <a:avLst/>
          </a:prstGeom>
          <a:noFill/>
        </p:spPr>
        <p:txBody>
          <a:bodyPr wrap="square" rtlCol="0">
            <a:spAutoFit/>
          </a:bodyPr>
          <a:lstStyle/>
          <a:p>
            <a:r>
              <a:rPr lang="sl-SI" i="1" dirty="0">
                <a:solidFill>
                  <a:prstClr val="black"/>
                </a:solidFill>
              </a:rPr>
              <a:t>F4a – Infrastruktura (25 %)</a:t>
            </a:r>
          </a:p>
          <a:p>
            <a:r>
              <a:rPr lang="sl-SI" i="1" dirty="0">
                <a:solidFill>
                  <a:prstClr val="black"/>
                </a:solidFill>
              </a:rPr>
              <a:t>F4b – Oprema (50 %)</a:t>
            </a:r>
          </a:p>
          <a:p>
            <a:r>
              <a:rPr lang="sl-SI" i="1" dirty="0">
                <a:solidFill>
                  <a:prstClr val="black"/>
                </a:solidFill>
              </a:rPr>
              <a:t>F4c – Prototip (100 %)</a:t>
            </a:r>
          </a:p>
          <a:p>
            <a:endParaRPr lang="sl-SI" i="1" dirty="0">
              <a:solidFill>
                <a:prstClr val="black"/>
              </a:solidFill>
            </a:endParaRPr>
          </a:p>
          <a:p>
            <a:endParaRPr lang="sl-SI" i="1" dirty="0">
              <a:solidFill>
                <a:prstClr val="black"/>
              </a:solidFill>
            </a:endParaRPr>
          </a:p>
          <a:p>
            <a:r>
              <a:rPr lang="sl-SI" i="1" dirty="0">
                <a:solidFill>
                  <a:prstClr val="black"/>
                </a:solidFill>
              </a:rPr>
              <a:t>Splošne značilnosti:</a:t>
            </a:r>
          </a:p>
          <a:p>
            <a:endParaRPr lang="sl-SI" i="1" dirty="0">
              <a:solidFill>
                <a:prstClr val="black"/>
              </a:solidFill>
            </a:endParaRPr>
          </a:p>
          <a:p>
            <a:pPr marL="285750" indent="-285750">
              <a:buFontTx/>
              <a:buChar char="-"/>
            </a:pPr>
            <a:r>
              <a:rPr lang="sl-SI" i="1" dirty="0">
                <a:solidFill>
                  <a:prstClr val="black"/>
                </a:solidFill>
              </a:rPr>
              <a:t>Spadajo samo trajne dobrine</a:t>
            </a:r>
          </a:p>
          <a:p>
            <a:pPr marL="285750" indent="-285750">
              <a:buFontTx/>
              <a:buChar char="-"/>
            </a:pPr>
            <a:r>
              <a:rPr lang="sl-SI" i="1" dirty="0">
                <a:solidFill>
                  <a:prstClr val="black"/>
                </a:solidFill>
              </a:rPr>
              <a:t>Pri opremi in infrastrukturi navesti dejanski stroške in strošek amortizacije</a:t>
            </a:r>
          </a:p>
          <a:p>
            <a:pPr marL="285750" indent="-285750">
              <a:buFontTx/>
              <a:buChar char="-"/>
            </a:pPr>
            <a:r>
              <a:rPr lang="sl-SI" i="1" dirty="0">
                <a:solidFill>
                  <a:prstClr val="black"/>
                </a:solidFill>
              </a:rPr>
              <a:t>Amortizacija že pridobljenih trajnih dobrin ne spada med upravičeni strošek</a:t>
            </a:r>
          </a:p>
          <a:p>
            <a:pPr marL="285750" indent="-285750">
              <a:buFontTx/>
              <a:buChar char="-"/>
            </a:pPr>
            <a:r>
              <a:rPr lang="sl-SI" i="1" dirty="0">
                <a:solidFill>
                  <a:prstClr val="black"/>
                </a:solidFill>
              </a:rPr>
              <a:t>Lastnik </a:t>
            </a:r>
            <a:r>
              <a:rPr lang="sl-SI" i="1" dirty="0" err="1">
                <a:solidFill>
                  <a:prstClr val="black"/>
                </a:solidFill>
              </a:rPr>
              <a:t>ozr</a:t>
            </a:r>
            <a:r>
              <a:rPr lang="sl-SI" i="1" dirty="0">
                <a:solidFill>
                  <a:prstClr val="black"/>
                </a:solidFill>
              </a:rPr>
              <a:t> uporabnik infrastrukture mora biti PP</a:t>
            </a:r>
          </a:p>
        </p:txBody>
      </p:sp>
      <p:sp>
        <p:nvSpPr>
          <p:cNvPr id="5" name="AutoShape 4" descr="https://lifeslovenija.si/wp-content/uploads/2017/04/20170404-07_Italija21-1024x683.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pic>
        <p:nvPicPr>
          <p:cNvPr id="819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2266" y="1564566"/>
            <a:ext cx="3000283" cy="200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5521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33610"/>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black"/>
                </a:solidFill>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3" name="PoljeZBesedilom 2"/>
          <p:cNvSpPr txBox="1"/>
          <p:nvPr/>
        </p:nvSpPr>
        <p:spPr>
          <a:xfrm>
            <a:off x="476049" y="710278"/>
            <a:ext cx="8231675" cy="1292662"/>
          </a:xfrm>
          <a:prstGeom prst="rect">
            <a:avLst/>
          </a:prstGeom>
          <a:noFill/>
        </p:spPr>
        <p:txBody>
          <a:bodyPr wrap="square" rtlCol="0">
            <a:spAutoFit/>
          </a:bodyPr>
          <a:lstStyle/>
          <a:p>
            <a:pPr algn="ctr"/>
            <a:r>
              <a:rPr lang="sl-SI" sz="2400" dirty="0">
                <a:solidFill>
                  <a:prstClr val="black"/>
                </a:solidFill>
              </a:rPr>
              <a:t>F4a – </a:t>
            </a:r>
            <a:r>
              <a:rPr lang="sl-SI" sz="2400" dirty="0" err="1">
                <a:solidFill>
                  <a:prstClr val="black"/>
                </a:solidFill>
              </a:rPr>
              <a:t>Infrastuktura</a:t>
            </a:r>
            <a:endParaRPr lang="sl-SI" sz="2400" dirty="0">
              <a:solidFill>
                <a:prstClr val="black"/>
              </a:solidFill>
            </a:endParaRPr>
          </a:p>
          <a:p>
            <a:endParaRPr lang="sl-SI" dirty="0">
              <a:solidFill>
                <a:prstClr val="black"/>
              </a:solidFill>
            </a:endParaRPr>
          </a:p>
          <a:p>
            <a:endParaRPr lang="sl-SI" dirty="0">
              <a:solidFill>
                <a:prstClr val="black"/>
              </a:solidFill>
            </a:endParaRPr>
          </a:p>
          <a:p>
            <a:endParaRPr lang="sl-SI" dirty="0">
              <a:solidFill>
                <a:prstClr val="black"/>
              </a:solidFill>
            </a:endParaRPr>
          </a:p>
        </p:txBody>
      </p:sp>
      <p:sp>
        <p:nvSpPr>
          <p:cNvPr id="15" name="PoljeZBesedilom 14"/>
          <p:cNvSpPr txBox="1"/>
          <p:nvPr/>
        </p:nvSpPr>
        <p:spPr>
          <a:xfrm>
            <a:off x="460375" y="1124744"/>
            <a:ext cx="5824272" cy="2585323"/>
          </a:xfrm>
          <a:prstGeom prst="rect">
            <a:avLst/>
          </a:prstGeom>
          <a:noFill/>
        </p:spPr>
        <p:txBody>
          <a:bodyPr wrap="square" rtlCol="0">
            <a:spAutoFit/>
          </a:bodyPr>
          <a:lstStyle/>
          <a:p>
            <a:pPr marL="285750" indent="-285750">
              <a:buFontTx/>
              <a:buChar char="-"/>
            </a:pPr>
            <a:r>
              <a:rPr lang="sl-SI" i="1" dirty="0">
                <a:solidFill>
                  <a:prstClr val="black"/>
                </a:solidFill>
              </a:rPr>
              <a:t>Upravičen strošek v višini 25 % dejanskih stroškov, amortizacija</a:t>
            </a:r>
          </a:p>
          <a:p>
            <a:pPr marL="285750" indent="-285750">
              <a:buFontTx/>
              <a:buChar char="-"/>
            </a:pPr>
            <a:endParaRPr lang="sl-SI" i="1" dirty="0">
              <a:solidFill>
                <a:prstClr val="black"/>
              </a:solidFill>
            </a:endParaRPr>
          </a:p>
          <a:p>
            <a:pPr marL="285750" indent="-285750">
              <a:buFontTx/>
              <a:buChar char="-"/>
            </a:pPr>
            <a:r>
              <a:rPr lang="sl-SI" i="1" dirty="0">
                <a:solidFill>
                  <a:prstClr val="black"/>
                </a:solidFill>
              </a:rPr>
              <a:t>Manj kot 500.000 EUR za en infrastrukturni objekt </a:t>
            </a:r>
          </a:p>
          <a:p>
            <a:pPr marL="285750" indent="-285750">
              <a:buFontTx/>
              <a:buChar char="-"/>
            </a:pPr>
            <a:endParaRPr lang="sl-SI" i="1" dirty="0">
              <a:solidFill>
                <a:prstClr val="black"/>
              </a:solidFill>
            </a:endParaRPr>
          </a:p>
          <a:p>
            <a:pPr marL="285750" indent="-285750">
              <a:buFontTx/>
              <a:buChar char="-"/>
            </a:pPr>
            <a:r>
              <a:rPr lang="sl-SI" i="1" dirty="0">
                <a:solidFill>
                  <a:prstClr val="black"/>
                </a:solidFill>
              </a:rPr>
              <a:t>Lastnik </a:t>
            </a:r>
            <a:r>
              <a:rPr lang="sl-SI" i="1" dirty="0" err="1">
                <a:solidFill>
                  <a:prstClr val="black"/>
                </a:solidFill>
              </a:rPr>
              <a:t>ozr</a:t>
            </a:r>
            <a:r>
              <a:rPr lang="sl-SI" i="1" dirty="0">
                <a:solidFill>
                  <a:prstClr val="black"/>
                </a:solidFill>
              </a:rPr>
              <a:t> uporabnik infrastrukture mora biti PP</a:t>
            </a:r>
          </a:p>
          <a:p>
            <a:endParaRPr lang="sl-SI" i="1" dirty="0">
              <a:solidFill>
                <a:prstClr val="black"/>
              </a:solidFill>
            </a:endParaRPr>
          </a:p>
          <a:p>
            <a:endParaRPr lang="sl-SI" i="1" dirty="0">
              <a:solidFill>
                <a:prstClr val="black"/>
              </a:solidFill>
            </a:endParaRPr>
          </a:p>
          <a:p>
            <a:r>
              <a:rPr lang="sl-SI" dirty="0">
                <a:solidFill>
                  <a:prstClr val="black"/>
                </a:solidFill>
              </a:rPr>
              <a:t>			</a:t>
            </a:r>
            <a:endParaRPr lang="sl-SI" i="1" dirty="0">
              <a:solidFill>
                <a:srgbClr val="FF0000"/>
              </a:solidFill>
            </a:endParaRPr>
          </a:p>
        </p:txBody>
      </p:sp>
      <p:pic>
        <p:nvPicPr>
          <p:cNvPr id="13313"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4647" y="1193331"/>
            <a:ext cx="2632247" cy="1974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301" y="3690645"/>
            <a:ext cx="8509397" cy="1291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4428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33610"/>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black"/>
                </a:solidFill>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15" name="PoljeZBesedilom 14"/>
          <p:cNvSpPr txBox="1"/>
          <p:nvPr/>
        </p:nvSpPr>
        <p:spPr>
          <a:xfrm>
            <a:off x="444782" y="714927"/>
            <a:ext cx="8231675" cy="1846659"/>
          </a:xfrm>
          <a:prstGeom prst="rect">
            <a:avLst/>
          </a:prstGeom>
          <a:noFill/>
        </p:spPr>
        <p:txBody>
          <a:bodyPr wrap="square" rtlCol="0">
            <a:spAutoFit/>
          </a:bodyPr>
          <a:lstStyle/>
          <a:p>
            <a:r>
              <a:rPr lang="sl-SI" dirty="0">
                <a:solidFill>
                  <a:prstClr val="black"/>
                </a:solidFill>
              </a:rPr>
              <a:t>			</a:t>
            </a:r>
            <a:r>
              <a:rPr lang="sl-SI" sz="2400" dirty="0">
                <a:solidFill>
                  <a:prstClr val="black"/>
                </a:solidFill>
              </a:rPr>
              <a:t>F4b – Oprema</a:t>
            </a:r>
          </a:p>
          <a:p>
            <a:endParaRPr lang="sl-SI" i="1" dirty="0">
              <a:solidFill>
                <a:prstClr val="black"/>
              </a:solidFill>
            </a:endParaRPr>
          </a:p>
          <a:p>
            <a:endParaRPr lang="sl-SI" i="1" dirty="0">
              <a:solidFill>
                <a:prstClr val="black"/>
              </a:solidFill>
            </a:endParaRPr>
          </a:p>
          <a:p>
            <a:pPr marL="285750" indent="-285750">
              <a:buFontTx/>
              <a:buChar char="-"/>
            </a:pPr>
            <a:r>
              <a:rPr lang="sl-SI" i="1" dirty="0">
                <a:solidFill>
                  <a:prstClr val="black"/>
                </a:solidFill>
              </a:rPr>
              <a:t>Upravičen strošek v višini 50 % dejanskih stroškov, amortizacija</a:t>
            </a:r>
          </a:p>
          <a:p>
            <a:pPr marL="285750" indent="-285750">
              <a:buFontTx/>
              <a:buChar char="-"/>
            </a:pPr>
            <a:endParaRPr lang="sl-SI" i="1" dirty="0">
              <a:solidFill>
                <a:prstClr val="black"/>
              </a:solidFill>
            </a:endParaRPr>
          </a:p>
          <a:p>
            <a:pPr marL="285750" indent="-285750">
              <a:buFontTx/>
              <a:buChar char="-"/>
            </a:pPr>
            <a:r>
              <a:rPr lang="sl-SI" i="1" dirty="0">
                <a:solidFill>
                  <a:srgbClr val="FF0000"/>
                </a:solidFill>
              </a:rPr>
              <a:t>Računalnik, merilna oprema, programska oprema, kosilnica</a:t>
            </a:r>
          </a:p>
        </p:txBody>
      </p:sp>
      <p:pic>
        <p:nvPicPr>
          <p:cNvPr id="1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690" b="1690"/>
          <a:stretch/>
        </p:blipFill>
        <p:spPr bwMode="auto">
          <a:xfrm>
            <a:off x="97082" y="3042000"/>
            <a:ext cx="9026525" cy="159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249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33610"/>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black"/>
                </a:solidFill>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3" name="PoljeZBesedilom 2"/>
          <p:cNvSpPr txBox="1"/>
          <p:nvPr/>
        </p:nvSpPr>
        <p:spPr>
          <a:xfrm>
            <a:off x="476049" y="710278"/>
            <a:ext cx="8231675" cy="1292662"/>
          </a:xfrm>
          <a:prstGeom prst="rect">
            <a:avLst/>
          </a:prstGeom>
          <a:noFill/>
        </p:spPr>
        <p:txBody>
          <a:bodyPr wrap="square" rtlCol="0">
            <a:spAutoFit/>
          </a:bodyPr>
          <a:lstStyle/>
          <a:p>
            <a:pPr algn="ctr"/>
            <a:r>
              <a:rPr lang="sl-SI" sz="2400" dirty="0">
                <a:solidFill>
                  <a:prstClr val="black"/>
                </a:solidFill>
              </a:rPr>
              <a:t>F4c – Prototip</a:t>
            </a:r>
          </a:p>
          <a:p>
            <a:endParaRPr lang="sl-SI" dirty="0">
              <a:solidFill>
                <a:prstClr val="black"/>
              </a:solidFill>
            </a:endParaRPr>
          </a:p>
          <a:p>
            <a:endParaRPr lang="sl-SI" dirty="0">
              <a:solidFill>
                <a:prstClr val="black"/>
              </a:solidFill>
            </a:endParaRPr>
          </a:p>
          <a:p>
            <a:endParaRPr lang="sl-SI" dirty="0">
              <a:solidFill>
                <a:prstClr val="black"/>
              </a:solidFill>
            </a:endParaRPr>
          </a:p>
        </p:txBody>
      </p:sp>
      <p:sp>
        <p:nvSpPr>
          <p:cNvPr id="15" name="PoljeZBesedilom 14"/>
          <p:cNvSpPr txBox="1"/>
          <p:nvPr/>
        </p:nvSpPr>
        <p:spPr>
          <a:xfrm>
            <a:off x="363477" y="1133987"/>
            <a:ext cx="5100367" cy="2862322"/>
          </a:xfrm>
          <a:prstGeom prst="rect">
            <a:avLst/>
          </a:prstGeom>
          <a:noFill/>
        </p:spPr>
        <p:txBody>
          <a:bodyPr wrap="square" rtlCol="0">
            <a:spAutoFit/>
          </a:bodyPr>
          <a:lstStyle/>
          <a:p>
            <a:endParaRPr lang="sl-SI" i="1" dirty="0">
              <a:solidFill>
                <a:prstClr val="black"/>
              </a:solidFill>
            </a:endParaRPr>
          </a:p>
          <a:p>
            <a:pPr marL="285750" indent="-285750">
              <a:buFontTx/>
              <a:buChar char="-"/>
            </a:pPr>
            <a:r>
              <a:rPr lang="sl-SI" i="1" dirty="0">
                <a:solidFill>
                  <a:prstClr val="black"/>
                </a:solidFill>
              </a:rPr>
              <a:t>Infrastruktura / Oprema, ki še ni bila na  trgu, je ni bilo v prodaji kot serijski produkt</a:t>
            </a:r>
          </a:p>
          <a:p>
            <a:pPr marL="285750" indent="-285750">
              <a:buFontTx/>
              <a:buChar char="-"/>
            </a:pPr>
            <a:endParaRPr lang="sl-SI" i="1" dirty="0">
              <a:solidFill>
                <a:prstClr val="black"/>
              </a:solidFill>
            </a:endParaRPr>
          </a:p>
          <a:p>
            <a:pPr marL="285750" indent="-285750">
              <a:buFontTx/>
              <a:buChar char="-"/>
            </a:pPr>
            <a:r>
              <a:rPr lang="sl-SI" i="1" dirty="0">
                <a:solidFill>
                  <a:srgbClr val="FF0000"/>
                </a:solidFill>
              </a:rPr>
              <a:t>Ne sme </a:t>
            </a:r>
            <a:r>
              <a:rPr lang="sl-SI" i="1" dirty="0">
                <a:solidFill>
                  <a:prstClr val="black"/>
                </a:solidFill>
              </a:rPr>
              <a:t>biti v komercialni rabi v času trajanja projekta</a:t>
            </a:r>
          </a:p>
          <a:p>
            <a:pPr marL="285750" indent="-285750">
              <a:buFontTx/>
              <a:buChar char="-"/>
            </a:pPr>
            <a:endParaRPr lang="sl-SI" i="1" dirty="0">
              <a:solidFill>
                <a:prstClr val="black"/>
              </a:solidFill>
            </a:endParaRPr>
          </a:p>
          <a:p>
            <a:pPr marL="285750" indent="-285750">
              <a:buFontTx/>
              <a:buChar char="-"/>
            </a:pPr>
            <a:r>
              <a:rPr lang="sl-SI" i="1" dirty="0">
                <a:solidFill>
                  <a:prstClr val="black"/>
                </a:solidFill>
              </a:rPr>
              <a:t>Oprema (F4b), ki se navezuje na uporabo za delovanje Prototipa spada v to kategorijo stroškov</a:t>
            </a:r>
          </a:p>
          <a:p>
            <a:pPr marL="285750" indent="-285750">
              <a:buFontTx/>
              <a:buChar char="-"/>
            </a:pPr>
            <a:endParaRPr lang="sl-SI" i="1" dirty="0">
              <a:solidFill>
                <a:prstClr val="black"/>
              </a:solidFill>
            </a:endParaRPr>
          </a:p>
        </p:txBody>
      </p:sp>
      <p:pic>
        <p:nvPicPr>
          <p:cNvPr id="1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2266" y="1564566"/>
            <a:ext cx="3000283" cy="200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111" y="3750899"/>
            <a:ext cx="8452445" cy="2253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913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33610"/>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black"/>
                </a:solidFill>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3" name="PoljeZBesedilom 2"/>
          <p:cNvSpPr txBox="1"/>
          <p:nvPr/>
        </p:nvSpPr>
        <p:spPr>
          <a:xfrm>
            <a:off x="476049" y="710278"/>
            <a:ext cx="8231675" cy="1292662"/>
          </a:xfrm>
          <a:prstGeom prst="rect">
            <a:avLst/>
          </a:prstGeom>
          <a:noFill/>
        </p:spPr>
        <p:txBody>
          <a:bodyPr wrap="square" rtlCol="0">
            <a:spAutoFit/>
          </a:bodyPr>
          <a:lstStyle/>
          <a:p>
            <a:pPr algn="ctr"/>
            <a:r>
              <a:rPr lang="sl-SI" sz="2400" dirty="0">
                <a:solidFill>
                  <a:prstClr val="black"/>
                </a:solidFill>
              </a:rPr>
              <a:t>F6 – Potrošne dobrine</a:t>
            </a:r>
          </a:p>
          <a:p>
            <a:endParaRPr lang="sl-SI" dirty="0">
              <a:solidFill>
                <a:prstClr val="black"/>
              </a:solidFill>
            </a:endParaRPr>
          </a:p>
          <a:p>
            <a:endParaRPr lang="sl-SI" dirty="0">
              <a:solidFill>
                <a:prstClr val="black"/>
              </a:solidFill>
            </a:endParaRPr>
          </a:p>
          <a:p>
            <a:endParaRPr lang="sl-SI" dirty="0">
              <a:solidFill>
                <a:prstClr val="black"/>
              </a:solidFill>
            </a:endParaRPr>
          </a:p>
        </p:txBody>
      </p:sp>
      <p:sp>
        <p:nvSpPr>
          <p:cNvPr id="15" name="PoljeZBesedilom 14"/>
          <p:cNvSpPr txBox="1"/>
          <p:nvPr/>
        </p:nvSpPr>
        <p:spPr>
          <a:xfrm>
            <a:off x="451899" y="1502688"/>
            <a:ext cx="8231675" cy="2585323"/>
          </a:xfrm>
          <a:prstGeom prst="rect">
            <a:avLst/>
          </a:prstGeom>
          <a:noFill/>
        </p:spPr>
        <p:txBody>
          <a:bodyPr wrap="square" rtlCol="0">
            <a:spAutoFit/>
          </a:bodyPr>
          <a:lstStyle/>
          <a:p>
            <a:endParaRPr lang="sl-SI" i="1" dirty="0">
              <a:solidFill>
                <a:prstClr val="black"/>
              </a:solidFill>
            </a:endParaRPr>
          </a:p>
          <a:p>
            <a:pPr marL="285750" indent="-285750">
              <a:buFontTx/>
              <a:buChar char="-"/>
            </a:pPr>
            <a:r>
              <a:rPr lang="sl-SI" i="1" dirty="0">
                <a:solidFill>
                  <a:prstClr val="black"/>
                </a:solidFill>
              </a:rPr>
              <a:t>Stroški se navezujejo na nakup, izdelavo, popravilo ali uporabo izdelkov, ki niso vključeni v F4</a:t>
            </a:r>
          </a:p>
          <a:p>
            <a:pPr marL="285750" indent="-285750">
              <a:buFontTx/>
              <a:buChar char="-"/>
            </a:pPr>
            <a:endParaRPr lang="sl-SI" i="1" dirty="0">
              <a:solidFill>
                <a:prstClr val="black"/>
              </a:solidFill>
            </a:endParaRPr>
          </a:p>
          <a:p>
            <a:pPr marL="285750" indent="-285750">
              <a:buFontTx/>
              <a:buChar char="-"/>
            </a:pPr>
            <a:r>
              <a:rPr lang="sl-SI" i="1" dirty="0">
                <a:solidFill>
                  <a:prstClr val="black"/>
                </a:solidFill>
              </a:rPr>
              <a:t>Primer:</a:t>
            </a:r>
          </a:p>
          <a:p>
            <a:pPr marL="742950" lvl="1" indent="-285750">
              <a:buFont typeface="Arial" panose="020B0604020202020204" pitchFamily="34" charset="0"/>
              <a:buChar char="•"/>
            </a:pPr>
            <a:r>
              <a:rPr lang="sl-SI" i="1" dirty="0">
                <a:solidFill>
                  <a:prstClr val="black"/>
                </a:solidFill>
              </a:rPr>
              <a:t>Material za </a:t>
            </a:r>
            <a:r>
              <a:rPr lang="sl-SI" i="1" dirty="0" err="1">
                <a:solidFill>
                  <a:prstClr val="black"/>
                </a:solidFill>
              </a:rPr>
              <a:t>poiskuse</a:t>
            </a:r>
            <a:r>
              <a:rPr lang="sl-SI" i="1" dirty="0">
                <a:solidFill>
                  <a:prstClr val="black"/>
                </a:solidFill>
              </a:rPr>
              <a:t>,</a:t>
            </a:r>
          </a:p>
          <a:p>
            <a:pPr marL="742950" lvl="1" indent="-285750">
              <a:buFont typeface="Arial" panose="020B0604020202020204" pitchFamily="34" charset="0"/>
              <a:buChar char="•"/>
            </a:pPr>
            <a:r>
              <a:rPr lang="sl-SI" i="1" dirty="0">
                <a:solidFill>
                  <a:prstClr val="black"/>
                </a:solidFill>
              </a:rPr>
              <a:t>Hrana za živali,</a:t>
            </a:r>
          </a:p>
          <a:p>
            <a:pPr marL="742950" lvl="1" indent="-285750">
              <a:buFont typeface="Arial" panose="020B0604020202020204" pitchFamily="34" charset="0"/>
              <a:buChar char="•"/>
            </a:pPr>
            <a:r>
              <a:rPr lang="sl-SI" i="1" dirty="0">
                <a:solidFill>
                  <a:prstClr val="black"/>
                </a:solidFill>
              </a:rPr>
              <a:t>Gradivo za </a:t>
            </a:r>
            <a:r>
              <a:rPr lang="sl-SI" i="1" dirty="0" err="1">
                <a:solidFill>
                  <a:prstClr val="black"/>
                </a:solidFill>
              </a:rPr>
              <a:t>disseminacijo</a:t>
            </a:r>
            <a:endParaRPr lang="sl-SI" i="1" dirty="0">
              <a:solidFill>
                <a:prstClr val="black"/>
              </a:solidFill>
            </a:endParaRPr>
          </a:p>
          <a:p>
            <a:endParaRPr lang="sl-SI" i="1" dirty="0">
              <a:solidFill>
                <a:prstClr val="black"/>
              </a:solidFill>
            </a:endParaRPr>
          </a:p>
        </p:txBody>
      </p:sp>
    </p:spTree>
    <p:extLst>
      <p:ext uri="{BB962C8B-B14F-4D97-AF65-F5344CB8AC3E}">
        <p14:creationId xmlns:p14="http://schemas.microsoft.com/office/powerpoint/2010/main" val="2621899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4"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7" name="Pravokotnik 36"/>
          <p:cNvSpPr/>
          <p:nvPr/>
        </p:nvSpPr>
        <p:spPr>
          <a:xfrm>
            <a:off x="5"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latin typeface="Ubuntu" panose="020B0504030602030204" pitchFamily="34" charset="0"/>
              </a:rPr>
              <a:t> </a:t>
            </a:r>
            <a:r>
              <a:rPr lang="sl-SI" sz="2000" dirty="0">
                <a:solidFill>
                  <a:schemeClr val="tx1"/>
                </a:solidFill>
                <a:latin typeface="Ubuntu" panose="020B0504030602030204" pitchFamily="34" charset="0"/>
              </a:rPr>
              <a:t>Sklop: Program</a:t>
            </a:r>
            <a:endParaRPr lang="sl-SI" sz="2000" dirty="0">
              <a:latin typeface="Ubuntu" panose="020B0504030602030204" pitchFamily="34" charset="0"/>
            </a:endParaRPr>
          </a:p>
        </p:txBody>
      </p:sp>
      <p:graphicFrame>
        <p:nvGraphicFramePr>
          <p:cNvPr id="10" name="Tabela 9"/>
          <p:cNvGraphicFramePr>
            <a:graphicFrameLocks noGrp="1"/>
          </p:cNvGraphicFramePr>
          <p:nvPr>
            <p:extLst>
              <p:ext uri="{D42A27DB-BD31-4B8C-83A1-F6EECF244321}">
                <p14:modId xmlns:p14="http://schemas.microsoft.com/office/powerpoint/2010/main" val="196326304"/>
              </p:ext>
            </p:extLst>
          </p:nvPr>
        </p:nvGraphicFramePr>
        <p:xfrm>
          <a:off x="328504" y="1052736"/>
          <a:ext cx="8526766" cy="4801026"/>
        </p:xfrm>
        <a:graphic>
          <a:graphicData uri="http://schemas.openxmlformats.org/drawingml/2006/table">
            <a:tbl>
              <a:tblPr firstRow="1" bandRow="1">
                <a:tableStyleId>{5C22544A-7EE6-4342-B048-85BDC9FD1C3A}</a:tableStyleId>
              </a:tblPr>
              <a:tblGrid>
                <a:gridCol w="1575175">
                  <a:extLst>
                    <a:ext uri="{9D8B030D-6E8A-4147-A177-3AD203B41FA5}">
                      <a16:colId xmlns:a16="http://schemas.microsoft.com/office/drawing/2014/main" val="20000"/>
                    </a:ext>
                  </a:extLst>
                </a:gridCol>
                <a:gridCol w="3653544">
                  <a:extLst>
                    <a:ext uri="{9D8B030D-6E8A-4147-A177-3AD203B41FA5}">
                      <a16:colId xmlns:a16="http://schemas.microsoft.com/office/drawing/2014/main" val="20001"/>
                    </a:ext>
                  </a:extLst>
                </a:gridCol>
                <a:gridCol w="3298047">
                  <a:extLst>
                    <a:ext uri="{9D8B030D-6E8A-4147-A177-3AD203B41FA5}">
                      <a16:colId xmlns:a16="http://schemas.microsoft.com/office/drawing/2014/main" val="20002"/>
                    </a:ext>
                  </a:extLst>
                </a:gridCol>
              </a:tblGrid>
              <a:tr h="526092">
                <a:tc gridSpan="3">
                  <a:txBody>
                    <a:bodyPr/>
                    <a:lstStyle/>
                    <a:p>
                      <a:pPr algn="ctr">
                        <a:lnSpc>
                          <a:spcPct val="115000"/>
                        </a:lnSpc>
                        <a:spcAft>
                          <a:spcPts val="0"/>
                        </a:spcAft>
                      </a:pPr>
                      <a:r>
                        <a:rPr lang="sl-SI" sz="2000" dirty="0">
                          <a:effectLst/>
                          <a:latin typeface="Ubuntu" panose="020B0504030602030204" pitchFamily="34" charset="0"/>
                        </a:rPr>
                        <a:t>Program</a:t>
                      </a:r>
                      <a:endParaRPr lang="sl-SI" sz="2000" dirty="0">
                        <a:effectLst/>
                        <a:latin typeface="Ubuntu" panose="020B0504030602030204" pitchFamily="34" charset="0"/>
                        <a:ea typeface="Calibri"/>
                        <a:cs typeface="Times New Roman"/>
                      </a:endParaRPr>
                    </a:p>
                  </a:txBody>
                  <a:tcPr anchor="ctr"/>
                </a:tc>
                <a:tc hMerge="1">
                  <a:txBody>
                    <a:bodyPr/>
                    <a:lstStyle/>
                    <a:p>
                      <a:endParaRPr lang="sl-SI"/>
                    </a:p>
                  </a:txBody>
                  <a:tcPr/>
                </a:tc>
                <a:tc hMerge="1">
                  <a:txBody>
                    <a:bodyPr/>
                    <a:lstStyle/>
                    <a:p>
                      <a:pPr algn="ctr">
                        <a:lnSpc>
                          <a:spcPct val="115000"/>
                        </a:lnSpc>
                        <a:spcAft>
                          <a:spcPts val="0"/>
                        </a:spcAft>
                      </a:pPr>
                      <a:endParaRPr lang="sl-SI" sz="1600" dirty="0">
                        <a:effectLst/>
                        <a:latin typeface="Calibri"/>
                        <a:ea typeface="Calibri"/>
                        <a:cs typeface="Times New Roman"/>
                      </a:endParaRPr>
                    </a:p>
                  </a:txBody>
                  <a:tcPr anchor="ctr"/>
                </a:tc>
                <a:extLst>
                  <a:ext uri="{0D108BD9-81ED-4DB2-BD59-A6C34878D82A}">
                    <a16:rowId xmlns:a16="http://schemas.microsoft.com/office/drawing/2014/main" val="10000"/>
                  </a:ext>
                </a:extLst>
              </a:tr>
              <a:tr h="603777">
                <a:tc>
                  <a:txBody>
                    <a:bodyPr/>
                    <a:lstStyle/>
                    <a:p>
                      <a:pPr algn="l">
                        <a:lnSpc>
                          <a:spcPct val="115000"/>
                        </a:lnSpc>
                        <a:spcAft>
                          <a:spcPts val="0"/>
                        </a:spcAft>
                      </a:pPr>
                      <a:r>
                        <a:rPr lang="sl-SI" sz="1600" dirty="0">
                          <a:effectLst/>
                          <a:latin typeface="Ubuntu" panose="020B0504030602030204" pitchFamily="34" charset="0"/>
                        </a:rPr>
                        <a:t>Trajanje</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a:effectLst/>
                          <a:latin typeface="Ubuntu" panose="020B0504030602030204" pitchFamily="34" charset="0"/>
                        </a:rPr>
                        <a:t>Naslov sklopa</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Nosilec sklopa</a:t>
                      </a:r>
                    </a:p>
                  </a:txBody>
                  <a:tcPr anchor="ctr"/>
                </a:tc>
                <a:extLst>
                  <a:ext uri="{0D108BD9-81ED-4DB2-BD59-A6C34878D82A}">
                    <a16:rowId xmlns:a16="http://schemas.microsoft.com/office/drawing/2014/main" val="10001"/>
                  </a:ext>
                </a:extLst>
              </a:tr>
              <a:tr h="603777">
                <a:tc>
                  <a:txBody>
                    <a:bodyPr/>
                    <a:lstStyle/>
                    <a:p>
                      <a:pPr algn="l">
                        <a:lnSpc>
                          <a:spcPct val="115000"/>
                        </a:lnSpc>
                        <a:spcAft>
                          <a:spcPts val="0"/>
                        </a:spcAft>
                      </a:pPr>
                      <a:r>
                        <a:rPr lang="sl-SI" sz="1600" dirty="0">
                          <a:effectLst/>
                          <a:latin typeface="Ubuntu" panose="020B0504030602030204" pitchFamily="34" charset="0"/>
                        </a:rPr>
                        <a:t>08.30 – 09.00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rPr>
                        <a:t>Registracija udeležencev in pogostitev s kavo</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Janja Samec, Jasna Blaj</a:t>
                      </a:r>
                    </a:p>
                  </a:txBody>
                  <a:tcPr anchor="ctr">
                    <a:solidFill>
                      <a:schemeClr val="bg1">
                        <a:lumMod val="50000"/>
                      </a:schemeClr>
                    </a:solidFill>
                  </a:tcPr>
                </a:tc>
                <a:extLst>
                  <a:ext uri="{0D108BD9-81ED-4DB2-BD59-A6C34878D82A}">
                    <a16:rowId xmlns:a16="http://schemas.microsoft.com/office/drawing/2014/main" val="10002"/>
                  </a:ext>
                </a:extLst>
              </a:tr>
              <a:tr h="603777">
                <a:tc>
                  <a:txBody>
                    <a:bodyPr/>
                    <a:lstStyle/>
                    <a:p>
                      <a:pPr algn="l">
                        <a:lnSpc>
                          <a:spcPct val="115000"/>
                        </a:lnSpc>
                        <a:spcAft>
                          <a:spcPts val="0"/>
                        </a:spcAft>
                      </a:pPr>
                      <a:r>
                        <a:rPr lang="sl-SI" sz="1600" dirty="0">
                          <a:effectLst/>
                          <a:latin typeface="Ubuntu" panose="020B0504030602030204" pitchFamily="34" charset="0"/>
                        </a:rPr>
                        <a:t>09.00 – 09.10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rPr>
                        <a:t>Uvod</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baseline="0" dirty="0">
                          <a:effectLst/>
                          <a:latin typeface="Ubuntu" panose="020B0504030602030204" pitchFamily="34" charset="0"/>
                          <a:ea typeface="Calibri"/>
                          <a:cs typeface="Times New Roman"/>
                        </a:rPr>
                        <a:t>Julijana Lebez Lozej, Nives Nared</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extLst>
                  <a:ext uri="{0D108BD9-81ED-4DB2-BD59-A6C34878D82A}">
                    <a16:rowId xmlns:a16="http://schemas.microsoft.com/office/drawing/2014/main" val="10003"/>
                  </a:ext>
                </a:extLst>
              </a:tr>
              <a:tr h="603777">
                <a:tc>
                  <a:txBody>
                    <a:bodyPr/>
                    <a:lstStyle/>
                    <a:p>
                      <a:pPr algn="l">
                        <a:lnSpc>
                          <a:spcPct val="115000"/>
                        </a:lnSpc>
                        <a:spcAft>
                          <a:spcPts val="0"/>
                        </a:spcAft>
                      </a:pPr>
                      <a:r>
                        <a:rPr lang="sl-SI" sz="1600" dirty="0">
                          <a:effectLst/>
                          <a:latin typeface="Ubuntu" panose="020B0504030602030204" pitchFamily="34" charset="0"/>
                        </a:rPr>
                        <a:t>09.10 – 10.20</a:t>
                      </a:r>
                      <a:endParaRPr lang="sl-SI" sz="1600" dirty="0">
                        <a:effectLst/>
                        <a:latin typeface="Ubuntu" panose="020B0504030602030204" pitchFamily="34" charset="0"/>
                        <a:ea typeface="Calibri"/>
                        <a:cs typeface="Times New Roman"/>
                      </a:endParaRPr>
                    </a:p>
                  </a:txBody>
                  <a:tcPr anchor="ctr">
                    <a:solidFill>
                      <a:srgbClr val="6CC04A"/>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ea typeface="+mn-ea"/>
                          <a:cs typeface="+mn-cs"/>
                        </a:rPr>
                        <a:t>Tveganja</a:t>
                      </a:r>
                      <a:endParaRPr lang="sl-SI" sz="1600" dirty="0">
                        <a:effectLst/>
                        <a:latin typeface="Ubuntu" panose="020B0504030602030204" pitchFamily="34" charset="0"/>
                        <a:ea typeface="Calibri"/>
                        <a:cs typeface="Times New Roman"/>
                      </a:endParaRPr>
                    </a:p>
                  </a:txBody>
                  <a:tcPr anchor="ctr">
                    <a:solidFill>
                      <a:srgbClr val="6CC04A"/>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Jasna Blaj, Tatjana Gregorc</a:t>
                      </a:r>
                    </a:p>
                  </a:txBody>
                  <a:tcPr anchor="ctr">
                    <a:solidFill>
                      <a:srgbClr val="6CC04A"/>
                    </a:solidFill>
                  </a:tcPr>
                </a:tc>
                <a:extLst>
                  <a:ext uri="{0D108BD9-81ED-4DB2-BD59-A6C34878D82A}">
                    <a16:rowId xmlns:a16="http://schemas.microsoft.com/office/drawing/2014/main" val="10004"/>
                  </a:ext>
                </a:extLst>
              </a:tr>
              <a:tr h="6037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10.20</a:t>
                      </a:r>
                      <a:r>
                        <a:rPr lang="sl-SI" sz="1600" baseline="0" dirty="0">
                          <a:effectLst/>
                          <a:latin typeface="Ubuntu" panose="020B0504030602030204" pitchFamily="34" charset="0"/>
                          <a:cs typeface="Times New Roman"/>
                        </a:rPr>
                        <a:t> </a:t>
                      </a:r>
                      <a:r>
                        <a:rPr lang="sl-SI" sz="1600" dirty="0">
                          <a:effectLst/>
                          <a:latin typeface="Ubuntu" panose="020B0504030602030204" pitchFamily="34" charset="0"/>
                        </a:rPr>
                        <a:t>– 10.35</a:t>
                      </a:r>
                      <a:endParaRPr lang="sl-SI" sz="1600" dirty="0">
                        <a:effectLst/>
                        <a:latin typeface="Ubuntu" panose="020B0504030602030204" pitchFamily="34" charset="0"/>
                        <a:ea typeface="Calibri"/>
                        <a:cs typeface="Times New Roman"/>
                      </a:endParaRPr>
                    </a:p>
                  </a:txBody>
                  <a:tcPr/>
                </a:tc>
                <a:tc>
                  <a:txBody>
                    <a:bodyPr/>
                    <a:lstStyle/>
                    <a:p>
                      <a:pPr algn="l">
                        <a:lnSpc>
                          <a:spcPct val="115000"/>
                        </a:lnSpc>
                        <a:spcAft>
                          <a:spcPts val="0"/>
                        </a:spcAft>
                      </a:pPr>
                      <a:r>
                        <a:rPr lang="sl-SI" sz="1600" dirty="0">
                          <a:effectLst/>
                          <a:latin typeface="Ubuntu" panose="020B0504030602030204" pitchFamily="34" charset="0"/>
                        </a:rPr>
                        <a:t>Odmor</a:t>
                      </a:r>
                      <a:endParaRPr lang="sl-SI" sz="1600" dirty="0">
                        <a:effectLst/>
                        <a:latin typeface="Ubuntu" panose="020B0504030602030204" pitchFamily="34" charset="0"/>
                        <a:ea typeface="Calibri"/>
                        <a:cs typeface="Times New Roman"/>
                      </a:endParaRPr>
                    </a:p>
                  </a:txBody>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Gostinstvo</a:t>
                      </a:r>
                      <a:r>
                        <a:rPr lang="sl-SI" sz="1600" baseline="0" dirty="0">
                          <a:effectLst/>
                          <a:latin typeface="Ubuntu" panose="020B0504030602030204" pitchFamily="34" charset="0"/>
                          <a:ea typeface="Calibri"/>
                          <a:cs typeface="Times New Roman"/>
                        </a:rPr>
                        <a:t> </a:t>
                      </a:r>
                      <a:r>
                        <a:rPr lang="sl-SI" sz="1600" baseline="0" dirty="0" err="1">
                          <a:effectLst/>
                          <a:latin typeface="Ubuntu" panose="020B0504030602030204" pitchFamily="34" charset="0"/>
                          <a:ea typeface="Calibri"/>
                          <a:cs typeface="Times New Roman"/>
                        </a:rPr>
                        <a:t>Femec</a:t>
                      </a:r>
                      <a:endParaRPr lang="sl-SI" sz="1600" dirty="0">
                        <a:effectLst/>
                        <a:latin typeface="Ubuntu" panose="020B0504030602030204" pitchFamily="34" charset="0"/>
                        <a:ea typeface="Calibri"/>
                        <a:cs typeface="Times New Roman"/>
                      </a:endParaRPr>
                    </a:p>
                  </a:txBody>
                  <a:tcPr/>
                </a:tc>
                <a:extLst>
                  <a:ext uri="{0D108BD9-81ED-4DB2-BD59-A6C34878D82A}">
                    <a16:rowId xmlns:a16="http://schemas.microsoft.com/office/drawing/2014/main" val="10005"/>
                  </a:ext>
                </a:extLst>
              </a:tr>
              <a:tr h="603777">
                <a:tc>
                  <a:txBody>
                    <a:bodyPr/>
                    <a:lstStyle/>
                    <a:p>
                      <a:pPr algn="l">
                        <a:lnSpc>
                          <a:spcPct val="115000"/>
                        </a:lnSpc>
                        <a:spcAft>
                          <a:spcPts val="0"/>
                        </a:spcAft>
                      </a:pPr>
                      <a:r>
                        <a:rPr lang="sl-SI" sz="1600" dirty="0">
                          <a:effectLst/>
                          <a:latin typeface="Ubuntu" panose="020B0504030602030204" pitchFamily="34" charset="0"/>
                        </a:rPr>
                        <a:t>10.35 – 14.00</a:t>
                      </a:r>
                      <a:endParaRPr lang="sl-SI" sz="1600" dirty="0">
                        <a:effectLst/>
                        <a:latin typeface="Ubuntu" panose="020B0504030602030204" pitchFamily="34" charset="0"/>
                        <a:ea typeface="Calibri"/>
                        <a:cs typeface="Times New Roman"/>
                      </a:endParaRPr>
                    </a:p>
                  </a:txBody>
                  <a:tcPr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Finance</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Dejan Zupanc, Tatjana Gregorc</a:t>
                      </a:r>
                    </a:p>
                  </a:txBody>
                  <a:tcPr anchor="ctr"/>
                </a:tc>
                <a:extLst>
                  <a:ext uri="{0D108BD9-81ED-4DB2-BD59-A6C34878D82A}">
                    <a16:rowId xmlns:a16="http://schemas.microsoft.com/office/drawing/2014/main" val="10006"/>
                  </a:ext>
                </a:extLst>
              </a:tr>
              <a:tr h="6037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14.00 – 15.00</a:t>
                      </a:r>
                      <a:endParaRPr lang="sl-SI" sz="1600" dirty="0">
                        <a:effectLst/>
                        <a:latin typeface="Ubuntu" panose="020B0504030602030204" pitchFamily="34" charset="0"/>
                        <a:ea typeface="Calibri"/>
                        <a:cs typeface="Times New Roman"/>
                      </a:endParaRPr>
                    </a:p>
                  </a:txBody>
                  <a:tcPr/>
                </a:tc>
                <a:tc>
                  <a:txBody>
                    <a:bodyPr/>
                    <a:lstStyle/>
                    <a:p>
                      <a:pPr algn="l">
                        <a:lnSpc>
                          <a:spcPct val="115000"/>
                        </a:lnSpc>
                        <a:spcAft>
                          <a:spcPts val="0"/>
                        </a:spcAft>
                      </a:pPr>
                      <a:r>
                        <a:rPr lang="sl-SI" sz="1600" dirty="0">
                          <a:effectLst/>
                          <a:latin typeface="Ubuntu" panose="020B0504030602030204" pitchFamily="34" charset="0"/>
                        </a:rPr>
                        <a:t>Kosilo</a:t>
                      </a:r>
                      <a:endParaRPr lang="sl-SI" sz="1600" dirty="0">
                        <a:effectLst/>
                        <a:latin typeface="Ubuntu" panose="020B0504030602030204" pitchFamily="34" charset="0"/>
                        <a:ea typeface="Calibri"/>
                        <a:cs typeface="Times New Roman"/>
                      </a:endParaRPr>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ea typeface="Calibri"/>
                          <a:cs typeface="Times New Roman"/>
                        </a:rPr>
                        <a:t>Gostinstvo</a:t>
                      </a:r>
                      <a:r>
                        <a:rPr lang="sl-SI" sz="1600" baseline="0" dirty="0">
                          <a:effectLst/>
                          <a:latin typeface="Ubuntu" panose="020B0504030602030204" pitchFamily="34" charset="0"/>
                          <a:ea typeface="Calibri"/>
                          <a:cs typeface="Times New Roman"/>
                        </a:rPr>
                        <a:t> </a:t>
                      </a:r>
                      <a:r>
                        <a:rPr lang="sl-SI" sz="1600" baseline="0" dirty="0" err="1">
                          <a:effectLst/>
                          <a:latin typeface="Ubuntu" panose="020B0504030602030204" pitchFamily="34" charset="0"/>
                          <a:ea typeface="Calibri"/>
                          <a:cs typeface="Times New Roman"/>
                        </a:rPr>
                        <a:t>Femec</a:t>
                      </a:r>
                      <a:endParaRPr lang="sl-SI" sz="1600" dirty="0">
                        <a:effectLst/>
                        <a:latin typeface="Ubuntu" panose="020B0504030602030204" pitchFamily="34" charset="0"/>
                        <a:ea typeface="Calibri"/>
                        <a:cs typeface="Times New Roman"/>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12218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33610"/>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black"/>
                </a:solidFill>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3" name="PoljeZBesedilom 2"/>
          <p:cNvSpPr txBox="1"/>
          <p:nvPr/>
        </p:nvSpPr>
        <p:spPr>
          <a:xfrm>
            <a:off x="476049" y="710278"/>
            <a:ext cx="8231675" cy="1292662"/>
          </a:xfrm>
          <a:prstGeom prst="rect">
            <a:avLst/>
          </a:prstGeom>
          <a:noFill/>
        </p:spPr>
        <p:txBody>
          <a:bodyPr wrap="square" rtlCol="0">
            <a:spAutoFit/>
          </a:bodyPr>
          <a:lstStyle/>
          <a:p>
            <a:pPr algn="ctr"/>
            <a:r>
              <a:rPr lang="sl-SI" sz="2400" dirty="0">
                <a:solidFill>
                  <a:prstClr val="black"/>
                </a:solidFill>
              </a:rPr>
              <a:t>F7 – Ostali stroški</a:t>
            </a:r>
          </a:p>
          <a:p>
            <a:endParaRPr lang="sl-SI" dirty="0">
              <a:solidFill>
                <a:prstClr val="black"/>
              </a:solidFill>
            </a:endParaRPr>
          </a:p>
          <a:p>
            <a:endParaRPr lang="sl-SI" dirty="0">
              <a:solidFill>
                <a:prstClr val="black"/>
              </a:solidFill>
            </a:endParaRPr>
          </a:p>
          <a:p>
            <a:endParaRPr lang="sl-SI" dirty="0">
              <a:solidFill>
                <a:prstClr val="black"/>
              </a:solidFill>
            </a:endParaRPr>
          </a:p>
        </p:txBody>
      </p:sp>
      <p:sp>
        <p:nvSpPr>
          <p:cNvPr id="15" name="PoljeZBesedilom 14"/>
          <p:cNvSpPr txBox="1"/>
          <p:nvPr/>
        </p:nvSpPr>
        <p:spPr>
          <a:xfrm>
            <a:off x="444782" y="3142563"/>
            <a:ext cx="8231675" cy="2862322"/>
          </a:xfrm>
          <a:prstGeom prst="rect">
            <a:avLst/>
          </a:prstGeom>
          <a:noFill/>
        </p:spPr>
        <p:txBody>
          <a:bodyPr wrap="square" rtlCol="0">
            <a:spAutoFit/>
          </a:bodyPr>
          <a:lstStyle/>
          <a:p>
            <a:r>
              <a:rPr lang="sl-SI" i="1" dirty="0">
                <a:solidFill>
                  <a:prstClr val="black"/>
                </a:solidFill>
              </a:rPr>
              <a:t>Vsi stroški, ki ne spadajo v katero drugo skupino stroškov</a:t>
            </a:r>
          </a:p>
          <a:p>
            <a:endParaRPr lang="sl-SI" i="1" dirty="0">
              <a:solidFill>
                <a:prstClr val="black"/>
              </a:solidFill>
            </a:endParaRPr>
          </a:p>
          <a:p>
            <a:pPr marL="285750" indent="-285750">
              <a:buFontTx/>
              <a:buChar char="-"/>
            </a:pPr>
            <a:r>
              <a:rPr lang="sl-SI" i="1" dirty="0">
                <a:solidFill>
                  <a:prstClr val="black"/>
                </a:solidFill>
              </a:rPr>
              <a:t>Primer:</a:t>
            </a:r>
          </a:p>
          <a:p>
            <a:pPr marL="742950" lvl="1" indent="-285750">
              <a:buFont typeface="Arial" panose="020B0604020202020204" pitchFamily="34" charset="0"/>
              <a:buChar char="•"/>
            </a:pPr>
            <a:r>
              <a:rPr lang="sl-SI" i="1" dirty="0">
                <a:solidFill>
                  <a:prstClr val="black"/>
                </a:solidFill>
              </a:rPr>
              <a:t>Bančne storitve,</a:t>
            </a:r>
          </a:p>
          <a:p>
            <a:pPr marL="742950" lvl="1" indent="-285750">
              <a:buFont typeface="Arial" panose="020B0604020202020204" pitchFamily="34" charset="0"/>
              <a:buChar char="•"/>
            </a:pPr>
            <a:r>
              <a:rPr lang="sl-SI" i="1" dirty="0">
                <a:solidFill>
                  <a:prstClr val="black"/>
                </a:solidFill>
              </a:rPr>
              <a:t>Plačilo udeležbe na konferenci,</a:t>
            </a:r>
          </a:p>
          <a:p>
            <a:pPr marL="742950" lvl="1" indent="-285750">
              <a:buFont typeface="Arial" panose="020B0604020202020204" pitchFamily="34" charset="0"/>
              <a:buChar char="•"/>
            </a:pPr>
            <a:r>
              <a:rPr lang="sl-SI" i="1" dirty="0">
                <a:solidFill>
                  <a:prstClr val="black"/>
                </a:solidFill>
              </a:rPr>
              <a:t>Zavarovanje  trajnih dobrin,</a:t>
            </a:r>
          </a:p>
          <a:p>
            <a:pPr marL="742950" lvl="1" indent="-285750">
              <a:buFont typeface="Arial" panose="020B0604020202020204" pitchFamily="34" charset="0"/>
              <a:buChar char="•"/>
            </a:pPr>
            <a:r>
              <a:rPr lang="sl-SI" i="1" dirty="0">
                <a:solidFill>
                  <a:prstClr val="black"/>
                </a:solidFill>
              </a:rPr>
              <a:t>Plačilo potnih stroškov zunanjim sodelavcem</a:t>
            </a:r>
          </a:p>
          <a:p>
            <a:pPr marL="742950" lvl="1" indent="-285750">
              <a:buFont typeface="Arial" panose="020B0604020202020204" pitchFamily="34" charset="0"/>
              <a:buChar char="•"/>
            </a:pPr>
            <a:r>
              <a:rPr lang="sl-SI" i="1" dirty="0">
                <a:solidFill>
                  <a:prstClr val="black"/>
                </a:solidFill>
              </a:rPr>
              <a:t>Revizija (če je prispevek EK več kot 325.000 EUR)</a:t>
            </a:r>
          </a:p>
          <a:p>
            <a:pPr marL="742950" lvl="1" indent="-285750">
              <a:buFont typeface="Arial" panose="020B0604020202020204" pitchFamily="34" charset="0"/>
              <a:buChar char="•"/>
            </a:pPr>
            <a:endParaRPr lang="sl-SI" i="1" dirty="0">
              <a:solidFill>
                <a:prstClr val="black"/>
              </a:solidFill>
            </a:endParaRPr>
          </a:p>
          <a:p>
            <a:pPr marL="273050" lvl="1" indent="-273050"/>
            <a:r>
              <a:rPr lang="sl-SI" i="1" dirty="0">
                <a:solidFill>
                  <a:prstClr val="black"/>
                </a:solidFill>
              </a:rPr>
              <a:t>- 	Izredna navezava na aktivnosti v posameznih akcijah, upoštevati pri opisu</a:t>
            </a:r>
          </a:p>
        </p:txBody>
      </p:sp>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5" y="1131481"/>
            <a:ext cx="8577410" cy="1742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4899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33610"/>
            <a:ext cx="9144000"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sz="2000" dirty="0">
                <a:solidFill>
                  <a:prstClr val="black"/>
                </a:solidFill>
              </a:rPr>
              <a:t>Izpolnjevanje LIFE prijavnice</a:t>
            </a:r>
          </a:p>
        </p:txBody>
      </p:sp>
      <p:sp>
        <p:nvSpPr>
          <p:cNvPr id="6" name="AutoShape 2"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7" name="AutoShape 4" descr="data:image/png;base64,iVBORw0KGgoAAAANSUhEUgAABIgAAAGaCAYAAABkCnj0AAAgAElEQVR4XuydB3gc1fW339mq3mU194p7L4AJxSGAIUAIhACB0P703kINNST0noTePmoSSoBAgNDBNgb33mVbVrFkdW2dme+Z2V1pJcvWymillfYseYLxzt7ynnPv3PnNuecquq7ryEcICAEhIASEgBAQAkJACAgBISAEhIAQEAJCIG4JKOuql4pAFLfml44LASEgBISAEBACQkAICAEhIASEgBAQAkIAlEu+OEoEIvEEISAEhIAQEAJCQAgIASEgBISAEBACQkAIxDEB5ZEl15kC0cbaVWi6aqIYmj4Wq2Ix/yx/LxzEH2RcyDwg84DMAzIPyDwg84DMAzIPyDwg84DMAzIPyDzQt+eB5i1mT664HY/qMkWh88fdhtOaYP5Z/l44iD/IuJB5QOYBmQdkHpB5QOYBmQdkHpB5QOYBmQdkHpB5oG/PA7LFLI7Dx6TrQkAICAEhIASEgBAQAkJACAgBISAEhIAQMAiIQNSL/EAnmC5Kh/zkAdR5a3D5G3pRD6SpsUrA9C0drBYb2Ql51HmrmyMKY7XN0i4h8FMJiN//VILy+64kIP7YlTSlLCGwbwRkHO4bN/lV7yUgPt97bRetlotAFC2yUShX0/3oKPg1P2ePvp51tUtZsvMbvJrXrE2JQp1SZHwQUDXDtyDZnsZxQ89iWeU81tcuR9V96LrhdeJd8eEJ8dVL8fv4snes91b8MdYtJO2LBwIyDuPBytLHcALi8+IPbQmIQNSrfMLQeBUzsuPYIb8nN6GIT7a+yU73DjQ0MwJEUeRBvleZNFYaq4Oq6NgVG0cO+i2apjOv/GNqPVWYjiUfIdAXCYjf90Wr9t4+iT/2XttJy/sOARmHfceW0pPICIjPR8Ypjq4SgaiXGVtDx696SXGkM63fISzbOZ86fzWgoWARkaiX2TNWmhsKL/XrPnIS8xmYMpL11ctoUhsDsUPG/4kAGSvmknZ0EQHx+y4CKcV0CQHxxy7BKIUIgZ9EQMbhT8InP+6FBMTne6HRotxkEYiiDLiriw/lIbJZ7KTY0qnxVKFYjG1nPrMqK1aJIupq6HFUnq6Aw+LErjho8jWgKzqq7sdibDJTzP+PIxrS1XghIH4fL5buHf0Uf+wddpJW9m0CMg77tn2ld7sTEJ8XrwgREIGol/mCkQ8GcxuZIRXpWHQrhSmD8ek+ypu2oesaFuNxXraa9TLL9nxzA+Kj4Vsamq6TbEsjOzGPWu8uc6uZEaFmMZopvtXzxpIWdBkB8fsuQykFdQEB8ccugChFCIGfSEDG4U8EKD/vdQTE53udyaLaYBGIooo3SoUbIhEKxnYzq2JlWt4h5CcPYlHFV5Q0bEKXfERRAh8HxZqHmRlRQypZCXlMzzsUn+phadU8ajyVKOa3hvdJJFEceEP8dFH8Pn5s3Rt6Kv7YG6wkbezrBGQc9nULS//aEhCfF58IEhCBqJe6ghlJZD6sK/RPG8aMfodR1rCVxTu/xq01BR/f5SG+l5q3R5tt+Jbxj8PqYFzOLAaljGRF1fdsqVuDX/eDcaqZRBH1qI2k8q4nIH7f9UylxH0nIP647+zkl0KgqwjIOOwqklJObyEgPt9bLBXddopAFF2+US3deIjXNA0/fgqSBuG0JlDRVIJfDxx7L0mFo4q/zxYeynNl5LVyWBPITxyIS200t5lpuhrotyJRRH3WAeK0Y+L3cWr4GO22+GOMGkaaFVcEZBzGlbmls8HQAwOEPAPEtzuIQNSr7a9jKL1+VPPfNuMfix2bxYGKD6/fjcVile1AvdrGPdP4QAyRjqqpZsSQ4VN2iwOrxUaTWo+iG0mrjY1mEqXWMxaSWqNBQPw+GlSlzH0lIP64r+Tkd0Kg6wjIOOw6llJS7yAgPt877BTNVopAFE263VB2IGm18Qwf2PaT5cwjP2kguzwVbG/YgFWxmQ/xsiWoG4zRx6owNjEa4pCGit3ipH/KMPPkvDW1i/CqHjkxr4/ZW7oTICB+L54QSwTEH2PJGtKWeCUg4zBeLR+//Rafj1/bGz0XgagP2D8UAqtgJS+pPzPyDsPlb+TrHe/R6Ks3oz4k0qMPGLqbuxAQHQOZrqyKg7FZ0xmfPZPvyj5iQ+0KrOZpeea5ZvIRAn2GgPh9nzFln+iI+GOfMKN0opcTkHHYyw0oze80AfH5TiPrUz8QgagPmNMUiAL/w251MiFrJvnJA1lQ9gkVrhIsSmCbmUQR9QFjd3MXQuKjcex9hjObQwqPpbh+nXmqma5rpoCkICJRN5tFqosyAfH7KAOW4jtFQPyxU7jkYiEQFQIyDqOCVQqNYQLi8zFsnCg3TQSiKAPuruJDIpFxypTT4iQzoR8N3lp8usfYJYSKH4s8yHeXOfpYPcY2Mx2f30O/pELz5Lx6b40ZmeZR3VgliqiP2Vu6EyAgfi+eEEsExB9jyRrSlnglIOMwXi0fv/0Wn49H24tA1IesHjqaUNX9ZjSRQ3FSkDLI3Aa0o2EzmI/5cvpUHzJ5t3XF8C3NyEak+bAqdhwWJxP67c+Sim+NVNagm6FE8hECfYqA+H2fMmev74z4Y683oXSgDxCQcdgHjChd6BQB8flO4eoTF4tA1CfM2NKJUDigMZiNxMKTcg4k0ZHM92Wf4fY3oJjbzeQjBDpHIBShZmxVVFFJsWVw8siLeHfL81Q0bjdPOJOPEOhrBMTv+5pFe3d/xB97t/2k9X2DgIzDvmFH6UXkBMTnI2fVV64UgaivWDLYj8CpZoYEpGHFzpjsqQxMHcmiiq/Y2rDePK48cER5H+u4dKcbCBi3CAVNV0m2p3L0oN+xo2kLn2z7F8m2FDOKSPyqG8wgVXQzAfH7bgYu1e2VgPijOIgQ6HkCMg573gbSgu4lID7fvbx7tjYRiHqWf5RqN0Qi0DSNfkn9GZ4+juK6dRQ3rDfzEFkUIw7EOIFKVKIoGaAPFxuIUdN0P9PyDsOuOPl6x/vYLHYz15XVYpET8/qw9eO3a+L38Wv7WOy5+GMsWkXaFG8EZBzGm8Wlv+Lz8eIDIhD1YUsbkR7G07zTnoSmqdgUG378ZmJhixJ4kDf+kY8Q6AwBQyAychHZrQ4SrEm4fI0k2VOp9e7CKifmdQalXNuLCIjf9yJjxUFTxR/jwMjSxZgnIOMw5k0kDexiAuLzXQw0RosTgShGDdNVzTJEIiM1tXEk+bjsmSTbUllXs5QGXy2B7WiStLqrWMdbOV7Na4qORvTQIUXHs3LXAiqaStB0LSA7SoRavLlEXPRX/D4uzNxrOin+2GtMJQ3twwRkHPZh40rX2iUgPt+3HUMEoj5s35AAZEhAXr+bqXkHMzpzKsuq5rOxdgU+1Wse5SxbzfqwE0Spa4EgU0MGMrISWTh5xMXsdO1gXtnHNPkbgn8v0WlRwi/F9hAB8fseAi/VtktA/FEcQwj0PAEZhz1vA2lB9xIQn+9e3j1RmwhEPUG9G+sMiUR+zUemsx8Tsmex013G5rpVeDVPINLDzGstD/PdaJY+UZUhERmRaaquMj57BnmJA1hQ8RkuXwMouvhVn7CydKItAfF78YlYIiD+GEvWkLbEKwEZh/Fq+fjtt/h837a9CER9276B3umG1mtEClnITsg3cxAZW8z8us/82khcbWYjEpEoHryhS/toCJAamrl1McOZS1nTNvOUMw0/Ft2KYpE8V10KXAqLCQLi9zFhBmlEkID4o7iCEOh5AjIOe94G0oLuJSA+3728u7M2EYi6k3YP1WUMYEP8CW0KUnU/afZsbFY7NZ5KNN2HRbFJwuoesk/vr9bwLDNgCCt2MhKyqfPtMpNXWw2/Mk/Nkwi13m9n6UFrAuL34hGxRED8MZasIW2JVwIyDuPV8vHbb/H5vmh7EYj6olXb6VPL8AWv6mF4+nhGZ01mW8NGNtSuMP8ukE9GHuTjxCW6sJs6mo4ZOZTqyGR6v4Nxa02srPrBjFQLeJT4VRcCl6JigoD4fUyYoU0jUpNHkEUDNVoymTYPFQ0lNOlaLDa1i9sk/tjFQKU4IbAPBOJjHDoTh1Jg81Ltt5Fhg7qGrdToxpE48ok/AvHh8/FmVxGI4sjioUgiIx9RVmIeBxUcbR53P7/8UzPBsK4Zi2hjq1kcQZGu/mQCgTxXinl6mdOawOTc2QxMHcmyqu/YWLsKVfOh6OZxefIRAn2GgPh9bJpy1ODr+UWKh2KtiKHaD7y17l9s03x9/sFF/DE2/VFaFV8E4mUc9iu8lJNyEtnmTWO4fQtfrXqJxaoXNb7MLb01s5jIM0BfdAQRiPqiVffSJ2MgGwq/X/fSP2UYuYmFbK/fSK2vCk0zIogkYXWcuUSXdDeQ5Qo0TSXFkcbg1NHUeXdR2rQVVVOxGLWIQNQlrKWQ2CEgfh87tmhpST6TBp/CtMRd/LDpNZZ74uehRfwxFv1R2hRvBOJjHKYzrPAUDsmwsrHkGb6p8+CX8KF4c/Xm/saHz8eXeXuBQJRJQWoRydbQ5ifdjEjw+CrY6a7BayiX4R9rJv2S8km12gIPpbqG119DtauUei0s/NE2gIHJqWjutezwGEl1wz62/gxMTmvnOzspCUVkO5KxW4zEzqBqblyeEso8ruAjcg5FafkkaDvZ3FiBFt6+hCEMcSbgda2j1Numzm70O6NJRh4iq8WKVbGbJ1EFooYU/Jo/mDOmmxrUaEXxaejphgIdTGRTbQVFg4zg34U3pcaKYuyGS1PREztoY5UNkv2QEEFfPBaUBtCztBYho8qGEsjj3fJxqujttcu4om1f2lbbtj1GnTWWQPKe5o+GnhdsQ7vf6+jZKtgBrwVqFBRNAYuOnqGCI4K+RukS8wZhCJCKjt1oiJn3SkPBYvpbwMN65pOQNIIiewIWrYYdwS0nLdgLGZCegd7eXGA0N3E4Q+0a1fVbIgihzqYwrQC7fzXbXKq59c78vSMRa6vOa7hca3afe0w87ZTRCtvu7U1P3o8cmx1LeB16E5V1m6nRMylIKyDJTBge9lFr2NhQYkZ+tf4E6t/tesPlvKta+hX80d7ZJpOfOpgkvYItjUa+s3BnT6Zf6mBS2nzXbl/wUl+7nnI9i/zUXJKtRs40UNUaqhpKqOvB0PbY8/vd/cfhHExRQjKabzvbXHWt7eAcwpCEFGyE/KX1NgHTHpZGNod8xZpDYXI+iXot5Q0lNAbZOxz9yUtIxxm8N+q6F5d3D/fpkMO1OzaM+0B7bQncWxMtOu49jR3j/p+YR4rNjtWow7z/l1PaVBVYK+x1LOZRlJ6F08yZ1uYT1p60VjyyKBB/3MukHhjjaUoDpfXbzK1+zTOAuQbLAO8qtruDc2WE67e05JHk2pzN852u+/H5a6l2lbVe52HMlVk4cVHVsJkaNVT/HubQcD9vO+9b0umXXESaxdOmrPDuF9A/LZuE5rnWWK+6qHdvp9LrCbvVR7KWbA9rJOW3c43aSL27mEpjrRXBPWa3Md/clD2MQXMOScLvWUOJYcuwpmcljybL6qaivpj60L1I8dHQtJ7yvbVnD/ddY57pl5BGgsUaWDLqXhrdxZR53Ogd3ju7b/0RU/eFiO2jYc5vbdcSzfffoP9Y0slO7EeaLQGbOVlq+Pw1VDaWNt8PWpHezZbBNUakfrDb+im0HghvTx5pNmdze/xqA9VN26htHvPGWmwoQxzJwWtang+rmsLb3fk1S6CvwbnOasHn3cI2V0Ob9Y5xIlAH3Pa61mx7X8+Re0+HwzmS+dIoJNL5uKO5dc9rZ9qOoc6uuzrsa9df0AsEol9w7owLGWXdQInxwGVJINGagLdpPl9t+4gV9eV4Qg8dlmwKc47hmIGzydEbaPTrJNjTsKtbWLLtVb6q2kJ9aIGSeT03jh6Pp/w2nt28kdow8Sij381cNmoCjdvO4vGtjXiCd7ukxKkcOOi3TEtNwu9rwGtJJ9WmU7vr37y3/Qu2ul1ozObMGVcyXvuE+xc/R5nqbV4UZA97kGsLUli++gre3NWEr4fUdjMa0Hh0V3Qz4iPBlkRuYn803W/mJDISC5u33u7Ya7YqCWu5B/UgFWxApR3lBwfkutEnqUbW45aPpqB8koxSp8B+jWhjtNbftxofCsr7qShj69EG6cZRbXv/bHdiXaSjHuUNiC/GVrv3U7GoKrozTNnIcaO1bVeo5LZ96ag9Rp3f2APiWHP7fGhzvAEW7X6vos/yoKfpUGVHWWpH8SvgBka70IZrHfe16+cRs8RADFHgT4boYLU4yEnIx2qxUdpYbAqRVsXoaHfLRBlMGXM/J2dmkqiu4I2lf2a+yx0WCn0R1xw4G9/W/+PvJS3jvRnTiIe4N9fLJ9/fyud+NwGpa0+fuZw/8zxyak/jgXWNuI25w/h9fiFN9Vup1tUgJTc7Sv/Cuzvd7cwD7ZTRqrrd2zt73POckOFgW0MJakjwUbfw3ernWKz+nHNnnsdwy/rAHBoyk2cJT677Fx6trQo6i1+OPobBjoAIY6iO6cnDyLVpbC/5HY9sDmfUEdspnDXtDwxX/8eTq15gm6dlPsR5KOdOvIwRvre4bdnruNRAO9rtC5WsXfEY/1MP4MQJv2Sg1YdqHUCWdTPzVt3Jfxva4xglR29TbOz5fWv/8dsGM3HgxRyb42Bz6TO8um0lXnM7sfGxkzP4Xq4qHECCpZxvltzAe411rXzStEfiKm5a9CguPYXCnJP4zZD9sdf9l7fX/oNNmg+LYzATi37PL3Lz0X11uEgi2e7A3fgtnxe/z7LGatS2L3OM6osu4fzsIlOUMT/my5lMbN4FvLrwXn5UW8apLfEMLp98NPlWG7t2/IHHNm+iobkfxuI7eP8fcAC5Fg8NPj8JtlRsni95fdUbbFZ9aHsdi0dwwtgZ9LNaUZyDGWw+8AZfIPlDY8nL/uE81AP4rfjjXgbaYI6Z9GfmJG7kzUV38b2nxZ4puX/kylHjqC0+iyeNedd4uI9w/TZr7NP8JjMpON85cNgSSNC2s3T7P5i3az1VzQ+Fxlx5JP2V7Xy35m7erirBZ/rhHubQkJ8bORlbzfs2MjPncsKwo+nnW8BHa59hkbu9yLTzuPKAo8j3bzBfAlqsKSRbVUor3uSD7fMp8wfm/8jWku1hjaT8ttekk2pxUVL2NO+WrKXSXOvu/R7Tasyb+SmDw3NPYzDnem7dbwa+sit5cNNW3M03mXx+PflhZtkW8OKiv7JKncP/zTyP0Y4a1m2+i1d2bKJuT+1p575rC84zc3IKcai11OuJJNtt7Cp/nOe2rcarHbn7/bd7bgO71RJT94WI7ePhgPbWEs33Xw9+UsjNnMtRAw9mkF2nyd+IxXjO8q/nixVPsMDn2X2b2W62DPhfxH6w2/optB4Ia8+gQxlg9dGgunDYM0hiFyu3v8gXFeta5oNh93F3wUA8Zr4kKwn2DBzqJuZvfI7P60vxm3ND59csgVvpzzhn8sWMciTjrn2Cx1Z9QqXqDxOFI+C217Vm2zF7qNx7OhzbkcyXnZmPO5pbZ3BM89q5yHw5YfGFXqqG+2wn111hc3CHXe7CC3qBQNRmUDiGMyl3LgcV/YxC36e8suI5Vnm85huL1PQzOHfMXFLrP+HD4n+zqMFHv6zDOWTg8Ux2bOGjlX/hq8b6QBhk0R3cWZhJlV7BgpX38X3ogdHWn2PH38qMpDw8VadwX+ghz1LA/vvdyi/TG1le8k8+3/495Y7xzC78FYcUjMFX/iDPbPqeKk1l4n5PcWqOyoLFV/HvRheBx558fjP1caYrX/G3xU+yRfW0jlrqQqNGVJQeeKA3IjyS7GnMzPu5eVT5Z9vfpt5fi12xBk89i/LDfLioUmdD+d7ZvjhkdKrKgeVzC/pwC5YtKuoRHthjFFHXCEQRC0xG+/ZFIGolSrWx3G6iVZvvDWFI1cEQsBYlY93hQz0iJHBF5AVdfpF5f1UCkUQOawLjsmZQmDKY+WWfUOEqwaoEFL9uTYbu/BUXTzqV1IbVpGQOZ9e2P/DEtu14mhex3SAQRSwwGXT2USAKf7hpZdmOytu7GxgPM4ePuoKZtjV8ve4BPql3t4SSd8j2OC6cNZdUt8ausjt4qbwsGPWZTL8ht3N+/gCy/T9wgyE+BG+Ce3o4CbQyndHZY6ivX0hd8qVcOPZQbJWntIhxXe7RkRUYW37fYu9HinMZUnAxv+6XwPbSp3iplThkCDJjOW3i7Yzx/UBd6gE4qu/kobWLaFBbMkk022PJK2SmHcVvhh+Ms/4j/mWIQ4boQgYjBt/E7wsz2Fb2Kv8t+ZqtWn/G5h/L4f0PIr3xVZ5e9T4l/g7yABkCT/6lnDN4GI07n+eJjV/h0UJybDLDRv2FC7LqWOUdyUTrEp5efD+rfS330cD9/2jSG77k2x3v8/muenKzDmZ2Tiab1r/CEs2LGqnYW3Artw0fTc2Wc/hbG9G4tX8miD92MEQKBt7DJYOKKFl/Jc+UVwbHfzqzxz/Mr1K28d7Cu/nG7yaxE+u31jbIZEDOQcwuOpYpyXUsWHMr71ZXhQlBh5Pp92H1f86Tq56l2GWsFzsjEN3HioQDOHq/X1PoW8CHexSHDBCty3UkTmJa0fkc1c/OqlWX8Wp1E14l8rXk7u8QIyhfb3vNLA4cdj4/T63nm8V/4IMmY026LwLR3sbgbE6ffhkT9c94IPzFaMJFXDftMCwVt/LQhtV4ggLOEKUa9O38Z+W9fGeuyffwYqXVfTMwz5xZmE3Jzo/4uuRtVvmKGJN3FOPtK/ln8Xd4tV/EjEBkeEPs3BcitY8WeEGzx7UE2BJ/we/HncVwdTHfbn+Xb3eux5p+KDP7jcBb/DyfewzRps1nDwLRvvlB67ID7TmTYf4FfLH1HT7btY309LnMHnAcB6Z5WLjmT7yzqywwH7Rqh5Pc7LmcMPwkBvk+4MGlL1NuvtDv/JrFaFFG/z9x5aAMttels19qBZ8uuYlPmlzNLCLi1imBSNZCHa/OIpgvOzUfRzK3hloVeDmRUHUK94d0hNBXnVl3ha2NO+5v117R+wSi4IvPAYPv56IB+Wxdfx7Pljfh1dM5ePzDHJuyg/eW3Mk3rrA3/dlXceN+h2DddSv3rV2GW1Nh6H3cm1XG266BTGl4mBe2FdOoaaTm3silgy1s941lkOc67lu3HbfxEJ56GddNPBhbxR08uGE57uY3l4P5+cQ/Mze5hI9/vIVPPS78GRdz3dg5WMuv4aFNm823KbbEi7hq6qEoO27j4S3GjbLnT1UxE4uhY7FY2C9zOrML5vJN6X9YuWuhGdBiyEdRf5A3RRUv6lhQFhnikAd9kr+dyCAFvk3GghttMlg+dKLPaEIv2lN0UBwIRKG5wBCKliRicXvRZvkD0Uc9+DEXtbpublUcmDqCQ4qOZ9WuH/hx51eoumpGr0Xdr8L6nz34Qa4ttLNgxas4RlzOZD7lkSUvhUX3iUC0R3exD2T2yBs4KrWJpZvv4+2K8uCDV+AXHbM9mysPnEblxlLy+23k1dX/YIfPh268bZv4O5SGaoalVfPIjw9Rrga2YHS0QA3UbLyNu4izRo+jeusFvLijCW8PT6mx4/eBh63c+pv4r/dMjslNZlvp87y9dRG7tFAEW5Bi7o1cOXI/yjZez6bcvzA3aSPPL7mHVR538wuMgD3W80RxDb8cegCJ9R/z742vs9qYb4xi7Mdy4ZQzGeB6kYdWftDqren4UX/j9Dwbq5dfzis1xn16T55mJzvzd5wx6nAS69/nzTUh8Sl4vfl29lIGNz7Do3UHctmgAWxfdR3PV7cIDsb9/7i0nXy06I98Fn7/D6+yywWiUHSF+OOe55BfccG031PU8HceXPUpNcZbdftcLpxyDv0bn+LO1f/DrSZ3av3W7hyRcjpXTDiRnPrHuWvV57hV4zE1OLeXf4stdyZK2d08W7yOGu0Crm4TNbpbmaavqHy36nvyhh9DoTqfD9c9w8Imr/lepv1PO/cS5xVcP+0wbKEHheROrCV3qySC8rV2rtlN8NwHgaiDMThqxKOcnWfn+yXBF6O6nZwRD/CHfha+W34t79e78IWEoPqXqUj9NXn1T/DcuvmU+o/gvPYib8MFInOeOZshnte4b/lbVKrtCc4/7WVINJZNsXJfiMw+Hd9/B498lEv6JbF8zWW8VrW3OT2M5h4Eopx98YM2Rgq0x86PK67in7WGjwUvSD6JyyaeRkHT69y7/F/UGP7Szvxvjvu0nXz4/R+DEeKdX7MYAQDHTH6Y2ZZPeWpLAieNOgi97Doe2bK1+UVkRNw6JRCFQMi9Z8/jNoL5slPzcSRza6g1exaIUiJedwUjtyWCaE8m3sOEb7+MP8z4OQnVl3DP2m241YM4d8aVjPL9mz8uewWX6g0rcBbnzLiOMf5PuHnps+Z3KSMf5da0rfxxs4fzBzn5ZOVjrPakcvD4O5nueplFSRdyiPJv/rTincDWB0NQKspiw9JLeaG+9aSYOuxhbirMZOuaC3mm0vhuEidMuZ4DrAt4eNFfKVE1Bo98gItzVb5cdCMfuUJRRdG4HXW2TB2/7sejehiRPh632kSVu8J8iA+detbZEjt1vSEQbdPQGx2Q04R2wB4EDq8N5d0EmN2Inq+jzE9F8bn2fH1wi1jEEUB72GKm9G9CzwvtigrL/9NeJ/clgmihgjY9rM8pfvTkYH1Gm9p+v1sOJAWKHVjWKC1bz6Ic9BWJfc3YNE3Fo3sZlDLCFBur3OXmNkZDBTDEo+75BCL3pqrvcP/yN7AP+guXFibyw5KrA9F95mKiGwSifnYWr3mBxWow/HqP+X+M9nS0yN3D2+/kHTy3/i08WmDua8kXFCiv0HU3b253BYWUveVAClkmm8KB13D+gHxKtz/Ec9tWhG1NMq6JgK39Mq6bMZrSBS/hG3cy9q138UZ1FUlFd3BR3g4+qBjAif0tfLXwtubte+aCrU1fVH9ZqxxGqclzOWnUr8hyfcY7a/9pbnPqYX3IhBYbfh+wd3//Dj2v1X4AACAASURBVBKSc6iueJKn1n1JlRYe7m60NhDFcVzial758RGW51zNzSNGs3PjVTxTFhJegg8MKU3stA0iw/0F/1rxGD+6w7YR5N7EH0dNpqHk9zxR3GaLZvaN3DJ6Op6y3/HIpna2bwZdLSFxKr8ecw3j+Ia3Vz7Nj22276QU3MG1Q/PZtPYKXqvan99Nv5ghrqdaBAd+Zt7/x/g/5KalL7S5/7d5UIlkLEYcQRQQiMQf9zabp3PQ2Mc4PrWUt5bcyny32xz/1wwewNYNF/NyhbFmCtgv0vVb+yJyOqdMfZaZ1sX85cf7g4JzaK68hm+d13FCto9PVt7J142/44oDWm8rblcg6pdKtZpDP2U1/1t9Ox/VhkVPttvl1nOzbskhM+1Czh8zEVfp73nU2J47uDNrybaVRFB+G4HIaENW/+u4xHihuu4CXjB5d14g6nAMZpzHNWOOwFF1HQ+u34ybUZwy+S4mae9x/7JXqTSjM1rqfdN1LacX5bFx7R28tmsKZ834v923ZocLROY8Mx136WlttjmHM+ro3tk9q462tcTEfSEi+wTn+73cf4+b9A8OSVjFswv/zCq15UXCXsnuSSCqPY2I/KDNnB2+HjDb41jOYz/ey5ZW7UnnhClPcZBjHS8t/BPLjO3KrdoBDmc/Dht9N4clrOP1H+7lR78bdR/WLJiRcgfj3X4lf9vq5MiJd3OQ9UseWvwcO4JpRiLitg8Ckdx79uZ5EcyXnZqPdy9v97m1I4GoE+uuvUTydcdM1msjiLBczLX7H0FG/SPcufJL3OphnDfzQoZ63uT25f9szmcRgJjNqVOfZLryLTcu/qu5lWHK2Kc5LWktNy96jznjr6B/2Z28XHc4540bxopld+Mb/jeOsH3GHcuDuTGGP8i9BSms/v4KXvE0ES4/2Qb8iVsHD2HnxnN5srQJjw6BsOos1i65htddAzhp4m2M9/2DB1bu6c1Hd5h7T3XoeFQ3FosNu+II5JIJ5ouI+oO8IaqstKAb2XUHutFH+FsSVoc3tzgRyxINba4nkCNohxPrtxbUuW5Ibu91XtdEELXOQRSW/6c9fWNfBKK2OYiGNaENDUZFtZeDqG0OJL8N5UM7HORun1sPupUhMPp1Y4Olgt0SyJ5t5CEyPlH3q2C/A5F7oRt3KZ7Es7hi4tEkhRaxZiRfNwhEbffQ7zH/j9Hwjha5keUgqqm+nddNQShQXuscRHvLgWS0wU568mmcPeEo0ure5aU1/6DY3E7U8omIrbmoH8CW+VfxZf87OC3lE55es4pZ426hf9VtPKedzw2Dkln4/S381x8Ix24vB5Gn8SOe3/QNXnPLUSIHjX+Mwy2f8fKKf7CxTbt60OWDPt7Tfh+w9whrPZoVykqf550di9jiqm2dNNOM4jiLnLqHuW/tfNzaIZw542KGeZ7mkRWfUBXMnxCwRyJNegJ603/598YPWFO/nYZQPr/8P3LriLHUbT2bv25rIwI5LucP0w/DWnkqD64P5uRqayBbITNG/pFfZXhYvPF63q4IewtsXpvB7PEPtQhZqodpo5/lpPRK3g4KDiq/MO//w73/5NZlb7a5/4dV2F4OovbGYqcEIvHHDsdczjXcPGoKjVuv4a8lPg4Ydy9HOZfy6qK/sdwUzQP2i3T91r5AZOc3U17lAOc6Xl14Z+BhL3xurziI30w4g0GNj/P02qmcMWt/vGF559oViPL741dtWP2L+Gzd6yys20h1+GEnu3XcmJsPxrbzfv69001a8oFMzN+fAazjm3UP8KmxPXdY59aSrauIoHxzi1l4G2YzvXB/ctWl/GfJ4yw0eXdWIIpkDA7myIl/4gjnEh5a/CiVSRdx6fhZNGy9kme2lwYjKcLrHcEvJlzDDMvHPLWyjqMnn0lWTZvcfeECkTnPjKd+65k80XaeaYbU0b2zQ0+N2gU9vx6KxD4d339/PfkfzLYv4u4fH6QyGPXbIbS9CEQPrIvAD9qsn8LXA2Z7bD9y56KHqG7VHjtzJjzH0cklvLvwNr418kca7WgWmzIpzDmMA3MK8dW8wkPrPgtsae70miUUKefmi0W38l+Xi9yh93NZYQorl1zJm40uM3I2Im6dFojk3rN334tgvuzUfBzJ3NqBQNSZdZcIRB1NLe1P+EnpN3D1+Gl4Ss8Ivk0Yx8lTb2G6Mo+Hlv6NHb6wEyMcJ3Pp1FMobPp/3LHiXXPxGL4YyCi6g7Mzl/Ef3yyO5t/cv/Zzpo1+uvU+3MLbuXPYUHZuuJony3a2JMYmmaGjH+aibI2ly67gjfrAZID9GM6dejYF9ffwVNUvOG/YCMo2XsCL5na4jvrcfd8HshBpePwuchOLzAf4Rr9xnFfgJK2obwUyRRUf6gALyno7SqIHfbI/kIS5WYRR4IsULD4v+phg4mrNivK5sc2sAX1Ye4mZFZT3UlHGRZikemsC1iXabkmqI45AMky2LwLRT8lBZNRZb0fZpKGPa5PQu/tcaA81BTJcGZFp6c4cbIrV9KuAQNRdW8zsDB35ABflJ7Fx3d/5wm3sjR/MnJHnMJrveGDxI2wz54muFIiO5YJZZ5O9t4Vuh7bpaJEbQf6MVnV0VF47DXJM5JdjruVAx3I+XvYwX5nswj8RsjUftAvYNO8qXncexwVjJrFhcy3jhyh8segBfuj3B24Jfe8PCO8dbzErYs6oM0ivfoj32k3y3SHgKF4QC34fsHdew8us1qYzKnMQeu3bvLrpfYpdTc0iX3rRnVw1dDgNOx7kg12BJN+Tht7MAQnb+c/im/ncFSbYJW3ig11exmZOooBVfLb2Wb6uL8VtvEhIv5jrxs3BWnkNj63fTENzbi9IH/hnrh00mPIt5/JUewngSSY3/zLOGzoed/njPL55AR5jC3j4x3E8F00+kwG+//D/tiwMiIQ553JuQT/Kt1zNEyXGw+dYTp12GzMsC3hw8aPBcd2OmaOyxUz8seMBFYiqnqq/z1/XJ3DKhMOxlN3OI1vWBLfb7/v6LZS7DNt4zppyO2P9H3LL0heDUWSt58p+A+/m/MJUlqzYxogJk2kqPrf5YIL2t5hpLCotJStrIgPtFSzc+Fc+rdy8l1MTjfoOJ9dIUm2cjmtEZ/sr2Vb+Kh9X7Qwkwe3sWrIV3AjKN+9noTZYSU0aQg5bmLfhHv61M7RFeO/3hIPHv8hxCSsCiemN7Q0RjUGd1MKbuG7oIIpX3cGKgts4IXUrb/9wL9+bYp3xaV2vPfcKLh8+garNX2If9CtSq/ciEKVfzvXj5+CovJoH121snaA+5gWiWLgvEIF9Or7/Hjb+FY5JLePDsHtEh+N/rwJRI53ygzaV/Wz8SxyfvIN/LrmNBe6ww0dsYzhryp2M07/jiUWPB/K+hr8gUDLIT8mHho95a/VTLApFxXZ2zWIZw6mT72SGdSWvb3iXXZoXPelETh02BX3nVc2+GhG3vd6f2llbIveejgWirpyPI5lb9y4QdWrdJQJRR1NLmxuZkkKGs4AJw6/nlyk1fLfi5uDeZhg15G5OL8xk4/qHeb96i3mkp9ORR7+iKzivMJ+t267jhe2leDWdw8a/xDHOJdy0+AlclsM5d9JcCixWNm68kn9UNTFzrJF3YTW3LnqEeuMGaT+G0yefznDfW7y0/jNKGitxW9LJSZjJcWP+jxHqF7y29ClWqC0nW0wyklVnVPGjZxDTbN/zSvPbso763D3fB3IQGQdUamQ78zm46BiWVX3PpvpVwQiibniQDxdVXDaU+U6UFA/6hOBWK6OBbhuWdxIhvY0Q5LJAshvtUF8g745bAbseyF/ktqK8n4QyswGtvTxFuoIZ6mUkeDY+K5OwbvWjHt76FLOYF4jcFqg1guS0Hs89FPLa0Okdxr9T7OkcmH8UJY2bWV39I5oRsaN0g18ZjbGN5YxJdzLOtpUdbk9L9IRtIAOTm1i94mperq7F2yapZ+jUwuZRuNebtp30pAIc/koqvX6Sk87mvEmHY995Bg9vDEZTRPpQGvEiN9oCUQr5g2/l4qIcthbfyIs7ysw5s9UnUrZFd3LnkBzWzruKN/0OZo69j9lJdqx1T3P/+gW4827mtuGFbF5wJa95IxWIcig0jjvXq9ncUGqemBcLn5jx+1YPYansN+hsjswfi1b5JK8Vf8t2r5GHKIcjJz7MnGQXJU3VYQyNo94TqSi+lseDidzDH5yTMk/h+ME/Z6g+j3+tfY2l5ulkEzl2wtUc6FjBm2tfZk1jKU0kkZZQyMEj/8jsxPV8uvhePnPvfgKgLeFQzhh/PiPVz3ht6Qut7p8hm2YMvIdrBg7C07CNuuZTACE7ZQzOpjd4eNmblKs+Jo78K7/Nc7B57YO8X7uFHR4Xdns+OQlO3A3GCYJauzko2vWdTkUQiT9GMv7MqOqB6WyosTEhrZwPF9/ZKldUZ9ZvrcUchSRnDjnZF3DmkBHUl97OX5uFpzZzpXUOp0w6n9G+rehp/dm1+ZwOBKLA6ZU/JB/DEUOOYpyjlC/X/I2v63cExNHdPh28bDCu34e1ZEs1EZTf6oWHjZEDL+Ko/KE0lDzEP0vWsLOdU8P8tv7kWJuocVej2oo4btz9zLJ8xS1LnjGFtkjHoE4gGfJI71fUJB9CQtVDPLDeiE4Mib5thanhHDH+NuY4y6hyjsJe9duWhK673Tdnc8q0S5hhWcOra15kfWMxtaqDlMR8Mi1NbG/aiaYfFVNJqg27xc59wWhNR/bpWCAqGHAHFw0aQd2OP/PGjs2UuRvQbFlkJ2aguDZT7g8ePR8+NjoQiNxaZ/yg9aBLLbyaKwdPoGH7vbxRvrll3s8+i7OGT8Bb/iiPbgy+eAhvhzKJX4w4lf1T6vhqzd/4vH5HQMDt37k1iyX9Wq4aP52kpmIqVbX5BUxi0kgK1R95KniYQl4k3FpxUknuaG2J3Hs6Foj2ckJxp+fj8Pl3T3NrqEXt5SDat3VX80uQSG60XXhNL9hidpSZvK7Q9Wf+YWyXsA9jfO7hjEu2UrnrDd7Y+DW7QrkV7LP45ajTmZLUwOrSj1lWb5xidigH5AxBb/g47NQVOGnKP5iFkZMokK/AeHN6oHMLH6x7k62qN3DUY/Jm/vbDvWwM7msdUHQlJxZNwN74DfN2LKLcMY4DCg5miL2KFcUP8U7z25mghYJ7fgutCuUlN/Nw86KlCy34E4oyBCLjH6ctkZn9Dmd4xjg+2fomxQ3rg8eRd1cEUdgx94aw820CirGVarRqnLANa5OwrlZRjw5uLwv12dhm9rkF7Vg3eqoOxXaw6CjGFrQKG8oWBX2OG729LWheK8omxUjDAYZYtNQJBS708aFInOAWtVY5iIyKNfS8QHTVbh8zn5IfbZzWkmTbpqEb4o3Szpa3jk4pay8HkVFpeJ6i4gQs31jQf+kKMOiu1D578TvTq3SwWWyMyZrOpJwDWVD+KWurlwQ4dFMEUULODVy732Tqt1/B37aGQtyB5LO5YuJxZNbdxX2rjRObzm8Vkh9Kcticw2f43o65z+XAkRcw0reI+TUNDOr/W36W4mLp+pt4qyq4VaZVWHNL7pa2eXVakLaXMwharr+QazpKsNrKPu2XB17qa9dTHtoq1Pybn3Hu9CsZbV3FR+veoth4Ixb8LtQGR/b1kbEdej/35luYP+963vO78BmRH4VZ7Nj8CB83ePDnGxFGQ9ix7CJeqAtEV7aXg8ioviWn0vGcP/NMRvg/4ZYlT+8538xPmBv35aex4ve7b1FMZ/TA8/ll4YiWh0T7aVwx9XhSqx/kXnN7WegBbo65zWy0/wMeCp7qcmCbU21Ss37LCYOPMk9++X8b3maLy0dy9pmcOvhn5Pl/5Luy7wKnmOUdwfhkKCl7kpfbnp4WBNx/6P1cUjSI2vJ7ebdVNFjIN7OYO/lxDrEvCuRJCuXwAmYa28yyGltOZko+jpNHHMvYhEZKKj7mq+ptpKcdyYxsG8uXPsDXatstBnsZi50SiMQfIxovwajq0XYb7uongsmpw+ISO7F+O3Dcc/w6uTSYcy2LouwDmJU9BKvrez5eH34E/e6CSsGAu7h44FiSbT6KN53VfEpd+xFEAYHoc2N7SsqRHD/0ZKbafuDtda+ytLEGdTeRKBIBBzq9lmwGHEn5ba9JZ/yQ6zgxP5UVq+7lnboSfG2ElMS8Kzgxo4bVZUtxpR3PEYXD8FT+lcfNB+tMjo50DAKjhj3EWQVDcLKdr5aFklOHOtBO5FLOZdw46hByLAlU7zyp5eTgdl6sFBRdwm+KppPt38TisvdY1ZTNsII5jFXm8+jaD/Coh8ekQBQL66GQBfZun0juv7P45djTmZHqpLzqI76v3IA/cQrTCoZTt+FO/lXXdoswbU4PM14U/DQ/aD3fDOeQURdycIadHTs/5htj3k8/kln99iPFu5D/rgmbD9r6lDHnjL6AGbbveX71M2wxTjg0o4wiXbMojBn9MKdn1vDZoj+a28tCM1qBsc2sKIfNKy/nBfNFZATcWq01U5nZ0doSuff8ZIGIzszHkcytodVyOwKR83Su7My6q00uMPQmKus2U7Pbmj2iO3CnL+oFAtFU5u53PEOddvNkLTBCdmsor/mcr0qXUN3mVBYSpjJn4JGMSEw1tQV0NzUNS1hY8gFrPS05NA4ZcRsj9C94sTmvRWt244dcz0HJNXy/+jkWN0cFpTOs4AT2zxpCps1hPot7/GVsK3+bj6u24d/tTfZg5ow6m9EJu1iz9m/BLS6dtlFUfmBGD5mnpKsk2VLNBNV+zcvK6oWmYGKzdNMx91sSsFT70CaEbZFqtKEssMFUj7nVTFmSBDZPy/ayEJHgNjNGu9ALdKhwoKyyoXiNvXEq+hgPeuEeTjnzKyjLE2CnxQhogSwv2gRfS0SRsbluXhJKXVv8PrQ53vajdYy+rLcaGlLLJ8mLtr8R4RQoj8FNZpJt03l2OrCs19FmBCOg2lZlfL/UTjA2u+Xb8DxF5Q6U5Qrs7wkkt+7pT3Bu1BQVu+JkYOpInLYEUxzyqR6slsARa1HfuggUDLiC4zN11jdvLwvBCY5LZRWvr/sXVdpcfjNuBv2s1lb6WnMOn4JLOD/Dx49rng+bC0JlpTN6wBkckFFIspFHCzc1tZ/w/tb5LXNT0SWcn12Es01i7tZ5dcINZyxajmGww9aqPS3XH83J4ybgr7jPzHNhCFrmfOXYzLNmkmoj71PH5UEla1c8xv/UttvHjuPkdngYJYbakF10SWRsC87nvD2yMyLfzuTMooE0lLUIBGZfUjOMIdPq05JTaTa/HH0k/bUfeG79B+30twcGQQz5PQT8J73xT2FJyY2HxIs4KLk6cE/LPIOzCvtRWdKyvSxEzXxZklTJguC9b0w7vpWafSYnFg2kPsxu2VkncnjBeHJtTtNvVbWSkuo93KeDle3J1i2+OZ1jxh5Jtut9Xja3l4VtPzPFxkJqwtpAypHMLZzGoMQUM1Vd6P7/7ZYP2GwkMo90LLbjlyE+u4818cdIR5zpW6mwY/v9vB/c1tjqtxGu30YPvppD03Kb5whVbaC+aTkLS/7Tap0HxlzWeq40oiiOH3skA2x+Skv/0ixM7mZXw1fazl0px3Hy4Ck46l7jje3r2iTtN3rSXn3t0ensWjJURiTlt3fNcOaMOpWh6lfBNe+0VnOEM+NEjg4bux7PChZsfpPlHiMiPsAr4jGYfCKnDp1CtncRr61/lyot/LSx9uam0DrZQV1z3jygPf7Gw1zBaczOGkVOcA0emGc+5IPS1fi0Ge3MfZF6ZxSui6n7QrB/e7VPcC2x1/uvEQU3lTmDfs7Q5EwSzWLdNLk38MOWkM+0YbmbLX+6H7SqwT6OA/ofwZiUHJKC6zCzPdveZLkr7NTBdsf0iZw6eDSe0HqqcG/rvbZrlnx+NvJsRuvLzO1lrXw9yNla+yhvbC8PRGF3xK1V+xIZ2dHaErn37H3URjJfGiVEOh9HMreGJMLAOtpRdxdvhA6HMdcsnVh3tR2H6ha+a6VJRGHOCiuyFwhE0QUQl6XrhuagYlEsKFjMf2w2h7mtzOVvwKIYe7S65yE+Lvn32U4b+awCCc4tig3Du6wWO4pFwe13mX9v+Fu3HWDWZzlLx2KLgPh9bNkj3lsj/hjvHiD9jwUCMg5jwQrShu4kID7fnbSjXZcIRNEmHIPlG9FDPs1LdmI+Gc4cqlxlNPrrg8ePx2CDpUm9goDxskzV/SRYE8hLHGiKjdVeIy+AbkZpGTv5YmAHXK9gKY3sPQTE73uPreKhpeKP8WBl6WOsE5BxGOsWkvZ1NQHx+a4m2rPliUDUs/y7vXZjAGuoJFpTmJF3qJlEeFHFV+x07wgkEO7GI8i7vfNSYdQIGDsWdUUzo8/2y5jIsIzxrKteysa6VajGlidjV52EDkWNvxTcMwTE73uGu9TaPgHxR/EMIdDzBGQc9rwNpAXdS0B8vnt5d0dtIhB1B+UYqSOwHVrHq3kZnj6O6f0OobSxmGWV82nwG8l2ApEesgcoRgzWS5rRchqeSoo9gwMLjjRzDS3a+RUVTaWmJBmIHJL4oV5iUmlmBATE7yOAJJd0GwHxx25DLRUJgT0SkHEozhFvBMTn+6bFRSDqm3bdrVehpNSGCOTX/PRL7E+KPZXSpm24/U1m5IeRM0ae4ePEIbq0m4GDXDU9EJmWnzyAas9Oqt07URQrZupniR7qUuJSWCwQEL+PBStIG0IExB/FF4RAzxOQcdjzNpAWdC8B8fnu5d09tYlA1D2ce7SWkDhknByVbEvFq3nwqT58eNF1DauZUNhIHiwRHj1qqF5YeejNgd3qJNGWRJ2nBk3RzBPxbNhM4VH8qhcaVpq8VwLi9+IgsURA/DGWrCFtiVcCMg7j1fLx22/x+b5rexGI+q5tW3qm6+apZQnWZEZmTKDWW01Jw2YzoXDguPHA5jN5kI8HZ+jaPho3B8OP+icPozBlCMuq5uNV3ShhWam740j7ru2VlCYE9k5A/F48JJYIiD/GkjWkLfFKQMZhvFo+fvstPt93bS8CUd+1rdmzUPSQV/UwMnMSU3IOYkPtCtbWLMajugO9N06ZkuihPu4JXd89Q1Y0ItCMgy3nDjodq8XKlyXv0eAL5LMyc1rJnsWuBy8l9igB8fsexS+VtyEg/iguIQR6noCMw563gbSgewmIz3cv7+6uTQSi7ibejfUFdoUax0uBT/NzQOER5CcO4IeKL6lwbUPVVDPnkDzEd6NR+khVhm8Z4hBYsFsdnDLiUpZUfsOa6sX4jFPLRBzqI5aWboQTEL8Xf4glAuKPsWQNaUu8EpBxGK+Wj99+i8/3fduLQNSHbWxEdmi6hgWreYJUTmI+Ps1LlbvMzDlksRjpgyXvUB92gah1zUhIraHhUBIxNjD2TxnOlrpVpixkRBKJX0UNvRTcgwTE73sQvlS9GwHxR3EKIdDzBGQc9rwNpAXdS0B8vnt590RtIhD1BPVuqDOg7qok2dLJTSqizlNFhasEVdewW+zYFJtsK+sGO/TFKoy4NCMJ9YCU4TitCWyoXWkKj0ZCaqfVKeJQXzS69MmMxxS/F0eIFQLij7FiCWlHPBOQcRjP1o/PvovPx4fdRSDqg3YObC0LbB0bkTGeERmTWFb5HZvqVmFXHMEjxyU/TB80fdS7FNi0qGFXbBw1+HfUe2v4z5ZXSbQnoWCRfFZRt4BU0BMExO97grrUuScC4o/iG0Kg5wnIOOx5G0gLupeA+Hz38u7J2kQg6kn6Uag7lJRa03UcVgcTsmaRmdiPH8o/p8pTYUYOhcSjKFQvRfZhAgHZUccILU11ZHH8kLOYX/4JK6t+IMGWJOJQH7Z9PHdN/D6erR97fRd/jD2bSIvij4CMw/izebz3WHw+vjxABKI+ZG9THDLjOwL/tlmcDE8fa279WVezxMxHJOJQHzJ4N3bF3LIYTExtRAo5rUkc1v94/rf9n3hVY3uZkctK8ll1o0mkqm4gIH7fDZCliogJiD9GjEouFAJRIyDjMGpopeAYJSA+H6OGiWKzRCCKItzuLtoYwJqmmoJQki3FzAtjtdrNrWZuf4PZHENDkiPtu9syvb8+w7eM/CtJ9lQs2PCqbtKd2VR7Kkz/MsRJ8aveb2fpQWsC4vfiEbFEQPwxlqwhbYlXAjIO49Xy8dtv8fn4s70IRH3E5oHoDrBaLGby4LzEAaytXswuz07zwd2iWCR5cB+xdfd3IxCV5rQkMCl3Nrtc5WysW4lf86EoVqyKpfubJDUKgagTEL+POmKpoBMExB87AUsuFQJRIiDjMEpgpdiYJSA+H7OmiWLDRCCKItzuKzogDhlCUFZCPjPz5mBVbHxe8jY1nipsFsk71H226Hs1mdFBFisj08czM+9wFlZ8xspdC7EYSamVQDJ0+QiBvkZA/L6vWbR390f8sXfbT1rfNwjIOOwbdpReRE5AfD5yVn3pShGIerk1jcgh4/HciPAwooT6JfRnaNpoKj1lrKleYn4n0UO93Mg91PyQb6loOMx8VuPJcuaxuOprGjy1WC1WEYd6yDZSbfQIiN9Hj62U3HkC4o+dZya/EAJdTUDGYVcTlfJinYD4fKxbKLrtE4EounyjXrqu6OiajqobuYcsJFiTSLAm4lZdNPkbJHoo6hbomxW0nIanmsnN7RYHidYUrBY7Nd6dZvSQETkkeYf6pv3jtVfi9/Fq+djst/hjbNpFWhVfBGQcxpe9pbdGvlpjWwrmqcXyDBCfHiECUS+2u5mUGs3MBZNiS8dpTaTRV4em+439ZmbPFN3cAyQfIdApAmZCOt1n+k+aI8u8SbjUJuNwPMOpAr4ljtUppnJx7BMQv499G8VTC8Uf48na0tdYJSDjMFYtI+2KFgHx+WiR7T3likDUe2zVqqWBI+2NrWUaKY50puUeisffxNJd83D7jQd541SpwGO8fIRAZwgYvmVEphk+NDB1JCMzJrKlbi3FDWtNZTrvuQAAIABJREFUMdIQicS3OkNUru0NBMTve4OV4qeN4o/xY2vpaewSkHEYu7aRlkWHgPh8dLj2tlKVR5ZcZyoN66tWoGqq2f4R2ePN07Dk72OTg2Gw9btWoCkaNsXK1LyfMS57Fst2zmNJxXf4VI+ZtHqk2FH8uZPjel3lctOvdEUj05nDgUVzSbalsqD0f2yr34Sm+RmRFZvjQuYrscu+3r8MGb3RX09J4xYyHFnNfr+o4msaffWUNWxD1zSZTzo5n8i6Yt/WUTIP7xs38Tfh1pXPL3JfkOfBeHsu9qt+FKuC1Wol1Z6+2zPA4IyROBS7GXsg823fnm+VddVLTYHokXk34/G7zAXw5fv/Cactwfyz/H3scdB1jccW/hG/zYvdamds9jRUXWNz7SpqGqvBD7oKVxxwd4zbsSnob+HtvCnMD+XvA+Pxp3Do3Lh++Lub8CluLE7ISshjWPoYKlwlbK3biN+rgl/n8lmx7lcyj8m83Zl5+y6sFhub61fz4ebXSHVkNvt9va+GSTmz+Xz9vzEWTnJ/7Nx8In7YGT9sWXfJPLxv3MTfhFvXPb/IfUHud/F2v7sJt8+Fxa6QlpqO05LI0PTRrZ4BLpxys7lGEn2g7+skssWst8V8Gft7dMXcWmYeMa5bsFkcuNVGMyOR8WfjrYfkh+l1hu3xBht7jgOfwJ+s2Mz/8qguMwG68RAtftXjZpIGdDEB8fsuBirF/SQC4o8/CZ/8WAh0CQEZh12CUQrpRQTE53uRsbqhqc1bzLqhLqlCCAgBISAEhIAQEAJCQAgIASEgBISAEBACQiAGCSh6KNtxDDZOmiQEhIAQEAJCQAgIASEgBISAEBACQkAICAEhEH0CIhBFn7HUIASEgBAQAkJACAgBISAEhIAQEAJCQAgIgZgmIAJRTJtHGicEhIAQEAJCQAgIASEgBISAEBACQkAICIHoExCBKPqMpQYhIASEgBAQAkJACAgBISAEhIAQEAJCQAjENAERiGLaPNI4ISAEhIAQEAJCQAgIASEgBISAEBACQkAIRJ+ACETRZyw1CAEhIASEgBAQAkJACAgBISAEhIAQEAJCIKYJiEAU0+aRxgkBISAEhIAQEAJCQAgIASEgBISAEBACQiD6BEQgij5jqUEICAEhIASEgBAQAkJACAgBISAEhIAQEAIxTUAEopg2jzROCAgBISAEhIAQEAJCQAgIASEgBISAEBAC0ScgAlH0GUsNQkAICAEhIASEgBAQAkJACAgBISAEhIAQiGkCIhDFtHmkcUJACAgBISAEhIAQEAJCQAgIASEgBISAEIg+ARGIos9YahACQkAICAEhIASEgBAQAkJACAgBISAEhEBMExCBKKbNI40TAkJACAgBISAEhIAQEAJCQAgIASEgBIRA9AmIQBR9xlKDEBACQkAICAEhIASEgBAQAkJACAgBISAEYpqACEQxbR5pnBAQAkJACAgBISAEhIAQEAJCQAgIASEgBKJPQASi6DOWGoSAEBACQkAICAEhIASEgBAQAkJACAgBIRDTBEQgimnzSOOEgBAQAkJACAgBISAEhIAQEAJCQAgIASEQfQIiEEWfsdQgBISAEBACQkAICAEhIASEgBAQAkJACAiBmCYgAlFMm0caJwSEgBAQAkJACAgBISAEhIAQEAJCQAgIgegTEIEo+oylBiEgBISAEBACQkAICAEhIASEgBAQAkJACMQ0ARGIYto80jghIASEgBAQAkJACAgBISAEhIAQEAJCQAhEn4AIRNFnLDUIASEgBISAEBACQkAICAEhIASEgBAQAkIgpgmIQBTT5pHGCQEhIASEgBAQAkJACAgBISAEhIAQEAJCIPoERCCKPmOpQQgIASEgBISAEBACQkAICAEhIASEgBAQAjFNQASimDaPNE4ICAEhIASEgBAQAkJACAgBISAEhIAQEALRJyACUfQZSw1CQAgIASEgBISAEBACQkAICAEhIASEgBCIaQIiEMW0eaRxQkAICAEhIASEgBAQAkJACAgBISAEhIAQiD4BEYiiz1hqEAJCQAgIASEgBISAEBACQkAICAEhIASEQEwTEIEops0jjRMCQkAICAEhIASEgBAQAkJACAgBISAEhED0CYhAFH3GUoMQEAJCQAgIASEgBISAEBACQkAICAEhIARimoAIRDFtHmmcEBACQkAICAEhIASEgBAQAkJACAgBISAEok8gPgUirYGy+hIU53D6JVhRdB91DcVUqi5UFJKd+5GfYMOi/EQD+GooaaoiMXEImQ4LP7W4TremTT+9jRspUbPon5qBQ+n21nS6+fIDISAEhIAQEAJCQAgIASEgBISAEBACQqB7CPRpgcjXuImtWi5DUlKwhAsirsW88ONjWPs/zskDk7A2LuU/a/7FRpsXRbEwKOsGju6fit0SiRFU3I2llPtr8ekaOlac1gEUpKRg3/U5j67+iJHDbufn+YnYuluTadPPytXX8mjDEVw19RBybbYuFqz81G3bzM4mH7pucLNidaaTXZhHqlPp4roisUsXXtNQzqZKO4UDM0loqxq2+s5PTfEmqtxqkEGgDfacoQzItlK3dffvSBnI0MJkLD9ZjezC/kpRQkAICAEhIASEgBAQAkJACAgBIRB3BPq0QFSx8kbuc53AHZMnk2i1thjXs56P1r2NNfcyDs1LoGb1jdxTewCXTT6S/nZQdRs2W2S+oLs3sWDNm8zz1mFxaCiak2THifx69FjSd/2P+9d+zLhhd3B4TwhEbftZ/HfeaprOSaMmkWG1drFoU8O8e27gvw35ZKVYsOh2LPZshux/GDOnDiHT2QMRVJGZsOOrlr7EDW/lc8ENhzEwoY2w1uq7Gr684zo+9w0kO8VKSF9MP/A8Tp5l4bu7/7Dbdwz7Lf933DCckamRHbdVrhACQkAICAEhIASEgBAQAkJACAgBIbAPBOJTIKKRstotaA5jK5mVdUtO4WnvrzhrxEiclhSyk4aS6dBxNW5np9+FpuvolnyKUjJwton0cG14lD+V1vKzUVdyWG4KNm895Q06uVmpWCo/5b5WAlEg2qjMX41PV7Ba8slPyibR5qe2bh0N1hEUJjkCW9s8lRR7bBSmpmNXNJr20BbVVcI2b40ZvQQKipJFfnI+yTZDkGndT7VpE1v9aRSlZZOgqNTVb2Cn6kPDaEshRSmZu/XPCIXRlUgigCr54o7r2HzE45w2LQmH7qd8+Vu88twKRl56HUcMt9NUUsoulwtV11GchQwYmI4DDzWlO9jV4EHDTmJ2IXnZRrRVMNzK18jOkhLqPH50XUGxJZJeNJDsRAu+mu2UVzbgUY2+J5MzeADplnpKi8toUlXAQWLuAAoynSZT984tlNe68RnXG/xTcklXGqhpMGwM1uQCCovSd2fQSYGomUGYJglt+LT6bh9GrvxECAgBISAEhIAQEAJCQAgIASEgBIRAFxKIU4FoJS98ewve3Jc5c3gy65eexHONufRPScWq9GfmgPOY4NzIgnUfsUHxoite6j2DmT3iV0zNMK5psUD16lu5u2owp048kbGJSVgVK83BSjs/aSUQ6a5VLFz3X35QK8Cqg38M4wuOYFaBgyU/XsRXzru5bOxgEq0Kvq0vcU/FSC6aPJ0Uz1q+W9t+WxrWPcgDO9eTmpKKAwtudzaTBp7JYfk52C2rWvXTiJS6r2YWl8w8ioE2N6tWPcaXvjr8fhe1vsnM3e9kJqUntuqfe8catrkSScvuR1ZaAvY9boVqTwCp5KM/XsfKqX/ikrk+vr7nCRb4kklLUrDmHcPJp47GUryQL/67kB1Njeh6MglFE5h9+IGM7JeIhSYqlnzFx58upkbzA24qS1TGXnArx++XSOmHd/H/vnGRmu5EsQ7hwDNPZoJjDe+++F9K3W78jT70kcdx2gmTyEm0suX1G3hxiUJWRgIWzUOddQgj07zsrN+F6ndRp09g7nnHMz7H2YoBIhB14ZQjRQkBISAEhIAQEAJCQAgIASEgBIRALBIQgSgkEKnXcNfkacGtaD42Lr+WF5p+yUWTDybf4Wfdkit4Tb2AqyeNJzVsu5q/5A2e2DoPUo5kdkYmTnsSqSkjGJCcgKUyXCCyUbziWl5onMXJo3/NmGSVsi1/5e8Vmfxm0mlkFd/OozWzuGLqkeQ5oHjZrfzHfinnjMxm+6rr9tgW15pbuK9mKpfMPJaBisrGFdfxd9cxXD/tMLJta3kxTAhrLRDZUd1+bE4bNK3nX8uuZ2PKo1w+phBnmAJW+tkTvL/SSe7IsQwryiQtK59+uekk2NtGFbURiCx+3NXr+Pe9j7Hr53dw1iFVvHnFPXh/+wSn75+ERQebtoX37n6UDWPO5cxf7UeGdydfP3cv36WfzYW/HU1a0w88c9db2I+8hN8cUkSSbRUvX3I/3tOe4PQZSWx49hxe8FzA7edNMe3mt4ENP16/DYfRrbXv8NjDy5l647Uc0j+BdU+HXe/fyjt/uYM1Y27g0hOHk+wt5u2/3M2Ow/7CuQdl4QxPGNVJgWjF+EuYM8oQ04whn0HeyHxSLLvM7Wetv0ska/AgMhN68fa7WJzVpE1CQAgIASEgBISAEBACQkAICAEh0GkCIhC1KxCV8O68y9mYdBVHDkgJPOjveIcnayZxxYyjKLLZw/L3uCnf8jYf1i2nTlfxu8ppcp7NWfsdSGHDZ2E5iHbxwfzLKc18hrNGGlvVjG1kP/LcwsdJ7P8EJybN47F1XzJhv+s5JK2M/yz6B7kjLmdGVhXvz99zW+xrb+X+5qggO8qmp7iuJJHf738yo23reWlPApGiUtu0jSrVbW4xK95wK59b7+DmCaNJtLbOzu1vLGfT/C+Yt3QLrvRRjBk/jjHjh5rbvFqCqQICUbMAoruoWPkdC9Y6OeCcM5lWsJlXL/1Ls7jjMLZYbfuAu/9czKH3nMOMVCfGX/m/f5pbXk/n9D/9iqFLn+H2d4o4+9ajGJZox8JaXr6kpYyAQHQxt583kURnYM+W5q6hvLSCJq8fne188vB7ZF14DyeMS2L9M62vX/XUObyTeSNXHT+EBLuFZU+dw3tZN3L1cYH/bv50UiBqnYNoIr+44iiGO2v5arf8RAVMP+MMpuU7WkcsdXoYyw+EgBAQAkJACAgBISAEhIAQEAJCQAj8NAIiELUrEK3llW9vZJVlKLmJlpbj7i3HcPKYA+i3lwTPTSWv8PCmzxg88DFOSvyWh9eFklRv4815N1Cf/QJnjUjFYegP2jKen/cn9Lzn+N1QF98uvIolKXdzVtrXPF02kHOmzCTTupFX99IW1tzSjkDk4Tf7n8dk2wZe3oNAlFc9nw+2fMxWmw+LxYq7fhk7nDfzlymhKKowx9J9NFbupLKyko0/fsaKbanMPPP0NsJGQCBqEUecJOaOYPKcnzNxQApWy7pW4o4pEK1+nVserePY+89kSrLDFIj0xS9w47MKJ997Cv3nPcz9n4/j/Jt+waBEWwQCkZfSeW/z7y824LVoKFY3lWu3UHT20/y+OeKoRVAyBKJwgcn8b/Vibj+7RXAyKXRSIJIcRD9tUpJfCwEhIASEgBAQAkJACAgBISAEhED3ExCBqF2BqJIvvr+SZcn3cO7/Z+88wCu5yvP/ztx+r3pvK23T9vU2e90Lbthed0w1BBMIgSQESAgdDIQScBIgAQL4bycYAqbHNu5l3W283t6LtmpX0qpLV7p95v98Z+ZKV1qVq5W0ku6+k8fB65175pzfOXPmnPd8ZWE5/CPkpzejYUQ0t8pCJdY0idCruHfjfyFQ+WO8M+t1/OfeP2HB3G/iurIIXt/4Mbzp+Tz+YuFCFLhNhNufxL27X8LCeV/GVaU+dOz/Or7bPh9XOt7AodzP4i/mFcOtt45YF5Wp7RQLotEFIsfuf8L3ui7GR1ffijk+F7ZvejseMFLd7KzBGG45hMbWIE7u2YntB+rhWXA1rrhsOSpyHP3CmbpztCDMA61/lEDU9hr+659fRNVHP4Rr5hfAa0TQ+NQP8KNNK/HBT12Birrf4Fv3h/HWf3on1pQG4EjswAOf+FfE7/xRiotZqgVRA/705S9g59LP429vn4ss1+4hXNJGEYgGWSRRIDrzkxKfSAIkQAIkQAIkQAIkQAIkQAIkcOYJZL5A1LMa758/Hx7ddhnSKjArpxEPvvrlgUGqB8QgAjoO/wT/01KGt9TUItslVkROBDxzUTQoXkzoxEbsjDuQk61D03SETjyPp4JuXLngLqxw7saD23+K3vx/wB0L5gDH7sXPGkKorbgM8wMJNB97Bn/WLsWdyy5EqVgldW/C/2z/N+wxL8F7V34QSwISdnrkujSPVSDqvAh/v/Y6eA/9O37cnIsr5q1FqceBIwe+iafwj/jaKiueT/JqevlePLrdh5oLrsB5SyuQ7R4uXs5pCEToxJaf/xDPta/EFVdWIzvWhU3PPYvE+R/GHReUwI0DePRff4H6OVfj4uUFcMX248kfP4SsD/wQ712TjEGUKhC14pUffAuvem7AdReVwuc4jqd/+Bt43/sfKrPaYJe0IS2IhhOIfq3hxnetRInbYbvV2bGFtv8Cn/9DGT7yuStR7bXS3I9kQTQwBpFQTsYoYhyiMz/98YkkQAIkQAIkQAIkQAIkQAIkQAJJAhktEHUcvhcPdh1EVKWAty/lJlaOTbsfQDzvc7iuwofjdV/BY8Y78cHahf1CEiS20CN4uusQwqYBh56FOcV/hUtKPUg1KOo4/n94um0bGo1emHDAoS/CuSW34NwSyXYWwdG6n+PxYAGuWHYzah0JNB9+BI93bUaXqcHnvh7XzboQlYGkNU4cB/Z9Cy/g3Xjf/LlwJ0WtEeoSPHIvHgwuwW2LL7Bc3xoewU+aY7hi6U2odRzHUzvuR0y1042mnZ/Gf4RuxmfWXIyCSCNeOvJL7Iy2IQZTCRU+39vx/gHPlaBAccSdTjhHfWc6seWBn6DhvL/H1X0BmlN/dBRPff9XiF/9cVyzOBnAWeIwNWHLYw/jjbomRJGPqgtuxjUXVCLgFGksgd5j27D+sWdwpDMMMVlq3NuCFZ/6Fm6u9eH4o/fgydituOumecqCS67o4RfwyKN/RmNPBKbpgMMfwIK3fgSXz/egftD9hx8Z+PvBf+6rfd1TuPfhNxGJJlIaZMcWql+P+17Mx813rkaJO4itwzKw+LzeFEE8ZTgCyRhFEmOJFwmQAAmQAAmQAAmQAAmQAAmQAAlMDYGMFoimBuk0fGr4BA5GjmPfvp9jT+Dv8NGF8+EZFIh6GtZabKdwdMsJhLyA2O0kOvZi/bMxXPaJW7EoQEFlevYZa0UCJEACJEACJEACJEACJEACJDATCVAgmom9NtY6K6ui1xHXLsBbZ1+HuVmuQfGDxlrgmbr/BF6+9zfY3t6NhFgD5dRizQ3XYY0Ket2fP+1M1YbPIQ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UCBKFN7lu0iARIgARIgARIgARIgARIgARIgARIggTQJUCBKExRvIwESIAESIAESIAESIAESIAESIAESIIFMJZDxAlEi1IumngS6YiZME4hJT5r93alpgFPXEfA4UOh3w+9xQMvU3s7YdoVxoiGKVqO/a30BL+bluqGn05mhHuzsSCBhJAFpKC/OQpFb6x8Lp9yTBkyPG0sLPXDIIDud3zudqC3xwSe/50UCJEACJEACJEACJEACJEACJEACk0gg4wWirp278YOdPdjZmUAiYaIjRUQQrk5dQ5bTibklPqytKcLcEj9mF/qR49YpFE3iwJvYoo/iJ/c14JGIaQmAAGoXzcU9lxXD50xDXNm3E297PohgPKkcOvDh21bj5jIHXMmfn3JPGi0oK8Hvb5qNLJcOnM7vs3LwX+9aiNluB/Q0HsdbSIAESIAESIAESIAESIAESIAESOB0CWS8QNT0yiZ8ZEcUvYn0EDl9Hrz73GpcU5uPEi9FovSoTfVdFIimugf4fBIgARIgARIgARIgARIgARIggZlNgALRkP3nxE2X1uIDS3IQcKRhgTKzx0AG1J4CUQZ0IptAAiRAAiRAAiRAAiRAAiRAAiQwhQTOQoFIx+zyAHKScV3MBCLhCJo64+hMdT8LZOO7dyzCokDSvcdAPBJFdyiOzrCBsAFEpeNsrySXrsHvc6MqV2LOpPSoGUNPVxTNoQSCBmAk73fqKM7yoNDvwqghZlLK6DGAREoMJfFecjt1ZLmdyA644XOmWj2ZMKMxdIVi6Iwk0BsfWGdxr/O6nKgo9MIrlUhE0RmMoTtqKHermAkVt0kuXdrncqA4x4usId3vDETDUQSlnbGEsthK/b2maQh4najI9cLrMBENhXGyO47OeH97XE4dBQEPSgJpMBnw0kyFQKShoigLhalxiga/yIX5+NqFpapPTnUxS+P3/gA+eeUslA/o0ymcLfhoEiABEiABEiABEiABEiABEiCBjCVwFgpEPnz1g8twnscBh3RrLISWpmY8uaUFD9dHU0QiHX9x4xq8o8oBEWF6Wluxrb4Ne+uD2NoURVPMRFuiPyhyntOJWXNL8OUrqpAjggCARKQXR5vbsG1nK144Hsb+sGmJStCQF3DhsvlFuGhuAWqLAwg4UwIi9w03E/GeXhxsb8duu4xDYROhPl1KQ54TyM9yY0GRHwtry3FtTTZErJIr2tmOXfUd2HGsGzubQzjSO7DOWU4d5QX5+Mdb5qHGpUPvPI6H/tyKjc0RHOiVwN52UG8AXqeOWfk+XLa4HCsrczA/b1AA6FgHNu5owub6EA50RHA0bA74vQQCn1Oag1vOKUGV38DJo014bn8Q27tN9IoQBSAv4MbaOUW4ZlExFhd74RpVOUuCmgqBaIg4RSNNE+nEOcrYaYYNIwESIAESIAESIAESIAESIAESmO4EKBAleyhYh68/2IJXoyaS4Yquvexc/N1iJzwOYMejG/DFYwmE+jJdndq1rvIS/O+Ns5ErilK4F9v2HcL9rwexN25iuJ85fV584NK5uHp2NnIHiUSJUBc2bzqI/9wRRlOKGDXsoEoNigwgrfhL/lz8+D0LVCBkrWs/7v5NGzakMBjqWbNnl+NLl89CZSDFWql1Hz77h3ZsjQ36Ccq/AAAgAElEQVTfVqssHUVOA63xAcnkBjwmqyAfX7hmDlYUuAdaYw3bcApE032iYf1IgARIgARIgARIgARIgARIgASmNwEKRMn+iR7Gvz/QhGejJuL2fxurQDR7yVx87xLJnBVDw9Z9+PzrPWhImEkvtOFHgtODv7puEW6p8ilrJXUZYezfuA9f3dSLlnTEIfnNaQhE3opSPLCuxhK1cBQ/vb8RD4eNvmxgQ1dax42XL8OHF/vhSdY3bYEovReitnY2vvGWUiWajX5NhUCk46ZLFuCiQh3OoSo4OEX9KRZEY/z96BB4BwmQAAmQAAmQAAmQAAmQAAmQAAmcNoGzXCAyYRoSgyiKpkOH8M+vBFEfTwo6Gm6+6lz8Va0Dbv1UCyKvz9vvZmUmEIvGsWLlUtxZ64YrdBT/9tsGrO/tF5t8Pg9qct2qLDMRQ2trGI1x9FkWZZWW4D/XzUa5nTkt0VaHr/2+BRti/RZNXo8Ls/I88DksVSbWFcS+HqM/JtFoApHLhSVFXjiV61YCiVgchTXV+Mc1BfCqwEnNePKP9Xgi7oDudMLyVDNhxiJoaIuiNUWo8laU4YF11bawBOAUgUhHjR3rSUtE0TKovdB0VBX4kO9xQDNjaGsJ40Sq9ZEvC9+7czEWppXifSoEolHeucEp6sea5p4p7k97UuMPSYAESIAESIAESIAESIAESIAExk7gLBSIPPjAujlY5NShI4F4pBfNje14dncPdkT6xRjN6cU/3rEcb8l3QIxYBruYzamdje++RQIQayqOUXtHD2LZhSj2Ah1vbsOHN4bQZfuqaS4Xrl45C3ctL0ChV0Mi2IHXXjuKn9ZF0NwXGNuFD91yDm6tcMGlAa2vbMGHdoRVsGe5pIwrFpfhvauKURlwQ7SbU1zIRhOISorw61vmIk+shRJhhLuCaHfmoTQrKQb14tihTuj5OSjO8sOtrHcSiLc347EX6nFvQxzRZIDsrFzc+66FmJUMWH2KQOTFlz64HBdKrKfeVry0/jD+7Vis30VP9+CfbluAK0r8cMY7sWH9QXz7YBTdfb54bnz6/StwecAxtIXOgLFOgWjsrz5/QQIkQAIkQAIkQAIkQAIkQAIkQAL9BM5CgSid7tcwq7oc33xrFYpdVpydwQJR7aK5uOcycScb7AIVxp8f3o5vHk8gbIspRTWV+I9rK1Fgl6VqEDmB+39djz8E+9251p67GF9Yk6OseQY/L7uiFD9ZVzOgjDELRIMEpCFJxMJo646jNWKo+iezmDmPHsTnt4URSgZoGmzhcopANCgY+KFdeP/T3Wjqs9Aa9Pet+/GpP7RhZ58V0ViCQFMgSmdU8x4SIAESIAESIAESIAESIAESIAESGI4ABaJBZDSHjuqCHNx5+TxcXOxS1kNypS8QteLJX9fhh20GIrZAdOXFq/GJZW4V7Lr/SmDLo5tw97EEwrbVTKroNPh5cxfOwb9fXjJAkJpYgchEtKsH+0804rVdXXi9LYrGaH8WsyzJ5NZn7QRgrALREALSl+5ahgv9djY5DBZ5prtANEqa+sEp6k9xMRvj7zmHkQAJkAAJkAAJkAAJkAAJkAAJkMAkEjjrBSIJx+PUdGR5HCgIuJGT68d7zq/GslyXHYNn/ALRNZeei48tsbKh9V8mtj/6Jr6UkhktVSDa88Sb+OzheJ9LVl5lCb5xRSXmZHugQhAZMRx+cTs+sSfa77Y1movZSBZE4W68/vJ+fOdAVAlBo17jFojc+PjbV+DaIsuFTwJk/+S+BjwSMe0A2dNdIBpL/QAwzf2oQ4o3kAAJkAAJkAAJkAAJkAAJkAAJTB2Bs1Ag0jHbDp4s2J0ODdlOJ+YU+3D+7CLMLvQOEIaSXZO+BVEnnvvdXnyvud+CaPWqxfji2hwEVCBo+zJ68NxDu/C9xkSfpdHSZfPxjYsKlZVQy+ub8ZGtEXQnXbqg47xlpbixJk/9vRbpxPaNDXiwxeiPCzQOgah39w585KUenLRdwBwuJ+YWePsCYqO3Bzs7E/0BscctEA0WWCgQTd00wCeTAAmQAAmQAAmQAAmQAAmQAAmc7QTOQoFoUOybNEdA+gJRAnuf3YLP7o+h17bEcebl4u5rZmNFgVdZEZnxGFobDuP7T7RjY1+WMh3XX74MH02mjj9Rh8882YJtIbMv09moVR2HQLTnqTfx2YP9Fkv+kgJ859oazMv2WILZ7u1420s9CMbtWlAgwodvW42byxwqqPioFy2IRkXEG0iABEiABEiABEiABEiABEiABKaOAAWiNNmnLxAB8UN78LFnO3EoaiKZ9Kuqsgh3LrOzmPV04NU/n8QTQRMx+waHO4Av3rEE5+c6YBka9WD7cwfw3QMhnIhLsvk0rvEIRINc2rx52fib88tQ5nWpIN04ehBfHk+Q6lNiEE2uBVFVdTk+siIPHqVuDXVZlmTZugYtHfEmnXtG6qJTfq/jpksW4KJCfcQsbb6AF/Ny3UNataUxIngLCZAACZAACZAACZAACZAACZAACaRFgAJRWpjGEqRaCmzFow8dxn0nYuhJR9nRdCxaVIWvX1qGbKcEGLKvSDMee7EJz5wMoT6YQDAhSeety+XUkaMbaIumiEfjEIhaNmzG322KoL3PpW0UMNPcgmj0bk2xJEtH/EnnnjEJRKPXUO4YPlteer/nXSRAAiRAAiRAAiRAAiRAAiRAAiSQDgEKROlQGlMWM6vA+InDuOeVFmxoiaNX0sUP8xxNd6CmLA8fv3oeFmXpSJGH7F/0oqXuJB49EMLBsImQXVZelhvzQ+34xfEEosmg0uMQiNB6FP/6ZBOe70z0WTWNiIYC0ThdzNIbeBSI0uPEu0iABEiABEiABEiABEiABEiABMZHgAJRmvzG4mKWLDJ84gju29iJ3e0RNIUsC6CkliMWQMVZbhTn5eCuS2ZhUfbArGmjVyuGuue24R/3xfqymDkqyvDbddUIuCyZqemVTfjIjih6k1ZBI2UxQwLtuw7h+3u6Ud8RQ2vUQNjor6+UJ65vDoeOLJeOrII8fOWGuahw6ZYL2hBp7L/6wWU4z2OnsT/DLmaj86MF0eiMeAcJkAAJkAAJkAAJkAAJkAAJkMDZQiDjBaL2Hfvx74diCPe5TnnwgXVzsMg1lLXO8N1+6PW9uO9kAhFb4amqKcdHzsmDJzUz2VA/T3Th0O5WvHA8jP1h0844piEvy4XL5hfivOo8eIeLkxPqxZGwhgKfEz63E87kfUYMwY6T+N3jx/G7LqPP4qektgY/eUsZ/FbeeJzS9sJ8fO3CUvhS3dgG17mrCRt2d+O11igaYxhgTeR1afB5XKjNdWFeRR5WlOfAkaxT1zH89KUg6mLJoNqDOJ/y9zpuunQBLirQ7TT3TXjk0Ta8GjNhxcEe/PcjvZKDf5vO65tSv/rD+PKWXoSSAbiHenY694z02FN+n04dgbTHWXrF8S4SIAESIAESIAESIAESIAESIAESGJJAxgtEM7nfo7t34UsHgDUVOZhV4Iff7bSsdSKd2Le1Cf/baLmvWZeOG96yDB9Z6IfnVD+1mYyBdScBEiABEiABEiABEiABEiABEiABEphkAhSIJhnw6Rdv4Ojzm/HxPTH0Jv3SRijM58/BF9++EKsCtkvX6T+YvyQBEiABEiABEiABEiABEiABEiABEjjLCFAgmrYdHsRLf9iNe5oSiIySCc3rdePSlbPxsRX5o7u8Tdv2smIkQAIkQAIkQAIkQAIkQAIkQAIkQAJTRYAC0VSRH/W5rVj/yDH8pi2KlrAVMDqaIhS5NA1+rxNFWR7Mqy7CB88tRa5Ds1zQeJEACZAACZAACZAACZAACZAACZAACZDAGAhQIBoDrDN7axzdza3YXx/E1pNRNEVNtBmAaYtEeS4nqkv9uGheCebkuTFcnOszW2c+jQ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gARIgARIgARIgARIgARIgARIgARIYAIJUCCaQJgsigRIgARIgARIgARIgARIgARIgARIgARmIgEKRDOx11hnEiABEiABEiABEiABEiABEiABEiABEphAAhSIJhAmiyIBEiABEiABEiABEiABEiABEiABEiCBmUiAAtFM7DXWmQRIgARIgARIgARIgARIgARIgARIgAQmkAAFogmEyaJIgARIgARIgARIgARIgARIgARIgARIYCYSoEA0E3uNdSYBEiABEiABEiABEiABEiABEiABEiCBCSRAgWgCYbIoEiABEiABEiABEiABEiABEiABEiABEpiJBCgQzcReY51JIIMIxBNh9ETb4HL44HVlQ9ccKa3TMqilbAoJkAAJkAAJkAAJkAAJkAAJTF8CFIimb9+wZiSQ0QRMmIBporFzF3adeBzZvlKU5y1DcdZ8uJ0BABo0TZP/n9Ec2DgSIAESIAESIAESIAESIAESmA4EKBBNh15gHUjgLCSQFIh2NjyFTYf/FwkjAo8zG8urbsasgjXI9pZA110UiM7CscEmkwAJkAAJkAAJkAAJkAAJnHkCFIjOPHM+kQRIQAiYIhGZ6Ao34eGtn0EsHpX/CMDAnOJLsKj0KhRnL4DT4SYvEiABEiABEiABEiABEiABEiCBSSZAgWiSAbP48REQuUBTogEQN2LQNR06HIBGt6PxkZ0OvzZhmibiiRge3PDXkFhEljeZ1d+53kqsnfM+lOYsgtPhVf9NXM54kQAJkAAJkAAJkAAJkAAJkAAJTDwBCkQTz5QlTiAB0zSUZhA34qjv2AyX7kVJ9kI4HR6KBRPIeWqKsgQiw0jglxv+yhKIlGGRCU00Ih3I8ZRjVc0dmJW/xu5zfWqqyqeSAAmQAAlMKYGEEVcHCLrm5Pd/SnuCDycBEiABEshkAhSIMrl3M6BtSiyAiZPdB/HErq9C11y4vPZvUZG3HA6drkczuYulb0UJMg0Dv9rw14jGe+zmiHDUH5paAlZfMv/DqCxYCafmpvXYTO501p0ESIAExkrANBGJB9HUvVcdKAQ8RSgI1MCh6ep7oL4ldlKDsRbN+0mABEiABEiABAYSoEDEETGtCYgFkVwv7f8xDra8rE4P833VuHLRPyDLWwxNFoi8ZiSBpPugLPh/teHDiMZ7T2mHJRBqKsPZJfP+GiU5C6BpDnUf3c1mZLez0tOUgBU03q6cmG2m/DszCU7TTjtLqiXfgX1Nz+G1g/8Nw4iiIDAbq2vegbKcxXA5fYBpuR7zm3CWDAg2kwRIIOMJWMK/mtjVekSTA2Vr48DkNWeg9ykQnQHIfMTpE5BNSzQexG/f/ARiiWBfQefW3InF5dfC4fCoxSFD05w+46n6ZToCkfoq2Iv/wsBsXFz7ERT4Z1kiEcMRTVXX8bkZSSAZEywCw4zD5fBD15MCPF+2jOzyGdEoGZcG/rT9brR1H4CRFDI1HRfMuQtleUuQ6ytX8QmVXzIvEiABEiCBGU9ABCLTTCCWCKv53en0pSz7uSaZ7A6mQDTZhFn+uAjIwnDXiSfw5pHfwDBCgFoEJuDSfLhhxdeQ768C4KBANC7KU/PjdAQi6wDBFok0A9WFa3HBnL9QLga0HpuafuNTM5OAiPHtPcfQGjyAaDyEPH+V+sfnzoNuW+1lZsvZqulNwBaItt2N1mCdEossu1I5UtZRmXcOFpdfh7IciU3oU01J/t30bhdrN/MIpJpY2muTAWaXgzettrnDzGsoa0wCU04gloiguWsv2nvr4XJ4ke+fhVx/FVxODzQeBkx6/1AgmnTEfMB4CIRj3Xh486cRjHWoRZ8KWyPLQ03H0op1WFn9NjVx0JxkPJSn5rdJl5aEGcWDb3wEsURoyIpYbmbWsl+UwBVVt2NZ5Tq47M2A/DeeJUxNH/KpmULAhMy1L+77EU50bodpJCCxv2pLr0BN4bko8M+Gs29RZs/D6qXjm5cpI2A6t0NOkcWCyBKIkpt0q8YSr87pcOHCuXehOGsRcryl6hwp6Yo8ndvFus0kAla4A+uSeU/+SQCI2QPRCUD+sf+opsY4NMm6y3lyJnU06zotCBho6NiNF/b9J3pjHdBNDVneEiyvugUl2fOR66uArlvhJtS+kOuRCe81CkQTjpQFjp+AtQGRReH+pvV44/ADiCXkI2wJBXY4SnWy/daln1OKMk+4x0/9TJeQjC8l5qO/3vBRxBOREddRlqCkwaW7ccXiT6pA5bpafDH2xJnuOz4v0wiYaOzcg6d3fQsxI9oXf0gWXVmeEpxTeQtKcxci21tmu/Ik3XopEGXaSJiO7RlJIEp6nOkaUF1wHhaVvxVFWXNVbCIeHUzH3pypdUoVJpPznvw3K7OeWryYTvtfNdszngLRTO1t1ntqCcic/+eDD2Bv47NImLL/kwNiU635Ze0vIUYKs+bC58xWlqT98ee4JpmonqNANFEkWc7EERC/U5jo7D2BR7d/BdFEt205pCKT9V2mYWJ51U1YWX2HbUU0cVVgSZNPIJmhriPciEe2fN5Kcz/S3C7jwg42VRiYgysXfhJZ3iLr4zD51eUTSCCjCTR27sJTO7+FhAhEdlBIU7M2Pg7NqVx5FpZdi6KsOfC4sqGrd5FvXkYPiilunPpGqCxlCfxp21eU+6M6KEi55M/WMLXGos+Vi9U170F57kJkeYrt7wPH6RR3ZWY8fuDQs9ukzNptkSgZ6F+31yqWMyQvEiCBsRGQA+TX6+7HvpPPwzDl0MqOLyeBqqHB48zC4tKrUVWwWrmeOR1uO+wE37exkR7+bgpEE0WS5UwYAZkYYokebDzyG5W5JGEkrLVfvx1h3wl3wFOI65fdjYC3yD7ZnrBqsKBJJmC5ChjYeuyP2Hb8ISQM21R7uOcqA6LkZkDHqup3YFnl9XBqnr7NwSRXmcWTQMYSaOzcjad2fRNxI9pvqak2RNaCS/7V587F4vK3oipvBXL9lXA6JBZA8uLCLGMHxxlqWFIQUuPN8ie3vvswlUDU0l0HaGKxMUwwavsb4dS9mFt0IRaVXW3FrJBkFtyon6FezKTHiFuZLYSfIg6ZKmC6JaGLT6NlTaQhYcdHcVkJNjgtZtKAYFvOEAFLIPpv7Du5HoYZS9ro9SWtsaqhoSBQjaWVN6Ake4GKTerQ+908+fKNr7MoEI2PH389QQSshaG1C0mYCRxsfgmvHbxfbVashIb2yUwyXZn6o6lEoctqP4bqovPg7JsY+EWeoG6Z1GKkz8Va4f+2fAbd4aaUvNrpPdblcOOG5f+sAunSxTA9ZryLBIYjkBSIRhZqZeLVUZQ9B0vKr0dJzgL4XYUq2xmDxnNsjZ2AbQ+krIYN5WYs/yRMEYEMxOJh9V2QrfeL+/8Lnb3HVJDqYbNSJJMa2BJnUfZ8LCm/DuV5y5RlEcfo2Hvo7P6FLRDZmVSTwqWk2zYQR8wUt3hZn1rujLpmQIclsANewNCZWO/sHkBs/WkSGGhBJN+D4S4TDt2DmoK1mF9yKQoCNfA4bQtnldSI1+kSoEB0uuT4uwklYK3rLNey5u59WL/3PxCKtA0rAGumBgOG+ijPKb4YF8/7EFxOCVYtFwWiCe2cSSpMBKKeaBv+uOmTiCfErSX9ByVzgywquwbnzb4TThWonBcJTCUBa/6SU2N14mUa9kZ3KuuU3rPFSEPm3ef2fBeGWPIN8y5axt0Sa8OE2+lHTeH5mFd8CfIDs+FxBlLiAKT3XN51dhBIJiSwvs7WtzsW70E43q2SE0TjvZCMNb3RFnSHmxGKdsDQEugJtShLItmOd4aOp/GdsEao5YVmHTq5HH6V5Wx2wXnIC8yCrjlt+chKdsGLBIYnMFAgUrExJeaQFkXCCKGp/RDgNpEfmAcNOXDpOpyaCEQGYHottxgOMQ6wKSNgqCD+MmZlPRI3kvGypqxCaT/YNAy8eeSXqGt+GYbUe9Q1CVTIifmlb0F1/mrk+sqVhfOYNhZp1+7suJEC0dnRz9O/laYsGa24Q68evBfNXQdU3IGRTwota0PZqNx8zjeQ7SmzE12NQWmY/mQytobywTrY+jpe3f9j21JsrE21Tg5uPMeyIkqmvewPVjfW8ng/CYxGYHD8EyuYvqSFjyaCiMR6lVVcKNahLCEi8aDtIjNauVP799KqYKQJ+xrXw1CZeUa4kq6edgYpWYiJUFuRvxzZ3hI4Nbe1P7diStL9c2q7dkqfnppxzDATiMSCiBk96Il0qIxkzd116AofR2+0XSWiMIyIHWFIBo7srG1Bsi/GS/rf9v74RWJp7FAuCCuqbkVB1hx4XdmWVJW0SJ5SSnz49CWQDD5t1VAJnVoEphlET7gVL2z4I2LOHqxdfgcKAsvggA6nLlZEMcD0WAtUCkTTt3szomb9axJ1RCVeGEYYkXiPmm/VOiRh/a/Ms5bL7vS/5FDgaNtGNEvcObEaTWtNIscPDpVQY2HJVSjOrUXAVaDmfyt+qQExLhh2Xzn9sZzRGlIgOqO4+bBUAsnFo7y3hmGgo/cYttb/EUfa3rQUY7WAG4aZmuQkEKAo5AYumf9RzC++FLpDTgfTX0SyR6aOgLgPPLPnHjR17rFO5cbSbynfuHkll+DCeR+ExJ1QPc9F/9R1aoY/uX/Da6qg6qFoJ7ojzWjrPYzW4CF09NYr64doIqTmJVnkzIT5qN/Coy9fbHo9aRlMwQknKvJXYH7xZSjOmQ+fMw+acjuzlaL0SuNdGUbAiicoG5NWBMPNaOreh9bgQTR27UY8EVKivu1AbouK9oCyYw8l/05cesb0fRjMUVkhAQF3IRaWXYM5RWtVymSH7sow4mzOpBCwLdKUZagWgab14EjDDmzY8wjCaMP8yutwzrzb4Nb8cOgmHEogkoxmEptofEN3UtrDQjOCQDJOm0yPcTOCSKwbwUibWoe09RxGa89hNe9KpmDDjCuL5pmQ0qUvEYGa9scw99v7AlmTeB0BzC66AHOKLkK+v1pZOCt3UFUeVdt0XgAKROlQ4j2TQsDabJmQk0WxHNp05EHUd2xVm6qxXRrmFl+Ci+b9pSUSUCAYG74puFv6vqFzl0qrLR8tFWNqLAJRShBTCVJ92+p7kOUpSjkVHk0kTCpMg+8bez2mAB8fOUUEknGzusMn0RI8gOMd29HYuROhWJc6Xe4zdFD1s8fSaENxitrS/1jrXRBT9GQcuLQXZWoOTzbQhNeVi3nFl6KmaC3yfJVwS6pxzTHlLWQFJpmAyjApgygp6QDhWDd6Ii1oCR7E0fYNaOzci7gR7nstrNejf0Wv3h+Vscx6dwZ8x8c1LduBhK0KApoDcwrPw8Kyq1GSswi65uKZwiQPj5lbvAkY9vymJWAiirhykAzitR2/R33HG4hpPQhoc3Hd+R+DT6uEUwwUdImdqQOGi3vRmdv507/mprV/klANbT2H0NCxC8c7t6M7dFK5uStBpO8wdWatRwasScbSEwPWJFCuZgtKr1QHWDneUnUoQNfi9IBSIEqPE++aBAKWT2xUnbzvOP4I6tu3wpTglKch8Eja87cu/QI8rsCYhYZJaBqLHI6AvZEQ64v1e76Phs5tMIwRXAmHJWlbkKng5ibW1Lwbi8uvh8vhgmmK5YKY2pqIxntUdrQEEhCfZhMJZflh7UFMuByygbVOE8QMVT4eEqPC6ZCTZUdfZjxrs9K/ER6rmMUBMZMJWBtMma/ERLul+6DKrtjQuV0tzvoC7MuGwLZUUIJnv9oyMxo/1tO6pAimTLb7d/DCQ+bj2tK3oCp/BbI9xcqayLqmvVo2M/pqmtXSegcs9waJJxSMNKO+bTOOtG1Ae88RJEzjdD7rk9NKO8FFrrcc1y77HLJkfA6Y3yfnsSx1JhIYJBBpcVlJoCN8FOs334+uWB00SZoU8eH6tR9Fie9cOMRySLdjppiuMzLlyRcqEutBOBpU1qvyXRLrPInL6XNlwePKYpbfmTj8hqxzn32Nshjq6DmOA80v4kjrG2q92/cltvVw688zcD2i1uhjtCCyHZSt7IGpaxKotYisSUpzFsLnykkRibgmGe7VoECUMZPGDGmISl1rLSQlPkdDx3Zsq38EbaEjagN/ei4JstH345YV/6LMxmlBNH3Hggo4aho41v4mXtz7A8TllGOcl5Qpws7bz/1PO1ONNeFL4OsDTS+gO9KkgqHKnxNmDGL9IXWQu7K95XDoloWDLKK8rjx4HAF4XVlwObPgd+fC786DS/fD4XArdwjlMnQaIlVU/sEAACAASURBVOY4m8mfTxEBFR3NECtHayF24OTLiMQ6OQZG6g8T0HUn5hZfjJWzbkfAU2yZtvO9maJRPLmPlTlYXBi6Qo040bEddSdfREvvIbVG7zPcmTZ9n6wU1KFSWe4S6Lp8Deh2MLmjZIaWnox/Iu5iAKJ6F/bWP4ctdX9CVO8EHBoQBRaUXobzFrwbHq3AXiPYAa4nedxH42G0Bo/iRPseHG/fi/aeEyomngTozfWXoiJvASryF6Ekh4kEZugIHFBttR4xgXC0DYda3sDexqfRFW60YgtR6xi6i22rIpfTjyXlb8WyynVwOQIMSTHKC0GBKBNmjBnUBstqKKY2W2IKubP+IUQSveNrgToRNHDV4k+hKn81HH3p7sdXLH898QSk/ztDjVi/77vo6KnvCz43XlFPzlTWLf8KirMW2It9IGbE8Pi2u9Hac8T+eIo4JZvUFO8f+2DFSH5ck+lsNRMOTRZYZajIWYY8fyUCngL43IXwu/NVYHSxOOKV+QQkuOPJ7v3YeeIxHG/fCkOJi2L1xg3lsL2v3ifL6u7CuR9QJ3ciGM2EeEyZP6InpoWp8bh6YxJ0+jD2NTyl3C7FgmGQL9mUbl4GeLPZZ+w53hJcs+RzyPGX2uOSu6uJGRmZU4q1r7Rd4BMuFfwgrB3H81vuQ0toFxIqtYqExU3AHS/GtRd+FHmupdANhz39iSWRrBMmZ2z1RrtQd3IDNtT9Ee29Dcqadagr21uE1bNvxMKyC5HtK+Ih6gweohKfta23HnXNL2JvwzMqKYapmUwIMeKBVap7nY6bV3wd+f4aK07iJL2bM3iI9VWdAlEm9OIMaINs4BOJMLrDTWjtPYrdx59AS89Bq+bjii9gF2EaWF55C1ZVvx1Oh3sGEDmbqmibxJqmyqyw+ehvsa/pGbXRnshrWfk6rKx5O1wOjzpMkae+cfBn2NP0jLIAGeAhljRFHRxEN+m/nBoYT52OS1pvH4qz56MybyXyA1XI882Cx5kNp9OyLLJznNgplkcIsD6RjWZZk0TAGrOJRAwnOrZh45FfoyMkgqa1ABftY+il+CRVZ6YVm2Lnfk7VzVhRdTucupsbk5nWjyPUV8R+FT8wdAIHm19VJ9kyv49X7J8URH2un1DWpnn+aiwsuwq1pZcrl2JeJDAUAUNN8lFL7DFcShBq7d2K9Zt/jLDzJAxDxo4I32G4zADWLLodcwuugyMRgFM8jiXlvQqEPvECUTjWg21Hn8Sr+3+tDl1HvzSsnn0D1sy+CTn+Ym6MRwc2je7od3MXIX7jkQfR1LkLCZXp2fKmSp5tTqNKT6+q9Lmd6bh+6edQkrNYHfJOy+/VNCFHgWiadMTMr0ZSBOgPUiltko113AihvfcYukIN2N/0PBq7dln+n3ZASxXadTzfT/t4sCpvFa5Y+HG4nL6ZjzODWmDKKkszlNnz/pMvqGDkYpWhKbP+8XR8EpK1VQ+4i3DTim/C586xvK5NA41de/Dsru8gZoTsm0/veX1xZkxdbYqcDidqS65UqZPz/FXKwijVQoJuaDN7AItFosTGEmuINw7+HF3ilqjSv/O8abSe7RfONAQ8+bhk/odQkbtcBavmYmw0ejPn72UOl2xkO4//SSUcUJkop2kKYTV/Q1Pp7SUGxarqdyDXX8W4LDNnuE1JTeOGHGIlIEsVsT42tV68ue8PqDv5rHIvM+GErnlhmjE4dSf8WjWuXvPX8Gmz4dJ0aLoEChYR6fTWHcM1WtYgO+ufx7O77lWu82O5zp17Cy6Ydwe8Kl4nr5lAQNYjMoe19hzFG3U/Q1Nwf7/1/UxowBTX0U7DoeJyyVr9miWfUrHnrEzZE/tuTnFTJ/TxFIgmFOfZW5i1ALM8eQADcTOqUkBLisXOcD22HnsIvdGOSQxBYSLPV4Ubzvmalc6Q1/QhYBroibbjaPsmbDj0gApMbp14TNRmW8xrxeknhhvP+RaKs+fZ7l8mxBz3ka1fRFvvkQniYcXPsga7Vf8Cfw2Wz7oZAU8R8v1VlkCpPGzogjRB0M94MRJP5WTnfrxSd5+ykBCxkdfIBFINQSX4uwinc4ouwOLyq1T8LvW+cDE2o4dR0oIuFOtEQ8dOvHH4AYRjXfaHPxkDI80Ft23lmRwTSRHe8vZNugLbuQFtF4oxfTP63G1k3OnIC1SiOu9cLKu6CW6Hz9Kyhtm4p7rqnF5cxBndzay8TUC+A6YI28qaNIje2CE888Yv0J2oh+mJWYdFuhem4YDTqSPUFceVa9+LWTmXwWX4lbikSYzDCZ73WoP1+MOGr6Mr1KwspcdyiSXnTas/hTnFq+gmPxZwU3hvMjTD63U/w4nOHSqZjyV58xqOwGDHFK8rB/mBWVhacT2q8s9RB7pcp488figQ8f2aEALJ4MOxRAjtPUdVIOD6zi041rpR+chacfQHpa6dkCf3x2aTNOc3r/wXFWyY19QSsEKQiGuWgZ5wC/Y1rceOE49YqTdN3fKZnqjPm306LAv+JRXrsKb6HcqdRYqXD+urB+7DgeYXlFgkl/pw2As2S+yxPiVqhNqpvtVYTcYrGoCy/x5bDVWLP3lOnq8CiytuQHnuEmR7S60PUF/x/JRP7YhM5+nJcyaoOFkv7vkhmoN1gGnFmbCyNA3Xj0P5yfYpiek8fBrdkxKkK61a9W9QxF1HYruU5i6EuJbl+Mr6/PG40U4L5rS+Sb7zctCzp/Ep7DjxJxhGzIqNOp7pLSkUqe+B5ZqbzCrm1D1WrC8TkLWFbNhlvpaT4FEv5Vamw+sMoChrPlZWvw2FWXPSi1FomkiYcSUs6UroH08DR60pb5gQAjJPJ+dcO5nEsOWmJ6qI1WhCglPLvK+3YFvdQ9h77M+IahGYzgRMPQJZVji1fBimrHNjKM9ZhMuXfQAerVz0IehOEYjUSmBQbVLrMJbvCvDS3l/gzUOPqAytgy9xhZdDUjmIC8eCQx5uzCs5Fzeu+ge4HN4JIc9CJoNA/3pERPgNh36FA00vwZTMqfZKdqC/RmodkmMrdVwl17l9wRAmo9ITXOZY1yLJx/evx2QvIIdVswpWYFnVjXA7/H1xSLkmGbm7KBBN8HDO/OLszAz2TtvKUGKiM9SgUtt29NZje/3DCMU6rKQgckMyjYm9+JtoRsn4whIP5vY1/wZRinlNLQErPoWBlmAd9jc+bwk0knp1XDuJodvU7/6lKWHmRrEiU2ksrYxpuxufwZ8P/QKGuLUNCHmV+ifrQ2pVTz4usqhLGetp4kwk4phdfAFqiy9HSU5tXz2sDQ03GWlinJLbklYDcSOM1+t+jn1NL6iTuvT6LXmOawUEEM1Rtity6dO875OjcuBJdLqB4ZK/MlUGwcKs2VhScR2q8pdD11yT8r5PyeDgQ9W82NHbgH0nn1cB2yGn2PY+ZKzTujVnWyNPyhARRzLdWcH/dei6DofmQpa3vO8goa75JYjlkspAmcYDpdx8XxUqC1dgVdXb4HB41e/SOZhIJKI40blTuaQVBmb3if0cBtOIgD321P9osmkOIxTphGFq8Hskk5gbmrL81PvHmvrGq4iY9nd+OKHRHptqCaAjmuhFT3wfnn7jPkS1Nhi6BofTgbjRq7Lv6ma+AhOPdUFPeHHtmg+gNG8NdCMLusNyTVZrir41gOW6Jl8JiWGk6mgfPvRbKMs4t0TO1PGeMOL431c/g+buwwOCUsu4Ls9fgKLsapTmzEMw3I7Gzv2ob9uFWCI8oON87lx84NLvwu/Jm0YdyqqkEkiuR0QU39P4LN44+Ev7sD0dTvZ3Wc2TyfWItbbtX4+k+41P53kTd89ASSs9Ibf/6ZbFqRz2yiX7AfEoWFV9O3L9lVYO4jS+HRPXmpldEgWimd1/Z772Sr22PlgJI4KucJNyJdt54lE0dOxA3JCMD2nuqSao9klrFRGGbltFgWiCsI6jGBO9kXa09h7GhoO/QGeoSS3I1GJtwuIOpVRPuatJZinrBPr21d9FtrfEPmXW0Ny9DxuO/ByJuBznqc+lvWUXCyfrA9oTbUMk0gHD/jp5nH4VJylhxsbmKmav7uTkeUX12yBxsSSgtXOSAlWOo5P400EEkm5kx9o3Y/3uHyKc6IFumZuNyiq5qJfNbcCdD58rr28vIKe01ogbuCCT0195pqQjnsrLegNMROM9aA7KpsN+l0ZvttqgSFD4HH8ZqvPXYFnldfC6s1R7rXk5jUKmsvF8dhoErHErhz8bj/wWR9s2quCoSmxRc+/w1qD959iDT7RN+N2SFTJXCYlidTG78HxlcSbjKfnyqPFjajCQwKPbv4Lm7gOjbOytDYLb4UWurxzn1rwbZTmLLFcaZVEqwtRI1kcmeiLtONldh1fqfqre5Yvn/xWKsuaq36UjLqUBlLdMBAEZUnZwXgkGHUs0Y3vdy4jFY6gpXwafpwRZnlxocCqxUeZxy3VRDq9E+E9AQ/9YG5h2wBojKhmfI4Ee8wS2H3wS+xpeRdzRZdXedELTxAXNgB4PQDNdcGhRJOJRFPjm4Mpz/xoe5yxIiGrLnzE1GLpUXmJ2SZBhEY5EILKyoqp8Grq4tMWhO2W17RzwDZLx+bOX/gG90c4BFAuzZuGOtV9GMNzWZ1lUlF2D53b+P+xtfAUiLCUvea/ef8n3UJhVxTl6IsbiJJSRXI+09R7FE9u/g55oa/qZylKCVvtc2SrzrkN3q++8zK+6OgCdnpGtUw+sOntPIBhpt170dJYSYjWqAT5njlqTLCq9CvNKL4JDFzdRrknGOkwpEI2V2Fl+vzoVNw0VW6gteESZmjd17UZCNv/9b3Y6e6oJI5n0EhLXsltX3gOfJ48LuQmjO7aCRFRp6zmMI61vYE/j0yqAoh1FYoBr19hKHeVu20UhaTe67px/RnHWvJSNgGG5C9ib/aR7QrJercGD2N/0IvY3vwjDiKoN+7ziS9QHORILqtPD7nCLbUI+yleqL1uOBLQEirPmY0XVrSjLXaJiE3GDMaE9P7GFmSbCsW48vv0baOk5YpnmjxCnZMDDTSDbV4xcXyVmF67BrIJVyvpA2Q9JDIrklXIgVt+2SY3L6oI1KoDzlF22IZ0EHH5i+78gZkZlu3JqdU45cNRUoMeSnPlYXfM25HrLUtphWYj0i0SSwbAXkVi3Jd4yPteUdfeYHqzm1jhC0SBeOfBT1LdvkwiDfZkaRysr6fKjS9B3WaJrOnL9FfA6s1FdeC5qitbA7ypQmcRsG05V5GBhUdwqHtkmApHl8jl4t5D6jcnxl6MiZzFWVd+hhFolZA0jVFqn9LaPnGmirecI6k6+gh0NT8E05dsFFdT6/Dnvsy2JZKORzk5lNDL8+3ETGCAQxdAVOoRHXvhvxLUOBLJ9KMyVTHWXwuvLQa5PAtK64dA80CTRhKgwpmS0G3nejScMGM4gWrr34pXt/4egUY+Eo9equumCRD4UwUlL+KCZTuiSzcwJxIJeXLLyPagoOhdeyHpUhqyM2+QHQE6qLNdJ6FKG/ItTCZjW/4lrWxy94SAC7hy4nP2HCG3Bevzvq59V82nykvdq3apPItdbioc336NETin78sV3YUHZBer+7nBryvOBd5z/NVQVLGGg9nEPxEkqQCX4CeOV/f+D/c0v2aJmmrOPWGW6spDjq0BF/hLUFJ6HPF8lHBJPSx9kzT5WI51Jam5fsfb0qsJD1P039ja8YCVAGOqy1yTJJjg1F7J9ZagpXIPllTcoBpYri2U5aCWvsb4v8q6FVFxcXa3VuCY5FTAFoske7BlVvolwtAftoWPY0/CUCjqcjEEgHz8567DsM5KuO2e28RKv4JYV/4JsXwk/emcAvRWnx3alMU2VBlwW2BsO/RLheEeKxURyZzm5Jq1qsa8BV9T+PWqKzodDBbNI/RimnGfbmwyJj/XY9rtVvdVmxoSKU3HN0s+qQKYieJ3s3o8DJ19ET6QZkUQIwVCTcp+Txqe6SgxE3n86I+WsmX0nyvPs2ESMaXEGRufYHyGZQg6efB0v7vsxYolIymJ66A1hcjQ7NCeKsudiaeV1mJW/UrnJKMOHQe43qaO/J9yGx3d8FQ7dgxvO+TI8zqmNmyZ1bercg8e2fQNxiRM2+BpkAOJyBJDvr8TSymtRXbhavSt9LkN923croLts7jt6G1VGuJNd+3Bx7QdVnLg0l7pj70j+YsIIyCI9HO/GzuNPYUf9w5ZlQtISJ22hRNYEDiUM+dx5WFF9s8r+KOnm+0UhK/bQcFZnSiDacjeagwdts46Bjgiixksg9Dx/BVbMuhVV+SsHWOaNLBBBtas1eAivHvoftAUPK3foZEY2sV+qzFuF8+e8G/n+WVbQYV5TT8AWiKQihm4gajbh+c0P4njXZrizQ4jHDDh7y1BeMhe1Favg1PJQkFsDl5kNHTL2NGhKnDEssSZ1PNtijmEG0RU+gZe3PYaO8CFEHR0wdHFVF4sfsQ0S0ccADI9lv6yJuB4DYj64tVm4bNXbUZqzVDmXQZN5VZkkKbEKpsfWiyyBUizxDEQQNYLoCDYglujG4cZ9WFZ1DfKzKvrm15buo/jla59TWWGTl2yEP3jFD/HE1v/AoeYt1viVpzj9uOvS7+LpHT/FkZb+/y5/97bzvoyaInEF5nie+sE81CfXRHNXHZ7Y8W0rEUCfuDjyekTGtVhPzi5ai8XlVyLgKVSHVCOtR6Zj+yUD9mv7/xu7G5+zxbFBtbTXJMmwkFmeQmXpeU7VOuVWpr4v8k2xf2Y7jao4krKul8zast6TrMeLK66FyymW3hT/UylTIJqOb8Y0q5MsEuUl6w434mjrZmw7/jAisS6Vwn56vFDWFCBxZ25f/R0VC4OuDWdgENnWMr3RNiUObTnyB7T0HOhbnJyBGpy6jzWBRWVX47w571NuXclgp6fsd+2T41C8E7/f9EnEYtZiSxZ+q2veqTIdqMxL6rBaLJAMxOI9ahOxu/FJBMMtCEZaEDfkd8N/VJLZ/cSNoqZoLVbMul0Fs+ZpxVSMjpGfKYuGx7Z/E42dewectA77KxNwOryoyFuCi+bfhWxJm5rMzDeCa5UIkZuP/Bbbjz+kTrKvWfJpVOavmForIgANHbvxuAhEtgiQbHdSCFZvh8OFHE8pKgqW4pzKdcjyFlruEaf49lsB6nsjHUp83XH8cRxv36liuVy/9NMoy1s80LJq+g2Hs7xG1jdVNqG7G57FxiO/VodB/Ve6C2lTbVByveVYWX0birLnw+V0W3PmoJPr5KnuUN9uEYj+tOVunAzW2UF3BwpEAXcRyvIWYqXEmhhgyWbVeCSBKBztQlP3Xrxe9wCC0VbINl1KV0deklDBdm+YU3g+1s55L7K9RZy/p8PbkcwsKennxSULPWjo3YkXNv8SYfcxRBJt8Jl5QNwDDwrg10qxbOGl8DtKke0ths+blRKw3HLzsi5Z10ooBQO90cPYWvciDjftQszRhYSjB6Ym1sg6NKPfZUz+bF0R+LxOBLsi8LpKUJhVi/MX3IbcgIwZsRCSuVLcexwpsTmtgOjBUAei8Ra0hY9g16HX0RU6Doc7juvP+XKfi6M8YSiBKNdfivde9G38v+f/FpF4z4Deef8l38XO489j85HHBgS1pkA0HQbx8HUQ0fr1ul9gV8MzdizE0esrrmOFWTVYXXM7qvJXqO+t5VaZ7nw9+jPO1B3Kgmj//djduP4Ugah/TSL7vmwVa2hh+RWYV3yhCtCe3Jn2z/vWx0bWW13hZpzs2o9t9Y+gPXhMGRS8ddk/IU9iFNGyeUD3UiA6U6N9hj7Hyk6WQHP3QRWY8kjrmyoblLWISiOTyBlqt7z+Xncu7ljzr7Zrxxl68Fn8GPmAtfUcxcGWV7G/ab11opX0a1bmnKd/pXgrjq0QUwJVl+Dmld9QH4rhxJuka0E03otfv/l36kRB6i4bjasW/wMK/NV9G/ZUaxCpjGQHaQnuVxklWnsOoz1Ur061T21x8kg86cWgY3bRBVhWuQ6FgTm0chtbz0763U2de/H49u8gEu8e+Vm2KZAs+OcXX4gL5r+3T5TuP60afkHWG23HI1u/APlfWQQVBebiqiWfQsBTcGaDtw1qpQhEj4pAlJBsPNZluUZYMTQC3kKUZM/D8lnrUKyyQckJeopjUN8i1HIn6+xpwL6ml1DX/DJCsW5ragAwt+h8vGXx3yiXS17Tj0BybhQrhAPNL+PV/f9jCeEqjkp6Gw0pQwT6vEAVFpRcjnklF8PnFpfL9H4/mIqsQR4WC6LuOrX2UJdpuW/mBypRW3IpFpa9BW4154/y+toxtsTpTbIVHmr+M7bVP6yypA152XGWREA4p+pGLK9aB78rtz+mzWgP5N9PEgFZh0psQydMONS4CKMdL277LY73vIkomuHUHNANpxJzdMMDPe6Fz5mH0sJZKC+ejYCrBk5nAG53Fjxur3LBkSEai/ciFAriSPPL2HPkNSQcEUTMbmgusRyWZ1oC0cADUvk7cYVJBkZywxHPRnX+hVg051wE/BVwaH4VgF0sl6OxLsTiQSSMEHpiXTh8dDfae44hlGhFwhGEoYdgajHccs53UBSY37d5HUogKsmeo+IP3feCCET9rmcC/s6Lvo2jrTvw2v5fq7VL8qJANEnDcoKK7eptxJ+2fR3d4eb0DqygoSR7Pi6u/YBKFiFjOWldMz0O8scGRtZGr4hA1LC+73AiJd8RxHJbXCqri9ZgccVV6oAu1VV/YIYyEXu70N5Tj531T+BY+1bEjEjfmuSi+e/Hkopr4JRDYV796z8zGSqdUEjgFAIm4okYmrr34ZV99yoLIpXmWW3+lfP0tGLmdeXibefeAx+zmE1ev5imCuQssUSauw7gzSO/REfvCStD2YSNhxRXsL6zgPSbZGgJvOe8n8DvFkuyocdoctpLmFH8adtXlEBkmDGsnHUH5hZfaAW1HCbrnhUnQE4jYsrd8s0jv0Vn8Bh6Ym2nnIona22dQivDdJTkLMB5s9+rNtmyWDzdTVP6RHjnaARkMfLS3vssc2YVJXQYgVN5MVp9WZa7GFcu/ltkeYtTxL7R3Sj3NDyNPx/6WcqpmIY11e/C4oq3TlnaYRnTYjn1p61ft8TSlHTRbqdXna4tKr8S80ouUH79/ZlCku7Elk+/zAOyoD3evgO7jj+F1p6j/Rt61QkaJAD8O9f+25QLYqONibP37y3X2ZNdB/DUzntUEgrlTmvZiY2OxTTh8+SiJGsBzpv7LuT6KtT7MR6rXhGIHt3+LTR27LItVCXIdSEKA9U4f977bKtMeS3TWJPY41Tc1TYf+SPqO7aqQ6+R6qespdWOQ8eFc/8Ci8qusN7VNAWz0aHxjrESkMDlIhBJVibNEIFIQ0KL42TPXjy7+QFE9GaYhvJxha6JMCJuVwm4HA6YhoZ42IAHFcjJKkNRQSXy8ooQcInAaKCj9yTqGw6hteMQ4AzDdBqIIaIiaYlFsW46oKvdqh1HSL4XyRhDYk1kZ0oT8Qq9ARQXzEFV2WJk+UtVvK2eUCvaOo+iq7sR3ZF2hKNBaE4DmsNqkwS+tuzYgFtXfH1UCyLJWva2876A+174u1MEondf8A2caN+HV/b/igLRWAfZFN0v8++ehvV4ed/9Vp8Nsx6xwurIfG0djF6+6MPKotmhi3Vb/7d5ipoxrsfKOuzVAw9gV8PTMBIiBtuBqg0NAV8BirNmK7G+NHchXA7XgOxlVqwhmREkjlNc7VEOtbyhrGElgc7AjK0aKvOX4tqln2QG7EE9RguicQ3hzP2xbJjklEMW+q8cuE9leVLX6PufKYBiTYR+V74SiKzgsLwmg4B0v7gX7m16HjvqH4WY5/dlGBif0dCA4eX3FCIUbbeFpzQ2JSmNjRlhvGvtj5DjK7ViBQyxiE+eksuHQtIZJ+IxxBK9Kphf/ynC0MFNk7GOkk7dMSOkUpDub3xhaF/pZN3s77U8szS7FhfMv0ud9MiCkdfUEpBF2O/e/DzalaAx+kCWtNxXL/k4KlU6dxljaWxM5U0xDTy969s40bnddpWx2i3x0y6p/ShmFayGUz/zp1hSr/beejy+7R50hpvUOy0iqbhilOcvwYqqG5DnK1duEkPviU2VVUcCqO468QwOt25E3IjYlqYD3195J9ct/yyqCs9h/IupHfZDPl3mN3Ebfm7XD9DQtceyjlTnQipi+6iXz5WPJZVXYnHZNcqqNykqjUsgMgxsOvZH7DnxrErZLbGMxGJoUfnlcDuz+6qVzjNkrIsb5Yt7/wsHm9+AgaiyRhr2twNiXYiVaSGuWPg3qMhfbI/fNKCMSo03jJWA5QQmoZ0T0AwdpvyjJRDTWvD4hvtxMrhXZQFTwpAu2cbsGEDKJNgBMyF2R4AuFkimB2bCoSzSJMNZPNEDt5qGrdgtmlNHQjcQl2QX6jea+sdKTS8ubiI+iRglJYrlhrwzsrFPwJGQeEduRCImPC4f4nERI+PQHYb6JyYucjDhdIg0JQHgrfqpWEWmA7es+ioForEOjhl+v2ScW7/nxzjQ9LLK4DjsZe/HZA2yds67sbzqOmv9kMzYN2M5mDAMAzuOP4ENh39juU2aOtwuP3K9JVhYdgVqSy+2g1A7hlyTyGFVT7gFTd2HsP3YY2js2qtmjKG2sG5HALesuhtFWTVpr+VmLNoxVJwC0RhgnU23yonasbbNeOXAz9RLplLZ2ikE01olnkFY8nGVUyQ55b551VenPODrGWz6GX6U5Tqyt2E9Nh39rW1pkKyCnQlmvDUyofpRMtzsPPGoSvWazqYk9bHxeAhvP+/7yA/MGn4Dakfss9b+qYLAoM3sKbthWz6wLUlMtdg08PiOb6GhY6e9ZD11w2CdZvQ7zsm/l+UuwsW1H1IBBac0i9V4+2zG/95UGV5+u+EzCKlgkCNdVh/WFl+Eyxd/WKXTHouPvwSb/OPmT9lBJ/ufI+ND3GMkpXZF3vIR3SMnA7dl/RPH9vonlVuYuJnl+cuxyDKawgAAIABJREFUpPIqdSLp0iUIq5WZbygrEvnt1qOPYfvxJxEMWd8Lea9OXYxZKumKWTfggnl3TokYNhn8ZnyZdvYkaYf05ZZjj2DT4d8jYcbSsxpS4qeJXBkz5VdjSeW1SmifKKtSS7Rqx/7GFxGOBVFVsELNn05HauyY9HpBCfymiYbOPdh45Hc40blbudGnddkZM8tzFyuBOODOsxMhiIVReiJxWs/hTaMSsMJDW85llvGOWO7EkdDbcbxzC9Zv+ANirpOAQ+Uas4Qe+V9DrH5ccCghp936KquA0S51WCPWO5oEmtajSthJyI81KSMB3SnWRyKWSnwqlTi7T0CFBC9X7m66ulfTYyr7kghRmiS7N3W4XJrKTCVzoGzqARcSKvuZsnUQB3Y7c6Y8IykQ0YJo1MGQUTdINtUgfr/xS5A076MfWGko8Fdi3YrPqgOdvi/0GK0bJWSErH8isV61jpU1gFgiybwmB1hikS/WxOksyEXEl0x6cvCmYtjK+2KnmrfK8afE/xq68+Q3PZFWvHLgF2gNHlHxlCryFmNpxdXIC1RYloPDrkkshq/X/RIHml5DJJF0u5QZY/AKxlrTXbX4b7Cg9BL1HF4WAQpEHAmnEJDgoi1dB7F+7w/Q2SunybbP/2QflKXuJsZgqZT88Eug12uWfkJNPrwmjoBK9y3m22YMB5peUcE8Y4ZMuBM5IKxMIn53Pi6u/UtlCnq8Y5u9cB/bc+T05bZV30Rx9lwlvIx2qpwMeGf5N1sDzw670p9lxA5bKu+G5YJkIB63MvrI6cZDW76EWCwIJRiNdiVj2JjAvNJLsar6VuT4yoa1dhqtOP79aRJICt6miaOtW/DEzu8iPlwckr5HaHDobqxb/mlUFiyDBIUcy2twomM7ntn1bRWUdPBlxW3xYHX121FVsBJZ3hJbQEljTJ0mgtSfqeTKKpvTEZXFrUDSkSs3TXkfrAyV9rLhlKfJ7x7a/DXlptZnYTekJZZ14l6aMx83r/wi5+oJ6LeJKEL1rJr7DDR17cfj2yRzTtB2bUhj/JlQFptr574Lc4rOU++ICvY7QaJJ0iVYxT60YyFZTu6y6x+bMGOdDchoN9AdbsHze36EE517Blj0jcxUNvdOqLgVZVfC4bQyYo1pIpiITjvLy7Dsh6wMeUqnUQtBsRTqRcLowkPP3o921yaYTjcShgPxRAJOpwaHbFYNy0XM1MP2LGWJO/Jpdzh0ayxIVjHJzmtYGXp1za3Szeu6R2VBczk8cOoGkIjA1HQYVq4yhKIhhGI9cDhlYxyF7jRgJBwwEk44nBoMTQQiO0ue6e5zzFeuy6dcGm5dJQLRvBFjENHFLDNehqRle1vPcfxh05cQVQHHR7FoNoEL5r0HK2bdaFm/j2HvlKQmbuEnuw/hWOt2NHcfVsJOKNYJj8OvypQMYbMKz0F57kIUZg1/8Cpr747eBjR07sOh5g3KqliMDSQzqnpfNA+qCpaiLHcBirNnw+/OG3F9ruKKRbrR2nNEJQQpyq6BQxMLqb5V+pBrEuHYFT6J32347KDv2NDvmEwdq6pvxPlz3zUg+2VmjKrTbwUFotNnl3G/TMZW6Y20Yf3uH6Ghc6eVqWycAYfTApXy3vb9a3oW7VbxJrCk8hpcMO99UxbHI612zsSb7NPlk911eG739+2geRPfEDGNXTP7najIXYLHd3xTxTkaygZhtCcnEMdtK7+Bkpz56blvqVNhSwSVuBQeR0BlRdD0ZKYdU52sdPQcRzTRi7DUSzI0xSTIMNAaPIpjbRtt97I0NlP2gLVsKTQsKr8K5815J7ziKjHGzc5oLPj3o2z11GRjYOPhh7Dh8O+QMCT+jlzD9aOpNsJ3rPkm/J7cMePdefxRvHnkVyO6Iso8XJV/DuYUXYLCrDkqVo/b4T8DYyNpHWfPwLZKOjDY49BNlvfhtboHsfXow7b4NTw/KcHrysF7L/g+vCpwMa+pJqB63jQhQfuf2fUDHG2TlNhiSTG6u6XU3e/Jw8W1d6kA5Klps0cT59Ntt1W//rsHRNdIR5RPeVByE2ZFEzNV4NJnd/9ACaN9AbBHqZhUJctThOuX/RMKs6rt0/F05/50W837RiZgu3XB2Tc2LBcSEWDC2LT3WWxp/D1ikn3P4ULcNOAUIyOxOjIkTb3WJ+qIK5h8B6LRCDxOJzQJJB034XB44XL44HL44XMXINtfjCxfEbL9JcrK06V7lVgUNSKIRnsQM7rRHmxAW+cxRIwO5bYeTYSQMHpVjCFZT5umbOLFSsFQGdFGSzJ/66pv2IddlhA6VJBqCkSZ8a5Y4rWBo63b8PiOf0U8IWN5pPWIJZS8bc0/q0MXTazYxnh1hpqw4dAfsb/pNUtMsR+ndKa+OdeS48tza3FR7XtQlb/kFOt8sTw92rYTGw//n6r/QKXK+pKovaQJlf10YdklWDnremT7ikawUhWRNWXe1+zYQmrOH3m+FSumR7b8Cxo6d1ni8bCXpajNLlyNa5eJgQGTZyRRUSAa48uUybdbcYdi2HbsUbx5+PcqCK8VBT+9ReJEsNHhVIvN3nCbHRAwzVJNE5cu+EssLr8GDocEGOY1UQRkco3FQ3hh309wuGWDCqJojYpTjTVP95kyf88pWvv/2bsO+Kiq9HvelGTSe0JCCISa0HsNHUSxrWBZwAa2ta2uddW1d9F1de2KFQtr+1sAQaX33msIgYSQQnqbTHnv//u++95kJslkZpKgInP9sazOq/fdd993z3e+czCm+43Yfvxb7M1bAspGiCy0b4E3sTMYIIro5pXGicaQItv6n/Y8x/agQzpdobo0AdXmEhwoWI49uYtAekMk3C4+oppoq158SKkM05tLVcsUxMeSdBPA9901bhRnWbw7SEt72r+fowecygx/3fcmDrpoSDX9IGnMp8YOxpQWBhIbjryPgwW/qkK7zT0LIRScGNELyVH9ERvalUUoSXtFuIe1fRNlkE48IUcXeB7UtG9O6W4s3vkiLHbKerrZR3WEopK1azLe4Ayiv/3+PcDJIcWOI0WbsGz/Gy5itu6ujseLBGZ99mk/Wc1gm3yer3/Pu9fAopPlB7H60AcorsrmBQmX1Hu4MIIieidNxKiu17Ajn1cC3r/nzf7pzt0YILLLNCbpv1tQZTuBL1c/DzuxhPT0tOwi4amQhpDQ1JJhEnGMZOU/VD/GuoWyEYHGUEQF90BYYCLaxaUgMTYFJn0EdJIJkkIlY5r2iZ1hKRFHEKvYChtqUVKRj5yTR1FUdQSl1UdhsZ9SAcggBokIHILO7BGEvWTgs4gLS/UziP5047eJG1INUPbnLcfKg++xjp8nICTQEIqZI15CSECUz0kkYgqtOPAB9pz4FXYus1Ud+NRLc0kQqOBMTEgyLh74ACKJ9e4U8BZWZOHHXS+hvCZfrBidQBnHbOqYVBWqZcaQztMwrPN0Nq5oqrUuJpGxJftbbD5KiT81Zm/yJKKLidV0Yf8HVV2js2Gweb5HP0DkuY9+py3c0/lP1wXRB+5E2T4s2f2yYG84wCFPoVLbXBHVpoYFxiIqtAMO5a9maqJXi2UF0Ov0mDb4acSGdFKdodrmmvxHEeyanOKd+GXvK2ppWRv1ikZUkCSEBbXDBf3+xXbh32x9AGU1uV7UXjd9HSRAeumg5znrRnXPTX1gtYUBfTjMtmq2BD1Wsh1rMuehc+xwZHSZDaPBxA4+249/h/15P3OJXVs3jQ1MpUXn9L4bSRG96rPRXqFNbX1FZ9/xaHwv3PkSsou2eARuaDHRJ/kcjO5Gi0Kqx/etrT5Mwrhrmxczb3BIEluk96JD1CAuPYsJ7cyU79Mjbi5gX2r1waF38z9Ry7/a8i/U1pU3k1IQLz1dOwFEYaZojwGwbz3s37olPUBPnYDwH3Y8jZJqL+de+u7qjRiQcjEGdbwIBh25erVdWVlL7sPXfSjmYR0LyMgu3oEV+99CFbm2Od6CZo6oEDgWhil97kFiRHe/doWvnd/q7TWAiMrDiFlAzqLCCMBgAGxSJb5c9QKqrAWw6asAnR12FpbWQcfPnZzCAnh7nU6GRPVlsh4mQxRM+lh0SOyGtJRxCDbGi1JihQSxDdCx7iABTZJqYkaJLMFooLmTQChiCElUhg4LKiw5yM7bjbyi/aiqK0QNzY86ApUITKJ93TuZ0gL8koHPIC68U5sDRJcOeQQpsWQU4FuJZqsfm/8AzfYAzUU7jy/GusxPWQeouUajjjQ7Lx3yFAMbviZTc0r24McdL7EmojMNIDQwGuGmWHYAo5KzhsxKmu9Hdv0rl1xSo2Tur/vexr48zahFiyHIXS0OAcYgVNQUMpvOuZFcwxXDnkZyVHoz4JaWitaiZe9q6CjGP1K4CUv3vtpAL7WpHlXYhOPSIU+3iBn+Zx3SfoDoN3qyjSlu9YNcfG/Ev/NrxbaFmkuhqLP6LbJTddZq/LTnJZwo80G0sTX9p4LVRp2RyzbaR/ZizY29J39lqrvXTdU/uHTw0wgiBzP/wtrrrvNmQ5r8l+3/L7IKN6lCit7s5eU2isQaDhPSb0On6ME4VUlZiKdh9agF4/74xHaaNeINRIa0d8sg0oRK8ysO4GjxFoQGxKJdZBqLTVMW8YJ+jyIqKIlLLVYefFtYPZ8mJp325ieGp2Fs+t9Yj4jk9/zj2Msx1MrNKPj5ceeLOOYFQETB/4iuMzAo5SIY1ODIl9OvPPQGA0Qi2+xL08I3HVJjR6Br/GgkhHdTNXy8A3B8OVtLtq21VOKLjfej0lzo8V2hLP21BBAFxfoBopZ0dhvvQ/Ph3rxfsObgB6wX4b65BucpMQMxPu0G0IJCU9f9LWKVtrp957iMGFQbjnyBXbmLYbHXeWQQiWw70Cl2EM7p9XcEBpBF+h/jXWyr/vljH0doEHGfk0B1g2aXzNhw6BvsO7YWNv0pWJRaSCS2T+ANyI3MwtiM3Soj0GCCrc6AYGMs2kV1R68uoxAb1gEGicq+qYSNxLC1onA6p5iPWSKbHNFUjw4KPWkrmTeh/5FhYzczMkIowu7Dq5B7ahvMSgEn21jbyGFJ3vAOhIvqtEF+gOiPPQ7b9uooHtlxfDHWH57vFZOzQ0w/TO19FwICQnxeJ/6w/UVkFm5S2UPiPvTQYUzaNejdfjxqLBX4ZsvTKKslVpAWgyhsHnPbpI8REigYwMVVOfhq8xOoqitxipLJWToC49Ku5XdpZ87P2J3bmD2d3i4D5/S5uc2lQWhuzy8/jG+3Pq4Kwzf/nKhk+K/DnucKFn8TPeAHiH7DkcBq7mRaaLfx3xSE0GJU1NfLKoIqsUiWZp1MVsP0ydHpTi/KTy8TLYZ/2v1vLqNR6UOntXcokCR9jcTI7kiK7I3SqhzszvtFCPiprijeXkDHmAGY0usfjGj7dVy87TVvtlNQWpOHb7c+zNo7DFo0W8/rzTHrt6GFYsfYvpjU604YdUFYtOsFHC/Z3oIFdP0xbfY6XD3yDYSrTgdNXZF4F2lRtIR1U9pF9kZawlisOvwOL3DH9rgFXeNGwGKrYrvR4yWaYLZv9+dpa8HWULPYioxBnaZjYMe/+EsWPHVcG/7OANGOF5F9apsHHSlRRjCy6ywM7Hg+iyb62lYdehuZBas8MpWaP64CkzECA1KmoXPcCAQFhP8hFqZUevnphntYpNI9mCqCTJr7Z/sBIl+HTxtvT+NZzD/kTvnjjudRUH5QlHa7aZxJZgtuBRFBCTi/372IDkl2y57RSgR4De+UAHYuZeTxIDJjDXQrvL1d54Sa02HU89V/ssQq3h2AJTQYaS54Fjklu9R3lByvlCbDIVYwUiSOOaYNfBRxYV1Yu0bLnXt79f7tWtoD9QtWBzAnaO/cZMmG3IpdWLLuE9iNebBKtZClQEAOgCRZoJMoziWRaeIFRSLUmIguSQPRu8tIBEgx0JGzGUlgU2kNj0x6M0i0mphIdhavpnJ2+kNmGAadngWuDeSExstsPSeoiKnEzmYKFb6VIDN3FQ6dWIvSmhPMvBCX7AosUrxP4JDNZsNlQ19AXDjZb4tt/BpELR0vZ8Z+DBAdW4S1mZ/BLhODqHnQuWN0P5zb9w4uifQFnKfv9bxVt6GCXKqdYJ2ooHa4atQLzEiiOXFd5gJszPqG2USOd0u242/j30ZEcAKfc8ORb7D28Beu5huKjO7tRuL8fn/nNS3pG721/EY2wHA0foVl3DxhXtuziRUFxTW5WLDxIQ8JZzGPEEA0Y9hzfoDI6TXxA0Snec4g4S6rrY5Fbs3WclhtFlTXlcAq16Gi9hRkxcKUVPpbLxEwROU28VzyYtAHMYWZBErJTcZkDGGUlawHRWt9tkroCEisq7J093+YTUElDW1xbHddS1et1xsQE9wBPZLGIzYkBbtP/MQMFRLG1HIznq5BIwrRPZAC/fAuf4W+Da11T/PQ+IMfXtC7qG6frKuJ7urNx8qXm6LnHBIQjWmDHmc6K70T89ffobJ1fDlSw20lXDPydYSYooTDSRPN4Yoj27DzxI9IT5qM3TkLUVCRyYul9KTxiA/txg5l+/KWIbNwnU9lQb5cvSbETZR1g8GIC/s+xPXQojzO3053D2gA0dEiz0LjNG5GdpuBQR0vbJHbxbrD72P/yV9cMnatub/BnS5Hz6Rz1Lr51n8PWnMtAiC6C2XVJz2WmNE3Z3bGmwj3M4ha0+Wt3lcrtc0s3ICle16DnYL3Jhas2ok0kIcSVxndr0Lv9pMcVshNXww549nEQlihhTWJjtrAiS9Jx/vqJSEKzIZkLWD/imtSWDNRnEeGTbHxAt6gFw5jpNtFZY2UPHJ3Du2bUFKdg++2P4Uqs5YNd6/BqLE/+6dMxcguMx1zQkvuo9UP86w9QD2jx7kLaF6vRRm+XPpv1OgOw643w0agjxzIFvY61MCoGCHZQhBqTEafrmPQrf0QGKVw6GGCzSJDb6BBSUCQHXW2KlRbynhcVNSWcDxkl6thsVchMMCEIH0oAvShCAmKRXhwIoP4NLb1nADWQ4YOsqTAqlTgROke7Dj8C06VHYGsJ8ZePShL45AAIoqRzbW1uGrsq4gKae9Y/LcVQCRKzPp4pdN41g6t3+HGHQDR4c+80CCS0DGmL87rexevD31pZdX5eH/tXawvKsocqSnowaDO7UIPE8Du3GVYuvedeu1N3kzGtRkvIj5caGP9b9MTOFZMoHo9aEvjeELPORiYci7P87SufP3X63ktLJqIV2iNPDvjJSSEk+twWxIhFBRX52HBhn82Km1z7ad6gGjmcD+DyLlv/ACRL2+U220p6CE6qPaKCQoeWahSPX+1+RTyyg6ioDwTVZZiRz2ksOCuf1G0vWUqpGYGDQU4AYgwJSAuogviQjsh3BSPqNBEhAeRBXIQhNFS/bk9gSoNb0Gz+C6uzsXXW4gloqrYt0m/ND4bXR9ZJybH9MLATpfAbrdgQ+bnOFlx2GfWiHO+8fx+96FT7IBm6Lqn5Yb+tAflKZOFS2UsO/AWDheshp3Hpftg2ZvOoMBZC8R10GFg6l8wuOMlMOiMyC3dh0W758JiI+eGlp+H9Fn+OnQuAo0h6mKg8cJZc+3h9J1Daws4UboPpTUnUV13CqeqjuFUZTaqLSUeXBC8uXNvt1HQJXY4xqTNYfFX/0LD235r+XYUkP1ADCIGiAR70V1jBlG3mS0GiHYe/wGbs79wDbYcDAoKjlxdOzzdFQ3djO7XIS1xwmkTr/Z0DdrvdrsV89ffxe9PMz2o8ockzB79hh8g8rZzT8d2qlg+6bAt3Pkickp2su6fNzNvUlQ6s4e4pJvjD1f2D8Uw5PhIbMwKcxFq6ypYKJQ0KMi6OcgYyQA4LWpMxjAWYA8PilMXJd4DnfTu1llrUF5zEpXmEpitZZzpJmCf9DvIaZAW6fQtCDZGsR5GWFCMmmRzPU99uZmCtYfmY3vuEtjZRai566He0nGpxYxhzzIjWsR0bbnQOR0P/09wTG2gskOE+CP+qY+prUotvl35HxRbdkA2WGBXjJBlAwwkWq3UwmgPQ6guBYN6nosu7fpCJ5tAeoCQDdDpFNYxqqorRWl5HpfRHD25h13vam1l0AfYmTFExApZJl0jA/RKMEJMcejcoQ+iQpOQENMeEYYYSAiCJAXBbtfDStUCBjPyyndg8+7FKKnJhh1mBmpkTsoRS88Kg8EAm9mAOee8wiXw2jj0A0R/grHb7BdSxnZiEB3WGETN329KTH9M7fsPnwGi7KJd+HrrMyC3L2eAqG+HSTin1w289qS2O3c5lux5y0UPid6xORkvIV7Vxvpk3T9xsiyTE/xOloK4ZND96JYwWB3bMt5deRtKawoaMEUVXDzgHvRIHN7mYGVJVS6+IICIqmKacaal32jd4AeIXMeaHyBqk7lG+ygRMGRHcfUxVNQW4lD+Ohwp2AS20GQeKS1GBR26uUSZpkckPnMqn4bXsTrOipGgV1rSWAaJokKTuc6TwCbe3scMnPgYAbtyFmPNoU9cKYJt0DciuadRuxVEh3ZE+8g0DE29HMXVx7Hq4If8wW2O1u5+tSa6lKjulw99lgNNbyyZ2+C2/vSHqA+WZXy15SGQQ4EzDbUtOiA6OAnTBz+NAEMIZySW7PkPsgo3cpbN91a/T6eYITin99+Zbec2W6yWdTp/GOmef9n7Kg4VblDfUZkdTxSuUZBPuyaQ9t4TSDGl1x3oljDS78jn+0DweQ8BEM3F0UININJqYRofijJkGQQQdWoZg4jE3hfvfqGRtgAVpgQFRHFWmha3vrxrQcZwnNf3fmFz26YZON+6kgCiTwggqm6uxEwck76Gc8a85QeIfOviNt2ax5isMICzYOODqOHMrqe5lxjHevxlwIPoEFPPPhCabmKOJJMA+l4UVRzB/oJVKCzPFPFPEzgLlesQU6JD9ACkJWYgPrwzIoKShBCwA3hqeNvEuBbJi/yKw3yunccWobQ2nyKkJudpYhaR20+XhKHoEjsECRFdEGqKdbsgIYBLjOUTqltn811P13JOr1vQI3EMA7W+xmFt+mDPloOpQ5X/4kSpaM4FkrJixverX0Z+7TbIRmICUdmWGSGBJtC62CjFYXC3aeiVMg5BOgMUsqPXG7lEjBye8qp243D+duw/vB2GACvsSg2zjxSJzkJ/NCBQ6CCx4LmiR4A+ENU1tejdoz+6xwxCQmRPBEqJkGQqPwNgqINFrkRBWS5W7foMxdWZMAQEwmrVQ2+kd6kEsOsRouuGmRMeY5MCrbUVQDR9yCPo6GcQ/eHeFopHGCA69KkaJ7iPR+jiSV5jaj/fAaINmf+HVYc+dzh8qURMDEw9DxPTr3EARFlF27Ex63ue153b+X1vQVRwIgOa7674O0qqnXWKRBn5rBFPIDkqjRlx9I34aM39yC/P4qJLrdFMPzbtSgzrfGGbJ7kIIPpswwOw2j1r2oaaojFr+Fx/iZnTQ/YDRG0wPXDuQrGjqvYUCiuzsTnrKxRWZTMw4gj0edEr6tm9bpyUo4CH9qjfly1YZSDAEIQ+KechJaovYsJSOJvna1mKVne/bN9b2H+SnMPa2KmJMTG6Bx0Sw7tiZLerEB/eBXllB/DLvjdQZS5VNYe8zxrW95/oyyGpl2Bo58vV8rKWHMfrJ3LWbOgowVJkfLz2VlTWFXuxePCie9ThT9myCek3oXtiBlP/qQzz/dU3wapZZPv8GClYE04mY3pcj97tJ3J5gWhNrUxEvpEaCVCTs4jRGIyCsgP4df/bXO7G2gEaM7DZb7T2Y/Mfci96R91EQXJUHxY+FYJ5Wobe+yP4t/S+Bxgg2vYishwMIvfPkRaCDBCltgwgIiHnTzfcwXpeDT8FiZFprGNBWbj88kOCzeS8CHJzS7SWZg22Pv9AgD7Iixunsh871+UTY9RqM3NigHTv6JtCQDv9zQxXH8qYCSD6eJ0GEDV/GXTcOWMFg8iXc3hxc/5NvO0BZhDJ2HNiGZbvn6cuFJznyqZiFQXtwrvjL4MeULWvxMmE1pDC7M/sYnKD/AQVNcUuwqYNwSdKeIkmNFrozJ3jB2Nwp2lICE8V+i1NAJ50Lhq7uWX7sWz/u6g0F6uHFlpuzq3+Dpx4JZIevZPGo1/KuYgJ7dikixO9mxuO/A9bjn7rlVAsXQCJxk8f8i8E6kNPezLB20f8596unq3gsNF2+M8JRpsZlfj2l7kotR2ARWeHZDBAsZthUIww2MLROWkERve5GAYlGgGKgZO5ik5GnVKBY4UHsTXzZ5wozkRQMP1G5ZdUwljvWtZU/xI4aLUKBlBdrR0JIano220cuiQMRpA+BnopgBPFdolibRu2H1uCrQcWw6qrYgaRpCNXtWro7AEw2JJx5aQnEBxQL5zrB4j+3KOaAaLsRVhziErMSIOo+biyU2z/FgFEn657BMeK96rzb32fDu40FRN71gNEjmRxE2E0zbekpfvq0tmo41K1+kbz++zRL6BdBJWhicqB91ffh4JySjbzV0PdWMKobtOR0f1yriRou6agpOoEPt3wT45xPDViEM0a+bxDeNvT9mfD736AqMVPWThYUGKMFg2F5Uew98RKdgLxVKbQ4lM2uaMOgYYgDOh4ITrG9OEMnLA/di47c39GARAp+HbrU8gt3ctAV9s0yvCJiY1e+vZR6Zjc+1ZmO50o3Yuf977VBqAD1WobMH3gI0iKSnOwqNrm+s/2owimGwnKfbT2FtRatLrh1vcLHTc6pD2mD3kCxH6gBULWqe1YsusV2OxmkbH1ASASo0zVTJKAK4Y+i/iwVEg69wtcx0dPUbD52LfIKdqJyLD2CAuMwbaj36NOrmJLWyrzssPOIJI7VofQ8aLFjg/gr4dupCBhSq870a3diCbLIVr/FPxH0HqA+vr7bS9CaBB5LjEb1W0WBqde0CINIhor32x9lAHyxk5mCqKCkzA67Trsyf0JRRVHUWWmRXbzjd4V0nSZMeJFRAYnNQu4UNmlPzXNAAAgAElEQVRzeU0+A0NlNSdQUHkE5TWFMNsqEaAzITI4EQkR3Vh4mBgXsWEdVeq65xeSSno+Xnc3SNvA07vgB4j+AO+fonDZwHfbn0OO49uvPWd3o07CX4c9g4TwLi7JKC2OOHBytQDYtdIszosRU6meQeRY7vAp1H/j9byIWcgyfkL69Ygl8KaRDhtdsxWH8tdi6f43WTBYCG0LHSKXl8VROqz+riGyzAgFOsb2x/i06xAV3K4xEKUoMNuq8Nn6B/h98YbRR9+yqzP+jRBazPvyAfsDDIUz8RIUsomHsIkXYKPK0ufxoGOwx4xiLPj5RZTLRyEbyIKe8pE26K0BiAnugvNG3oBwUxQMSgBgMzEnyKovZfb/+m1LUSeVQyGNIMkOSbKzXor41qvncix0nRgRkg7EQKN3gthksAXAIAdhQFoGeiSNQIQpBZJM7GZSeDSjWi7Hr5s+wcnKHbAoldDpRSyh2AzQ2yMx55y5CAmMavMSMz+D6I856ike2ZatMYg8J+xpHju/BQyieSvvRn75UZdvNUH1wzpfjAnpsxwMIk+9ZLGb8cqSObA0AIjoHZkzhgAi0haqB4iIQeScHaPXdVCnczG552yvz+npmsTvCoqJQbT+Qa9ckcmJc9bIF/wAkVPn+gEi70Zao600cWf6u6gyi2s0SypzYGf7TM/BdAtP28RuovyFymBiwpIwpttVXGpAzjbelBtogd1nG+5jd4T60qJWXKEKnFEQFmaKREJkN5zb6zZ2+8grPYCFu15CdR3Zhjt/ZH09n52zjiRsNm3QQwgKqKfg+nok//ZN9wCNhRprJT5ec7Ma8LdNT1EwN6r71eiTPIXBQ0W24bsdzwiA0m5TWdvev0MO/o4CBlOuyfgvQgPjeMFQn6V2vXZtnNeayzF/452os1bweCKwihbG4cEJHOh3jB7IWho7cn4EsT+ETkC9m4NY48iIDeuMkqocFvVuXROZT/oTF9YVFw14kHU0fts5pXV3cKbtzQDR1rlODCL3d0DjJqN7ywEiOvK2Y99jHesLNB38hZricE7v21FSdQz7TixDUVW2x3mZrmtSr5vRM2l8k45SNZZylFbn4UDeSuw/uRxWu1Ut42n6XgkoCzQEY2jnKxjcp5IcGvvNNQaI1pIGUb5HpiyN5+vGCZFq/9j+fd4YAj1KOcN6Pyw2b2zdwTpBM4Y/gxByznMaDwR2kt7iV1sfR3VdWTOgplqWw+VoNN8SS07vRPKk+U9GeuI4TOgxG6YActIh4EjNOSsKTpQdwtebHoaVFu3cdU7fCmYrUwCiAvb0DSAbcpey5XpaXr+UqRjTfRaMusblyJQsW3lgPnYeX8wMOy3ma+5pTR/8L3SI7u3W1e33edJ/zrMqBA7Rt5iEx8mMQgOGCAWSCJM040TVbixa+yFqlXzYucxFghE6GCzhGD/4MnSNz4CRpzUDu5uZbVYcr1iDn9a/D0MwUGepQaDJAIuljvWG6uUfKO7WgMnG/UtSE8QgotKaOqsFgUYDlFo9hqZPRZ+UKTDpYrmETKdXUGu3osJ+BD+uegW2AALrLYBigrWOHNQCcM24F1jPSJsn/QyiP+d41u6KAaKjxCDSSsyav99OcQNwfr87VaMK7/tm3op7GCByBr/p/2d0vwyje1zmNZun1lKF//58UxMAEXDd2LkNGET3I78sq1E8wwBR72tdACKKj6isjcqDKa436gJ9rJARANGn6x9Qhbib75tQUwyu9ANELp3kB4i8f58abKlaq0LB0j2v48DJdawf4ag951VrW5WcNHOR6ikY6JEkBOoCMLjzdFaijyQLQk+aFMwgAt5deb0K2rS4Qxw7ak4npA3Uv+P56Js8jgW1C8qPYNGuF1FWW6QSgVsBEKmsjXHpVE40vo2R59b3wZ/hCPQczZZyfLDmNq9qeL26Z0WH8OB4XDbkKYQEEqgn8UL5vVU3oM5a7USn9cSbqD+bo3hAURAT2gGXDnmcXf9U+famL4uS2pBx/NRurDr0Pt+nXh+IQEMIOkQLAXW6PqEpIGPlwY+w58QvCNSbWPCUWBdCN0u49Fw65ElsO/oDTlVlcbkal4F61SFuNmIpDR0uHvgQkqN7OzkXtuag/n2b6gFXgEgD/5p+evUAUcts7un8ZTX5WLDxX6ixlDX5QOi9o2Blat87GJRZfehj5JeTAKR78JGui0pmxvaop4ZrBz9VeQwH89dja/Z3zL7whdxAWi+xoSm4YugTMAWQILH7RgDRR2uJQeRJg0gAt36A6Pd9HwnMPpC3Fkv3vMFzmLvmnAwb1W0mBnci9hyVydS/I/Tsl+59A4dOroPsBiSnuZQYv2RSUWev4jLH+hJ6Z5AHMOgNmDboYZAYdj07xA6b3Yb/2/6synamkrLGpCGKaMj5ldhH5Eip6Sw2uj9FYRYgCZNGh7Z3AUA1EwMCVb/Y+LBHBq1m9tE1YQTO63crAghd8LfT2gPCzEWwd8V3mk6nwG6rg94AlNfmY8mOL1BUuR9mpQx2GEGeYpJFQue4AZg85GoE6aJVncEAxntOlh3Cok3/QY2UA6sUCL1CIKQoXVRIY0jVxnKAQ3TKZjQT6d2x622QdBbo7XoYrQkY128WurYbBiOCxa46HZeXLdvyLrKK18Ii1UBWgqHIARQdYeaIZ5AQKdyiqPkBotM6rH73g7sCRJolvPtoksx5zu9PABG5mHkfdb677C7BIHLahcrbR3e/DGPSrnCSaGi+S8gc4PVfblVBGNfzXzduLhKZQUTgqox5K+/DybIjjQ5IANE5fQSDiEAh2qaytgRVljJeF5iMoYgwxSAwIBTJUd29jIc1gMi7ErMwE5WY+RlEzg/HDxC1ZjpgUAZMR919/FdY7GR5WYPy6lPCElwStfXiDWzlgrGZ63SBobiGWY+eSWMwsNMFXCpAWQx3WVoOnmRg3upbUaECNy3pEnZSc+glUaYxAcO6TEN64hgOCosqj2PRzpdRVpOnKt3zJ7clp1JjSomBhsuHPg56sT0CYS0609m8kwBALbYaBohIM6WtWr8O52FU15kwGkz8XhDYMn/DPVxe1pKmAZJ0wbSAGcgW5MKBoblFD42+SnMRa2ZU1xYjKDAKCeGdEB/amfWsuKkZ6QrzKXyz9UkQE2Ni+o1YeeBD1HDZnQKbYsE1I19FqCkKO47/xKVKRZXZqmhrS+5I7EOJ0N5J40AgaAD3lb+djh6gOfC7LXNxxEWDyM2ZFAWje1yJwaktB4ho0fDrvnewJ3cZL5KbAmxowRkT0gEX9L+bA7Wle97EidL9bp0e6Zh9U87B+LR6mjYdI78sE8v3zUN+BQVlQqfLY1PtxiOD2yHQGMpOJSO7zUAwA0Tu92eAaM3dLFIt0g7uy5Ro9r9hvJ9B5PFZnMYNaIG96uB87Di2CHalmVIGLcCQJVw79mVEhRCbgRbLdHEitimrKcSCjQ+hqq7MwfZxuXQFCA4IR1J0T5A5QXF1Do6e2s5ur4IdpHKBFI5IOF4ZlHoxRna9nJ3NtMV/UdUxLNj4sJqwoAiCI4/6Uylgl9ekyDRmUZPexcmyw7DJrt8WjQlC+w7odD4yus1gUwOtaeNXlu34ZO397GjpVZlZQDiuH/0aM5/87fT2ABsmaY0YQyBWuQ1mSzGqa0txMGcnth1dBgRWwgIz7DYjAiQDAuyBmDhgJrq0y+CEKolK2ykZhkosWT8Px8pWQgq0wI5wSIoVegY8SQNUYykJsxmN6dvcnEhjxkbaRzoLJEWCwRaGCH0XTB1xNSKDkmFUghloVfQySmr248tlL8JiKIYdAZCVQBbEvnL4M8zg9AQQTRvyEN5feRuDos5txvCnkVd6CGsPf+6ip+UvMTu947OlR9cAolUHnUWqmz4azV+d4vrjgv6aSLUX33f1UO8uuxsnqdzL6TtN8+LI7pdgfPpMlxi6qblPm3eJffrvn2bDYnUdd5wEGv+CC0D03op7WaS6YaXKkM7nY3Lva9iU5WjRbny95UXU1FXwdpqEBI1/isuvHfUUkqK6Nqkd17CXyHnw03X/bKSP1Lg3JYQHxuDKDD9A5Nw3foCopW+x036EupIIFtm3nqo6jn0nVnKQXG0pRbW5VA1iqCa6DU7WzCG0EntyWCBIKDV2MEZ2uxxxYZ3cUvPEiyrj842PoKDcd6t5p4hKBFCShAhTPIZ1vRTpiaO4BrvKXILvd85FQZnrZNSy3tAoU8CIbpdhcKeLeSLzA0Qt6033e2kMORkfrrmTWQ+edEW8uQLK2F4x9GnEhnUA2dwTQ2H94f9h6/Hv1ZKbloGGdG56D2eP/i87K3gaD5TNoHe01lrBoA8xh4jGSqUErGAgGaGnzKSk52x2RHAi1h3+HAUV2ZjS+xZsyvoa+/JWcEabFkoDOp7PpQV0nJKaE1h98BOVctvy+6HXiRzeZo14AREh8f5SHG8GWAu2oYDs260vIKtwixcaRArG9LgSQ1ooUq1dXmHFUXy75Vm25nbfZPRsPx7j069FrbUSi3a8goKKI034HNDMK7NuS/+OUxzZtVOVOfhu6/Moqz2p7uP8AZLZztlGwECDIUoC1SQSPLTLJUiK7KEKVnv+eBFA9OHqu1DCNvfOqzenO+Tpm0JLCTeOFy5m/hKzFgzaNtiFGGlfbXoKOcV7BMumiQCF2UP8yHSIDUvBFcMf5zmOZXyYxSux3sqBk2uwdO9bsMl1YjhpY4qetfrMh6VeiKGdp8NoCOL37IPV/+DkgDi3YwcH85p05K4Y+hiXOorzyVh/5BtszPoWNruWWXftCIp7LhxwDzNESJer1laF/9v6Ak6S6Lszs8np+uj4N455owFDTnWbJYb4vvew6/hS2NyAufUYBTGSTLhx7JsIMUX6x3UbjNFmD6FiNMzSkeyw62pRbS5EWeVxbNy7AkVlubAZa2DX11LtOQNEklVBTGACpo+7FeH6btATOEPOe1IdMvPXYNnmT2HRlbJQhC4gCLDXCWc8LmGjWjRRAskuMY7xpImtN75a2tNO26ogqCTrYbQHo0/H0Rje80IEyLHQ89Sqg0WqxKdLnkGFchh2HcUzRig6C64a/hzaRdQ7VLpnED2MhTv+DdKEcW6Te9+EY6d2Y61D9Fj86geITvcAbdnxaT7cenQhg/dCpLq5JiE1bgAubAFA9N6K+5BX6po4ojl2SOepOKdPfblXnbUGecz6cQ0U4sJSEGKKgM1mxUuLZ3My2fUbIuH6cS8gUWW/0bHpnCcd60ChBUfRy9j0K5DRYzqvAT5d9yRySg5wPJ8YkcrJ0dwS1bQDQNf4Qbh06N0qY6q5vlFwqjIX89fdhzq72f3yW/0+kf7o1Rmk91UvCN+yJ/jn2csPELXBsxQgiyqQSJkMxY7y2kKQPeD+EytZtNNiJ4V3JxFFz/E2X5kTKccjwKQFZpzZ43+RkBo/AOPTr0NkcHw9Pdb5nkm/CMB321/EUS8WSM2+jlQaERiFcelXo1u7kUzZpkljQ+ZX2H5sMVMHfSlvcHcu6pOIoDhMH/owKMutUYzb4FH6D6H2gKDYi0j/q82PI7d0n1v2gi+dlsp02H/wIoHod2Q5+8HaO1FtLlEXCr4crX5bGvLRoR1w+dAnEOSG6eDIgigKSqpPYO2hL5BXthe11mrOXAToTVyCQ+8vfZSo5jnAEIrgwHCM7n4laxLR4pkASbOlEot2vcJiwyTkTcfWSwb+aAWbotnR0OwomWvZPYn3X8HEXjegV/JEGEmvSc2ut/yI/j0b9gAFZN8QQFTgWaSagpZxaa0HiOi5rj38BTYd+a6RfazL9KzIOK/f7ejVfjRySvZh8c7XGHBvCDsG6AJxVcYLXCpDi3YK6hbufAVHCrY18V5R2VgHnjdPkW6Wk50avQNp7TMwuvsMRwmotyOGAKIPVt+Nkuq85sFk1iuWcJMfIPK2a0/LduQ4Nm/F7QxSOrN4mjoZPa+MHjNVcXbBrqwvPbPjp11vsAsqAewuCKYqCB1oNOHa0a+wCYBAe2Qs3PVfHKSSNC5vcwaIBN/aqAvADWNfY4FeGtN0vR+vvZdLGN0x1EwB4bhm1FyEmWIFM4MSEJkLsCmLyivJnlx1VdW+c2qwNDvjFfWdEIGZc1kdMZC+2PSYU5m1m+BNIdMMI2YOfwqJEV191Ms4LY/4zD+og1xWzzJzzH1EIVLskGFDlbWMxcSzTu7CvqMbUWUpBOE7ZqsF+kCaD20wSiHQ243o13k4MnpcikClHVV3Me/IrJzAd6teRWldDqyyDjbSsCJxasWq6hsRCFTvukei1eRoJoZt89psMo93YRxDDCfFYkNcSAouyLgB0YFp0FPZL4H1kh07ji7B+gOfw4wa2MlsRrLhmhHPewUQXTH8CY5FGmYQqDR4e/biRpo2foDoj/l6UDyyhQGiT3nO8tQIILpoADGIfGMtfrvlFezOWc3xrjaj0bw3pMtUTHECiAic+XD1I3wtzjPftMF3omfyKJ6LX150PSdaXZuE2WOfRXJ0N2b7EED07vJ7cbKMdI9Ux0l1mTGh1yyM7H4xCsqzMW/lA5AVK2RZwd8mvIz48A54byVpF2WDyA8ESN1/wXyEB0V76hpQkuzjdaSxV9s8YC8BYYGxuMbPIHLpUz9A5HGIebGBRmrhjJozDkQL0TxsPboIx0t2oayK3DDEotuhVdTM4bXAXWRYKQtBuzbDRGJxaJHxE84e4jwDOk7FsC4Xq8ioVkctTsznUBSejLYdWyhK47wVj+b7rl+qBBrCMKDTuRje5RLodUSRtWF/3hr8vOcdXnjTYb3ExZrsFa3On0roJvS8Dn2SJ3C2XDDdW3NkL57xWbaJBnrS8Fhx4APsylkKotu36AGqWQJakE7udRPS24/m8UEvA7k0vb/mTthbWF4mxrB4p6b0uYVLGgnsaapxplG2obj6BDZkfo6jRTuZQcEZ8qZuTNX1omP1ShqL8T3nqDbiIvNRYS7EmsOfI6tgE2eX6aOnOVNxAWUrxrsG0NGwTo0dhKn97uDMvXi//WO9LV9HARDN9RIgsmNsj6swtHPLS8y0ayfRc2I3HC/ex0bf7prJEIJrRr+AqJAErDn0BTYe+YEZFM579Gg3DBf0v4OBTRo7u47/iqV73m0EPpHjZUxoe4zqdjk2ZH6DE2UHmcXHUyiA9KQMnNP7BhVk9a2X6wGi5jSIRFEQsQdvmuC3ufeth9t2awLJP1pzLyxWszqvNzWvqJC0omDG8CfRPjrNCfgQv9FY/HDtvSitPtGEmLo4ZlhQLGZnvMgGAGrkgW3Hf8LKA5/AygsP1/FP/0bxw+xR/0Z8uNBfKa3Jw0dr74HV1jR7iK4lJaY3Lhl4PwP5aiCEA/nrsWjna8xuavoOFYzqegWGd50GA32XtCtU3wu6jndW3I6KWmI7NV9QRL+e0/sm9Ekez+xpb+K8tn2qf5KjUczAJERipVPcwSkYBmk4HSvJsCs1qDEXodJcjJxTh3Dg6E6Umwtg15khE3hD7nnMTtNDUWohyUEw2IJx7pDr0TmhL0y6cI6nrbKMotqN+HL5q5D1CmQ6HzOGqPyXDGD4hK4dywwiNTHsAI6a7ntaCuvkAL5ymuetdiBQb8DYfhcjPXEqgvSBQqtdsaHSVob5vz6CShRD1tEtKLhmlPcAEY/7JtqWrB/8ANEZ8mowQJS9CKv2eydSnRrbHxcN9B0gOnhyC/63ca4AodT1E8XIg1On4Lx+c2BUZRaOFu7G/HVPNYolLh96D9KThvHc/Oavd6OwItu5WI3j8iuG34e0xMHM5qT7ev2XO1FUkSuehGOtLOOigbdiQMfxOJS/Fcv2fc5zP4FKc8Y8g6CAUCzd/THWH/6BS6GJaPDPCz5WAaLmY2ECiD5Z90CTAtr1w0HEJOGmGD9A1OAd8QNEp3XSEFbvdsWOzIJN2JT5LZeoiI+eF4s8RWHdB4PBhMraUyL4EmiI56vWWE20pU6P8T2uQv+Ok6Fv4NahAQGZ+ZuwaNd/OUsnXl7P5xDBEqv9skNZnw4TMar7X5kSTo3EUb/c9BS7mnh9z83eGTmSKEiM6oGLB96DkMBofwDmeSS0cAtBsafxQRpbS3e/KZzMWiS8LoL/IGMEZo54DuHBcZriBI4X78L/bXuhxfpD2s1RuczssVqGmgoNGjYFVeZS/ohtyvqW3fTog0X/iK2bG+8SgoyhOLff31nvijI1ZK9ssVtY5HT9oc+4lIHYJWW1+SivKfDo4uTtQ6FPV5gpDjNHPMvsPJHpd09p9/a4/u2cwgNFAERHCrbwXN1cIwBwbNqVGNblQi7Ram0jCvQP21/ByfIj7jVOFKJgX4nhnS/ibT5f/yhOlFLJjFigRAQn4NLB93FZGAVrxFx7e/ltrm5SisKsy9T4/hjZdTr2563F6kP/c6GwhwVG48pRTyEqpF2LQEgKNN9fdRdKHAyPpnpHcxaUcPNEvwZRa8ePr/vXk8UUZvws3Pka7DaRvHE/BwoQ6PbJ77OLmTPoQd+HqrpivL/qH6izVjVeRysCKKeS4lnDnlKz3PTfFOzO+RU/753XSB9IuyebbMN1GS8jnkROAeSU7MfXm5+CVTa7gVN1GJJ6AUZ3nymAHtX2/mRZJr7Y9Ihwams0zQsuUruwLpgx/Ak2IHBt4jv42fpHVBateyBXY0ENTr0QY9JmqMmE5iElX5/fWbM9hZU8FVshwwJJRxb1AiCishtiHJfV5uLoyX3Izj+EKnMBbFI1FJ0Nso6eqdD+5PhUMULSVUFnD4RSG4xZk59ATGg7mAwBkG16KDoZu/O+xspd36JOlgB9NXSyDjrFwONUZjCoZU0Dsww2E/SwcbRh1wdBlmvRLb4vzh30d5j0wYDdDkmxw6oA7/10D8qlfM4F62UZV4+ai3aRnjWIiEHkB4ha9pz+SHtRjEEAETkoEnjuqVE57cUtAIjySrMwb+WDLI/iAIigoHf7DEwbcjtrv1Hbn7cRX258qQFApODa0U+gU1xvBnI+XP0YawdpCVLaj/7/hQP+hoGdJrIjGsVWcxdex2ZIzmZO9N9vGP8cUmLSOHZhppAis/ZicnQPLjsjAKqoMo/jH4POgHunvodQk+dSMGJIf7Tmnx4BIppXwk3RuHa0v8TMebz5ASJPb18rfnem7tPALiw/gqW730VBRZZXgoe0T/uoHkhrNxJ7cpejiMsBbPzx8wzf0BtK2Q/BdggwmjB98INoH5XmogCvXWOtpQILNj7G52B1XO9OIDIrEtAlbhAm970RoQHRPNkQpe/nPW+zu5s2abQ+VFKYbj61721Iie3jpZJ9Kx7gWb+rCI5rLeX4bMPDXrgTNd1hWkitZXepvEwkDxSsPvQZtmb92LxIarMrdooDdRiQMgWj02bCqA9yEk+tZxdVmk9hV87P2J2zjHXBvBvfIuRXEx0IN8UhMiQBCeGdYa6rZoeF1Lh+/E7Rwok+aDuOL8H6w1/ByiWlrWlCgJUasS0uG/YIksnRR9L7QdHWdKvLvirErQJEhwu80SASJWbDOpMQeusBIrqc3JKD/F3IrzgqNJCaWINS4H/j+FcQERyHPbkrsWjnWwzY0tw6qddsDO18ATMWtOPNX/ewg55Owo7RIYkYmno+eiaPxrFTe/DDtldQa6t2AJk01oZ1uQgT0q/yKPDurvsJIHpv1T9QWk1MWfcLaU2T5paJfg2iNhvKXh+o3n11NbPR/s+J3ev+o08A0T+mzEeIKcpxJk2fiEof/7fpSWboND2xSkiO6YlLB93Pouda25XziwCIGrDhtN9l2Yo5Y17m+ZaOeyB/LRbvfEOU0bjkqsUetOgY030GBqdexAsSDfMirbmP1tyHOhrvDSZ+YlpLOhkhxihcN/aVJplzdJ8/bP8P9p9cK1i0bprIQ4NZTJcOeYCdzOqFvL1+QP4N1R5QKA5ll9Ba2EBsIfpTgbLqXBw7uQe5hdmostRA0ddB0dEfswroEAAp9IIkQlnIDUxXCZ1sgsEajtnnP48QYySMEjGL6DsrY+Gml5FZtBEWKuvSV0Ev6yHJBBBJkJtxKfP8sBQoOjsM1kCCtkDlZjbJBJ3ehpiARFw+5lEEG8IgKQQdkZaSHm//eCfKpZMqQKTg6lEv+AEizx39J9lCkAq2HF2E5Qe80SACOscPwF9aUGJWa6nGy4v/pjo0irmf3jgqCbtm9CPqXEgaoQuxZPdHsFMViLoVzXU3T3wJSVECuFy0831szFzoMj9S8nVQp0m4cOCNnEwjA4OXF9/cyO2MJBvuPPd1RATHNpqfaa4/dHIbFmx6SXynAPRPGYOLB92KQE/GLQpwqjoHH6y+XyS3m2sKGSvFYLYfIHLpJT9AdBqnFa0Ci7IQDKQoMgors/HDjldQXEU0Oy2IbjowE1wBCef2vRXhwTFYd+hL5JUdEsK42r5uMn+ihl7U8hPFhxwUEqN7YPrA+xDM9t3ab9ryV8EmoqEe/gI2onB7xSAS1x8Z1A5/GXgX4iNSVUtaBYfzN+OHHf/hYK51NGvKk4tMkCQZMbr75RjU6QJmLPlLbU7j4HU6NI2l1Qc/x9aj36s6Ul6hhy4LCcrmjku/FgNSzlPtMynws+KTNfczKCnGs2/HZfaPIiEoMALXZLyollBKDQAihcXj1x3+mh3GuMyAMpGcFfThfMzeq7fS1W6O3m1awKS1y0B0WBKzUPafWKMulsSipTWNXRyoLrzzRcjo/lce9z5dd2tOfpbsSyDL11tfQKYXGkS07bi0qzCsM1l9tw1ARM+3oPwolu2fz/au7N7R4H1QFDsuHXIf0pNGMIj03sp7UVSRw1Tsc/pcj6GdpzoA8105K7Fwx+scrIUFRSMpqjvPm9Eh7XCi9DC+2/YKKoiR6vKO2zFr5GPoHN/Pxe7blyFAANG7KkDUJMrldDB6K26Z+LZfpNqXDm6jbUVZOWkAvY59PFe5t7jXniMF4zdPfEd1stOWCaQBAxzM34Afd7zqlO1uOLUFVL8AACAASURBVOcpSI3rj0sG3u3C0NmXtworD7g6KznfImkTzRj+OEgMldrm7IVYdeBTWOUGwuqO0ym4sO/fkZ40ip1Ttf9MGnPvrLiNF0JizDtdn7r4D9SbcPOEd7icoWGj92jlwfnYfvwXyHarez9aNc6LCo7HlaOeVsW8Wzf/t9EjP+MOQ0PUpsioqatCjTkPxVXZyMnPxIlTRzlRpQuoVROlAbArFshSHUDlYaypSVALaf7Qk3YCiOwmRAcn4/LxjyBEH6kqBykw221Y8MsjKDDvh0xOdoYa6Ox6SMQgUkvFW9qBVAqnSHbobQEwSMSG0sGiGGAIUBBij8KsSU8izBgNPUWzEpnaA+8tvgcl9lwoOoVuCVdTiZmfQdTSR3DG7ccMoqMLsfyAdyVmxCCi9Zewufe+0XfgzV/vFQLUDMaqlZSKgitH/QsJER0YlKHyLgJpOHmlNkqG3j31HYQFiYQBaQe9v+IRVHPsos2wCpurXDb0TtbxPJy/DUt2fdwIZE9rPwSXD7urEfuN2FOH8rdh0Y4P2CWTrjcyOA6zRv0TSarwtae7JQbRB2vuFywpD40YRLNHa+sIT1ufHb/7AaLf6jmrdn0U+O/NXYGVBz5lRLVZ62FVUygiKB7TB9/HGeLVB79gsdJaehEdmQ1PQYh4ZWlJ/JcBd6JHuxHQ6yl7ItxJeGIgqri5FAs2PY5TFTlerUHpXkjUdGzaTPRLmQKj3sjHNFur8PXmZ5BbdsgHNlJzD0KUJXSIScNFA6i0LFx8+Fu5+P6tHv2Zfh4aG6XVefhq89Moo/IpHxuNEyo7nDXiGcSEJauCdQozk95adhOssnAO86mp6KsOegzodB7GpFFZAS3YNX0vNSOiKDhcsAkLd77aKHPh+/n4TRGfP61WQwNoFSqzJJFr+hCpWfo2HJ9x4R0xkynk5CDkc2/5dKtn28YUkH21hQAi7xhE49OvblOASOvvGkslNh35EYfztzCAU2utcXH269U+AxcNvJ11hn7Z+zE2ZH7HmlodotMxa9QjjtLeg3kb8ev++YgwxaFXhwz0Ts7g7bKL9mDxrvdQXlPUSESasni3TyZNoJgWA5AOgKhKExF2P5JoBN868R2EB/tdzH7T94314AjYUfDdjldxIG8dbKpzo9vrUID2Md0xY+ijCDSK8nEtZqCjbT+2FL/s+0BlrDUQXiOGDhR0iuuH6YPv4flLm0WLKrKRXbRLXXg0MacpMnqnjEdIQATvs/zAJ9iStVA47zVVRKwomDnsUXSM7Q1JMjic1igeeXv57aixVqiuH87nEiqpPP4nzWsSICItmiOFO3Agf6P7a63vFS4tm5A+i40YNLHr3/QZ/wlORjGDGbXYfmgVDmavQnFVFqy6WmYGKXoqV1GgkxUQZ5KFn0Fi1fTtF2LSQq+IhgkxMolBVAG9LRgJkam4JOMBhOgioaf4WZJRbTFj/k8Pokw5CllnAvSkV6SHTjYw48f34KT+AbDqkE6G3mYUJWbMICLx6TqYrBGYfd5zCDXGg/hudCqSC16w+jFkl+1j5hLBnNdk+AGiP8GQ9voWKB7ZzAyiT7wQqZbQhQCiQb4DRHRBy/YuwMoDX6usTG1eBzuPtYtI4RiEdIEcpWOqqHS/jqNxyeDbHCweii/+t/Fl7M1dz6Vk2gxL0XJ8WAfWCzpeTIYuVDJXn5qiUuAZI+5Fj6RBLokp0hk6nL8DP+6Yh1LS7lXIhCYeE3v9FX07jGFnYW8aaRC9v+Y+LwGiGMwZ4weInPvVDxB5M8raYBtNYFnFabF8/8fYcnQxi0ILlk9TTct3SUhvn4HJPa9j6vSGo99hb85yVJiLOQCpp/O7XziKXyTOIl858ikEk5Wf6iajnZmyL9uOLsKqgwuYjt1ctb22T/d2QzG1780ICghX180KdueuwJJdbzplJluzoFWgkyTEhXXExQPvRFQIAQx0PJFx8bffpgcom7vm0AJszv4BNpvqBqOOKU9XQOMzOSoN0wc/oAbgwl2moPwI5q9/WBVG93SUxr/TcUl35dJBDyI0OMohJMnMMh4axFKy4/+2zUVWIWVASESahg7LRvp4QvUtEzY4KqdNfXNZZ0McU5QZiPIw7Z3z8URNbk6LpNmjX+L31j/u26JHtWMIhtaXm+fiSOFmzzb3soxx6aRBdJGjRr9Nr4Yd9vKwP28Ds4kqaouZtUd1/qGmaPxl4B0ICgjh3z5c/RDqrLWgErJbJ/2XRaxp7JXXnGJNoy5x/XjhW2EuYdDp570fw2yhMpvGrX1UN1yd8QRMTgCAr/dFWbp3V93FJWaeGER07Nv8AJGvXdwG22vzGPDZhkdxrHgvFNmDxoqkYETXacxCMxLDQm2iPN2OtYe/5j80Ths3KvNR0Dm+P6YNvpfLrnhmdrZn5Yr2xt9y1zJFBUv3zmMwihYjTTVaxMwc/jg6xfVRFxviCOa6Kry1/DYBEDVsapCj1xvw90nzONPdaBNVz7E+Gmv+MTjP/f4Ss5YNWerDWqUS3634CHmlO2BW8oEAgoECIUtBkBEAvWyBUdEWnFqv0zjSqdIHNLCIbaaWmNmDkBjZhQGiYGYQkfGLHVV1Zsz78V7UBZyEDQFQ9DXQyUb+w9E1axq1tJGGkQKD3ShKzADYiC+kr0NAXTjmXPAcwo3tEMDmM3R/Ony94UlkFu5iVzMCjq4d7S8xa2nvn3n7iXhkU9YirCCAyKPNPdA5dgAuIYAogMB339ZEVeZyfLr+ORZ5ZwdKRxMxutacl1oxIYm4evRDiAtLdolFs4v24ctNr6LE8f3XqlM0N24RO2uN1rLdEwdh2pBbEULrR7URU+lIwS78sON9nCrP5XePdBEn9LoMAzqO8UlahDRHP1z7gFcAUZgpGnPGvIRQv819/XNXnEfBmfc2nTlXrCKvXPalCPbEh2seQGl1gctL43JDYjUr3imdhHP73IxeyaNg1Jmw7dhS7D2xEvkVRxzUbioja2p+oPORjgn9RsHVjOGPITWuLy86NAaRFrSRHsD3O1/FofzNvG1jsnj95RKlcdqge5ASS0JllLFRWGTsiw1PqqKrqp5Ga4AcBYgPT8GknrPrz8PzjlZKdOYMgTP3SsVHi6j632x5lgVyRUaB/ngHtAxKnYpxPUjfRDi70PG2H1uCZfs/hp3sh/lYvnzcFGbsnN/vNnSNGwKDobH7DA27gvJj+GLjI6i1VP0m3U+vKn34qCSIAKm2asTUu3bMXEQFJ7q8s211/LPzOCpczwARMYg8A0Tk+JXR7VKM7n4Zj7/T2egdM1trQG5nVFoYZAwTro2kiyHb8Oayu1BYnsOB3eXD7kWv9qOg14nMOb1fNBcXVBzDnpw12Jz1UxN29+LqafkzpselGJ/+1xbrD9Fxqs1leH/1vSivPeUeIOJPmggUb2eAiATrfXnvT2ePnwXHVpnMNHfPX/8IcooP1OteNUXiYZaxhHE9ZmB414tdyipFcsqO5fs/xeasRVzq07ApJPorkQvkKJzf/1Zmv2njU8RC7r/jWmiqfS+W7n0P27OXNljIqGdU46uZwx9tABAprBfHAJGlslGsxTA+l+PrcMdkEj6t11jS7oVnCZfFUvPjtWFI7Qf0fX+vaGTV2W04VXUce46sQYX5BE5VFaDaUotaezXsUh0DLlRiLtAbbRZxnU0oceMMECWEd8KlY/+FYEMk9Dx+baixWfHBj/eh1ngSdVx+bmb2kCQHcHkYaQi1tNGlUfSttxODiErhJFjo3w0WmCzhuPb8ZxBhSEQAxc+KDIsMzF/2APLNWbApduhlBXPG+UWqW9r/Z95+GkBEJWbeMIiADlFpuGzYQ5x89eZbqiUxtb45duoAlu6ajxNlWewQ2RQAT3MYxaDE4pncexYzfigWcW407204vBibs39GSWU+6my1LiCTljqlpFVoYDiSojrjggHXicSW0xoxr/Qo/rfhPygoP84xdExYIsb3vBQDO43zCRyi6zlevBcLNj0Ji5VkU9yMBrUoICwoBteNflEVv/bHJDyr+gGi32cKoQXkiv2fYWPW924zYq5vn1h4XjzkLqYUUrkZ0efWHv6KRUdr6sq9Er6mY3ZPGIQLB97JJQmuAJFYpJMN+KKdb7B4qgh2XNQqHAv5ASmTMLHXbDXoE4v+rMLt+HbrXFhYSLIVTcW6woPicX6/vyEluhd0ftvYVnRoa3al2n7aX8axU7uxdPc7KK0h2md9tXFzR6dFxHl9bkGfDuNV/SFa4NqxeNdb2HNiJS92fW30cUpLGokpvW9QxUCbyEArMpbueQ87j//i3Tvm60U0sT3Fq8T2IffB4uo8z9l5r85JCxg9Zg5/DMnR6U42017t7N/IQw+IErO5OJS/ySODiObCPkljcP6AW1gQ/fds32x5FTuPreSxPSh1Es7vfwMHWjWWKpRU5SO3+BDWZn7PouxO69sGl6wg1BSBqzIeRpKTzoXv96Ugvzwbn65/FDWWJpgaTgcU+Q49bp/4Jotu+wYM+35l/j1cO19oIir4ZJ0AiCgWab5JGJs2AyO6XtRId4uyvcv3EUC0UDUaaJxSooXByG7TMKbH5RzDUHNoJKoAlKdnRO/ojztex57cVZCJ8dQkmKVg5ohH0YkSVgyU1jOI3lx2O2qtlfUlwuoJ679gOtxxzjsNACKBOon+EkejfzjZpl2Aeh3uF2befSM93f9Z97taCkkaljaYYVNqcaLoBPKKs3GiZD9Ka47CbKuEVbZzsko8aY21KwA/MecR8BLIJWaS3YQQKQbXnP88Qg2RMEjieVpgx4Jlj6Og9hDMdh0UnRU6Fqk2MgOJSsRa2mhPGjEGO9ncE0AE2CQ9dLo6ROrb4arJjyNUHwMjaybZUWuz4r2F96BSlw8rWX3bgesmzGXmkxarn6o8js/Wu1p3J4R3gd/FrKVP6Y+1H43nTUcXYdm+j71iEIUHRuP6cSq73ItkC4EuRA5wbkWVJ7Du0EKOG6rMlbApFjFHQ2JQhjToYkITMLTLuUiO6dpof+1YtE9uaSY2H/kZBeU57BxJCSw6DmFAdKzIkHh28OuTMgrBgWEuoBbp4f1v/SvYlbNO1SpSMLX/NRiYOt6R/KJzBRMY1uAeGj5F6sddOSuwePfbLiV0jbZTZ/PIkHaYM+pZhLA7mh8gon7yA0S/29wgo85mxlvLbkelucQzJV9DOU0xuHDA7UiJ7skvm022Y33mNzh4ciPow+FKE2z65kyGUNw0/hUOhlxfMoFe0z+F5Ufx8bpHYLHWumTdVK1eRpOvzngG8WEdHegvfcy/2/IfHC7cApnl9lreqFwnNrQ9hnW9GH2Sx7CmAHu3tYaN1PLLOev3dJQEKAq2Zi/mkoLquvqFZ3OPhYTu5oyey2K5NN5oWxJaJ6elk+WZvCgXAbYbIrcWY2s/SxI6RvfCXwbfzWCMICU00JUgKrfdio9W/xOFlcd5PP4WUz6HqbKMCT2vxqas71FTpy5KWn1yCRcNuBPpiaQfJhZZ/tY2PUBje+HON7ErZxmXxXp6VB1j++CKof9swhK7ba7H26Osz/yRBRzpmttFdMTk3jNhttYit+Qw9uSuRWWts1tf03dFmbzR3f+CkT0uFNbgPrf68osDeRvw/fb/wmKrcXsUlRPL5Xm3TXrLK6tany/Jv0MzPVDvYvbJ2kdxvHifizVxUzvSN39cTwKILnYpq+RYQZGZQbSJAKImS8wE+WZU92kYk3aFAyDy9RHReT5a/SBySw9r9QouhxDXQuKqj6FTbF/odLQAErlyc10l3lhGItU0FzfdKN64Y8q7DoCIIAe6cIppWA/MUsFMbfpW0dgloIsc3ej7Y9TTe+Mveff1mTa/vRBS59mFJw0dc4xlyQqzvRTH2N7+APLLj6GsshB1tgrYdbVgIg6XeBugKHroFSOEHRjpTwFSdSSu/8sLiAqMRwApQCMAVqkWv+54B7uPr0adQuksCTqFRKoJLLKohhYtLzLjsWEPZKCRGElUDaC3SUgOT8O0MbchRBcDPfRQdDZU28rw7ncPoVZfCCtsgGzA9RNecAHv/QBR2460P9rRaB7bmbMci3cJYMNTPEKJ/hvGvYTIYGLieMfod3fPFDNX1VXwXElAPAHtVNJO7CSPrmFOB6V7sNjMqDKX8TqX/p3s6U2BIQgJjOD/31QrrirAiwtvZ2dLba03Nu0SmIz1yTj6FoxOu6iZcngx71McvuzAJ9h0hL5NjdmtjvOrrObk6B74KzOxwv5oQ+J3ux4/QPR7db0KxHy89hHkUpDGn7/mmubzJCEmNAkXDbgd7SJSmVVDH9LjJfuxPus7nCzN5JdSczlrMn+lSLiZNSsSXR1rFJbU4wmpoqYY76y8C3WUDXZefKvf67TEobhw4N/ZqUNb2+eVZWL+2kdgUS2+PU1sznfr/PnVSQa0i+yMsT2uQGp8X+glcpMQzRsK5e/1SM+K81LQLFtYLH137nIea/VjrOknTh+Dmye8wY5KQjlU4prgd1bcgQpzUTPsBsdDr8eOJAkJYR0xqfdslVWmilE2+Dgxedxmxvur7kVJtWfR3LZ8dpSRn9LnJuRXZGJvLmVC6hq75/h0QhbpwJhuM3mRZmAnM39rix5g4JNAz2NLsXQvCe3WNS+fQwyxwEjMGf0cIlXNn7a4jpYcI6twD95f+ZhLllEEdSJIpLmSMnSRwTEoqS7igE2UhkrM+owJbYdeycMZIBLueC1ptDAnAwQZS3e/i23ZP3vF1qO54G/jm7YVb8lV+Pfxrgc0RjD9PX/d4zh+ak+zpbAC/pMwqtt0jE27vNE4ISbosn3zRRDO4tGNG51rVHfa/4oWlzDSnPr5+ieRVbQHCmtluH5rtLKuWaMeRSoDRGqpJWsQVeL1X2/lRY9gLjX+ThFAdOe573H2mN4byrKTM09+RRb25a3HybLDsNhqOT4y6owINoYhJa4vOsX0RvvIbqyRoZV3evck/Fv52gPaM9bAQJuuFidKMnEwaxs/n9KaHNQQS8wgoc5mR2BgCFmhcbyh6KsAXR2UymjMnPQgUqLTECjJkBUTbIZqZBasxKL181Gr1ECWCBwS8tesYcSOpy1tCnQcVwfATqXBOjuXtplsYeibMg5j+l+CUInKGkm8ug6V9hx88N3zqJHyYCftIyUIN4x/HkmRnf0MopY+gjNoPy0eOV56gOc7Xks1h01yhSWJ8z+MLvH92b3xTG47jq3F5+tfdkk2MGPUKX1st1vxxKXzERnStKGGBipTif2n6x9DfnmWYJ26bSI5nZY0AhcPuN3FiOFM7su2uHY/QNQWvdiCYzAtVgF+2fcxNh9ZyHbFvrRuCYM4I5cQkQo9ZVcU8GRCWgDEJiqqzHEoxjcUy6WX5cbx/0ZCRCeXchVByaX/sWPX8dVYtPMtWGVzA0FfoicacVXG4yw87AjEFDtWHvgf1mV+A7vdt3txfvlNhmAkx3RnBgap35/pE54vz/RM2FZMvgo7FazP/D/sPL6UwUQO2pwE6LR7obFHQtJXjXqaF6VCQJo0uGrw5rJbuDTSK1aYqhNBzkwXDLgVHWJ6uw3IReWbAkVW8MWmJ9gph7IJVP71WzQ6TdeEwZjY6xp8s+XfKKo85jFL3+x1qffTN3kCzu17YyM70N/inv6c56gvHSH79/nrH0cdsV/c12NxNxCAPbXvjejXcXwLWTdt05vFVfl4efEdsLJznmiCyq1DmCkSsWFJSI3rCXIc2XLkVy55FILXekSFxGNE16mIDWvfKtFzbdFWWVeC+Wsfw6mqXK/GeofYnpg17F+/OwurbZ7EmXOUen0cO77a/G+Q4x1pnXhQ1UG3+IG4dOh9CHDK5NJdC4DoE2zkLK0bgAjAkNSpmNz7ahfdLgE9aQwRN32o/kxxyZJd87D16BK3LGl6ba8kgIj1FUlLRkQz5roKvPYLAUSkQ9dgtaWaDlDZ2J3nzRPlBYqwbaYM/vHSg+ouglktGv1NxuQEIOjQK3E4zukzB6GB0QKc1WjWZ86wOGOu1AUkkqg8rA6SZEVp7QnsPLgW2fn7UVadD5tSDUVPcB5B1yYokg06qRYwh2Byv2swoPN4BOlCYCOWkLEO5eajmL/ov6hS8mHXE9vAACii7Kt1ABGXaXCZmZ1xexskmw5BciymjbsRHaMHIEARulwWqQpZJdvw46oPUCsVsfFFVHBHzBzxL8SEJTnmaT+D6IwZrr5fqEocKKspwrzV9zNL37NCuoQBHc/BOb2ubpFQte8Xefr22HB4CbZkNy87YbfbccOEh5tkHzsYhwCzYz/b8ASXuXlE2UBJjGkY2+Ovp8V85PT12Ok9sh8gOr396/7oTJ+VcLhgC77Z/KI6iH27mG7tBmFU98vQPopqQinEEy5KheXZXHZ2siwbJVV5jTOEioIbmgKI1Dpuq7UWH6z6F4oqszlj1nCCSo5Jx4wRD7BoqhYL2WxWfLzmX8grP6LWjvp2LwQSxIV14MzOxN5X8SJYoiDMX1LmY0ee5s01IIhZA6LcbNfxZcgvy3I7CfdLmYQpfa4TE68kXG2q6srwxq+38YK8qcWJaxgvlhLx4R0wqOO56N9xEjs3uWWTOVxnJC6FI7aTWLycfoSIAkHSago2hmPOuBfZPW35/vmqe1TzqSDNh8XdE+yTMh7n9fEDRG06wnk8A3XWarzxy99RUSfKfd2NLW2RmBTRFVcMux/hQbHqHHX6x1bD+66pq8BzP9wEs0WUdCVFd0aQMQSBhkD0SByEAanjXajZbdpv2sEoO67YsSl7MZbt/cShPee2/1QGx7i0GRjV7ZIWM0pOy72cJQdlqEOR8f2217E7d6XnskpFQlhQFG6d+Jq6AFFhEi7rsuPXfZ9i05FFTjT+xu9C57j+uGzY3Q5AUGMyldUUNstgCjKGwkR6Ewrw0+55KkPNvc29AIj6NGIQvfaLVmLWgFOtat2QpuM/znuPXcxIE4/ATnJ4I1F6dqeU7NBMQEQCQkWfJHJZ1WFK7zkY1HGKo/zXH7ecvpepHiSiGETVhpKskKUaNtDYvncF8ooOospWAouxEjJCmOWol+pYCyg1aiAuzrgJIYYEoTmnU2CWKrB809fYc3wZrLoSyDo9s3dEgNsaBpEKEOkEWEXNYAtEckRvTB/3NwRK8QiQjZD1Mup0pfhxzSc4XLAZNl0FIkMTMKnntUhPGuGSyG0rgOjSIY8gJVZz/Dt9z8t/ZB96QI1HbLY6fLz2UeSWCUOY5uIRmm0DDaGYMfxBUJlUPZPxt49JfLjTJjclV1YLuSQ3h4opCkKDIprVQSKB7EW738HenNWczG42piMTJ50e0wffjbTEYT4JYbf2fv/o+/sBot/pCQmqswKyGXxr2d9RrWmVeLOIpfeeKEMS0J4AlfSZSI5OE8G2+psMG44U7sDGzB9QUVuCkqqTnEtRQzv8bcIrDMhoDCD+76rDSUFZFj5Y/aAQ9iImhjP1QlGYwdE3ZazInqvSMeQW9eGqf6KOs9kNRWPo4I3FK0X+UEFEUCxIICyj2yXoHN/PUVJG/eOtS9bv9BjP8tMqTN08WrwbCzY87cIcc6byT+49G4NTp0Dv0DhR2Ar7nRV3u7GfFIt2DsghQ5KMSAjviLHpM9CFSg51AW5LBZwfCF0DWW5+uOp+4WDjVAx3Oh+cBppelfEUkiJTsWjHW9ibtx6yClIRQKY3mBARFMMuhhSkKlQ7zoFAE41fAxm9EjNwwcDb/Ayi0/DwiAnxwZoHkVuiOfQ1cxISW4QeE3tdhcGp53LZDS0if+tms1vw/A+3oKz6FAx6A26fMhcJER1+0wCHgldyGyGR7+KqEy6uJU33B4le6nFNxlPoEN2j1ZoJv3Wf/xnOp4EzS3a9j81HF7sRl9ZAIIGFUHnVQxf+TxXwrAeIaH5ecWAB1h36HjQeG2aTNKCEvuuXDb2nHiBSE0/fbXsNFpUB1xA+p0VReuIwpCcNZVOOn3a/j61ZS5otYWSAKL4Pi/prqnZUYvbaz+Ri1rR4OivR6AMYICIwqrymAO8svxvVxDhSmavEDOoQ2R16g5HF2ElbTtPlIwgpPiwZ1499HoGGIJEE8SaO+zMMpt/pHhwgkUyhsASqKCQIxqJUQZKqsWXPchzM3Ybj1bsg6U2QFT10khUGRYHRHIFZ592NxMg+IqWq6CHrZJRWH8OXP7+CCvkYbJINihQMu0yLy9YBRKwVajdDr1dY+Npkj8KkwZehZ0oGAnThfHhZZ0O57Tje+XIuao2nEBkWgcm9rkZPdqZ0LRs6dmoX/m/rcy7M0ZaIVI9Pn41eyZRE8N0e/Xd67GfNaanE9ec9H2BT1mK3zEzXzpDQt8MYTOx5FcJZyoEUW888gKi1D5jWkwTw78/biB93vMFOrp6bhLDASFw9+knEhib7SQlOHeYHiDyPntO6BQXYb6+4i4MODkZ8PpsOkcGxoEV457h+XD/Jy2pJ4QU2vSxHCrdjY+YiVFtLOYinrNjt57yJcFOsCwqrBY5bspawHgdZHrrID6nZttsmvY6YUCpNYNlo/nySkwmVHBFTQ9yFMx2b/lWo2Gu/EeMpIigBIaZw9Ekeiz7J4xAUEOwPrnx+/r/nDkLwtKquFK/9fLO6QNCuRy0gUBRcMvgupCcNVx3MRFKOyl3eWXYXa764y7bSZB8aGInEiC6Y3OdaRIck+ezgRe/Xgg3PIrNwm1elL63tTQGMCfyWWBIju10EYnp8sfFZFFUcY0A0yBjOZRA9k0dhe/avqKw9xf3hrkRDXY6hQzQx9x7210i39iE1hcEpCtYc+gYrDy7wKAypwd/Ecpw2+C6u/RdCtb9tI02hV366j91CTMZg/POiN9iR7LdrCogKv2T3PBw8udkLBzjxVYj8f/auAzyO6lr/s1W9d1mSZcuWe5d7N8UNTO+Q0AMEEiCFJC8N8uAl1AChdwjdFGOwjQsuGPfemyzLqlbXqm6b951zZ1arst5Vs1f2cKr//gAAIABJREFUzPclGDw7c+fMnXtP+c//B8ZwgYKIL7XjDFvArWVrV+5qLNrxopJwOY3nQa089gb8ft4HXMxxX69pfd1xYiWW7HwdNqetDf9F+AKUILpm3O9ca5e6Tv5z0S1osHt24qdkXoEpA67mvWPV/g+xgRJRbd6H9hUJN076E3+Pkk4ESDTfGhsteGH5fUqRoLm9RfFLhslgxoNzXudgeX/+j/hy+4uw2YmgWBTIokMScfuUx5nT64ttz2Nf/nr2rVSsIRXLHp77JqOqRWGr/Z7cGZ4J58DtlOQNtYIxopn/AYdkhU624njpPiz88RVYnTWwyjbodEQWbYPJEYBxmbMxYdgVCNSHALKR1cVssgU/7vwKu7N/4HYvagmzOuzK++y4uYgzsL7BArPeBIMjGJmJWbhowjUI0EXBJJnhdMpw6GuwPXcVVm75Cg6DDRcPvRmje1/QLDlEapUl1cex5fjXOFK0qdl625EEEe1fk/vfgLSYYYgKFv68dviHBWh9PFK8HQu3Po0GW42XZI9Yo8jvnDHwJoxOvxDBprDz8n2SSFN++REs2v6iUBFmzsXTH7RaD06agMtG/0orvrYwlZYg8jZ7uunvm7gAgC+3PcfyrQSFE6gJHw71NEWG1aQPxMVDb0NazGBEBycqi0NTkE7w1sKKY9iQvRhWWw0uH/NrxZlp2hRoTOT0fLL5KRwt3sKOo+oMqqiI+PA+uHXyozAbQ3hDpgoMZbu/2PosDhVtYR4kPpfla0lq1MGbL92FlM/CA+MQYA5FoDEQg5OnYFDSOBj0gXyuaJATv9OOHmABRpw5UdtQjedX3AVqM2w6xNyjqt6VnCCa0MzZURNERFbd8n3TfAo2hzHxZ0b8aIzvuwBmI/XpC6UYT0SjbVmMrrX/5I9Ysuc11NuoItwiQFD+1cevzutL4TYxGqMTzBvw8yn/4LaF/Xk/Ye2hzzhu6B+fxUGPURcA0kzJLz+MjdmLYKkv51Y92uT4G3LdTQy6d9wwXDv2D1qCyOtbaP8JNKeq6kvxzto/obK+5DQ96zT/1PhPRnhQDOYOvRN94oadceeiur4Ci7a9hcq6cgSZgnDjJGrhEXwW3X0wcqj6BLZkL8HO3B98rHKKCG5cxnxcMPhGGPVnZqzdbYueeX0ZBRXZeGPtI6IQRBqhbSyCrrkuy7hr5lNICu/jxjtIH4KMPXk/4utt/1ESqwT9bLENQEKf+GG4btzvYXbjMKIEzFPf3eY5QSRTwHMNJmVewWjl7SdWYOmuN2FtiVRSONpobi0YfT+GpUxmlBq1qFN7UE19FV5c8YBY/1scIsEjcwX5vgufBykCrdj/ATYe+aaJ60jWYUjKRFw66h4Y9YFYsfcDbDhGiClKiInnJe/ld/PeR6A5yNWK1jPnRU8atZogIuky8h4V+jhSJ5OBBtRiT+4arNz0KRqlSjgJieOUoXc4EYhoXD/nASSEZsIAgYR3gBTSKvH592+j0HIQdXI5JIPgdOvowQlKqw1B5gAQ33Bi2ADMm3wT4sNTobPrYTTSxyKh0paHd799FhXOPGT1m4uLB9/cjAuFUMa5pXvw/d6XuaDUsgWnIwkieiaav2kxIzB1wE2IZUXijj9rR22k/a61BcgfqbfV4sOfHkNeJSk3ekp0iMVW+IuETDdh5sAbMChpAiKCYt3ep38lrQWdQld53WwBLmKcLD+MtQc/QW75QZ+SQ+Ib0OOKrF+zzVqi9c73uakliM7yDKAWnR25VIF7A1YnOWqn4ylpayFRgxUhAT8ocTzG952PxIg+TArcst2LRXtARNOCxNH9I6VFqaahAv9ZcX8bzpSotBHvRmZCFnR62pTFB07Ih335G3CwYAOq68vYsRIOp475iIi82KDTIyooEUNTpiIpMgPELSDa21ovElr//lmelD7eXkWc1TZW4bnv72IEkWs+8WsVAcSCEb/GkJTJXAUWv5FYWezVHx5UEEQGhvgHmMK4gkuBSnrMUIzrewnLDnPqkBBxHdhQWM3MYcPiHS/j0KktaLBalJBAXE90dyvIvfZ9el6tRGpvN0/4KzLiRzCx8f6CTRxApEYP5jZKEZEJ0m9C9dVaK/H6qodhsVUKNGGLZPGw1BmYN1zjIPJq+A6eQGvV19tf4IC3OZqrbUdGRUEQemf20NuRHNUPUaxmZFS4tsTy1pRQEu5I1xyC+8c9keizc6O0ErvG0SbPm/h2Vd4V4YRScswBSwMhUQuwav9HyKsgR8yXD0cEbYGmMPx8ymOIC0t1qa11jT20q7TXAsT/9tzSX8DSUA1dGwID6gquLuWzh92OsX1nu3ij1BYrUpJ6e+1fuA1NTZioY2H+DJ0eqdGZuGnCn7iFSz0qLMV4+YeH0GATHFotD2qJnz/8TozpcxGvl0eKd+DTTU/Bamvw8BlJmNr/KkwdeCWMeqOyvssorszBG2v/KNqZuXe56U5c5JLBYh+3T/87qNC28sCnOFq0VeGuEOeOSJmO8RnzWDSDfLUtx5fBzn6OOOjb+/28d5ij6Wy0m7b33Z8T56vrjsoH5UqbiBZ1Ts6gBq8v/BPK7SdgIzVc2QCzQQZswKC0iZg76jYEGsgXFXuwg2gfbGX4fMUbOFm1A7LB0Rwxp7Spt0WYIGyqroVK4E5zw2ACbBKiA3ph7oSbkBg+AIG6AEC2Q6dvgB0ObNq/Emv3fonIuBjcNvnxVkWgE2V7sWz3C20mh+iuHU0QqfMgNXoYZg26HVFai43ffBoUG27KXoyV+/7brJ3Qow+hOAPUXpuVfjGGpkxhGhHyT1T1YP5Umk3RrvJHmuZ+R/x0QW+iJLE88s66+enKsMknoS4E4rLLqziMH/Z/jCpXge90z6YYQZaQENEX14//A8KDorQEaYvZryWIzvJyQE4WTe43Vj8CS2NF58MHGQgPjmVJ2tSoTESGJEJPySC3K3ts6ZGd3Crw6eYnW/X5i2BIh/svpPayhFYfkqrK5nBaOXCxOx3MbWDSCX4Og8EACQbXZqslgc7yxOui23Olw1qNp5fc1nzOKFEFLcNE4Dm2z1wOLNRgktoKPt/8JM9NmguRwclIjOiLxIh0Jv51KZ4xaqjjg2V1Ncioa6zBmoMfI7/iIBrsdahtqOKNxcFtnUzF7oNaRDvHIYGRU5P6XcEtmdSGxJVttyqdOzF1vbUWLyy/B3XWKgEZbnY7GSPSZmGuliBq50vw/XRawworj+G/Pz2BmsZyt8SHpwmoJFEY9WhAWswAZPWZiwhunQ1nx4wS8cRfQkS2Xc2Bpc5ZCk7bs56q36BIMImWyLYOuj4lzZxwcFBOPF71jTU4UPATqD2pjhICXNlUEp0edy/hjNF9hvSahktH3gMzFS8682H7/lq1Mz1YgOb7G6v/hJOs1OWhQq22pEkS0qIG4sZJf3S1BqrzqKruFF5e+VuWkec53uK90tuPCUnAXdP/iUBzqAijZaCw8jjeXvdnNBLJutscVBGihGC+euxDGJoymRPs9G2+teZ/0Mio07Yn7UhaI0fcDhMJIijonpxTe/H++n/A7iQ1mxarqhInDOo1AVeOuZ9RG6WWAtRaq92+f5n3pMigWOa0+HDjP5FbcoA5HcU3KCMsKBoPXPg8f/NibJ3YtLQZ65sFxPIrTM2tgALxToke8R/1aEQd3lv8BIobDoJSMbRO6xSuP8kWhCvG/RKDew9TFOmI68eIemcDGhxl+HrteyioOAirXMscgA4mqxbXpqKV2sJIs4BbWSQn/1eO03UGOO0yFwsCjeEINUVhzvgrkBQ+AAFSGGS7DjoD0TFYUFB9Ah988yrspgrccfHjSAhPb+YjUGv6oh1PorK20CN5b3xYH1w7/jGPKNat2Yvw4+EPYXcST1jbR2biJBAvUXBAZIeKcb69NO0sXy1Ac6q6oRwf/PgoSiy5yrzmndTTiq7MTqGuGBUUj6w+c9Arsj+j2Cl5TV0ckk5if0RcpWvXKfXraCLK9u1p1WIz+RuehyQ4a+kc4sclQmtSpqysPYXtJ5Yjp2QfrLKVu1fEcTrUlDiJfCfqvBnd+0IuKmg+SfP3pSWIfJu/3XqW3WnHe+v+ipzS/Z0mxGNAAitr6LkXf1zGPM4iE+9DM0LqNp6IPtIlu97A5uPLFEJd5TNTgoDQwCjcM+s5llBueTRVkVXQtjiDQwflgxVxcdcuSN36YrSLe7UAbWKNtjo8+e0tQi652eslx0mHqZlXYmrmNU2VZ6F0z5BQItcVS3nbmxZfrhOBpLvspVO2c2Ior/Iockp2Mxlpg62eiSjp70guvLymyKOMsldjtPooaOw65g4anDyJpcVTovuxw9jUuql4uZKEqpoSvPzDg2iwi1Y49bHVb2tsn3m4cMjPFGRgu0ej/cCLBWguU9Jk0fZXsDuX1J3alu1u2/2g0pwTBkMQr4/pcUOQEJbGLTUmAyWKaPHrurVPfBcyt8SkRg908Xv58pLpm3A4bMivOMpJn9MBgAhlYnNYUWrJx8nygyirLkS9zeIm5e0DekhJMkQEx+LGiX9CfHgaByDtSWr58lzaOe2zAKHBvtv1FjYT8bPDdpp1VrxjHfR44OIXEBWS2Oz9UaL9pRW/RanlpBIoN8v2QJaIBDQc91/0AgLNIS6fYPPRJVi29z2B7FEWO3Wto7lBLfe3TPof9E8YxcgdEtt4acVDvIZ7+pSoBf62qX9DkClExYViS/YyLN39Fs/jtvwWmotXjv0VV9wpYGiNiBO1bdrnduSswrK973Og7Y4MHJw0HleNFRwWgoKo67719r3V8+zsZjFgy7VIhs1ZhTcXvYB860FYdRboZSf0Tr0yN3SIlzJx2fRrERWWAKMulFsIac8m/qGK2gqs2vohCquPoKymmLmB7LAy2sgg6aF36pg+wS7JsNuskCQnI+WddgkmYzDqa+xIiOmFlIhMjBs6GUmhfaB30PzQQdLJsErkbxTiux3v4kTxIfSOycSNU//YbH+vaSjH4h3PIr/ygMeWGdpf0qKHYu6IX3uU6N6XvxqUJKqoK2jBFdl8vkzqfz2y0hdo6pJ+8Blx0R0yNmcvxYq973NC5HSHSFYL51rUZyWO+Yg3jYqvyRF9EREcB4PeDCP73V3XTujuq1KRt3l7m3dj0rMSMrmoMocLzZ69CpkRp7QXlFjyWFTEUl+miN0ogYX32wniXJ3EyNZrxv8WYQFRLgoLX35+vpyjJYj84E1TxWNbznIs2/MOrLY6kfc8XfLTw5gF5FvIiJNTRge17AxKGo/haVMRGZTADPfcAtHaVeJA+b0fH0NO6V5uJXAFQoo0sajO3cnV39Y8MIKw2OX9KbBftbasXksLCvxgwnXZEOidy8xh8a9vbwG1VDX33MWE6Bc3GleP+41ABSltVbyFudAL7s60ujWIakGH4Kotnk+MQgGwukhaqTXSzu1n1E5kddShorYEG48swtGSnXA4RGtkZ91890+CvpvLxzyAzERS5VGUSdzafY4Ubcenm//F9mzeUifGPm/YnRiVTpUOqo5rR1dbQCU0PGU5iU83PoNiSy5BaDwHe+5YbapgCxdDaawU7VmUF9JLynorsjpdMmy1SkaJqGvGPoxAEynReD7Es4l7UxLsZNkhfLPjVZTVFZ02QcREvArXmMpDpzqfvm5S9HuTMQDTBlyJSRkLYDQQkpDM2jW26BKDnocXIX62Xblr8aU7f1BLOyhtC+pUXzDqHoxOnwUDr1/q+5OxcPPz2HPyR8Gj6Obeq+9ZrzfgZ5P/itSYAYyiZPGADU/jQOEmrgi3dZiNwbj/oucQFhgtVnDZiY83PolDBZ4J0Unh8s4ZTyAxojfPL0ryfr3tJew5KUil2zp0egN+O/dNF8F7S9+GWvLrGizYX7ARy/Z8wApmvH3xxWQYdSZcO+5hDEiiRJaJ/S8tQeQPH5QddlTj5YVP4ZQjB1ZUESsVdEqCiPZYY2MAescOwAXjrkJ8RH8YZIUXjRgUYEW9sxI5p45i6671sDjKUGbJg50QRc5G0ZZJbfOSEU4HSZE5ITn1MOuDERYSA6MUgJFDxmNg4hgEm8JhQABkqwSn5IBktKO8sRgbd6/FpiPfw2B24LqJD6N/4ihB/8CFVSd+PPwRth7/BoTMb3nQeVEhyUiOpALUdCRG9PPYIkPIt6LKI9ibtwqnqrNRwet+a9Qg+SXXjvsHEiIyPMqI+8ObPR/GoL6fOmsNPtv8NI6d2sNrpcd9U2SIFOSkujoJD1qg6sBE7Tq1k6Mr/RHXrXW4ZtyDyEwY7ZXPR6DuxEJK6NMNx77DxqPfMjrodAki8ttp72pCQJGvpW5HvvkUtMaHBETg8tH3oV/CSKUwoPkkLb8rLUHkBysNozDsDfhwwxPIKdnL0uF8dJkDLSPYHI7+iaMxMHE8okISWI0kgGH+ovWBvi/aRF5e8RAq6oiktcUhAzdP/jMy4od7/fD9wKTaEM6QBZjYXHayjDBVw1qSJ5InTbwsd874F4K5vcC3BfwMDV/cRgmAqaJSa7Xg3XV/YVVBMVIfEBI+DpaIVi8ZdQ+GcaVaTdIqiVXIvDkup4q6o1FR82u6MG3r104g/i/aeNtK8Po4CO00jxZQ0WaUHN96fAVWHfiEq1r+etB4CZ03a+B1nHQ53SGeTbRbFlXlcnKIqm+ULGr7m2w57zv+3RJ6KjNpLC4bcTfLpGuJIf+YUbR2UzL01VWPMFT/dGszvzMZnHi5bdqjCDKJVjEhGuDEzhOr8fW212Bz1ru4CZuekgpWMtJjh+KCQTdwIoaCng9/ehw1DW1Lz9NvCTl03YTfiIKUIg15oGAzPtv8HKNP2zwkYEK/SzC01ySYDCaU15zC4h2vwFJf6WEll5Ec2Q+3Tf+7Ivfd+qpEFrvt+EpeD+obSXGtqXBAQXq/xFG4euyvEKjIhQu3rePfi3/MjnNhFDZYUYHnP3kC5ciDDRYYqTnMaWAAAUnbQ26EGRHoGz8GM0ZcidjwNBhhULAVVKgBHLIVjY56nCg+giMn96O8uhA1tRWA5ICsl0BNuMShqHca+NpxUcnonZyBlOQMhJoiobeHulrLaW+x6+pRUV+E7UfXY/2O1bDqLYgJj8UDs59pRuJeWVuMTzb9DywN5a38EPIBkiMGYHLm9YgPz/DZJyeeyJzSndh0bCGKqo61mSTqG5eFucN/pYlhnOVPwOWPQEZu2UFO5BOS15+PYHME7pj2D8SGkire6ddAta3M6mjEjpzVWLn/Q0Vp0hM6out8EqJ7mNRvAab0v5y/OW9j9Webd+fYtARRd1rXx2tzhVaWcYAqVLvfQxn1Gne6CqV8ZOp1lNYzsz4AydF9MSx5KuLCU1gtKsAYggBDECpqi/HqD79Ho72+mTNFnzllbR+Z/zar9mhKBz6+2HP9NCXgpArrwi3PY1/e+hZS1wp2R5bxywtfQGxYcpe32nSNicX3x1VqCfhiy7PYS9Vwqgh2xs933+dkoG/8SFw97iEmaG++ITmZAuSr7S9yRV8QJLtxL8mAQWfE7TMeR6KbilDXPLt2FZcF3IgSqW1m+d4PsS1nJauJtO9oQsHR71qjLdt3NU9nc9Jw/EMYnDzea4BA3ygt6sSvsmT3uzhctJ1Rot7Sn50dOyWHKAC/dNRdSAzv7bXNuWsso13FVwtQ29Xrq/+MvPJDPpKNS/jFzCeQEtW/mZpZVX0ZXlv1R+ZT9JhUl0nZMRExocnIr8xGTT0Fvq0PmpOUeJk/8g5kpZPUd1NCvK6xCq/88AeUWYqUdvyWwQShd/RclKA2s1OWPEZltzzU+jqRXxMqakTvacwR536oAge7T67Hd7veRl1jtSoXpLQA65Aak4krsx5AdHC8Nrd9nXRn6DwnGlFty8N/Pn8a1VIRHKiDCXqRIKLWML0dkt4G2A0w2CLQL2kUJg25EL2i02GQTYIfkVJFThuJpLHiqEPnRJ21FtU11ai3NqDRYYHNWYMgQzCCA8MRZA5BaGAEjAjkVjPmoHOSIIUMWUck2HUotpzA5kNrsePoBlh1dTyXxmXMwvxRtzebg2sPfYBtjB5q3upM/nda9DBcMPhOhAcRH2j7nZTCykNYuvsllNfmtfru6Xq3TH4WMSEpHbr2GXq95/5t3PwR2qu3H1+FFfs/5qJV60Ls6czR3B9hQAChm9s/bU5vc1lCetxg3DDh90ox2MvpshNEr0KI0G93v43qujIfn6sD7TVuQyFfmooPl4y8kztqtHjW83vSEkR+sMyoPe+UhNl6fDnWHvwClXWtpSzbN9Q2HCeXfpOQkg8PiEJseAqSIvogNqwXKmtL8MOBz1oRVNM6Qu1Bv533GieUtOpY+97EuXy2gK46seXYMizd846rv9098JSdDlw34XcYmDyeEx1+eSiJVHqe/65/DEeLd8LhUVrUxydQunp0koTYsBQsGH0PB8vualPufBdvrP4jTpYfYkRWyyPIEIJ7L3qGkX/ahuaj/dt9mjJruQ2RFB0rsWzvf3GgYBMjLDqbLGn3cE7r88kINIXirun/i7jw1DYdeZWAWm0PouB92Z73sTdvo2i36WoH0W28ZEm9pGO+obnDbkPv2IHQ6wit2nW8B11qz/PyYiIxvuHot1iy6902OXpaJ1aILH86Foy6i8mq1RZg8l0W7XiNK8GC66d16tG9adjpoQuLAheiT02ITMPNk/4oClIK2TQj4GRgzcGFWHvoKzTYalrRkLq3LqotyuK/tTUeidX07pj+KPs1zddVJ2x2G7d1fLn1ZSaL5e+JC23E7UGJzwxcOup2JClJ+44E6ufltDsDD03vyiHVY0feGixa8wmshgpIkh06uwTJaYBDL8OmI/SkmBfEJ2RwmBEX0gszsy5BUlh/hAfFQe+kpKGY5TSHZJ3gOSG1M0FRTskbRbWXWndk+h/xVaskwHQuEe86QGqvRDa8fs9KHDy5A85AK2wSIZiCcffMx5ifUHDViYLs22sfYJ7ElsmA6JBeuGTkbxDdqQQOFaTXYeW+17lzoOUxuf8NGJN+qcZFdAbmqudbNPdH7HYr1hz+imNEUosWHWUkMtGNG7mvz68MdUrmZbhg8PUwGtqmQWjySYQKa/apvfh6+yuoqD2lgCJ8vWH7zyPcp0lvRFrMIFw68i5EcVKfbKf5JJ6sqSWI2j/PuvUXxIny09HF2Hp8JcosBQKR0d6EKWeefcsQ06XVXlePxKGyjJToAbh16l8EjNofFqRufQvaxX2ygBJI0wQ9WX4Yb6/7m1Ktbb1hTcm8HDMHXef3BMu0gX288V8sSU+cXJ3deun30cEJmDfqbvSNG8oVxeaBiAjS6Dt/dul9vFG2FVyRIsW9Fz7N6CPt+/NpdnbqJBX+XNNQheX7PsL+/I2opXYYD3LgnbpZB3/cK7Iffj71L0rSvq2LqEExJbuqsWr/J9hyfMVpSUo7OJRWP6MkKJFVzhx0LfonjGAVKkGeqTljXWXjzl5HTU6X1RTh5ZWPoLax0qdLUgL77pmPo3cMJf2EQir5EIROW7jlJZHkZjWaJo6i5pBklcBH4e1q0ZJFnENzh//MhYxTeeu4SxLgNgRK2hws2NJMip4Hr2RDXWr2zYrn7uORQKTpc4b9DIN6jYWB52fTak8jO1SwDYu2vYZyQkW5+WB66NArmlBxd/Ic5/ER92OndwufzK+d5MUCKiKfWrneW/4cjhTuhsNcBz0c0NsJ0WOETeeEXe/gZBElbyh5RC9Z5zAhVB+Lob0nYnD6aMRFpMMkBcIIPfScHBLUD7LkhEwtZjwWQhoR96dQMBPlBaF4Rqgji70MVZYSHM7dh11HN6Gq8RRsUh0cBjuckoyYwGQ8NPvfQo5cOU5V5+CTjX9Go7158obuM2vIXRjaa5ZX1Ki3iULtZl9tewK5ZXtaFaVCzFG4afKTCDGTIE1nvSBvI9H+3psF1LWa3tmPhxexsEAlIW6Ii8dvXo+E68f/RqzbivhM8+dqStJTAjSv4hi+3voKiqpzfESverPS6f+eyLkz4ofh4qE3I45b4HQ8tTWfxLPdtARR5+Zcl/9aDRYPFm7F+sPfoKQ6DzUMKfTtoA3KrDdzX3RLaKpvV2h9FlX1pmReiouG3ACji2i4o1fTfncuWUDlNqHq2FNL7oHVXtcmAW3f+BG4YfxvFTJdv9nRWr0KCn5I9ebbXUL1psMjVYKZ2NAkTBt4FYYz7xBVI1VZcbdgRJYZdv7qyj+wQkPLDZ/WhEFJWbhm3MOsiOU/DsG5NJNbPIuLPFxmSPe6Q4uw9+RPoFYa4fyf/WNs+kWYO/JWmA2BHgYjko/E17LhyBKsOvgpbPa20R1d+TSkrNYrqi+mDbgKfeIGu0hX6R5+Ue3syoftyddS5jgFHe+uexzHSnY38R96eC6VgHlk7+mYN+LWFohiGdkl+7B053s4VZ2LRnujQO64CglKgC2ULJQ8uErrLlTtSGVnQr85GN93NqvttDVfaE6X1RZh4eYXUVx1AvWNNaKFx400u2n4Ql1QLJpCGIEItuk+4/vOxfh+dB+BanWvbhOC+711T6CwUg1eCBZCtWaRHLpk1G0KGrRr1Ql78nQ622NXg2j1nzZdDf75we9Q7SyB3VgPestGux6SrCSIDA4Y7WIfptYxRj3qjbDVyzBLwYgJi8WYzGlIjEpFdHAsQgPCYNJTEkevgA4Ep5vE1NdiOjNyCXY0OmtRV18FaonMLjmAnQc2o6SqEE59AySDg1trKL1EQWq/uGG4Y/rfmhXPfjz0X2w5vqiVDx9kjsAtk55CSEBkuxM3pBZISWC6J3GS0vd1uGgjluz6t+A9bHHcMvlpxIamaYjlsz2xxeLkIsUnEMHGY0uZF62kJt8jyf+ZHjaJp/xi1hNICE9rtuc3jUNp7JVlFFWewDe73saJkn1KctLXCLcjTyUhxBzOKGYqCDQprImsv+aTeLapliDqyHzrxt+4y3ITmmDXibU4VLSdCYDrbLWgdh1SClEXDC632ul3AAAgAElEQVRekQCtzsDBY1hgOBLCe/MGlF9+lIMbIdfcmQ9QwuVj7sWo3jNhJPUSLULtxhnQsy6twvhtDhv+b/FtCk9DSxk+tR3mccSH94KkqHT445PS85TVFOCVlY+A0CMd2jz4U5MQFRKPi4fehEHJ49yg2i3ggBwnOfH19tex5fiyNjZ7EeRfRupBfS6AkYOZDqet/NHkfjkmpRDsUr+jJAuhb3bmrEaJJZ9FBZpQBe2FeHb+kalyeEXWfWJNVgLcVlclhUGHFfvyN+GLLf+B1U7k552/d8sr8BpArUF6A8ICIpARPwLTBlzGfDMUUDfF7WqCoOvHoF2x/RZQUXL0grZkL8c3299iKXc+PMwTRslwwkWH6yY8hCEpE5opmtFalld+FJuPfY/sU/vRYK2F1dHA6xr7LcpB9yb0ESHLiOslwBSE6JB4jO17EQYlj1WCZU/OOyEuSYa8CJuOLceBvE2oabRwkMsSye7cWjLxGem4JYy4jAilkRiRhrF9L8SAxDGcEGgWwMgSnLId3+58BxsOL4NdpoQqEdBQpZ7ayvrg0tG3MwcT/bv7/sA83po6X/snYkd/4UKHMeU0ZCIKAinXyXBKdhRVZuON7/6JBlTDhjoYJAlGh5D3poSQQ2eHkaekHg6J8EXUBClUgA16Yqe2Qe8wIzI4Dn2SM5AW1w9RIYkIMIbBbA6CTmdgjRcd4YRkB2wOO/vaxFVVZilGYWkOcgqOoYg7AayQJRtJqIFAdzR0u93B1xiTfgGuGvuLZuqk76x7EGU1ua2QFQMSJ+PiYfc1VzL1cfs5kL8GR4o3c2IoIy4LfeOzuKD31toHUG9tTRa/YNTv+BxVVa2jr0n7Xect0NIfof3/QOFWbg8uLD/OpP9NrYg+TojOD8t1Bdou4sJScMeMR1kdrG00pRDKKKst5iLC/oLNrRGgXTQm1SehVreIoBgMT52CSf3nIYDaot3N44KadtGNz7HLaAkiP36hKlS21lrFvf0ny4/Baq1Hg6MO9Y0WXhCIG4icHpI5jgnthcHJ45AUkQ4nnFzx3p+/GQWVx5lfiDavpg9Xyeb68PwU0N827c/oEzdUcQZ9+JF2ynllAVLe+2jj/2F//hYOBlqmI2lDmzP8VkzqP9/PZdplRlk8//2DKK3Jbzf0VY2ryJGcPfQWDOqVBZ3O6LH9gOzkcNjw3NJfglo92iIfpG/8lxc8xeSuzFGgJWjP6LeltuBSjTmv9DA2H1+J48V7UF1PyXerj8SKXTtkKgjcPfN/kRKVwUFGWwchQ44U7cJnm59HLRHsdtNBLTcB5hAkRPTGiNQpGNJrApO1dks2qpue4fy8rKqgKGSG31z9KE6WZ3MRynMiUcXp6BAfkYobJz3cBNd3+xGhlw8WbENe+TFU1JYwzwn9TyCkKdmiZ5+F0GYBxkAkRqZhaK8JLql5kaTy0LblqqaLt3a0aDeOFu9m3kYilOckl0wJA74ITKZARlVTFZnGPCJtKgKpnYc7w5paHkVQQS1sNXhq8X2oaaxu0RknYfawG5Ea3Z/X4WZhmCQhLaa/pjB5Bj8kfr+UkNPZAJkSg5TsM6DBaUeDZMEH37yMk5ZdkGUbt4RREklgfZyAjn7s5EQjkZpD1sPuIBlwSvrROdRy5mAJexCvkFMHnUPP8yY6PBrRUbEINgfBYDCxbHiDrR41jTWoa6xFcVkhyqtOwWTWEa01nHrCGOkgyTr+J/lHpKBGcvek7jd7yE24YPCVLiQb3f3llbejtrG1guasQXdgWOpFzdrL6Ml8adx97Ye7mLuGjBYeGI+bJv2Ti8ofbfgjiquzWymaTR/4c4xMm9vpVrYzOCXOi1up/ggtYOW1xdhy7HscLNjOf7YpAkPtI7HuvNnokxnTZxbmj7wTAcaANvd+lddx+e7/YlvOagW40Pl7t74CoURNjG4lEYEx6bPQN35YKxGC7rjzuXZNLUHkx2+UCHMFGFvAsZ1OG+xOB6zORpRbCmCXnUw0TXBRo8HIzglR4zUxT1Cw24gjRTux88RalNYUoqqulKt6VPEQcHHvWwtV+e6Y+Xf0jhng4hzwY7NpQzsLFiDHn3iI3lz9FzTY64V/r45DISRNjsrE7cRj5cfBo3A6HXh99V+QU7q//fBXUhzTk5z9nRjde4bSi62mZdsqy8sorsrDq8QBYrW0kfuRkBSezpUZJoX14Xs9C6//nL6li0hcaZeh1hlKvh8u2oHCiuNMYEuIoibHrfvNERWSgLumP4bwkBiB0mlxEH9WbskBLNz2Mkqr87shiSWxw0VKUbFhSUiLHsBopqjQeEa0dgh51/1m0+7gwQI0dzdnr8TXW16D1cfWWvIfJg24BDMGX6FUjWkeqqSpYq2j65IapEO2g5QByTmx2hqZxNRoMHHwqfIYNc2Z9lXARXVd8LgRcppaMOi+FIjTtckvEvcR6GcSDWjrEP6WjKPFe/HO2v8FyS+7tjCFDJYSBG2twYSy+N38//AarR1nxgIq34/EyRxykA1wQAebzob8mmN489PnUG8sg8TJIeFDSzoZOvZ7xX8jAmmJIT062O0yDAZKtlPilOaQA7LydyR7ppMlGCQT/9TpcDLyjYo/TqcglYae4GpgBJpkkHm+G8wGWJ1WSLIeetnAySSem4Qb1lEhTcbVY+7BxIzmSZ+XVtyGOmtrTrCrx/4VKdHEZdi05vuWIJLx0orbXdekxOytU5/nVjVSM9tfsEYIF7gd4/tehfH9rvZfYZEzM8387i5NwiZqkd/JPFuEFM6vOIbK2lOot9Uwh+YZO2Rgwei7kNX3wjZR7jRmijvXH16MNQe+4D2mq/kcaV026QMQGkCFgDTm/ByRNgVBplCtlayDE0FLEHXQcGfiZ9wTrzSHqTyOLtV6VZpGCcX5PPeTXRAO8QfakArKj2Nv3k/c/1lRUwJLfQU7QeRYOZ2CUK+pFa3JiaJq34NznkVcWC9NyvVMvPgeeA8xVyX84+tbua2xmQ+uzFWqVt014x9IikpjWLcnR/1sPr7KqfThhqewj9Se2q1kJiMlsj9unfYXNxRF84BH3eBFS4KMxTvexoaj3ynKUsp356qSSxifcTHmDf85TFyZoaMb+oTOptH9/N7u7CYciypcJhQUHCnagcNFO1FUmcsqNbXU6mJv5EBVBBq08rp6IU77pJxg8hIb86ckAcNTJ+LKrF/CbApshk5TUadFVSfw5dZXcbLsCGSZxuLLnKGLK8kddS9hyXHRuqHXU7BtYKGCkIBwVgFJix3AiCH6d5EYUh/Bl/v5+Ys/r4YnM9LntRV/5RZbnxvSqf016y6M6jMTZuIn9MLp0BTcNBm3q5KJgkOoObcb/XvL/+7ptarfztfb38SGI0s50Pf1oG/k71e+ryWIfDVYF5wnuOCcIs50EqJLBztkNOpqsGr7l9hycA2qnUISXLRGkrKimB/8/5xUtEOnJ5JpI0t/i7+h61LyhpB0dEWFdU4GjIQGlnVw2CnRROfq4KQWRro8JXwoqUR/FoOCTq/jNkVK4uucJk4SkT9Nnrad/G7Yce24OzHBxwTRVWP/gtToYc0SRL6kUxusNXhz7S9drWTEZfTzyc8iyByGpbv/g/0Fa1sliMakL8DkzOsZjaEd/mOB1v6IiwAL+ZXHmLz/ZNkx9sNJnKLRVi/QOpSYZL/SnUPR8z7d5Lt4pt9Xw1CDXo+7ZjyGlJhMJeGv2EvxY6m9fXvOany74232j3xyR1Rv1y0Zqo5WTdITGTZxHwWbwjgxFBuWzETU/ZNGwUQcdooCprIC+M9L7CEj0RJEPeRFdcUwXc4Zoz2OYn/+Vu7jb7Q1cFvN8ZL9nDBquWSQ8/PgvOcRF5qktbh0xYs4B6+hzq03V/+NpYFZfc/tYCddBqYMvBwXDr1OLN4qcaif2YPa5d5Z+yiOFO9u9Ry+DHX2sJsxOfMSBdLaegNmWwm1XNQ0VuGZJfejtqFKXNo9s8bIKx1unfo/yEgYrkG9fTH+GTxHRQyRw1XfWIuiqlzklh9GRc0p1DZQC7CD11Zf+N+sdityyw7zfPPkjrkH1/NG/hyTMucxWs19hhFqgtSklu7+L/bnbRZKfF5aEpsCaInRQGGBUU0tNDK1MQdyYSDAFMAV58SI3kiL7i/Oc5Ou93afM/hqtFu10wJqcnLdwUVYuucjJjb3eigtXJEhsZg34mcYlJzFqCBP86ApMd79yUP3e7UnQUTP/OySh1BQecInRKD4tAQqSSSIgr2aTTuhaywgg/ihKEFkBJx6bhdzGByoaMjHCx89hhq5GA6zaGmk5i5CARlkSgbRn6lEpUeAPhiB5mAEB4XCbAxSSNopqW9HZXU5qhuKYUU9HAQbEv1pkClgtUvU1cbJHskgcPuU7KHvyGgywmEXuB5KKDkbnQg2hyAmIh4mKQB6EpFxyqi1NaCmrgqTB03H9MELfGoxu3joPRiUPKO5L+BDhuhI8SZ8t/M5Fxl1XFgfXDf+MU7+fLzxzyisOtxqvk/JvAlj0i/R2ia7Zrp2/1UoGcMoZ5kFAggEcKLsIIqrTnKLObX9kj8i/BbvJYD8ihzm03IlWFs8gbs/EhEcg3sveALhwbHNCr90DiHpKNb8fMvLaCBBAS9iFe7rtV5v4jZ6g47Uf0V3DCVmTcZASDqJi1WRIfFIi85EQkQqI5rF/kPfZAt/uvvfwDl3By1BdM69Uh8eiLO6Sh6aCR0llj5+dgkR4xUpa0fTAiLpDPjFzEeRFpPJgYIWCPhg4/PwFFrY9+dtwscbnxUkvi6lmiZjhAZGMndKDBHYskSyfx30VZRWFeCNNY9y8lSVTT7tKNV4h1DucOLO6Y8iI2GYx3ZMdWOlfxLkdtmu99lxa71lS7zp3TPrcQSaCSarHX5lAVVS231QShsaBxIArEq7pbdx55dnMwcMJYq8h88S7pr1d/SJH8JtDu5HmaUIy3Z/iN0n1nNbj7fD3Rmj5NDsYTehbwK1MBiUccjcDiSISt2QUG580yqiStsXvFnbf/9eRU42WIm09nEuFskOCjhOozznFpgS38MNEx9ERvxgEVAyAk2oNPWUQ12X31n3f6iqK/cpQcQxCMchOtw962/MqcTKbT6xwvQUy/jnOGUIH0OSAzj5Q2kdq64Omw+uwNKtn6FWrgBxkFsb7dzapXMaYJCJqDwE4SERCAkIQ4w5CX1T+6N3al8OLgUEknTIrNixcyv25GxAdtEh2A12SAGAXUdJIBmSk9TQKAglBBHNAarm2Jm/y2g0w9boRGBAKGw1DsSbEjGozxCMHT2RSfxJzZTKACVVJcg5eQIBBjPG9CeV0yYuubfW3I+KWkLyNfcK2iSp9vJ6KCGwbA+1kTWhhAYlT8dFQ+5mNMcba+5Do7221VXmDX8QmUkTNZJq/5z+rUelFB6b3G5RiFSnEO3TIvHvXYWV2nTfW/dP5JQc8ImHc2BSFm6Y/BAnWd39F7rO4cId+GzTC7A0WNwIUDwbVfVJqD14QOIoXDL6DkbjuxfOiJdT7C30LAryT/FJRMuxeHDNJ+nc5NUSRJ2zX4/8tbtSmvoA9N+e/vYBFFflt1pAJOIgmv4/yIgfqlSMSV1EdY16pAm0QXeLBZyw2+14ZskDKLUUCwdb4R8Sjo6A+88acjVmDb5KaZnyHg53y1CbXbSJrLWmvgKLd76Hnbnr4HDYfQjWRQClBhfUx//IgtcRHRrv0bFSz22w1uPpb3+Jqvpyt0bS5g4hySlP6D/bz4m9u/8N+ecd3GtrarTcspzrvb2M5sPGI0uxaMdbigy9p6cV1yaUwq9mP4XokAQloBHn1zXW4Ps9H2Lj0WXt5h+ICIrCnBE/w/C0yVytE2o+rl4MkSd1faqqq6Z803x3DcTtn3PUt1GpPgH981jxXry/7mlGNbqCX2+XkYGkyHQsGHMr0mIGupT1epKDLgIT4JSlCLKDWovacUhAXGgCyFfSfKN22K0Tp8oQHFGSbGY/wyHZUN6Qi+c//F9UoRSSCdDZnTDqA9BYY0NibApCzZGIj0rGqGFjERMag2BEQE/tZQwPIrU6SjQ5oOfFz4Gc0gP4ZvVCnCw7gQZ9DeQA0XrGhNNKWxuH28RlBEpEyXA6iK/IDNlpQrgxGpdNvAFDM4YRngiyQ2KkkGhDAxzEzWK3I4QQEW7ehmj7as0LFGQKx40T/4mwoFiPSNOWJi2qPIqvt/8TlgbhZxAilJI/6XEjcbR4i0eZ++snPI6kCKHWpx09wQIt/RF1zO4+tnd/hH5VXnMKLy1/BJX1pUqy5XQ+CTBv5M8U1Dx9SwolmOzEidKD+GTDcyBFbiaE9+WgVlCdjmXpr5vwaxA6ySVY0MonUf8DfT3iBqon4gn55MsQtHOEBbQEkTYTxEcly3jp+z8ip/SQ0lbTVCKmKsnPpvwevaL7oLq+nIOP0IAIlvEW/BTKJ6mpK53Hs0nhW5GB7/d8hHUHvmY0BEFeW7bMRATH4tapf2LlGv9wPpoSRKv3LsT3+z+BnUiHBaNGu95pTEgCHpjzNAKMwR4DBfrWCPa+K3ctPt/0ksekAFU0773wCcSGU2tn20pV7RqcdrJfWoCSih9vfBE7c9cwoa+nGafyz5GK0u3T/4JgBVVGiViCjm/OXoHvCI1GPf5eYNyqIciJCjKG4oIhV2NCvzkwGcx+aSNtUN1vAZG4Fuv4ws2vY9OR5QKF1mpCtjFDWU5eQkJkKuYMuxH9k4ZzUrsnJUvcWyaU/gTvRndlTgXBNe8ZWvHMu9264AzmCJIpka1jP8MOC9btWYSV2xejSq6FzQYEWQOQntoXstWAKeNnom9SJgJ1odA5jZycMRHajV82EVVLRNPCMvTERM2kzVIjjhUcwNdrvkRR3Uk06GoAvY0TQTonJZQEgoiSSRIllgAYDYFwWImQOhgzsmZj6uB5CNAFMok2Ebtz0pR+yqkmYriWYDQ0T8LklR/AF1v/0SYC9YLBd2JoyoU+tZxTi9CiHf9CfsVBFyJORSFRPL1w62PN/k59LWZjMHMUhQZG+8hf1wUvVLuEX1iA1kFSP31n3RNotNd79oG5pU3EjnfN/Dv6xRMNAhWXZMhOGUXVxIP4ukAhOZ0CjerDE9IulBzZB1ePvZf/6Y+dBj48xjlxipYgOideY+cfgj7y/65/BrtOrGeC1eaVPwlTMi+B3qDDntyNaLQ2oE/8YCbW6x3bnysSvgYknR+pdgV/tABXoBnt6YSlvgovfv87lNeWCrUQhnu6h6RAVvoFuGzMHQgwBfnF47BrL8t4ZslDKHTxT/jQ3N9i9BcNvR4zBl0Gg96sVD1aPx45oaU1+fj30t8ISWYPHeFZfWbisjF3wWykoF2r4vnFROmGQdRba/Dvpb9FmaWQqVHF1+K53Eb8VvNG3AyCWdNBsPG9Jzdxjz/NJ0oxCaUe74M1GYMwts9MzB52PQKNSouF959pZ5zDFiBfgAQsXlvxKPIqj7fRktDWxGqqTAcZQ3DNhPuQHjeQiUO5CMDBgQ8Tstvs2oR28z6KFus+C2A53XyiNnjlNARdt705TxdWUW8E9nFKTtRai/DSh4+j3FaMOsmOuLg0xCEJs6ZciPjIXjBJgcxXZESAcEvIXzE4FTUlPQu16Ihtmg9BgE1v3u5swLpdq7B4/UJIwTbYpFomo6YUkMNBmVFKCxHamDTUqP3MDHudAVnDpmDOpCsQYkyCQTZQ5xoMekIbi+2clcxkG5hFjgtATfOKvsHXfrgblgYhS+9+JIRnYP7IhxEeFOf1m9pzcgVW7n+DKSToiAhKwPwRDyI+vC+yT23D4p3PuHiJ3O8xuNcMXDj4LuHHaMd5ZQEqEKzauxDL9n3MKHpxePZHSHzmwTlPIja0l8ITJKOsuhDf7f4Au09uhOwUaEzv6664Eym0XjrqNgxKHsXtmNpx9iygJYjOnu396s60IX23432sPvg1y8S6O3O0ken4CxcgPrG/EVTVjOsn/hqDe41l3gENQORXr/SMDkYkWATzMs2lzze/hC3ZPyhqTk2bAymFEEcDkVTfOu1PzFkhKgS+bh9d/1gCEis2QArUicCd4LA0232e00oS7P6Ln0BqdD8OiijRWlRxAnq9kbmESMmE7EQB/dLdH2L94W9btQKpBelgUzjumvVXJEcQykrj/er6t+4fV6RvpdRSyIlJQgGdbr6pCIcbJz6I4WmTuIJMSmoHCrbh000vobahWgl23NvD2n5OmmfUSjYsdRIWjL6VVchcMG7/MI02irNkAZHsd+JY8X68/+MzzMcj1nXfVmlKcRr1Jk6Uj+g9CQkRpH4q+FrO1qESyotIpf17jYquosKZf6Bez5Yl/ee+Km8WpVockh3VtaV4d+EbkI0OhISHYMbkWUgNGcgy7WLu6YSPovgaTBfHji0dbnPCNdE588TJJ5tcg/e+eQXHivehUW+BXWqE3qiDtcEuiKiJm4gJs/WIDIyDs9KMX9/8CMKD42CQqAimrMlqz70SdNMzCN+a/kPz72PR9idxtHhzm0IZY9Ivxaje8xnhc7rE66ZjX+BQ4XrUWasQbIpAVp/L0D9xAvMbLd75HEotrcnYqSvghglPcBJJm+v+M9/P1Ego/vtg/TPYm7eJkT+eXHPykWnGpsZm4o5pf0QQIZolCZW1pVi660Nsz1nHxNi83PJn5gVCJMsIDYrEnKE3YlT6NBgMxIN49vaMM2Vvf76PliDy57fTTWNzJyZlx4e/YCc2Hl6OLza/DpvDehofqikXTH9KCk/Hz2f8HrHcf699zN30ynrUZWlOVdWX4sVlf0BFbWkzokWBjyCFMwnpMQNww6RfM5fK2Z47NGaaz19teR0/HV0Kp4Mkbn0zu/pFRAfH4ZcXPYHQoCiUW06hoPI4Fm9/DxEhMbht2h8YaUeByoH8LXh33dNwOkVVr6k2I5JrdOOpmfMxdyShRKiCR0GJj4PxbcjaWX5gATXhc6hgB95a84RYd1vEKs2HKbPqzP0X/x+SI3vzvCH49qcbX0aJpYDnlk/zhNocoEPfhMG4ZvwDiAqOgcQB/Glv7gcW04ZwRiygIGZIEnnJ9vex7tD3ColtG8F0GwNSiXVpjvVPHIZZQ65AclQ6t0SerXWevq3iylzUN9a5MHo+25LjGkKT6NErOo1Jjn36zny+gXZihyzgEglwchKHZOOz847CKTmQkpgMnd6AIIRxYabDh1MgfexSLXLLDuH9r19Dpa0EdmMjZIMTEvMNSXDq6CxCDxlhsAXh4qzLMW34RQiQwqHXd0yMo7g6G59vftQlTe/+DFQ0GtN7Pkb2novQwBiPSSJSxSysPALiIeodMwwRwYmoqC3E6oPvILe0tdos3SMuLB1Xj/0bAk2aMEaH502P/CH5nxII0fz8skdQUp0n/FGPrqc4f/rASzF7+I0wGY2oabBg9f6vsO7Qt7Arre6+JOTpPiHmMEwdtABT+89n1LxMyXhfnfAeaW//H7SWIPL/d9TlI6Rvnoj4rPZGVl2wOqycKSa2+c83vSaUdHyJR9mRlDF7xPWYOfhymI3U8uDLD7v8kbQL+pkFaD4t2v4uo2RsjEgTRxONnPjzzEFX4oKhV3Gr2dncDNQK8YmyQ3h1+d/RaKfWL+9zWQRDMiKCYnHBkKuQmTgSlsYq/HjwW+w5uYm/raSIXhzUk8LDqYo8vLv+SZZEZ/6EFtBduh4pAt0x43+QEp0hiK7PenuGn02uc2I4Ku+VjKW7PsLKfV/C4bCJL8TDtKOZFheahHsv/AfCAiOQX56Dr7a9iZxTB7jK3MR/4s1AOvSK6o3rJ/4K8eGpiiytxp3izWrnz9/zxs4rE/kIn/30H2wnVTynTaCIfHUOFFaeEHM4pg26BAOSRyImJJHVomQdISqa5nqXrf0y6UiKujOBRewOOypqilFQmYvluz9BaTWJJzRxzvn0TgVlDHpF98W1E+9DTFiiwr3o06+1k7rLAiqcnd+12IntshMOkrXnbVOCESRr730f9zhEoggizkBdA+xSNT5d/gH2Hd+BGmcl7AYbqCON7iA8YT30DjMijAn49Q1/QJgpDpLdDIOxY/enefrNjqeYSNrZhiIl+QYj0uZgQOIkRIUkM++hp82DRmepL0NFbT5+OvIpCioPtanSR6jUeSMeRN+4LJ84jrrr1WrXPfMWUFs28yuy8Z/lf3ZJ0p/OH6FR/mzKbzE0ZTwj4zccWY4Vez9Dg7VWZWTzxY1GgCkYEzMuwgVDr0EAx5H+0JZ85t+Bv91RSxD52xvp5vFQIFFUcRLV9RXc2kCVNYIE0qZaUnUSRwr3wCET4Z4PVReZiMckBAWE4sZJv0KfuIGMkqDt0M7QQgkGnQE6N/nObn487fJ+YgEiYa5pqMSrKx5FYUVOc6lM9pcEUoYUPa6dcC+Gp06B0WAQ/9VXNrsufFY1QVRrrcH/fXkvahotilyxJ+eOIigBmQ0PiMKsoVciq+8srNj7ObZkr4SlrpIdMDplTPpUXD3+PjTY6vHVljexO3cDk78KHEfzgyrsc0fciKkDL1GUgMQ9OuXkdqGdtEt1lQVEkEpw7tdXPcrtPLQ2n/6QMLrPNFw17m5U1ZTiiy1v4sipPXA6ab32/aB2x2vG34tUSkDqhOqSC0jariv5fk/tzJ5pAVoXG631eHvtv3C4YDe3NLbnIFwFtfKQL5AcmY4xfaehd+wAJEamIsAUSE0/kCUVvdaeK7d9LrX50KJLnCuknFNUmY9NR1dif/52TsC2hwtDvQPtZTT2K8fdgb4JQ5iIVTv8wAJMEdSUZKR36yA0jyxDrxc7Jq1t7VkbWz0Vr9EOSHoHrKjB8eLD+Gjxu6iwnoIcYIMs2QBSOyX1OqcROmsALpt1Hcb2m4YgXQRg10Fn6PggymrysXjn0yi15LaZ0KGnJC6i4akXIylyAMyGIP6fitQjP6PBVsPcdAcL1uFw0QY02EjSvjWnDP2md8xwXDLyYRCvjHacX/S2JRQAACAASURBVBZQE0Rbjq7E55tfa5Obyt0iNIP0kg4Pz38WUcGx2HZ8HRZvfxf1tjolZerbt0diBll9Z2D2iOtAxQS1bKqR/Z/9+acliM7+O+j2EagcK7WN1cgrP46l2z9CfmUObI4GQb2iQHXVoL3pn74MTSh3RAXHYfqQSxATmsSLQ3VdOQx6E5NURoclCtlvjnQ7tV37MiDtHD+wgJpw2XB0ORZvfRd1jbWKolnzLYbmToDJzKpMlGAkeUvmCjhL04RQGS8seURscqcZg1q8jA9LwsR+F2Fi5hw02q148ptfwdJQIdrCIMNsDMTPpv4GKdH98OPBJZxAstutbe6c3LIZ2Rt3zfwzwoOjtSq1H8zj7hqCcMacqKqtwHNLfouqepozpz8o4XjluLsxIGkEvt3+Xyambi0o4PkatMxHhcbisjG3KwSQRi356M3o5/nfsyINSXFb6/DW6n/hSOFuTkj6fDTl0dmtIH6TsOBIzBpyObedhQSEIiQgCsHmEIWLTiBBfE2Iu0sZ07dQXVcBS30lyixF2Ja9BocKdzO3l+DI4+qDT8hQ9+eLConFdZMeQL/EwdCzjP1Z2px8Nvp5ciKxTDPTNB3MGNiM54TWuybS6Q7ahJdpGTK1kElWWOU6vPfNG9ifvwtWYz1kqYEJqg1SAPQ2MwIQgYdu/QNC9NEI0oUBTh2YeaETU+Zw0Ub8sP9t1DQ0b9dv+UTB5khEBiUiJjSVfW866q0WFFUdQ3V9sZeAX0JiRD9cOvI3mnJZB6dKT/8ZJddprV+48TVsOrbSazGAVtKooFjcN/sx5JYcxVdb3xB+jI8oU/o9cdMNShqNK7LuYDl7SlJq66v/zCQtQeQ/76LbRsIOnq0W6w4sxQ/7vmR0BDWZqfgFtYLcuQGoiBADLxAcuAAwGQMxpFcWLht7G0IDI7Sgt3NG7jG/VgMLSoZ89NPz2H2Cglm11cyt4YzQC5QYiUjFVePvQ1pMP67Qno1NggLwXbmb8OG6Zxku23agogQwkoS4sGTMH3UTBiaPgUGvx/6CnXhnzZOKNCgFJDqMzZiJeSNvxP68bfhq61tosJJsaNtHgDkY1034JYakjIFez9om2nGOWkAlWD1RehgvLf8rrDYKNE5/0Dp+6/Tf4/ip/fjp8Pfc/uMruoyQbOHmKMweeS2y+sxg5J6ADvnaMuRtdNrfn6sWULmyiqvy8PFPLyHn1CE4qC2dgRHczOXx0V2JGUYKiVYcASCVERIQwUiifonD0Sd+ALfWUnuB0WCG2RDAc5QSSi0Pm9PGv6f2MWoFbrQ3cgKrur4SB/K240jRbuaA49ZmZX9R7yl4LTwcSu7IBUqRwPx480bdiBG9J/J4+NfawuwnU50SlULqXhxKgsj1grqgINmsjc3B5NS7jm3Bx8vfhQXlcOjrYdDrAKsBRnsIJg6djnmTroAZQTDrAiFTgqiTGhz0/W08+jl2nVyG2oaKZpyOXfEiaE5Hh6ZhzrD7mH/obPGEdcWzaNfouAVontkcjYz6P85t62ry1fM1R6RNxqj0SVi07T1WYSXEqPgSvS+S5OP3jsnEtRPvRVwYKaCRiAsVEbz/tuNPqf2yPRbQEkTtsVYPPZdaW7YdW4fPN72qyF0KR40/5E58jKrjSNdQ4YmqidQFgj94SJg/5hZMGzTPJc3cQ02pDdtHC7jI7WTgVFUeJ04KK4RihvvcIEUzMRV1SInth6vH34PkqDQFSeTu+Pl44w6dptKqyli28xMs3/0Zt/64b3TiaxH/T336CZFpuDzrNvSJH8htOvS8n218BRuPrlAqLxISw1Nw5dg7UVFbgm+2vYuahmo+z337U69Lm+PUgfOYmFrI2mvE1B16lT3mR6LFbNeJn/DB+ucEqszLQbL2Y/pMx7bstWiw1SloCO/OGM0xQmjMHHwFpgyY22oN7swe4G3M2t+fOxagtau8tgSfbXiVkTmcoFTQx+12I9RlX2lvDDYFIzY8idUeI4JiEBUSg5CAMJgNgc0MSFVuC6n1cQuzBSWWQhRX5qGw6gTqGiyKKqSSiGrnoFi5kn/KbF5IikrDnBE3cMKek0PtvN658+b980m4CMXk4WJHVdNDzUfrA1XC6R6PUUo6Vw7UobfD4ijHix89ifya46h3VsNoNMBgD0KAHIEHbnoYiaHJMCMQklPPKmjoRIuZOjQqrm3J/gr789egqq7Ip+Ddl7dGSKOYkFRMHXALekUN0gq4vhjtXD1HllHTWI1/L3kEpdWFXhORtB9MzpyL7OJ9KKzKg8ziM979EdV8CZGpXBBNie4LvaQXeV6tYOVXs0tLEPnV6+joYBTSxRbVMdo+qe9+R85P+GzDK9zm40oNKVDrzuZq3RXRRAwtK+zz9EfhaAlsuQ5/ufIVxIQmKJVrlRS1o8+s/a6nWICSQpuOrcKSHR+hsrZEiSlIQr5p9lGcQfN1SMpYzB5+DZKjekOvM56xRAnxFlDQ8fFP/8GWY6uZFFKd2yIGElwHBr0ZKVF9sWDMz5AW2184VPQ/WcY/v3kQBeU5DJuNCo3HnKHXMJro2x0fcvAi2htaHEoLRlpMBm6bTrK4MZqT1lMmdqfGKdbsrdlr8NGGF+Gwi4Tk6Y5AUxAHwISY8G3dFolPSixN7H8RZg+/lolMhVS3b1fwNibt788vC1BVmZA6Cze+gUMFu1HbWNUMP+Se/Pdmmab2MAHdaVodZVaeMujb4C/kKjchUWUmD6Z/0totfk0oJZEoaE+bmvs4Sa2M+GQI2XTV+DuQEU9B89lBtHqz3/n+90xB5GaElgmirlnhWNFFoJToj3on6uVqLN36NdbsWoZaZxWMBhN0jYHcIn/7grsRagyF3kFlUb0QbDUaugR1RnxChws3YEfOtyixnPDKEeNtfgSawpASNRhj+1yO+PA+GnLIm8HO8b8nf5fac5/57reoqCnx+rSEFooMjkFVXbkbTcnpfiZ8aFI+iwmNx5Vj70b/pGEwcMdAJxO5XkerndARC2gJoo5YzY9+o6J4OIR1J+yTZVgdjThefAAf/fgiKuvKvGaEu+uxBIpIj2sm3o1xGbNg0hMZsRakdJe9/e26VOWz2234Yd/XWLn3S9Q11rQZoIokkZOJQOePvBFpsf1gpFarbt88KMgQ3uanG15iUlN3Mlb6KyJbDwoIQ5+4AZg5aAFSY/sxZ4ZScOZv66Xv/4by2mLm4RqRNgH11jqs2vMFqhsqPQb09MyRITG464I/ISmit9aD7W+Tt9vGIxJE27PX4b8//Zu/D2+H2knRVp7R028pyTokJQvXTbwXQWaSLVZCZy1B5M3c2t+3YQEVKVzbaMHy3V9gW/Y6VNSWugjWW+syejKjGxeQ+kd3eiBXUl4J85W/E+utSkzc1MggkviUHVKhSe3kfVES9UGmIG5zvmzsz5ESla4UAJRrazPCryzg1v3F42qWEFLRYJ0csWsa0h8YTESS91Zklx7Aawufg0UupaoR9HWhuPqCWzB+wAQE6s1CaINHJDgVfczo+zTawqoj2HH8WxRVH0NNQzms9nqffkcnUUHLbAhGSGA0MuKyMKr3PEXOvmvSaT4PRDvRDy0gs7jKM9/9DuU1p5oLy3gYbbt9EklGWGAM5o28gQU3jNTq3slOFj805DkzJC1B1NNfpUzKDSTlWqo4akoXKMPBi/Ht9k8EakNkkM4KSbRAYshMwHv/7EcVLqK2AcE9/XVo429tAZWwmvh3Pt/0GnYcX9+6+iUrbYqKYhclh0gZrH/CEA5su1vRQB3j2gPf4Zut76LR3sD8GoTaCAkMZ76hfglDML7/hSzJ6c68wTGJJONkWTYq68qZePVIwR58v/tz2Gz1AgTvwf+KDI7FxcOuRla/mUoyTHPUzo9vSJD/EgrjjZX/y8l89WgDZ6b8lYKNcA+kT2Msgm1TsvWmyfczASRNQldySUsQnR/TrBuf0ua04scDS7H56BoQub+VkT3saHTjXbv40rx2Cyal6NA4DOo1CnNGXIsw4kvU1Mq62Ng973LqTJao1cwpUA52vQO19jK88ulTOF5+ADDqEeRMwEM3/xHxwQkwutZW4lQRRaSuPmz2RuSW78Wx4s04VX1cKJXZa/mfLs0ZddcgpWFTOKNHQ8xRiI/IQEb8WCSGZ5yB4ltXP7l2vW6zgCyj3lqLF5f9BXnl2S7VPK+ruVd/xPUVIdgcillDLsPUgfNFq7uS0z9rqjTdZsxz48JagqhHvke1pQxwOOw4XnII6w8ux8GCnSxbL3w0mYNcQkL4XtXrDmOI0hwF0CTj/PNpv8HA5OEINYdBrzcoLUTCp2R2FkltS+uOsWjXPJsWEBDWCny4/j84mL8ddqfDhWprWf2jqUAOzbxRN2BwyhhEB8cJxE43BrY0vpqGKnz44/Oorq9g0tSEiDQM7DUCvWP6cWKoJZqpqf1MZqLhgsqTWLnnS+zN3cyk3G0eyoYaYg5jkuvx/WZCb1BJqbvDnTybb127d1sWUBOSZTWn8My3j3DlTmXC6gqLEdFjamx/3DDxXiREpGjBblcYVbtGMwtwWy5knCg5jO93fYns4kO8brrmsbLOeY0fzqBdW41FBsymIMSFJ+CioZdjRPo4GCSziFe6ca85g4+s3aoTFmiWIOI2MwkOnRM2qRbLNn2BFZsXw+p0oH/yKNy+4D4E6YNhYiVWxh0LpHwn7u/tp7SPVNQVorQ6B6eqc1BUdbQVPxGJfqRED0V8WDriwvsg0BjSTnidt1Fof38uWIDmEtFB/Hf9i9iavZZjy645xKobaArGxExqdb8KAcYgLTnZNcbt1qtoCaJuNW/3XFxVwCH/7EjRXny64XUUVuQqhH3dc8+uumqQKRSTMi8Cca5QxS4iOIoRIgJqqJANao5ZV5nb765Dm1CppYjbHo+dOuhKaLq4qpQRU58yYYpI0YZUEib0vwC9otKVJE33uVz0bdU21KDRVsdIN1Z7Ugkw22h1o+ehxCf1bh/K343le79AUWXuaeG5dI9gUxgmZF6I+SOvh5FIqV3gvu57Nr+bDOf1gEQYTZXgN394Cvvzt7dPPtyj7QitqUN8eDKun3gf0uP6MyeWqlh5Xptce/gutYBKuE/zuM5agx8Pfo/t2etRWHmSpeUFH6G4paA8PItrm4LyFBSqgv2IfI6IoChkJg/HjEFzkRTVW0mkija17ixGdOmL0C7WbRZQ0TgSq6UR16AEhyTDrqtHTvF+vPHZf1Bva8RVs29BVv8pMEomGHVqSbb7E0Td9uDahc87C6hx5eZja/DxT6+wkm9XHOzH6wMwus8UXDX+dkV4QPgp2uHfFtASRP79fjyHAbITZZZTeG3VP5FXms1EjT3jEKR/5DgmhvfCsN5jkRqTgb5xAzhZRGTW3Vtz6RlWOldHqSJuSHnmi01v4WDhLpdimOuZ3aaySmSaEJmC6YPmo1/iUCa4MxjUxE3XBh1qK2YTgWrLuMadWNvJ8sonSo9iX952UHsaBfwCDteGHLLS4knqPFl9p+HSMUKxTPxnlWa1a5/nXJ1HPf253FUficflw59eAqlNqrOg/c/XhI2IConFgjE3Y3jaBBh0JM19loPz9j+M9oseZgGqPNM6drLsGFbv/xbHTx1GSXWxaCVW1vOzm3Bp4iaSdHpEBsUgJSYdYzOmYXjaOCbE1gKWHjbpzsRwXb4IsU3rIDsFGt6hs6HRUYWvln2GRpsVC+Zci1BjDAySAToiOuexUYuZ5s2eidek3aPzFlD5bCtry/DS8kdRUJnLwi0dI9ASHw7NfyKhHpo6FlePuwPhQVEaEKDzr+qMXUFLEJ0xU3fhjWQZdtmOr7e8j1V7F3OALYJMfwJze3pedxJJoXFLKJHpA+dg+uB5rP5EFW/tOLctQJtRVW0ZPlj/Ag4V7YPd1uhKlLTFYUHzmwgWh6aNxbiM6UwgGh4czQgfSil2d3XavW2Cxl5vq0W5pRhHig9g2Y7PYGkgNR/aTNs+xJcpITwoEuP7zcLckVfDpA9wKf6d229be7rTWYDaGt9Y9S8cK96vyHS3014uYl4JYQERuHDY5ZgykOTsze28kHa6ZoGOWaBJLEPmOUzcWj8eWoGiilyUVJ+CzW7t0hbKdo+S/Qwjo0LjwpKQ1XcKxvSdDLMp0KW0qiWI2m1V7QeaBTQLnGMWcDqd+GHfIizZ9RnqGi0deDq1IiDEifrED8TNkx/gjhGN160D5jyLP9ESRGfR+B29NTljRCL272//yoHpuXHImD5oLuaOup4JIs9utfHcsKi/P4VIEpXj8y1vYU/OFoa0Mg/VaUlOJVBPPbWdDU0dg+So3ohlRBFx+HSfMp7aSkZE2wUVuThRegRbj61Dzqkjrrl6Og4ZGltkSCymDpqDmYMu4WBFQ3b4+ww9M+Mj6fDDRXvwyU+v4VRlfisOCa+jkGToZAmB5hBMGTgbc0ZcDYM+AMRDpB2aBc6IBVRlMQU8SUs48R8eKz6IDYdWoagqD0WVeai31ndRK6Wnp3IvktF+IBQo48ITkRiRwvyHozMmI9AYxAUHtQWOrqZhPc7ITNFuollAs4AfW4B83VqrBZ9ueA27cjbCald4bdszZgnQSzqmhbh20i+QGp3B/oiWhG+PEc/+uVqC6Oy/g3aPgD7gd1Y/h81H1zaT4273hfzpBwwsknHz1F9iQv9ZHEBrx7ltAbXqbHfY8f6af+NQ4W5U11e6tUuKRi+CFqkJQ8F7IWRjnU47BqdlYXzGdIQFRiIqOBpRoXGMKlLYrJQkjEvc24NBm4IK5Y4uJRBGC1lrmTeJCFiLK/KxfM9XqKqvhMwE8HrIkoDhCuaB5pBcipv0Oh23M4zPmInJA2e7pD05KNGC+HN7kvvwdDTHHLIDm478gGW7FvJcU0msBbzbGzJUBhGej86YigWjb2Byd21u+WB47ZRut4DaelZRV4If9i5GXtkJWOotKKkpQn1jrehgUJNLQsNekatvmvk8SBcZjHvSUy0nqKxCtFdQe4+EAHMQokPiQO289L+Zw+YjPbY/J4u0IKXbX7t2A80CmgV6sAWoaFVSXcj8tocK9ihxpuqHePdHJEnPKP/Lxt6M/olDORnPPrLm7/aoWaEliHrI6+LAVenOIhTD3z+/H+UWkq/vKdxDXgxNC4csIz4iGQ/OexSRITFKBVyrgveQKdrhYarB8Pd7vsD2o+txsjwHlDSCJJx9Tz3QnCySJDidMkwGEwYlD0dWv2ksS08qCdRuE2QKYnSRXmdwISpUzh93ElX+M2RuhSAlwNqGatQ0WNBAymQVudhybDUHN7LTpqjttT0v6RsVsvbiYw0OCEdaTF9cMeHnSIpIhU4iJTYO3ztsL+2H55oFhCqlU7bjp6OrsPHgKpwsPw4r81kphxpEu/6DmD+EposNT8SwlDGYM+IaVgrRDs0C/mIBJ/GxELmv4qdQIpQENTYeWYuTpUe5Ok2iADUN1TzfbXYb6DeuRFFbD+KWM6X2YvoGKCEUZA5BoDGQ1/vU6N7ML5QclYYAllNualvXghR/mR3aODQLaBbwRwuwN0yCMtWF+HzT2zhZegyVVBQVGX2FY7NJvr4J9S8hJCCU1925w69FRuJA6HVasd8f37EvY9ISRL5YyQ/OEcgJgW/YfGQt3l3zAmzUknMuBZvEowTgusl3ciuOQa/X1Hf8YO6dqSFQ1eJEySEs2b6Qqxb1tjrXnG8zTlByLKK4LP6Fgmy93oDY0ARkJg5BUnQ6Qs1hCDSRrKZeOU9mcmiS8bQ7KRFFv5ThcDhQXV8FS0MlckuO4HDhXkY06SSqOhNkSWYhE1ehu03DUFJLBEQJUakYmjIa80ddD7PRBBk0n1W6JC1BdKbmlb/fpwktJEZK4gPfbPsIp6rzUVJdhLrGGlfbGRGkUtLUbAxixFxsWAJmDJ6PjIRBgpBaUwbx99d9Xo1PJPEFWanwX9w7iGVYHVYcLdyPY4WHUF5bBkt9BSfpRZJICTvcamAtC9CECAoyBiMxJhWpsX04CR8VGsv3dLWMqT6Spkx2Xs097WE1C2gW6JgFRCJIHFa7DT8eXIrduVtRXluCipoS9p1FSVUUaanwGRYUicjAKGT2GoYZg+dxgZYWYk1BtWPvwB9+pSWI/OEt+DAGtR2HPtx/LHwYJ8uyOcPrDeznw6X94xRJeRYZiAtLxJ+ufAZBASEaL4B/vJ1uHwVvNKxuJ0hOP17/OnKKj6Cg8oRI4iiH2gIm/rUpySIpZBJODqDVrhza5PSQnE5u4RG1D/H3IeZQNDoaYbVZFdirzGTXlFwSaCLRLkYBtxrkUDa2mTiZ+8en/Jna3qjNLSokBguybkK/xMHQS4amNiHOLgluDO3QLCCmalMkzGp2ShRdXluKdfuXIvvUQUayqXOX0HCJkakY328GK0CaDSbFEWv+TWjW1SzQ0yygfgtqBbstPjr3gENiSXFtMe1p71kbr2YBzQL+a4Em0YGmMTZYa3GgYDe2HP0BlXVVsDtt/JfUPhZkCmEBmRFpY1mpTOdal7W12X/fsveRaQki7zbyjzOUoLXBWoM/fvgLRjpwF0sbatr+MeD2j0KVFif1nb9e/Rxiw5M0RbP2m7HH/sJVbaZ5LcvILzuOxds+QX5ZDkpqTsH5/+ydd3xUVfr/39NnkknvFQgkoddQRFHAFRWxsF9BFjso2Lvu6q66KuqujZ+uuiu6qFjWtaO7igq2VVCD9JZAQnohvUxvv9edmYRkMpBhCCGEc18v/zDMvfec93nOOc/53PM8RxJ5pBwT7q8S0iq642l3gcZHe/C0haf5wgpUcPXs6PN0PmkKdLpAo9ISGx7HaUNnMTVrBiGacM/jpd+091UxYZ6wBnqMCt5uue35V7y5VVwuLFYzZqsZm92CUwq7lMvcOazUSi1abYg7dPLg+lgslY9RE4nHCgKCgCAgCAgCJwUBt0/iXXNK6RI836xc2O12zDaT2x+x2axuP1qpVKJUqNGqQ1Crte275NtO7j0pgPXTSgqB6IRpWE+eisLqPJ75zwOYLcYTpuRHXFCZjKWz7mH8oCnuhMPiOrkItO+ocIHNYWNz0U9syF/HgeZKDjRVenOaBirlHBt2bWKm9IVbyn8RH55CSmQa54z/LYkRqZ6kfHJpT5K4BIHgCBzcWXTo+0U+leDYirsEAUFAEBAEBAFBIDACgfgjng+mwusNjGjf/5UQiPp+G7lL2Lbl7/0Nr/Hl9k9wODzb+/rj5XI6mTb8bBaethStWtsfqyjqdFgC3rPA3NmePV8vLDYTu8q28PW2/9Bibqa+tc59utjxmIqcUjYhmZwofQyh6nAGJmRy7rjfEh0ai6KDoCmSUQszFwQEAUFAEBAEBAFBQBAQBASBE4mAEIhOkNZqU29f+upJd+JSfzGiJ0hVAipmclQal59xPRqVLqDfix/1LwIdQ7g8W4ak3CwuzFYjpbX7yS34gYLqfAyWJhoNDdjtNm8c10EOQe0xalOcvImv204JdCc9lcnRSaejScn4QqPJGXIamYnDSYxMQS5XtGWfdhdACik7LupV/zIDURtBQBAQBAQBQUAQEAQEAUFAEOhFAkIg6kXYR/MqT3oKF42t9e5cLP1dIJKOro0IjfaE6ohLEJAItCVld4EDOw2tDeyp2M624o00GeowWg0YLK0YTC1YnRZcTpfHfqRTdNyn6QS236j9VCl38r0QwrQR7lPQQrThpEanM37QKaTFDUKn1OFyn+AQ2HNFIwoCgoAgIAgIAoKAICAICAKCgCDQlwkIgagvt44omyAgCBwk4D7sqcOZx95/sTtsmO1md36iwqo97KvcTa3hAFa71S0qtQmqbUd3+j6hLWbaffKCdKS9dJqZXI6ULD0tNoMRqWORdrRJpzNIiah9haZAhSfRlIKAICAICAKCgCAgCAgCgoAgIAj0ZQJCIOrLrSPKJggIAj4EvMeBSX+V8hN5os/ajwZvi+uSdhI1GuvdIWnSf3anHadTSmoEUg4h7w2ddqhJR9xrlBp06lD02jBCNfquIY5tJ6hJxwe6yyAaSBAQBAQBQUAQEAQEAUFAEBAEBIH+QUAIRP2jHUUtBAFBQBAQBAQBQUAQEAQEAUFAEBAEBAFBQBAImoAQiIJGJ24UBAQBQUAQEAQEAUFAEBAEBAFBQBAQBAQBQaB/EBACUf9oR1ELQUAQEAQEAUFAEBAEBAFBQBAQBAQBQUAQEASCJiAEoqDRiRsFAUFAEBAEBAFBQBAQBAQBQUAQEAQEAUFAEOgfBIRA1D/aUdRCEBAEBAFBQBAQBAQBQUAQEAQEAUFAEBAEBIGgCQiBKGh04kZBQBAQBAQBQUAQEAQEAUFAEBAEBAFBQBAQBPoHASEQ9Y92FLUQBAQBQUAQEAQEAUFAEBAEBAFBQBAQBAQBQSBoAkIgChqduFEQEAQEAUFAEBAEBAFBQBAQBAQBQUAQEAQEgf5BQAhE/aMdRS0EAUFAEBAEBAFBQBAQBAQBQUAQEAQEAUFAEAiagBCIgkYnbhQEBAFBQBAQBAQBQUAQEAQEAUFAEBAEBAFBoH8QEAJR/2hHUQtBQBAQBAQBQUAQEAQEAUFAEBAEBAFBQBAQBIImIASioNGJGwUBQUAQEAQEAUFAEBAEBAFBQBAQBAQBQUAQ6B8EhEDUP9pR1EIQEAQEAUFAEBAEBAFBQBAQBAQBQUAQEAQEgaAJCIEoaHTiRkFAEBAEBAFBQBAQBAQBQUAQEAQEAUFAEBAE+gcBIRD1j3bsg7Vw0NKSxwFnLMnhcehksj5YRlGkvk3ATnNLAbUkM1CvRx6kDRlb86lyRpMcFoNWeoallmJzNSpVNok6JfIjNk1h233bbk6Q0pmrKba0EqYbRJRazhGboVRNWyMVxnJQDyVRq0AuOzLb7NI3ThB0oph9lEAXe+y+nC5LLZU2PYmhWuS2BiqsahJCQ1AEOd77f6OZuqZCGmUpDAwL7+Fnd19H8YsTh4DDVEKxPVAU/wAAIABJREFU1UKYdjCxGjmynhing6n+Ufsp/l56ZPNDMMUW9/Q3AiZqmoowKQaRKo3RQTkq/pj0jH/f32j3pfoIgagPtIbNUEiJ3YCTJNLCvYvYtnKZKyi0mIg8mkXEcamjgdzca3jHMpcbpsxlkFKF/LiUQ7y0zxFw2Wg1VFDvaMHqcuFCjkIWTpQmkUitqsNCuZ71uXfwkewGHh43AZ1CEVRV9my9lpWG87hx0nmkK1XIyj7i4f1vEx+3gkVZUaiP2DCFbQfVECfJTQ5LIzWWagxOK05cyNCiUSSQEBqOuqN3VbSKB0u3MWXII5yVqEMZjONV9zUv7H4RZfzrXD0kFLX8yGyzS984SdpIVPMICbiFn0qMLjvSiA2SoKlBo4jvbNdd7LH799hrvuO9CiWnDh5DSN1n/Lc1h3lDBxKiOOKB+TAv288n6+/lf4qbuD/nFMKDnEu6r434xfEn4FnQNrXbKt4xOJYYbRQ6leywYnxL/hM8VlVKTsYTXJCsQ1XSA+N0MFCO2k/x99Ijmx+CKba4p7cJHJ29d1/aPN5d/zD7Qx/l1pED0CqCcVT8vaVn/Pvuyy9+ESwBIRAFS64H7zuw8z6erNuBWXEuV466knFh0tcz7wsKV3BPeR7ThyxjVrCLiB4sa+CPMpOX9yTrrKdx4fBpJCuUwX0hD/yF4pcnAgFrExUt29lRnEuxsxaT0gEuBVgjSI6cxoTksQzQ67xfKQ7wzU838Knibh4dnxO0QLRz8zxWGhZyy5Q5HoGo5gdWVa4lMvJOzk0NQ3XE6xBh2yeCqfV+GR0YW4soqPyVjU15tCoMuOQuZDY9uLKZNGAyw6LSCFN5dwv1xNhe8xVP5r1IePybXoHoyGyzS9/ofWjijScCAbfw8zLlilTidXJJ0sdpVeKUjeDUgdMZHROPThI/u9hjIJUzU5S/gp/s4wi17CQx7WrGx2gO+kCBPKLb31SyfsfLbFPM5YqsET0sPnX7cvGDXiXgWdBudMWRHKpx+xIyewRyZyJDE09nXELGYXdsGsv+xVv1NWQnLWVqrAbl/uPkgx+1n+IP+pHND73abOJlQRI4Onvv/qU7ee3H+ynTP81dIwf2oEDUM/599+UXvwiWgBCIgiXXg/d5BKIKNAoD2tD7uGHEaKJUCo+g0hOLiB4sq3iUIBA8ARuNxR+ysvRrlJGXcn7KJAZEapE7Wqgo/Q9rqr+iXHU5Vw2bRmqIJCj2zAQiFsHBt5i4M3ACLnMh/9v1//jKks6klAXMSExBr5Zhb9jL/8pf5fsGNTkZ13NmUjxaadXSE2N7UAvyg3USfSPw9j2pf+lrZy47LfVbWLf/eb6zncai0VcwQq9GXusrWAZIzdHIrr2fYYq9mLEx6h4WhwIsg/hZPyHQdUFrby7j5+LlfNYAEzLu5/zkyMA/DPXEON1PyIpq9EUCPWzvXaooBKK+2Oq9USYhEPUG5W7e4RGIYpiWYGRjjZNTs27jzLgIT8hBl8lJiiEuoMZhweHe6q0hRJnqjtlXemP2LcYyDtik8B27J8RBlujJA2Sto8xcjcXlCXyQy6KI0yURppZjbt1DhV1PfHgyern3C7ezhcqWYqyKIaRJsafWWkoPcb+/TYeG1p1UORJIaQubszZSLt3vtHrLLkchjyNeF09oN9t++0AziSIcLQHLHj7a9Cdy5Uu5edwMEtWdd5VZylbxxP4viE54msVDEtDKazrvIJJDq2Ef1XYlUVLIpZQfALCYyjlgbfTatdrdH+JDQlB5w3m6LIJtDZQay1Goh3nztgAOM03GCmodUqinDJksjGhNMlGdQt4OAvC1bYuxmGqbEZu3z0n9UqtMJjFE316Oo8Un7u/LBBzU5z/F09VljE5/iN+mRXVud0ct32++i4+tZ3Hd2PkMCVEh9xnbFbY6yk1V2ORppOnDPOO53UCdqYJGh9ltlx3HbPeY60cg8rVNh7maSkstZve4L0ehSGWA3pOHxbdvWA2FlNmthKgHk6BVub++O8y1VFlqMLlDNhRoFCkk+obL9eWmEWU7egKHECJt+cv5Y9V2Jgx8nt+mhqCq6yoQOUzllFobsbmc7tA0pTyBhJAYdEoZMu9Y7PFJOlyy5IPh9t2NzXYDB4zl7pBOyUKlgCKZLIJYbQoR3jkCbDQ251MrSyNDH+bNZ+fAbKzigK0Rq/v9nrmjoy919ODEE3qfwCEWtMafWbHpr+wPeYQHxgxD52ih0lyNyXnQl47UZhLrqmK/tUNaBz8C0WFt2lthh6WBA+YqDN5QNxlq1PIE4sMiPbkQMVPXXExjeyhyKHp1Ggk6Ne5/7uKnBOL7d++HdPHLAbupmmprLSZ3PxBjfO/b7NG8MUB7V8i79ZWlUrhsrdSYymlx26U0Xh/gy23PURP2jGcHkcsYwHgrPam78dX7AVi+mJsy03DKpODlrrYXsG/dna90NIhP0nuFQNQHGt4jECVwyeQ51G19mB+lDjPqVOI0CmRdJicjO3e+yPe2WmwyF3aTDVS/4YKhs8gI8STcLdn1EG/V16MO0aJUgNx1NheOOp3Umv/xdtW31Mss4LDTaoliZPJiZqUlUL/7dp6ti+ScMX9gWrjWLU65Gtfy/I6VOGOe5LqsZDQ13/LmIe53fxH3uboszMs/4+miTzCrwt1f1mVOB0ZrGmNTLuH0lARCei77WR9oVVEEXwK2ohd5qPRHBiW9yOUZEX5y/5Tx6U+38jVXc1/OOcQq6/m2LcRs3FjsrXtYv28Fv7pGMHPQNUyMUeM0FrJp/4dsNNXhULlw2ZSoFKdwysDTGBUV7l5kdw0x81nEyGw0Vv+P78p+oUjeiEwOVnMIydEXMmvASGKkftiNbZfuvJdV9SZ0eg1KKWTNKsMmm8iswecyIrJDyKgwi35KoI6vf1nKf+xXcPuk2aQqu4bUGgueZVnFVoamPcuC9DDURQdDF86MMlBZuZr3KncTFr2YS7OyCXOZqKr+hrVlG6lTmZHhwmGNZ0jcbKakZHsSqPpZuHeyd4zsK3iVTxsqkWuluUCDXDmXRcNHE6JQdOgbs4m3lLNt70t8ZgkjJ/kmzkmJQGGtZE/xf1nXVIxDbQeHHJlzLFMGnsHo2Hhx+EA/teYu1fJjZ05rE+V7l/NsvZEzMx/irAQdSj87iAxF7/NuwzZa5FZcdhsGWyanDljAqYkRKJt/5Z2S1dQ4rW5px2GqpMTShEZ7K7fmnE6i3EVTd2Nz4yZW7X6eYhII17mQuVyYLCEMjr2C3wwYQIQ7pLPrblSbYRe5BV+x1XIAm8qB3WpHoZjBrKyZZLeHOZ8sDdyf6nmIBbN9M6/8/Ai7NX9k2bix6KrW8beSD2lShBPm9kdjGJ18K6cZXue+ig5pHfyEmB3WpmUynOYK9pR9zQ/1ezCp7MjkLuyGOlrlc1iQcx5D3Dk5y/l+65vsoAG7y4ndBFr9PC7OGu/x/bv0uQB8/wD8EF9/yGWuYEfhp2wwFmFWOnHZndidEzhjyLmMjxIJ3ft+zwjM3pXm4m59ZUmULKr4jnVVuRik+V6mQePSUdOyAVfEs9wtCUQtmwMYb6H78dU7JtvHMT7ERoPCjNPmwOacwLTBZzEuOhq1TEZJADaNw9C9r9T3G7LPlVAIRH2gSdoFoqnXkV3xJs+V7GLogHs5PyUGddHLPjmI7BibbR7xRynDWP4BLxS+R0T8P7gqM9K96PZMAL/lxpyLGahV4TTbUWqUYGqhRaZHr5Uhs9ayYcd9vGeexW2TLySt5lOeKHgLTcw/uD47Fo0cmnY/wrJamDP8Hk6N1qI83P1SbpfuBCK32LWLUzIeZ06SDpXNWwbTVK7JWchQrVoksu4D9nisiuCxcxdnj3iQ6ZI9+dl2tnXTPFa1ns6VU5cwUtnEd26B6BZ+n6FhY8EbbJOP5+yBlzFGCkNwtbB7+/283prCWRnXckZiBDTu5PO9T/GD62JuHn0OKTolu7rkIOosEKmMO/hwx1MUhFzPFUNySNDYqNz/Iv+oLGNCxkPMTuqap8jXyfK8Yz43TryIgRoVzvr1rNr9FMW6h7hrzAjCejTh6rFqIfHc4Al4nLSd2vt5eOxo//myDnzGX/JWII/6O7cOS0RT7BnbTxtwE0OsX/D5gQLCY5awIHMwYXI5lpq1vJL3BqbIG7gyM4dYuZHKkld5pWIPg9MeZl56DOq6tT45iNrGf2/OrdYN/G3HcuyRz7J0WBqhLge1rSZiIvTI2sXTeVwzKou6wn+xzhbHpJRrOCspAqXcSkXecl6oaWBc6m2cl56IylDOzwWP87FhNAvHXM3oUBEOFLzNnEB3eherish7OSdFi0o6DLJhB2vLP6NBt5jrx04jQcoz6EdIshtacCj0aLQy7C17+c/O+9mguJU/jp/UOVm0tYGCwhW8WW9kTNptnJcSidK4s/ux2btrKTTuTRZnhqJxtrAvbxkv14dw7vDfc5p7rvERiGRG99zxhnE08zMXMComBEvtl7yZv4Ja/SPcMjIbvRizTyAD7VjUrgtmp9VAXc3H/LPwc5Qxj3Jzdrp3/N3FpIzHudDtj9qxK5Uoi31yDvkRiA5v0/bO42ZKojsxduX2e3imIYVLpl7HOKUGBWaMzQrUYSqUTju1Rc/xXMV+coY8wbmJOlRdxNZAff/D+yGdfRcnlXnL+XutnOkZizgtMQZF805W717GL/Kl3DNhGtEif2gf7wcB2HtmJIW7HuzWVzaXv8lzhWtRxN7O4oxRRCqdNFWv5tWCN2gNX+4RiOo9Psdhx1uvb3748bXWEyHg/C03Dp/HoAgVzuYdrMl7mnX287h13IWk61TsDsC3DshXEhsQjtiOhUB0xMh6/oaOAtE4WQvrN/+e/zrmcpO0wK1cye87JqnGTquhnDp7Czb3eSINbNi5nFL9M9zpTSB2qLwSTksjByxVGJw2d7iCq+w9VtRHs0CasGQ1fJl7B9/Jl3Ln2DOIVTTzw6Yb+K/jWm7NOYNEpRLX4e53T3idry7l8LNV1773Oe6rLGZ69jJmxQd5kk/PN4l44jEg4LHzCOZOvI3Juq72Ir1yx+Z5vNpyKpdOvZ4xyia+lyYQTmeK82c2cga/G3oVo6O8i9Lmb3lh27M0hS/njhEHT1ew7H+Rh8t2kDPoKeYkh5C/1TdJdWeByLpvGQ9VVTN+wJWMC/c+27KHz/LfxhjxN24fkdolMZ9/gahDImzsbNr4O96yLuT2SXNI8SOgHgPE4pHHjYDHSdsf+hfuHTUErb/FZc0XPJH3D2zhz3LniDS0boFoCwNDk6hoLSQl7k9cljXIKyY6KNx6Ey82Z7Nw/PWMCfX2F0cln+fezJfyW/nzhKlE1H/djUC0kZd2PkWT/i7mDcwiUReFVi0lGfZcHjseR466iI3WAcwaciNnJkjhzVJ4WwHv5d5DrvIuHhg/CX3byU+1q3lizxvoYl9mSVaU+2OCuPo5Aa/wU68YQoKUpFoS9x12TOZQEmPPYVrSOAZKu2787CDyhK/UYXJJQfFyagqf4X3T+dw62XuqpIRO+gJc+j6ryreSkHA3v8tIdJ/415ofwNjsXbAcTNQOVH7Csn2rSEx4nSvcp/v5CESG/7nnjrqQm7h4YJw3H42dvLxlrHNczp1izD6BDdo7FmuvY/6gBLcdWRvL2VS1hkrlGH4z5DLGRKhRHCr5tK+f6k8gOpxNU8L7fsbNTn6+5C+7QycrqXe0ukMjZZZ9fJa/Ck3CW54DB3zDNWXB+P5d/ZBOH8y8Zd2ouJQrhgxuP2WzuvD/8WHrKC6begNj/Pj2J7Bx9MOiB2DvsvX8Y3t3vrKavVuv5p8tU7li8mJGatTeNZ2PABXIeNvq8c0PP742HIwQ6HAIjX3/Ch4s23Jo/72Lby1nfyC+kji58ohtXwhER4ys52/wnTjspW/xVPF6BqY+wMX2j7m/Mr/9FDNb8698v+9z8p1GXCoppl9FY8sWZOHPedRdhZ+QGqnI9iYKiz/lq7o8zCobMrkClbmMPPM4Ljv1evcXjerdd/O3GgUzhj/AGfLvWbHrX6gSnmDR4HjUzuZu7w9GIOqRRK093yTiiceAQGPeIzxeXcnkjCc5PznUT5JIExtyr+A9y2xumHIpGcpGzw4iWySR1GLXLWVh1hlkhYV4Fihlr/Lg/o9JSnibRe5FgLfQPl+x93YjEJVsv4J/NDmJkvJvyTofgRuhv43fDfIsVjpe3QtEPjs5hEB0DCyqLz2ygHc33MN6hSTcnEqkH2fEUf5vHiv8gMi4v7MkKxqNe3fo16gUOiz2ZKYNXMz0pIGEu0NiDPyUexXvWhZya9vpe51EHa8Y2fAtT3U6xczH7mQGtuQ9y3fNBmTKUYyKGkpSTAaDIqLdeTDcdtyiI0JhpEXxWxZkzmZ0dAQqSSBq+pHntz9FY1vugfajNY9V0sq+1J6iLJ0I+MtBZGmhouJD3ir7BGPYn7lz1Aj09es6C5a2KrYVvMt3LdU41A7kcg205lPguoQ7prQJRFKI71e8te8/OKJv4qqsoYR7BdZ9WwMYm/3souuam8tHICp/nfuLV2NTSqKpV/Bqq7B8DpcMn0q8omtosbCKE4GAdzcnaaRIuTNloCCSSPUMTk2ZSHqYwuM/HCr5dHcCkbUbm27dwPM7ltPkM2529vMVGKq/Z13xBkrkLciUUvYVqGzeRWriOx5/xkcgcrQE5/sf1lfxlrVYlk6ql9XBFs7h7JEXkamQwuHE1XcJBGDv5YH4ynY2bFzMauulPj5HAAKR7/xQtjKA8bXOr0DkO3Z38d/bP2y1fZC18nMgvpLwwY/YhIVAdMTIev6Grl8Wavnf5t/zkf1cbo+s5rmaQma4j7lXkr9lCf80TmRh1pWMjQ1F4axgTe4tbNI9yR2HE4hqvuTpvNdQRD3IlUMyidTIcRQ8x30VMP+UpZ4tr/U/8OLupzGGPcJs56u8Zsji8rFXMyJUjTyQ+33QBLKDSAhEPW9PffaJNZ+wPG8V9ognuG7YQMLcyXoOXk7TT7y66Rn2h/yeP4wei15R59mCKr+Wy/Ub+aphCybt9VyZfRrpkk0eeJfH8t9GH7uSpdnR7TsZnJUf8vi+90hJeYWFA0PpTiAq33EtLzQO4IIJdzE1VIsyAIBCIAoA0kn1EzM7t9zCa61jmD9mEeP1us4nMbkslO78M882Kjgr60+cGadtPz55QuI52Bs/ZJspnmmDr2NmYiIhCgubf13Mm6bZXDdpPoPVXifdZSZ30+W8Y7mauybNIrHhm8MLRJJT5LDTWL2F3KYfyG/KpcBxDteOX0B2+/bt2VwSb+LHuu+pkP8fVw47j+GSCGv8lVe2PEppyKP8YXQ2urZdUZafeSn3CRojnuO24clo2oWjk6rBT67KHvK0vGr+u+FG1rqu4O5Js0nysUdZiZR3bitZqQ8yLzXpYKhN86ncNHk26UoVdsMmPtn+LLvUi7h25GkkqA8KM/u3BTA2+ytbl7/5CEQV7/BA0btEx/6T67Nj0Ijwg35kzwEK2EEKRK7ibmza+BN/3/YM1fq/dtpN2tnPb+S7X27hC8fFLBl2kTu8Ru7YysqfH8Ie9wZXdRGI1OzbGpzvf1hfpa2soY9yz+ihhIqwyhOwHwRg79WB+MpSTkI/PgdBCETlbwUwvvo/pdhR8T5/Kfjg0P57F4HIwZZAfCU/eSFPwMbu1SILgahXcft/WReBSDqZqXQVTxT9zJCQBH4xNHJW5qPMSrTwS+5S3nct5g9jZhKnPXgU+IbuBKKSN7i/+CdGpj/K3NRI1NLnCvcEaWH+KUu8MdEtbN18J28aoohz7cMa+Rh3Dc/0hEsEdH/n+gmBqA8YV58qQiObt/yZ91uHMGfoxYwKjyNUWgy47JiMFZTsX8nrzU6mDbqPsxJ98kaMGUl50bO8U72dkKj7uCprBFGufFZvXsYm5WKWDD+VlBA1WJso3vskLzbquXDo7UyJ1pC/dQGvtF7AdTnzGCydzOSzeLCXvcxTxf8jLuEBLkkfRJRWKpMLu82BwuektTacQiDqU4bVJwpjr1zNS/s/whp2I/83aATJISHuhOUuays1hl9Zs/t1KvRLWToix73DqOMBBDNVW1lduIJfbJNYMPwyxkfqadj3V/5W1UhO5m38Jk5KCO3A1PoL72x/gdKw+7hnxDC0jd/w9O7nUcf8k2uzo9G256Dzfl2TEq7bFai8YWXG/Cd4sKqKGVmPMitBR96Wg+GXIWUrea18LUbtLSwdPpUEXQM//Hovq20zWTriAjL0ocgdJupKXua5ijxGDniKuSm6wI+L7hOtJAoRFAE/IozLYcFg2syHW58hT3Mbd46bTFTjtzzTwR7N+Y/w+AE4Z9ztnKbXu3MXuf2dxincNPlc0l2t7Nz1MP8ypjEn80YmxWg6CavGkgDG5mAEIvNu3t72MNtV13Dd0GmkhuiQ3ByXzYZdrkLlux06KGjipuNDIIAFs1SwQAWi4pf5Q+k2Jg96nDnJegzd2bSymq9+uZc1rrncPOJc0kN1KFw2Snb8geca01gwVdqxX8L76//Abu2D3D5qpDuROt6FuNWvQGRj48bgfP/D+yrVrMv9I5/ZzuSakReSqQ93n74p9W27S4MqkK9lx6eRxVvbCQRg75Y9fByAr3zQ57iFmbGJhLpPK9rOq+sfpFz/tOcUM38hZr5jsGlHAONrm0B0F8vGT3QfmuGw1FKQ9xdeaY7hwmF3uP33PR18FOmDgrT5z9em6/YG4CsJ8fOI+4wQiI4YWc/f4E8gwlHGlxvv5WuLAYMrjXOz/sKsRB0V+x7iXwfUZKeezbBw6dSyJrbtep59+ie4dUT6oUPMWjbzzp4V7JfP5bz0BPeXPCq/4JWaEOZPvYax3jhje+UHLC94g1LXCOZk389M6Uu31CMDvL8jHSEQ9bytnPBPbNjBJ6Vvss88kgnxw0iKkHY4GKku/45cSyNx0bcw35t/At+TZ2jhp+1/4uPmGE4fcgtnJUVjKH6F16v2ExU1h0nxemjcy/fVP2KLuJars7IJUcipyH+AVw7IGJN+JdNTBxJet67zrgtXGd/seI71hljGJEwnM1qL3OnC2BJORvoA9HIp5Ofw4meXRNh+JjE/OblP+OYUFehIwExJwausrjtASMg0cuJjCFHLcDaW8XPVOmo1k5k9ZC5Zes/x8b4LFEfFB6wo+jcN2ptZMmIqCc5Svsj/G5utE5g5cDhRchPVpV+w3h7DGRlLmBitQWHcwbs7niZPMZ95WTPICtOyu6NDZSpla10LmgiZexw3lX7Ch4ZQzs66gUlRvs6Xg4Ldj7Cqpo7slPu5aFAyyur/sKr0WyzaOZyRGoPSWMWW8i+o1F3EpSNEGM5JY/+1a3lmz98h8vftSaodxibKKr8k16FkeNKtzE6JQGXa2dkeDd+womQ1Dt0CTk/1CJhNRa/zrnE6N006h4QDH/H/Cv6NPexG5qbHdhAbo0mMSEbvrODb7sbmYAQihYKKgr/y7wO16PTnclpSDBqlAmezBU3EWNLDvWFIJ00D96eKBrBgPhKBqPa/vLDvfWz6xfw24xRSW75iRfHHh7TpNKWKpuKXeK1iCwr9JUxPiUZns1FY/BxrTGNZeOoNjFNa2bn9IT5uyWLGoIkk6KRdc6Ws3fE66oRXuXxw1xCzqoLgfP/uPmaZSt5kZWUudtVvmJaaTrg0Z5lbQZZDZrzaM1eJqw8TCMzeG4te7tZXxljEmvwX2WYZzdT0kcTr5Mjs+/liz7uYIh7nluFpaAIRiOQEML7Wsf6XO/jIeQ6XZQ0jRC7HVLOZb2q3oozy+u9yeddTiP351u5yd+MrCTs+YhsWAtERI+v5G6SO+05zNDNGXNAp3tfz90KsrmQmpy0hJ0pKbFfLrsJPWG/ahxEHoESNnpiIa7koPcat/hft/TOfmc/k/3zi6I1VP7Cm9lvKHa3u9NYQiY5RzBh5Nhntcca1rN/1NzZzEZdnj+50ykhg9x/k06UclZ/yUk0pY1MXe+oidVh/f+t5xOKJfYmAvZF9xZ/yiyGfOpeUal2DTjGMcbGzGZcQhkLKf+K+Gtm8aznrFQu4JjMbjVwODT/xTtl/aFJdyuWSACSXU1v2MV83bKLafVRyDGn6ecxMT/fmcgGMZXxfvIrt1kx3TH1G/dc8lfcSkfHerdzSxztjJdtKP+cXc1u/0qJTnMV5w04hyU8uCl/bLvbT5w7VD/tSU4iy9DwBY81mvq9Zx35bHdJxAAoSidGdxVkDhhMtHU3f9souY5+ZffnL+dKkZ0LbeG8sYn3pJ2yzVGJFjlqRw+nJcxga5RWZpF5S8j6rGzeh1N/OvIGx5G+dz6vGhdw6eQ5pzVv5oHwNlU7PmK9gIEOi5nNmajRKf3OFcS9rCt9gn+ss5nnnD1OneSOUGM1czhnkU5eexyie2JcING/mk+LPKHa2eH0HqXCRRKhGMT7uDIbH6tvHbV97bK5Y3WF8lmwwErVqBnOzJ6IoXcm/3T6OlE+x49Uh/0l3Y3PTRt4pWe3eWXpusndHW5e/HWDdTzfwX8XdPNqeENVMdfHnfNe0mWqXNHcoUJBKTspicqRTMsWCoi9Z4BGUpYg1O1ZSo7ueS/zkD2x/0KF8Tz/jcknBG3zeWkJqzB+ZlaylqaKjz9HZpmPc/oKZ6qJP+ap5Ow0uaeQegN7yM5vNU7h66iJGKtUoDB3Hdsn+tejQMij2dqYnaVHWSYcadPBTnMH5/r5+iCQYtc8P3h0ZLeVr+aphA+UOg3eeSGRgzCJmJXt2FImrLxMI0N6he19Zqqahks1lH/GruRQjbXaZRHrM7zgzORxly68BjLfSg7obX6UPav/ia0MhzS4beP2TtLDZzByY5v4wK13+/Gi/vnWn/uTfV+rLrdgXyyYEor7YKqJMgoAgcMwIWMre5q/7vyIz7QUuTg8RITLHjLR4cK8TsLfyw+ar+cRxLXdNnEmcOKK415se3i+LAAAgAElEQVRAvLDvEXBZC3j/19+zWfsg948ecTCfVt8rqihRfyBgs2BGhcZ94ADu0Jmft9/Mp/bF3JIz3X0qcHeyyzHxU8T80B+sS9RBEOgVAkIg6hXM4iWCgCBwvAnYjYUU2wzUFL7FGutQLh65kOFSsuvjXTDxfkHgqAkYqG4qoqV1H2uLv0IWew9XD0nrcvreUb9GPEAQOJEI2BooM5bTWvcLq6t2kZH6IBelhomPAidSG56AZbVXb2azRUZEmBxpQ7QndGYHUfF3sOBwu5qkA4ePiZ8i5ocT0IxEkQWB40pACETHFb94uSAgCPQWgZbil3mrqRCHK52s2IXMSAp3h9mISxA48QkUsXbHSvY4ZISoz2fOkHHEqcQx3Sd+u4oaHBWB5o28X7yaSqeaaN3vuGBIBmHe0IWjeq64WRA4DIGWsvf5T8Muap3G9tBe39CZQ91+bPwUMT8IgxUEBIEjIyAEoiPjJX4tCAgCgoAgIAgIAoKAICAICAKCgCAgCAgCgkC/IyAEohOkSY2t+VQ5o0kOi0HbnsTXp/CWWorN1ahU2STqpBPOjmHlzNUUW1oJ0w0iSt31lKdj+Gbx6H5GwG4so06WQJxWBZYKqh2xJIQoMLTmccAZS3J4HLpD2bwvi16wS4ephGKrhTDtYGI7Jh3uZ+0iqnNiEegyRxyT+cBBS0sQ/fLEQilK28ME7MYSSm1yYsOT0ct60F/osfHeTF1TIY2yFAaGhaOQOWhuKaCWZAbq9cgDnX96mJt4XF8lYKKmqQiTYhCpodoe9LXtPWZ3wk/pq7bTP8p1wvgbx8QP6h9t2F0thEDUHaE+8u97tl7LSsN53DjpPNK9Jw90KVrZRzy8/23i41awKCsKdUDJVYKckIpW8WDpNqYMeYSzEnXuI5TFJQgEQ6ClcBWfmMdwVnoKzWWfsFlxIRcN1rDl12t5xzKXG6bMZZBSFViuoF6wy5b8J3isqpScjCe4QDo1xyrE0mDaXdzTswS6zBFBzQfdlclAbu41R94vu3us+Pd+TaBuz2M8c0DP3KlLGafUoOip2vbYeL+fT9bfy/8UN3F/zimEK5pYn3sHH8lu4OFxE9ApeqzEPVVz8ZzjSiCPd9c/zP7QR7l15AC0PXbkXX2P2V0XPyWg9cBxhSpefgIROGH8jWPiB51ADXUURRUC0VHA681bpaMpVxoWcsuUOYcWiGp+YFXlWiIj7+TcgBMxBjkhFa7gnvI8pg9ZxiwhEPWmKfS/dxnL+GbfR7TKE6l2xDAr43RS9Xb25j/JOutpXDh8GsmBnsbUC3ZpLPsXb9XXkJ20lKmxGpTFQiztf0Z54tWoyxwR1HzQXb3N5OUF0S+7e6z4935N4MDO+3iyLoFLpl7XswJRj433lazf8TLbFHO5ImsEIYpavvnpBj5V3M2j43OEQNSvrTOYyu3ktR/vp0z/NHeNHNiDAtGBHrO7Ln6K+IgbTEOLew5B4ITxN46JH3RymIUQiE6Qdg5IIAqqLkFOSD3mmAVVaHFTfyNgLGLN/q0MTp/NYL0q+C3bx8Muj8c7+1v7i/ocNYFjN0ccddHEA05yAn1fIPJtoCD9opO8nU+e6vd9gejkaQtR0+NBQPgbx4N6775TCES9yzvot3k64/ksHDGeCJkLF3KU8gQSQmLQKWW4Pw7YGig1lqNQDyNRq/Assl0WmlsrqHO0YkeGTBZGtCaZKK3Kcw9eR0g2n0WZWWikEz4UAxmsD0PuMFJjLKPZacUp3UskCWHJ6BVyZD6LYoWtjnJTFTZ5Gmn6MJQyGQ5TOaXWRmwuJ/grb9A0xI19noA/W/T3N+lYV1MVVdY6zC6nx64V6aTr9ZgNu6hyJJAS7sm7ZTEWU20zYnPZkX4JGrTKZBJD9KjaEm4FYpfmWqosNZhcdlwo0ChSSAwN9xwJbqmiyFyHWj30YB/CRUvLLg44vWWxVFJoMRHZln/L/c4tjE5ZRE6UGoUshJiQDHduLqfoA33eVAMqoLmic5tLN/n+zW6gxlRFq8OEZFkgQy6LIFqbSKSmbbx1YDSUUWs3YHU5cEnjqjyVAWERqKx1lJqrsbj7gXRvFHG6JMLUcsyte6iw64mXcrjIvTlcnC1UthRjVQwhLVTL7i0+u0y79Dcpf1ABNQ4L0pul/hOiTCUhNMQ9XoMDY2spBxxSH3NIkwcQQqg6hQSdjrYoCkPrzk79UkJhN1VTba3F5C67T58KCLD40fEkYDGWccDWgrXj2KpIJKFtXGwrnN1AnamCRofZ7RN0tNH2DQouByZjJQfsTd65PwRzyd95tTGN37XtILI2Ui7ZutPqtUU5Cnkc8bp4QlVef8bt07RSY66k+VDvc4+9O5mYeh1jI+1IZ4p38XHsBg4YyzE4re39UiaLIFabQkR7Djkbjc351MrSyJB8H1mNZyeH7DKWZmagkMtwoSNMnU6CTu0+ulxcfZhAQGOxp/wWUzkHrI3ecVftHhPjQ0IO+hTSSCjZoamcFrcvLPneB/hy23PUhD3j3UHkDGjslMZYs7GKA7ZGrO6x0vO+g2Ow1x+XL+amzDScbl+/63gakC/kOz/57XNJJKjltFirMTht7j6tkCeS2HFd0Yebud8WTfgbPedv+PpBjkDmg35rWUdUMSEQHRGu4/djt0DUms3QUA1WhQGH3YXFPpic1DlMTEwiVCFDVvMVT+a9SHj8m1w9JBS1zEZjwwa+L/iR/fImZAo5DksYSZEzOS11PMkh0k4N74Rkj3cLO+5FgOYqlmYNwXLgSz4o+o5mjbSIUYJtBL8ZMY+hOhXyDgvxM6MMVFau5r3K3YRFL+bSrGz3UbKGovd5t2EbLXIrLrsNgy2TUwcs4NTECO+C5PjxFG8+xgR8bVGKf/fzN5uhkJ3Fn/GjoQy7yoXMpUGruYTLsoexf9slncIqS3fey6p6Ezq9BqX0PKsMm2wiswafy4jIEI/tdmOXIdYq8or/y7qmYhxqOzjkyJxjmTLwDEbHxqOr+Yi/5r+FKubv3JgVh0Z6qLOebzcu4XPHUm6bOIPEkpX8vmN45X5pkfI1Om0a0So5Mlkqk9OWkBOlwVws+sAxtrTeeby/XWK+f2vaxFt5r7DfGUmYzonM5cJhjSA56kxOTWkbb5vZtuUxVhss6EPUKKRxVTGPq4aNIrzme96s+pZ6mQUcdlotUYxMXsystATqd9/Os3WRnDPmD0wL17pzvrka1/L8jpU4Y57kuqxk9m2b3zkMuUt/M7Jz54t8b6vFJnNhN9lA9RsuGDqLjBDpUINmtm1+mHcNTmL0Knd/spvkKEJmcv7g6Qx0zxfg++XQZa5gR+GnbDAWYVY6cdmd2J0TOGPIuYyPkhL+itV07xhp8G8p2fUQb9U3otGrPbZlVeFkFFMHTWd0TLznkACHgarqb1hbtpE6lRlJMnFY4xkSN5spKdnehP0ujE3b+HX/Z2y0tiBXO5E7EtDZtrLDMpbLTr3eE2JW/hlPF32CWRWOXi1D5nRgtKYxNuUSTk9JIEQyNOl9FWtZW7WDemUL4MRsjmJo0u+YkZbe4UPVBhK0YwhRVrvt2moOITl6NjPSxpGoUyBr3MSq3c9TTALhOmmOcWGyhDA49gp+M2AAEdKY3fahrD2krM4jENmzGBoqwyx3YDO6CNWfz5zBp5ASovB+YAueubjzGBJoDGQsBsn/2LT/Qzaa6nCoXLhsSlSKUzhl4GmMigr3+Km2BooqvmNdVS4GyWeQadC4dNS0bMAV8Sx3u0PMWgIaO22GXeQWfMVWywFsKgd2qx2FYgazsmaSrdd18MfHMT7ERoPCjNPmwOacwLTBZzEuOhq1TEbJEfpC7jQQFT59zmGhxT6SyZFx1Ft2Uetqwm430WQbxqnpFzMtMaaTSHYMW0s82peA8Dd6zt/w9YOaA5kPhElKBIRAdILYgUcgmsrFQ5cwKTYUhbGS9Xsf56PWDP5v1PVMDNegqO0sEKmMO/hwx1/YrrqcKzLPZGAINFd9wOvFnyKLXMaioQPQK7xfyrrE2jezPncR79uv4O5xs0nUKrE2NOKIjHA7i207iE4bcBNDrF/w+YECwmOWsCBzsFscki67oQWHQo9GK8Pespf/7LyfDYpb+eP4SYSLpI8niOUFWcxABCJa2L39fl5vTeGsjKs5LTEGjcNBi8mGXq9l15bOC95d7l1087lx4kUM1Khw1q9n1e6nKNY9xF1jRhCmkLcLRP7t0kZF3nJeqGlgXOptnJeeiMpQzs8Fj/OxYTQLx1zNaN0B1uTewVrZEv40YTrRSiX4LMQ1xS93zr/lFoj85+MSfSBI++lrtwXisLWNv3FvcnVmKGpnCxUlb7Cq4gd0UY+xuON4K7+Fh8aeSphagcUMGg1gaqFFpkevlSGz1rJhx328Z57FbZMvJK3mU54oeAtNzD+4PjsWjRyadj/CslqYM/weTo3Wkue7g6hLH7RjbLahDtGiVMowln/AC4XvERH/D67KjEQtb/t6fTsPTZhCmELR/htF7DPcmJXkFkw7C0ROKvOW8/daOdMzFrn7sKJ5J6t3L+MX+VLumTCN6EDzh/W1Nj+JyuNp0/ncMuUid45DR8MOvtj3LF9bJ3DZmEWMDlVjr13LK3lvYIq8gSszc4iVG6kseZVXKvYwOO1h5qXHoHbW89OWO/nYMoJzMm/gtLhQaK1ka/4DvG0Ywe+megUid3/axSkZjzMnSYfK5rV301SuyVnIUK0aW430vvdQx93JvIFDiJA3s3v3I7zWFM1Fo+9kcrgWhXvs/ZGs+MdZmJFEiNxCRfEr/LN8E4lJf+XKjFjUdWvdH85C495kcWYoGmcL+/KW8XJ9COcO/z2nRUuCq29ImVcgkt/AA6NPJ1KrpKVkFS8Wf0FE0vMsygj0EJCTyIj6UlXbxr7DjcWy1g7+x7WckRgBjTv5fO9T/OC6mJtHn0OKTom5/E2eK1yLIvZ2FmeMIlLppKl6Na8WvEFr+HKvQOT1o+WHGTu973vDOJr5mQsYFROCpfZL3sxfQa3+EW4ZmY2+LfeV87fcOHwegyJUOJt3sCbvadbZz+PWcReSrlOx+wh8ofY8oe6+0qHPmYr4cucfWWOewmUTljAmVIPCsJfV2+/nWy7lDznnEq9UCiH0eNi18Dd6zt/w9YPqPOvkw88Hx6PR+947hUDU99rEb4n8xnvWfsETe15GF/syS7Ki0HgNv20HkXXfMh6qqmfa0Ec5N06Hyv0h18z2TUt4zTib66f8HxnKBr7zm4yxkV9yb+bftplcPuws0nWxRKi1SGtw9+UNqxkYmkRFayEpcX/isqxBnkW69/KEHdRhcodSyKkpfIb3Tedz6+TDnMR2grSHKGY3BAIRiFq/5YVtz9IUvpw7RnQ9CcTX5j0CUcdE7XY2bfwdb1kXcvukOaRIp/sdzi7tBbyXew+5yrt4YPwk9G0iZe1qntjzRns/qt5zG8/XxXLeqDs5NUJDS94jPFYj54LhdzM1um1R0kEQOpxAJPpA/+gqR+Kwte3gdA+FLfy68UbeNnc33oLT0sgBS1X7Vn9X2XusqI9mgRSWI6vhy9w7+E6+lDvHnkGsopkfNt3Afx3XcmvOGSQqlXTpH112lNppNZRTZ2/BhhS60MCGncsp1T/Dne6v4P4+FlTw3/W3sFZ1N495k/V26peU8H7uPWxUXMoVQwZ7wjSB6sL/x4eto7hs6g2M6clTq/qHNfW5Wvj1L6o+4PG9b6OPe4UlWeGUb7+JF5uzWTj+es9iUqqFo5LPc2/mS/mt/HnCVCIa1vH0nr9jj/gbtw1P8ezAlALZfZNU++lP9r3PcV9lMdOzlzErXk3JNul9yZw59DwyVErPKZZ1P7CqYi3pCW9wpbRLusifOF/LVz9dx+fyW3lQKlP91513VksPqvyEZftWkZjwOldIz2kTR313EHX6cFbIR+vvJlf7MPePGYaug6/T5xr0ZC+QP//Ddyw2/sjf/fgflv0v8nDZDnIGPcWcZDV7t17NP1umcsXkxYzUqL0n8PnmIApg7DT8z+3v1IXcxMUD41C5DdpOXt4y1jku5063D9PAt378cfv+FTxYtsVbphDytwbqCx3eTzmw8x6erIth7sTbmKzz9OnS7bfwbEMGC6deL8bu49WPhL/Rc/7GIQSi9kgbv/PB8Wr4vvVeIRD1rfY4ZGn8JwTzmaTqPV/K2gy/dPtV/L1pDAum3tDp5JDOzloT3x/itI7Gopd5u3Y3BnsGg6KyyIzOIC3Ck1vFsxD/GpVCh8WezLSBi5meNJBw93ZtKbC7im0F7/JdSzUOtQO5XAOt+RS4LuGOKUIgOkHMLvhiBiIQla3k/uLVpCS8zSK3k975dd0LRF3DXQ5rl00/8vz2p2hszxvQFvri248+4am8N3BFLufmTA0/bL2Rb2S3cOf4qUQpFF3ybykPJRCJPhC8/fS1O4N22HwXx4cYb+1NFBZ/yld1eZhVNmRyBSpzGXnmce1hOdW77+ZvNQpmDH+AM+Tfs2LXv1AlPMGiwfFuYabrqSKdd5Q6Wn7l+32fk+804lJJeeFUNLZsQRb+XOev4J0WxV2T9XZ6T+sGnt+xnGJZOqmhWp/k8jmcPfIiMhUqz+JeXH2WQPf+RSxbNi3iXctCbvU5SbXTvWWvcW/pfxiQ8DaLO4zpgQhEHcODZyXa+WXjIt43hZMYHoNG2rXcgd6AmD8zO1mHyq9A5DMvNHzLUx1D7/2GOx9iB1E3faHPNujJXjC/ApHPWFz1Ng/v/5gkX/+j0712NmxczGrrpT52H4hA5GNT5a+7/R2bMotEnbzzWCmfwyXDpxKvqPMrEPmG5+/tIhAdyhfqTiCSThc0MSP7MWbF69zhpccsofzJbpNHUn/hb7SfHnnU/kYgAtEhxosjabL++FshEJ0grerXgTP/xD82PklTxHPcNjwZjY9AVLPrJpbXJ3Fhzp1MDdF6v3w4KN1+F882ZnP5KYsYqWw8pEDk/r7RUMT2mu/Z0vozea2QM/AxLkyNaHfMJiSeg73xQ7aZ4pk2+DpmJiYSopBhK3qRh0q3kpX6IPNSk9CpZFRuv4dnmk/lpsmz3dvYRWaKE8T4gilm/Tcs3/UcytiVnt1t/pzy8rd4oOhdYmJf5brsaM9vOlzBC0R5+LVL8yZe2fIopSGP8ofR2Qe/AFt+5qXcJ2hs60eKOr7PvZOPbedzXZqVD4q+JS3tKeanS4msO+c5csf2H0IgEn0gGMPpo/cUvcq9pb8yadCTzJEWpv7swCfE1yN4uijdfkf3423Nlzyd9xqKqAe5ckgmkRo5joLnuK8C5p+y1CPw1//Ai7ufxhj2CLOdr/KaIYvLx17NiFC1W4A5vECkZt/WJfzTOJGFWVcyVgpTdlawJvcWNume5I5D7iDqRiAy/sTftz1Ddeij3DN6KKFiV0UfNeDDF8uvf2HJ5aXcv3jHxSh2bbmWN02zuW7SfAarvaKfy0zupst5x3I1d02aRWLdhzye/zb62JUs7TCmByMQ5W68hvcsc7hu4gKGaA4hMvpbSLlM/LLpCv7dVqaGb4RAdEJa5VEU2u+Cz2csrvuYv/qxVWflhzy+7z1SUl5h4UAFOzcv7mr3BCEQVbzj9neiY//J9dkxaNoO1uhUTf+n5zkq3ucvBR94yxRKjwtEmY/h9mWEQHQURteDtwp/w79AFIy/IQSioA1TCERBo+vdGz0O3O+4efL5pKtUyKxNVO1/medr9jNmwFPMTdGh8gkxk1e8zVNFXxOT+ADz09MIV4HdvI912/7Ej7LruGHCNBIVrfz0y1Lecy3m3rEzidUo3UnxFCoZNqsNubQwkYOr+Qde2vY0dWHLuXPkALQd8rDMVG1ldeEKfrFNYsHwyxgfqXeH5Tx+AM4Zdzun6fXu8Da3k9g4hZsmnysEot41n95/m2U372/6MzvUt3FN9hgStEocBz7n/xW8SmTCW54dQ6YdvL3tYXarrmfp8FNIDtG6F7qS/clUii4hM11DzA7/1ayrXZpYv+k+VttmsnTEBWToQ5E7TNSVvMxzFXmMbOtHcjDuf4EnynYSqjRS5TqbpTkXM6RtUeS7KCmThK71jEh/lLlpkaix43Apacl/hMdrRB/ofeM7Bm+s/Zrn8v6BPfJRrshIJ1IFNmnbf2UR0zOXeZxrr0CkjVnB4sxYQpQy7KYi1m77PT/IlnLjhNNJVNT7/0Jc8gb3F//ESMmGUiNRS3v93XZmYf4pS7w7QFvYuvlO3jREEefahzXyMe4anonWK8rs3rKAV1ov4LqceQzWqpB3coxsbNy4lPddi/nDmJnEaaXcEp7FyIajEYiU1azL/SOf2c7kmpEXkqkPdyc2dTks2F0aVMpj0BbikT1OwONfXMiSCfPI1GmQ283UlbzOsxXbGJn+FHNTdTQV/JW/VTWSk3kbv4mTElc7MLX+wjvbX6A07D7uGTEMrT2fjzcvY5NyEdcMnUpKqNad7Lx6x708VZ/IJW2nmAXwhfxA/r28WG0jZ/AdnBmX5Elm7ZIO53CgaTMs93P2cPrgRzknSYfSZaOl+Xv+vfOfVIT90VOm+nVdQ8y6CAhiB1GPG9XxfKC3fQ87Ftv3sdptq4tZMvxUUkLUYG2ieO+TvNio58KhtzMlWkPDvja7v4WZsYmEurO4b+fV9Q9Srn/ae4qZvxAzH5sy73b7O9tV13Dd0Gmkhug8vrXNhl2uQuWO2Wy75y6WjZ9IiEKBw1JLQd5feKU5hguH3eEu0x7ffHP+PhD49jE/H7I8wq2JGUIgOp7W2vXdwt/wLxAF428IgSho2xYCUdDoevfGvK1X81pLDudkTyVJpcDZsJdvq77DoJ/HZe6tqYqup5i5Gtmc9xRrmgcwOTmH1FApSfU6vjEYGZZ0B2enSMeDQ0X+n/lnjYwxaXPIDtNgM0SRmRxOWck2zKF61CoZjtYdfFXyE2Hxf2JhRhzqos6Jeh0VH7Ci6N80aG9myYipJDR+xUvFH+PQLeD01Gi0UlLVotd51zidmyadQ5rYQdS7BtTrb7NTkv80HzbIiQvLYWS4Bkvjr3zdvItBSU/z2wHSMbJQUfBX/n2gkZjocxgfH4VGpsDeGkl6chL7t17Cqx1yDh2pQCQt2n3tMrL+M94o+xaLdg5npMagNFaxpfwLKnUXcekIbz+SWFmK+GTLfXxjdpEe/xduyE4/+MXP1/Ey7uC9nc+QJ5/PBRlJ6Gw2lMoxDLCuZUXJatEHet32jsULG9m862nWNsczImYcqToZxtp1rDGqmJl5O1Njte0CkVl3I+enJRCqhtayz/i81cTwlNs4LyUClfwQhwK0bOadPSvYL5/LeekJ7h2XVH7BKzUhzJ96DWO9eXzslR+wvOANSl0jmJN9PzPjPCeaSVdF/gO8ckDGmPQrmZ46kPC6dZ12TlQVPMS/DqjJTj2bYeHSqWVNbNv1PPv0T3DriPRD5CDqZgeRUoWp5E1WVuZiV/2GaanphKtlOM2tIMshM17tE3Z2LNpGPPNoCXgOwRjF9JTzyI5SITMe4JeyT6jQzOPy4VNJUCuQGYtYk/83NlsnMHPgcKLkJqpLv2C9PYYzMpYwMVrjFoOk0PQ3qgvR6WczJTkCjQzq9q/k49bhLDjlKkYp1SgCEIiUrTv4aO8/2WUdzZSksaSFK5A5oNkUzaiUZNTSYRjFb/BA6c8MTLiKqbFqFNYWCkreZ4tsENMHLfWUyd/OPiEQHa3J9O37ve17+LFY5rbV16v2ExU1h0nxemjcy/fVP2KLuJars7IJkRQct92/yDbLaKamjyReJ0dm388Xe97FFPE4twxPQ+M3f1vXsdPj79Si05/LaUkxaJQKnM0WNBFjSQ9XIJfVsf6XO/jIeQ6XZQ0jRC7HVLOZb2q3oozylkku77pbVAhEfdsej7h0wt941F/Ow2D8DSEQHbH1td0gBKKg0fXujbXFb/JVUyG1LqM7vSjEEq87l7MGDfccrS0Vp2kj75SsJiTqPs5tC4Ow17Kr8BPWm/ZhRIZCPpScuAvJSZCOtPeuLKQT0UreYJulHisK1Ko5XJw9iH35b7PFWoMVKV+FnhjNXM4Z7H1f5ae8VFPK2NTF7uO8FTIz+/KX86VJzwTvEd8N5R/zdcMmqp1Wd5kVRKJWzWBu9kRiJEGrdxGKt/U2AYeZ2spcfmr6iWqHA61qCFGqdEbHTSDZ7QxJBTJTXfw53zVtptol2YkGneoc5mZPoqXwET43n8n/eQXQ4r1/5rMO/y/dXuT7twDs0lL9A2tqv6Xc0YqLUI9dS/1I4+1HXk61hc/zXkskp2bMZ4Re7V78uK8u74CWso9ZXb+JBncdYhgWewMzkkJprBB9oLfN7pi9z95IUel6fjXspMGpIkyVSqx6OGOShxIjLRq8johDeyHxqkIMWJEzgCFR8zkzNRql2+Alx2856xULuCYzG433xEepzMaqjnYpjfGR6BjFjJFnk9Gex6eW9bv+xmYu4vLs0Z1PgzSW8X3xKrZbM925fzLqv+apvJeIjH+Dq6Qde86Oc4EDUKKWxvWIa7koXTrSuMlP2bqWd8fmebxqXMitk+e0C/0t5Wv5qmED5Q6Dd6xPZGDMImYle3YUiatvE/AIROMZG+mkxdmCHQ169VmclXYKKaFtYzVgKGJ96Sdss1S6rVutyOH05DkMjVJ1EgJbytewpj6XKmebPUSiV83grOyJJElzv58x1N+4SvNevq/4jJ2WKmxePyRCM5ffZg33nJZav5mPKtdRaa/D7v53LXrVRKYknc3QSG+Z/PlFXf7ma+fNAfWFvt2qJ3HpAhqLPXxqyzrO0TGk6ecxMz39YD5N6UeGSjaXfcSv5lKMXjvTkUR6zO84MzkcZYBjZ1d/R4GCVHJSFpMTI/kYZkoK/sXXhkKaXTZ3iLKCgaSFzWbmwDT03vmii98TiC9U5euze8Tcd5qtjEu9xuvHt/0tmhkjLhD5445nFxL+hqmTR3AAACAASURBVNs/Omp/w3esb/GzTvY3RxzPtu8j7xYCUR9pCFEMQUAQEAQEgROYQB9LdGgpe5u/7v+KzLQXuDjds2PvqC97Kz9svppPHNdy18SZxIkj7I8aaV94gP8k1X2hZKIMgkAQBPrYWBxEDcQtgsDhCfQxGxf+Rv8zWCEQ9b82FTUSBAQBQUAQ6G0CfcRhsxsLKbYZqCl8izXWoVw8ciHDvYmsg0dioLqpiJbWfawt/gpZ7D1cPSSt/Vj74J8r7uwLBIRA1BdaQZShxwj0kbG4x+ojHiQI+BLoIzYu/I3+a5pCIOq/bStqJggIAoKAINBbBPrINuWW4pd5q6kQhyudrNiFzEiSQiCONsyriLU7VrLHISNEfT5zhowjTiXChHvLtI71e/yFrBzrd4rnCwLHjEAfGYuPWf3EgwWBPmLjwt/ov6YoBKL+27aiZoKAICAICAKCgCAgCAgCgoAgIAgIAoKAICAIBERACEQBYRI/EgQEgV4lYK6m2NJKmG4QUerOyaOPWTkstRSbq1GpsknUSac8HbM3iQcfNwIOWlryOOCMJTk8Dl1bov4jKk+wz3BgNlRSbW/C5pLONFYSrcsgyic5+hEVJdgf97KtO0wlFFsthGkHE3s86hssJ3HfyUngeMw/JydpUeseIGBszafKGU1yWAzaoOa0HiiEeEQvEegH/sdRkvL1J5zCvzhKov5vFwLRMcF68jz0eE9Mx/v9J09L93JNi1bxYOk2pgx5hLMSde1HeR/TUpR9xMP73yY+bgWLsqJQ90RS32NaYPHwIydgIDf3Gt6xzOWGKXMZpFRx5M0c3DNc5kJ+3vMvfrSa0GhCkRFGTsq15MR4jgfv1auXbb0l/wkeqyolJ+MJLmg7YbNXKyxeJggcAYHjMf8cQfHETwWBjgT2bL2WlYbzuHHSeaQrVeKE4H5tHv3A/zjK9vH1J8z7hH9xlEj93i4EomNB9SR65vGemI73+0+ipu7dqhau4J7yPKYPWcas3hKIan5gVeXa/9/emcdHVZ19/Dv7TDLZQ3YSCISEHSEg4opaBaVV34oLdccF1IqKtbbWBUV93V+08lr3BZeqtdW+VVuxCq6VPSHsgUA2EgJkm0lmfz93ZhKTYSYZJgxEeeY/wr3nnvM9z3POc373nOeSmDif6Tlxh+arT4eXmjytVwLtbN78KJ/ZT+CcESeSFdFXuCIrQwlqHq7bz+SCe5iWbjw8omcoHofZ1q1Vb/HGvj0UZl7HlFTDkW17rzYiFxz1BI7E/HPUQxcAkRKQJPORkvsx3vcTiD/6iD0wnrBXS3zRR6QiEEUD4NFe5pGemI7084/2/o9a+yVAjxpaKfjIENi05mKet/wXN00+V97yHpkukKcKgfAIyPwTHie5ql8QkDi4X3RDv66ExB/9unv6ZeVkB9Gh6hanhT1tu2l1teHEA6iJ0Q8j06TG0lrOHpcNl/fvBmK0OaTHxqBVzgo79lNprcbmcXv/t/OnymJgfApGl5V6azUWt91frgqVKoFUYzYJXXM5eGw0t9aw19WKE+WaOJINWSQZle2mLppbNrHHnU62UmbHGeWOPBT6IjKM0G6tosFpwe5RaqpCpc4hLy4Bta2eWlsD7d46qtFocsgzx6NRqfBNTFM5b/hxpGk0qA5pvX00XO11B/98OYd9qCy7D+W4sFpC2FR7DZX2Rhwet9dXtOp00mNSMGlVvu3R3gC9jIk5cxiX6ARVoE17LYOWlh58q2vNnU1UWypxaoYyMNbYmV+o3bKFakcMafFZmF1NVFmr0eiHk2HUoHaF8mmd935bWzX19ka/7+q9fp0WE4NOraKtdRM1TrOvXLU/h5K7hdqWndgD6tAHwHJrBAQsrWXsdv0wFtqsO6lzWHF4nPhGYQNGbRYZMWZvXwb7RVLGAWMlyWQkZGFWqVE5Lextq6HR1Y4bFWpVEgNMmcR15t8K5UtmHJYq6l1K/V3grX8M8YYsYlx72OdswYEHDybi9Lmkm/SKK3XOO+HYuqe9ukdfDYtfew3bbW0kds0p5mhlT3stzSHbHEHnyi2REVDiF2sVzW671/5UJJIel4VZ47PN7rGNYp8JJBszSDR0HGcJPdbrVCqcbXXU2Rto88YQGgyabDJi49F7/cuFtbXy4G3YFxzQZK2hwWXx1btb3AM4LUHip2TSjWbabXU0u33+plIlkdbV38KafyJDLXf1nUBPMSH2Jmrb62hzd8TcGrTqZFKM6T+MpyHjdWVud9Fu3U29oxG71159c3tnzB6pTSnN7m3MszdS3V6HzW33rxfUaNSZpOvVtNjrsLgdXnvVqDPI6BIv+eaWnzNr5HgSVMp4HySmop29zTtp9Pq4EuHHYtYP/GFO6Isf9r1LpYSDIHDY448e1rftlkjG7vBid2fbbnbb93auPbWaXHLNZjS22u7xhMQXB2E94V8qAlH4rHq+snE1b2x+ge3ueOJNoPLoyUq8hXPyDGzZuJjljgYcKg/ONgfoTucXRWeQH6NF3bySt3d9wB633Rvau9pq2WVrwmCcx7zik8hoKeH1jX9kJ+nEmzyoPB7abDEMSb2M0/PySNCpUXkcNO7/luXlX7ND3YRKo8ZliyMz8VROyBlPVoyTsjVzeMU6ldkTZlFk0nvzbrTvfImHdn3NsLynmZnjZFPJg3xgsWGO0aNRa0EzkyuG5VG341X+vr8WtRHUHgNq7XlcNWIMMRqNTyBqiSc9PgWDsohXz+DCEVNIa1l3COqtQ+1qYmv5ywf/fEWsOlR9K+VESKCZkrVBbGr4aDSVf+Wd/SW0qO14nA4sjgKOz7uI4zMSfMKpN0D/lnTjWGK0dV7fsbfHkJV8FlMHHkOGSelfK2VlPfhWVwOwrOGVtfezw7SA+WNHEq9RPMBG2dobeKl1CrMnXkJR8zIe37yY+LQlXDk0Fn1zKJ9OhLYdrN7xPivb9uLSefA4tOg0x3HcoBMYnRRP/YZbWLQ3kWlj7+DEeN9xIk/jUv64/iXcKY8yZ1gWhsOeeCbCbvyJ3Rb4trWy7He8tq8Nk9mAVjELuwqHaiJnDJnOyMSYoPmBIinjgLGSYs4cdS4F2Kmv+5ylVSvZq2tHhQeXPY2hA85icnahP6lzKF/Ko6LkAd6xuEkx67x1dVhcxMafwhBnLdWqXSgSUbvFRmzcTM4deiyZiu/s+ZRHw7R1+66/9Oiru8LhF7gjw21hd81Slu5ezz5tC+CmvT2JosyLmTow1ydM/MTsrv82x0Xz7k/4S8Uymg3KHK4Fx0hOHzmTIpMOtT+22eFOJM7k9sYgLnsCWUmncXy2El8oi+rQY32so46y7X/nW2sF7Vo3Hqcbp3sCJw+dzvgk5UVTCyVr7jt4G1binrovWVb1PRXqRlRq/HPEOZyRN4oUgwZV42pe6xY/uWlpT2Vcykhs7VvY7anH6XbQ2J7EuMwrOS03k1hFtApr/um/PfqTrpmz55iQ6n/x9K73adbEY9arULk1eBwp5KefxeRM/3gaMl5X5vaNrCj/lHW2ehw6F067E41mKmcMO5VCswl1U4Q25QpjzKv+iMcrPqRd56+7y0aLcxTHJg5gn20DDZ4mnM42mhzDOT73fE7MSPG+xPDOLa2FFMUasGssuJwebM4hFOfMYGJGJrEaRfStZvm6JaxnP06PG2cbGM0zOX/YeAYovkJzZH74kza2/tm4wx5/hPQXDRvXRTB2hxG7OyzbKdv5EV9bqnDqlLWvAaPhQi4pHE7Mzhe6p6DYEZCSQuKLQ2K4IhAdEoyAP+COTXmZ2YWJGNxObB4tBp0Ta7MDfYwRrVaFtfovPLP9XRLSnuWKgsTuiXDt+ynf/hxL9lkZO/Bmzs5ORLd3qTeQjx2whNkFsRjcLWzbvJDn98UwfcRvOSHZiMaynvfX/zeluku5rOA0BsVA8+6/8OrOv6NKXMhVRXmoK/6HB2u2MDbvYc7NiUenDlgcGxpZ9t31/F19EwvGHU+cXoOtHQxty3mq7EmciYu4bvhAYj0uGlrbSEkwo+rcQTSLmybP6H5sooNHH+ttbvmSp9ZH8PxD1a9STh8I1PN5MJsygNPagktjxmBU4WzZyv+V3cW3mnncOX4S8RqNP0D/mmFpDzErP5MYtY2anS/wYvVqMjIf5vL8VPRqV/i+RQtrVt3IkrZTubr4YgqNetT2zby14k7Wx9zLXWNGYNz3WfdF817fIvoAn1a3sHH9Xbzams3P8q/h5IwEaCzj462P8ZXnfH49ZhrZjR/ySPkbGFKeZW5hKgY1NG28n4UNMGPE7RyffIRz0PShV3/stwYGVxu8b18v4IaJ5zLIoMO97xte2/gYO00LuG3sSOK8YmL3XyRlhDoGYNuzlBc2v05b4vVcXlBMqtpK7a6XeaFmE0MG3sfM3BT06j0hfKmez/+jjNu3sGDCZOI0GloqnuXxyo8wJTzDjSNzvIuDhvIneKqmlCE5i7g4Lx6937Y7xdBQtq5TNmH07Ku+dvXCL0AgcjUobX4X/YD5zBw0lAR1Mxs33s8rTcmcO2Y+x8YbD3/i7h+7YUdc/2a+WXEV7zkv4zfHnEWGUYt9fyOuxATvV/46xcQBS7iyIBa9u4WaXa/zWs1XmJIeZHZRHmZNKPu0UbPlSf63Qc0p+VdxQkYKmuYyPti4kO/V13H7hBNJ1uzjC+88cXA2rLMqcc9jlMfM5bKhxaQbHNTuWMyztVVMyF/AWZlx6DrsujMOaaSk9A5ebUnkjMJ7OS3NiNbVwLclv+dd6ySuLL6Mkcrc4LXX3uYfkTAjNrm+3Ni4vMeY0CfubeC4IQ8xI9OEzt7I5oqneKu+hoKBC33jaUdcHRiv++f2161juKDgIkanxGBr+BdLtjxHg/l+bhpViNkfJ/wQk4dnUw7vON/LmOdd6G7guHx/3dsq+FfZnXzSPplLJlzL2FgDGstWPii9iy/4FXcUTydNq8U7h7VO4fyia5mUGovGWss3Wx/ir635/HL0XCbGKx9CaMfarEEfp0PrdtJQ8RRP1eygeOgjTM8woVN1xGsH54fyMY++GHNk9x72+COUv+gitZle1sW0sLG0I8a+0jtvGFwuWtocmM1GVDue71EgkvgiMrsKvEsEokPDsVMg6gy4O9YUHietlmr2dm7138+3ZU9SaX6C+aMGYezYRaC8Xah8j9eq15Ge/hsuzs/wbb8OfNOrlFv7IQu3vUZG+qtcNjQW+7aFLNi9jxOLHmD6AGWgVxrVTunqa3nFehZzJ/+S/LYSXil9gGrT/cwbM5x452beXH03G033cOfoERg1Db4FiOY3PDC+GJOySFd+jd/ybNljNJlvY+agYWSYkjDq1Z1f/gl59vlQ1bt1Jc9F8vxD1a9STh8I+CePQJtSdv57jxzspc17nFHNnu1P8F7bz5l3rP8rHEFzQDTw6Xdz+Fg9j3smTCFB7QnPt/wtsJYv4qGacsYMvo9zsxJxVb3GIzu/ZGjeImbmxHQuJgIXzQf4dPMXPFOyiKb4J7l1ZF6nD9t2LOa+qvUUD36MGRn7WLryVpapr2P+uJNJ1TTz1err+YfrGuYVn0yGVis7JPpgWX25NXhw1VXkdrJ65cW8YZ/FLZNmkB3kqzCRlOETogLFdBfb193I4uZCZo2f61sAKI1z1fLxil/zL/U87lVsXbM3+PhMEB9zreOV7xawI/a/+d3ooRgVgcu2ipdWPEB9/CJuHpmDcZ/vxUOvth6Grx7YriD8uvmznl0lSpuzOK3obPJ1Wt98svcrXqtZSm7661yu7OA7+M/L9cUsjuJ7G/l+xa/5s+NULh3+M3JNqSTojXTqosHmclpYtfIG3mz3xxfa/b4XTIFjvbOcd1fczkrNr7hs6BD/kTKo2/4/vN86mkumXM9YbRPLA+8Nw4ad5Q+wYHcd4/Mu55h4vU9QtG3ioy1vYk14mluC2bliU+WLub2mjCmDH+Ns/xf1nFuf4ve1OzmlcCFnpJnQBr6R9sZUAfNPR4x0FFvOEWl6LzGpTyAK+MCFq4p/rJjHUvXNvvF037+7j38dY41/bt8bcyPnDxrg/1CFk82bF/KZ61LmK/PB/i94rOvYGZZNhTnmVRxY9/qy23l0bwrnTbyZY02++aGy9CYW7c9n1pS5jNUa2BRsbmn4J49seh5T6vNcOywJg0c5jlnLPm8aCg8q2zY+2vIahvQ3fDum1RHOJbIT+rC7wWGPP0L5S6Txh9rVc+xuWRY0xu4EHejj3cbrMH1N4ote7VYEol4RhXlB0CAK2ppWsXzbx2xxW/HolHwrOhpb1qKKf4rfdApEylbpT3lj2//hSr6RK4YV+Y/A/LAzqdsiNeBZlaVX8L9NY7loyvUco/UvMID6st/z6N50Lpwyh2O0HjZ5j9NM5NLxVzG0/lUerSrlmEEP+4OkEIt5VyNrNi9iWbMFlXY0o5OKyEzJZ3BCsjeX0UEJRJHUW9VGSSTPD7Pb5LJoEghhU7bdlJS/w7KWOlx6F2q1AVq3UO65kFsn9yQQ0c3eBlhK+LJX3+rSPksJr69bwBb975g/rojK9TezxHoqs4tnMlSvQx3ow4G7LDomlKqXuWfH38hMf5Orui5kA+5v2Pwbnt6jYeqIuzlZvZznNryFLv0RrhqS1rlQiiZ9KTs4gd6Dq+52FuyzwZGUEVwgsvDdiit4xzaLeQG7MLs/Y79vl8UBYmswHyvjla/vYq3+tzzUKfb7/lZlfpzblHknXIEoDF8N1q4D5oVuAZ2T71dexXtt8WR0HE3u0lV5Kfdyln/hLjZ8eAg0VjzPmw0bsTjzGZw0jILkfAYm5JOk5MAKEdt0jy+CiDzeF0zLeXr9k+xU5ZLTJfebr1X+I5aaYOJS7zZctf5ynm1yk6TkeVN2OnVBlWC+mYsHZ3TuFOkWP3lt8RMKugqRPS44TJ1f3ZNkwIfHHnt8Si8xaVCBiIAxPZjIozx010vctfMDHFrlZai6M1ehtz4d6RP2/ftAgahXmwpzzAsqEClxfBtTCx/0iZeqwNg+hEBE1zE/G3vDV3y281t2qVtQaZVMYFDbvIGcjLf9cUyEc4kIRIfdKQ57/BHKX4IJRH676yn+8LSu7nldXP2y1w+zA2PsDtI9jtdh+poIRL3arQhEvSIK84KgQZSDDWuu5UXrRGYNu5xxytZPdw2frLiJ1aZHudUvEDksq/mwdBEb9FdxzagTSNd3yZ8TrNyAv+3ZcCNP7svknOL5TIkx+t5A46Ky9DYWNRZy6XFXMUqrx1P1Gg/t+IysjDsZ2rSAT5yXcUPxaWR7dzOE3u2By0lj3VpWNH3FlqYVlLumcc34iyg06dgY9K14eMJWuPXWRPL8MLtNLosmgeA25ahYzILKdQzLuYeZOZmYdCpqS2/niebjufHYs3xHFYO9BfS08f3qy/iz7Upum3QK+0pv4KVefKt765xsK5nHc02FnDdiFKWbXsKS9ADXF+b68gGFKxDVvcODW97EnPoS1xUme4+PKT937fs8tO1dsrNfYNagWPSNX7F44+NY4+7nLPfLvGIZxqXjrmRkrC8HmPyODIFIgqvAwySRlBFcIGpnzarZLGk7izmTLmCIIlQqWDztrFh9KW97bf0MMrT+YziHWSAKx1cjEYhWrLyad20zmDPxIoYa/G0+MuYgT/UTcO6voHTPcta2/ofNrVA86EHOyUk4cGelz0CpLL21S3zReOAuIOWy5i9ZXPIEdbEPcPuYImKDHNckwkVGbdm1PNOYxy8m3MaUWCPaYD0ZLH7yzi3/YHD6m8zuEPjDEYi6zT+KT8ou0CPmPD3EhL7jgQE7iLCxctUlvNUxnu7//ECRR2lM5RvcXfEOyakvMrcwBUOwjxREZFNOwhrzgtTdJ8S2MbXgQc7IOAiBqP07nl35KE0JT3HzCDVfr7qZf7rO59rh5zI4QcnvuY6X/rMA54DXuSLUDqIwFvudpyCOmDEcfQ8+7PFHKH+JaOzOYnvJnJ7XxTVvev0wJfVl5nSJsTt7uheBKCxfO/rM5qBbLALRQSMLcUNQgaiRb76/jvc8s7lj7KkMMP4gxHzbIRC5G1m/4T7esg5kRsENTEpRzgp3eUYYApG65k0eq/g3KRl3c0HuQOKVvBHt2/is5A98rZrD9RNOJEOjReWq4l8rf8e/XZmYHdWkZj3RZTdDCIHI7cDm1KDzHyuzbnmEe3bvZuqwBzgj3URF6ZU823wyV4yfxYgYPSqHE49yZOBQ1VtJThzJ8w9Vv0o5fSAQ3KYaN93PQ/Uw7ZhbOMFs9h6J9AZBjZO58djpXQSiTZw05AGmZZrQehy0NC/nz2UvUhN3J7ePzGT1qrk9+1awN1u7P+TJbW/i1KRR5crm4lE3MzHB73PhCkS2TfxtzUJWa2dz7YjjyY7Ro3w5ZefWR1ncaOacoluYnKyU2cK6NfNZYkligGcb9sQHuW1Ege/Ij/yOGIFIgqvoCUTQsPVhnt7dSHHBzZw+IA2TykVb6/e8XfoMlXG/5/aRw0MfAY4oQAt/B1E4vnrwApGJ+i2/Y3Gdg+Iht3LagExfMlmPkljVhUEXdKl/xOzlp/9gDw67HbWy+1gNnuav+FPJ4+yNe5L5o/I6d5sZU55jdkEqMVrlq2QVLC35LV+pruOGCSeR0ZFH6AABs4qlK+7kI8dpXD3qHArMSv5DFR6XDafHgK+rI9u54K5+gcd2fsmA9Lu5MHcwSUaN14acDhcavV+8iWgx33HErKf5R/FJGcePiG/0EpP6jgeWcuyghfw8K8Gbq7DNuor31i5iR8d4GphvsKMrLet5s+Q+SnVXM6foRHJiTD6fcDhwqnXolLevEdpUWGNenwSii/n1sT8nV6dDZW9i947n+eOeHYzNe4zzsqt4/7s72Gi8h1tGj/J+3Aa/+GMXgeiImHFfHhpJDBP8BVWY8Ucof4lo7E7oPXZvL/P64UbdXK4bcRxZMUbvizO3w4VKpznwBXLAkeCwfK0vHXCU3CsC0aHq6BDbsHdtXcBb9XoKc85keLwWtaqJkg1/ZJv5EeaNzEVT9y5PlP8ZZ9wNnJeb6j/zrFTK/wnkhs8OfNMR+CyPcgzsMT5pzuPYrGJyYpUk1Z/xucXK8MxbOTNb+Vyzr6GN5U/wZM0XtKjP5spuuxlCCEQt21m7twVDgsq7tbWt8kPet8Ry5rDrmZRkwFb5Cs9UriM17Vccl2pE1aonNXMoyfsPUb0tET5fK1/BOVSmHXk5IWxq9yc8u/NvuEwXcVJOMkYlgXPFq7xjPYUbJ01joLKDaOfr3F35HwalX8GUVD0aewvlu95jrWowpwy+jonJBqq39exbwd9sNbJ61XzesOzHFH8nd4weh7kjl0S4ApHiRxXP8+ruHSQlzWBSmhkat7K87mscCddw5bBCYvyLB2ftX3iy/HUqPSOZUXgXpw6Q5NSR29OhuTOS4CqaAhHWCj7Z8jRr7BM4ddAIktRt1FX+k2+cKZycf63X1jUdCUQP8w4iwvDVSAQibet6/rr1RTbYxzA5cxwD4zWoXNDclszo7Cz0all8HxprD6cUC+UVa2mPNaPXqXC1rufTXd8Rl/YHZuUP6Dym1W66gZ8PTCdWD61VH/FxaxsjspWPaSSg60iiHiTfnHXXEl6qXYFTdzon5uQSr1fhbm8FVTEFaXrUQW279yNmRqr5fP1TfGNJZWz6KRQkG1G7PVhb4snPzcOsDnE8LpwdRLt6n3/kZE04thWFa3qJSTXexeIysuOv5/TsOPQqG7W7PmC5I5XT8+cyUXkJ2xDwFccuw01N+cP8ub4Bk3k6J2SmYNBqcDfbMCSMIzdegzrYveHYVDhjXoQC0bZ1V/JKSzHTCqeQqdPg3r+VL3Yvw2KeySXKV4U1VkpLF/C3lmFMHTyRdO9XYCtZuv5V9Okvc+mQEDmIZAdRFAy470VGEsOEEojCij9C+ktk4n799vt6XBcrsbvPDxtJSZ7G+LQkDCoNztZEcrMyial4gd923SUYmDMuHF/rezf85EsQgehQdXGT73P1MUm/Z3rX/AnOBjZs/5Bv2rZhxQVo0WMmJeEazs1NwbLrBd5u3o7do+Qn6vrzn89vXcc7geUGe1a356jQqIsoHnAOxelxaJTPhnf8bJv4x5Y32GO8lllDcrrkQmlkzYYn+UZzEVcXFGLoCND3reS96k+odbfiQTm3PIihSRdwWk4yWmX7rauFzdtf4QtrDTbUaNSTObNgGvnt63inMoBHJPWO9PlGObZwqEw78nJC2JSS7rPqb/x7/2rq3Ha/XSWi103lvMKJpGg0qPat4a+1n1Hr3IsTxTeMmHUTmZx5JkWJymeVley5PfuW8qY62M9Z/R4v7N1FYfoNnJhm6MwvQaB9toTwaX+h3duQwkDzTE7NzSVe11WcbOCbDU+zhnO5tHCM7wtt8juiBCq23stH7afxS2/grGFnwL8Vqwm8JtCSIikj2HM6QVgq+KbyQ0pstdhRo9cUc1LWDIqS/LZOKF8K9vcKPln/Etu0F3PNsI6x3Pe3Paa5XKjkZmlZ1X2+6sHWe/PVsPht/xO3V2/hlIKF3p2nyssGmreyvOYjymy7cXh93EyC4Tz+a9gI4kQgOow+0sB3G19jrX0Pdn8/pBjOY9qQESQrY5lfOHcZzyFNtx2L10LzuscBIe3T14yW6qV8uv9bql0W/3ifwaCUqzgjS9lR1BQk9gjDhpXx3VpLSeXHfN/eEV8ZMWl+xtnDjyNTmUeCxRy1f+dPe74jI/kPP+S68v6tknE5sylOMqDZH8b8cxh7SB7VhUBvMaFXZFnFoLixqFVV2PHHw2nnUJzmj4dDxevex7RTt/NjljWtoc6jxCcaNORQnD2b4hQ9muYgcUE4NhXOmBdohyrfy6i3m+0ck3O1zzY7/5bM1JG/oECjY9/OJXzatJ0Gj9XrX5BKmmk6Pxvs92GlWd3mGF9MZcLI4NRbOCXTiFYd4VwSIs4Sm40egcMef4T0a8gJsAAABIpJREFUlwhtxr23x3WxL3YP9EMDJt00ziucREr9RzzXdbzeIfFFNKxNBKJoUJUyhYAQEAJCQAgIAfC4aN3yKAvqbZw98reckCS76H5UZhFid/SPqg1S2aOHQNAcREdP86WlQuCoIiDxRdS6WwSiqKGVgoWAEBACQkAIHL0ErK0bqbW3srX8RVarL+CycSeRreTDO3qR/PhaLgLRj6/PjuYai0B0NPe+tP0oIiDxRXQ7WwSi6PKV0oWAEBACQkAIHJUEdm1dyD+sbbjVRUzJvJAxyhENUYd+XLbQ43GcH1dTpLZHAYEgx7SOglZLE4XAUUdA4ovodrkIRNHlK6ULASEgBISAEBACQkAICAEhIASEgBAQAkKg3xMQgajfd5FUUAgIASEgBISAEBACQkAICAEhIASEgBAQAtElIAJRdPlK6UJACAgBISAEhIAQEAJCQAgIASEgBISAEOj3BEQg6vddJBUUAkJACAgBISAEhIAQEAJCQAgIASEgBIRAdAmIQBRdvlK6EBACQkAICAEhIASEgBAQAkJACAgBISAE+j0BEYj6fRdJBYWAEBACQkAICAEhIASEgBAQAkJACAgBIRBdAiIQRZevlC4EhIAQEAJCQAgIASEgBISAEBACQkAICIF+T0AEon7fRVJBISAEhIAQEAJCQAgIASEgBISAEBACQkAIRJeACETR5SulCwEhIASEgBAQAkJACAgBISAEhIAQEAJCoN8TEIGo33eRVFAICAEhIASEgBAQAkJACAgBISAEhIAQEALRJSACUXT5SulCQAgIASEgBISAEBACQkAICAEhIASEgBDo9wREIOr3XSQVFAJCQAgIASEgBISAEBACQkAICAEhIASEQHQJiEAUXb5SuhAQAkJACAgBISAEhIAQEAJCQAgIASEgBPo9ARGI+n0XSQWFgBAQAkJACAgBISAEhIAQEAJCQAgIASEQXQIiEEWXr5QuBISAEBACQkAICAEhIASEgBAQAkJACAiBfk9ABKJ+30VSQSEgBISAEBACQkAICAEhIASEgBAQAkJACESXgAhE0eUrpQsBISAEhIAQEAJCQAgIASEgBISAEBACQqDfExCBqN93kVRQCAgBISAEhIAQEAJCQAgIASEgBISAEBAC0SUgAlF0+UrpQkAICAEhIASEgBAQAkJACAgBISAEhIAQ6PcERCDq910kFRQCQkAICAEhIASEgBAQAkJACAgBISAEhEB0CYhAFF2+UroQEAJCQAgIASEgBISAEBACQkAICAEhIAT6PQERiPp9F0kFhYAQEAJCQAgIASEgBISAEBACQkAICAEhEF0CIhBFl6+ULgSEgBAQAkJACAgBISAEhIAQEAJCQAgIgX5PQASift9FUkEhIASEgBAQAkJACAgBISAEhIAQEAJCQAhEl4AIRNHlK6ULASEgBISAEBACQkAICAEhIASEgBAQAkKg3xMQgajfd5FUUAgIASEgBISAEBACQkAICAEhIASEgBAQAtElIAJRdPlK6UJACAgBISAEhIAQEAJCQAgIASEgBISAEOj3BP4f1LKBiuCRgp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3" name="PoljeZBesedilom 2"/>
          <p:cNvSpPr txBox="1"/>
          <p:nvPr/>
        </p:nvSpPr>
        <p:spPr>
          <a:xfrm>
            <a:off x="476049" y="710278"/>
            <a:ext cx="8231675" cy="1292662"/>
          </a:xfrm>
          <a:prstGeom prst="rect">
            <a:avLst/>
          </a:prstGeom>
          <a:noFill/>
        </p:spPr>
        <p:txBody>
          <a:bodyPr wrap="square" rtlCol="0">
            <a:spAutoFit/>
          </a:bodyPr>
          <a:lstStyle/>
          <a:p>
            <a:pPr algn="ctr"/>
            <a:r>
              <a:rPr lang="sl-SI" sz="2400" dirty="0">
                <a:solidFill>
                  <a:prstClr val="black"/>
                </a:solidFill>
              </a:rPr>
              <a:t>F8 – Režijski stroški (</a:t>
            </a:r>
            <a:r>
              <a:rPr lang="sl-SI" sz="2400" dirty="0" err="1">
                <a:solidFill>
                  <a:prstClr val="black"/>
                </a:solidFill>
              </a:rPr>
              <a:t>Overheads</a:t>
            </a:r>
            <a:r>
              <a:rPr lang="sl-SI" sz="2400" dirty="0">
                <a:solidFill>
                  <a:prstClr val="black"/>
                </a:solidFill>
              </a:rPr>
              <a:t>)</a:t>
            </a:r>
          </a:p>
          <a:p>
            <a:endParaRPr lang="sl-SI" dirty="0">
              <a:solidFill>
                <a:prstClr val="black"/>
              </a:solidFill>
            </a:endParaRPr>
          </a:p>
          <a:p>
            <a:endParaRPr lang="sl-SI" dirty="0">
              <a:solidFill>
                <a:prstClr val="black"/>
              </a:solidFill>
            </a:endParaRPr>
          </a:p>
          <a:p>
            <a:endParaRPr lang="sl-SI" dirty="0">
              <a:solidFill>
                <a:prstClr val="black"/>
              </a:solidFill>
            </a:endParaRPr>
          </a:p>
        </p:txBody>
      </p:sp>
      <p:sp>
        <p:nvSpPr>
          <p:cNvPr id="15" name="PoljeZBesedilom 14"/>
          <p:cNvSpPr txBox="1"/>
          <p:nvPr/>
        </p:nvSpPr>
        <p:spPr>
          <a:xfrm>
            <a:off x="451899" y="1502688"/>
            <a:ext cx="8231675" cy="1754326"/>
          </a:xfrm>
          <a:prstGeom prst="rect">
            <a:avLst/>
          </a:prstGeom>
          <a:noFill/>
        </p:spPr>
        <p:txBody>
          <a:bodyPr wrap="square" rtlCol="0">
            <a:spAutoFit/>
          </a:bodyPr>
          <a:lstStyle/>
          <a:p>
            <a:endParaRPr lang="sl-SI" i="1" dirty="0">
              <a:solidFill>
                <a:prstClr val="black"/>
              </a:solidFill>
            </a:endParaRPr>
          </a:p>
          <a:p>
            <a:endParaRPr lang="sl-SI" i="1" dirty="0">
              <a:solidFill>
                <a:prstClr val="black"/>
              </a:solidFill>
            </a:endParaRPr>
          </a:p>
          <a:p>
            <a:pPr marL="285750" indent="-285750">
              <a:buFontTx/>
              <a:buChar char="-"/>
            </a:pPr>
            <a:r>
              <a:rPr lang="sl-SI" i="1" dirty="0">
                <a:solidFill>
                  <a:prstClr val="black"/>
                </a:solidFill>
              </a:rPr>
              <a:t>Pavšalni znesek v višini do 7% priznanih neposrednih (direktnih) stroškov </a:t>
            </a:r>
          </a:p>
          <a:p>
            <a:r>
              <a:rPr lang="sl-SI" i="1" dirty="0">
                <a:solidFill>
                  <a:prstClr val="black"/>
                </a:solidFill>
              </a:rPr>
              <a:t>	(brez stroškov nakupa zemljišč oziroma dolgoročnega najema)</a:t>
            </a:r>
          </a:p>
          <a:p>
            <a:endParaRPr lang="sl-SI" i="1" dirty="0">
              <a:solidFill>
                <a:prstClr val="black"/>
              </a:solidFill>
            </a:endParaRPr>
          </a:p>
          <a:p>
            <a:endParaRPr lang="sl-SI" i="1" dirty="0">
              <a:solidFill>
                <a:prstClr val="black"/>
              </a:solidFill>
            </a:endParaRPr>
          </a:p>
        </p:txBody>
      </p:sp>
      <p:pic>
        <p:nvPicPr>
          <p:cNvPr id="10242" name="Picture 2" descr="Rezultat iskanja slik za overhea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2024" y="3645024"/>
            <a:ext cx="4200525"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671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Izpolnjevanje finančnih tabel </a:t>
            </a:r>
            <a:endParaRPr lang="sl-SI" sz="2000" dirty="0">
              <a:solidFill>
                <a:prstClr val="white"/>
              </a:solidFill>
              <a:latin typeface="Ubuntu" panose="020B0504030602030204" pitchFamily="34" charset="0"/>
            </a:endParaRPr>
          </a:p>
        </p:txBody>
      </p:sp>
      <p:sp>
        <p:nvSpPr>
          <p:cNvPr id="5" name="PoljeZBesedilom 4"/>
          <p:cNvSpPr txBox="1"/>
          <p:nvPr/>
        </p:nvSpPr>
        <p:spPr>
          <a:xfrm>
            <a:off x="317643" y="993656"/>
            <a:ext cx="8548487" cy="584775"/>
          </a:xfrm>
          <a:prstGeom prst="rect">
            <a:avLst/>
          </a:prstGeom>
          <a:noFill/>
        </p:spPr>
        <p:txBody>
          <a:bodyPr wrap="square" rtlCol="0">
            <a:spAutoFit/>
          </a:bodyPr>
          <a:lstStyle/>
          <a:p>
            <a:r>
              <a:rPr lang="pl-PL" sz="3200" b="1" dirty="0">
                <a:solidFill>
                  <a:prstClr val="black"/>
                </a:solidFill>
                <a:latin typeface="Ubuntu" panose="020B0504030602030204" pitchFamily="34" charset="0"/>
              </a:rPr>
              <a:t>Faze dodelitve sredstev programa LIFE:</a:t>
            </a:r>
          </a:p>
        </p:txBody>
      </p:sp>
      <p:sp>
        <p:nvSpPr>
          <p:cNvPr id="12" name="PoljeZBesedilom 11"/>
          <p:cNvSpPr txBox="1"/>
          <p:nvPr/>
        </p:nvSpPr>
        <p:spPr>
          <a:xfrm>
            <a:off x="343807" y="2789312"/>
            <a:ext cx="8839965" cy="3231654"/>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pl-PL" sz="2000" b="1" i="1" dirty="0">
                <a:solidFill>
                  <a:prstClr val="black"/>
                </a:solidFill>
                <a:latin typeface="Ubuntu" panose="020B0504030602030204" pitchFamily="34" charset="0"/>
              </a:rPr>
              <a:t>Skladnost proračuna	:	Predlagane akcije</a:t>
            </a:r>
          </a:p>
          <a:p>
            <a:pPr marL="342900" indent="-342900">
              <a:lnSpc>
                <a:spcPct val="150000"/>
              </a:lnSpc>
              <a:buFont typeface="Courier New" panose="02070309020205020404" pitchFamily="49" charset="0"/>
              <a:buChar char="o"/>
            </a:pPr>
            <a:r>
              <a:rPr lang="pl-PL" sz="2000" b="1" i="1" dirty="0">
                <a:solidFill>
                  <a:prstClr val="black"/>
                </a:solidFill>
                <a:latin typeface="Ubuntu" panose="020B0504030602030204" pitchFamily="34" charset="0"/>
              </a:rPr>
              <a:t>Stroškovna učinkovitost </a:t>
            </a:r>
          </a:p>
          <a:p>
            <a:pPr marL="342900" indent="-342900">
              <a:lnSpc>
                <a:spcPct val="150000"/>
              </a:lnSpc>
              <a:buFont typeface="Courier New" panose="02070309020205020404" pitchFamily="49" charset="0"/>
              <a:buChar char="o"/>
            </a:pPr>
            <a:r>
              <a:rPr lang="pl-PL" sz="2000" b="1" i="1" dirty="0">
                <a:solidFill>
                  <a:prstClr val="black"/>
                </a:solidFill>
                <a:latin typeface="Ubuntu" panose="020B0504030602030204" pitchFamily="34" charset="0"/>
              </a:rPr>
              <a:t>Finančni prispevek upravičencev / sofinancerjev</a:t>
            </a:r>
          </a:p>
          <a:p>
            <a:pPr marL="342900" indent="-342900">
              <a:lnSpc>
                <a:spcPct val="150000"/>
              </a:lnSpc>
              <a:buFont typeface="Courier New" panose="02070309020205020404" pitchFamily="49" charset="0"/>
              <a:buChar char="o"/>
            </a:pPr>
            <a:r>
              <a:rPr lang="pl-PL" sz="2000" b="1" i="1" dirty="0">
                <a:solidFill>
                  <a:prstClr val="black"/>
                </a:solidFill>
                <a:latin typeface="Ubuntu" panose="020B0504030602030204" pitchFamily="34" charset="0"/>
              </a:rPr>
              <a:t>Izdatki skladni z Vzorčnim sporazumov in Uredbo LIFE</a:t>
            </a:r>
          </a:p>
          <a:p>
            <a:pPr marL="342900" indent="-342900">
              <a:lnSpc>
                <a:spcPct val="150000"/>
              </a:lnSpc>
              <a:buFont typeface="Courier New" panose="02070309020205020404" pitchFamily="49" charset="0"/>
              <a:buChar char="o"/>
            </a:pPr>
            <a:r>
              <a:rPr lang="pl-PL" sz="2000" b="1" i="1" dirty="0">
                <a:solidFill>
                  <a:prstClr val="black"/>
                </a:solidFill>
                <a:latin typeface="Ubuntu" panose="020B0504030602030204" pitchFamily="34" charset="0"/>
              </a:rPr>
              <a:t>Transparentnost</a:t>
            </a:r>
          </a:p>
          <a:p>
            <a:pPr marL="342900" indent="-342900">
              <a:lnSpc>
                <a:spcPct val="150000"/>
              </a:lnSpc>
              <a:buFont typeface="Courier New" panose="02070309020205020404" pitchFamily="49" charset="0"/>
              <a:buChar char="o"/>
            </a:pPr>
            <a:r>
              <a:rPr lang="pl-PL" sz="2000" b="1" i="1" dirty="0">
                <a:solidFill>
                  <a:prstClr val="black"/>
                </a:solidFill>
                <a:latin typeface="Ubuntu" panose="020B0504030602030204" pitchFamily="34" charset="0"/>
              </a:rPr>
              <a:t>Vključevanje stroškov za vodenje projekta</a:t>
            </a:r>
          </a:p>
          <a:p>
            <a:pPr marL="342900" indent="-342900">
              <a:buFont typeface="Courier New" panose="02070309020205020404" pitchFamily="49" charset="0"/>
              <a:buChar char="o"/>
            </a:pPr>
            <a:endParaRPr lang="pl-PL" sz="2400" b="1" i="1" dirty="0">
              <a:solidFill>
                <a:prstClr val="black"/>
              </a:solidFill>
              <a:latin typeface="Ubuntu" panose="020B0504030602030204" pitchFamily="34" charset="0"/>
            </a:endParaRPr>
          </a:p>
        </p:txBody>
      </p:sp>
      <p:sp>
        <p:nvSpPr>
          <p:cNvPr id="14" name="PoljeZBesedilom 13"/>
          <p:cNvSpPr txBox="1"/>
          <p:nvPr/>
        </p:nvSpPr>
        <p:spPr>
          <a:xfrm>
            <a:off x="329542" y="1906893"/>
            <a:ext cx="8536588" cy="523220"/>
          </a:xfrm>
          <a:prstGeom prst="rect">
            <a:avLst/>
          </a:prstGeom>
          <a:noFill/>
        </p:spPr>
        <p:txBody>
          <a:bodyPr wrap="square" rtlCol="0">
            <a:spAutoFit/>
          </a:bodyPr>
          <a:lstStyle/>
          <a:p>
            <a:pPr marL="342900" indent="-342900">
              <a:buFont typeface="Courier New" panose="02070309020205020404" pitchFamily="49" charset="0"/>
              <a:buChar char="o"/>
            </a:pPr>
            <a:r>
              <a:rPr lang="pl-PL" sz="2800" b="1" dirty="0">
                <a:solidFill>
                  <a:prstClr val="black"/>
                </a:solidFill>
                <a:latin typeface="Ubuntu" panose="020B0504030602030204" pitchFamily="34" charset="0"/>
              </a:rPr>
              <a:t>Finančna skladnost in kakovost (AW2) 	10/20</a:t>
            </a:r>
          </a:p>
        </p:txBody>
      </p:sp>
      <p:sp>
        <p:nvSpPr>
          <p:cNvPr id="6" name="Pravokotnik 5"/>
          <p:cNvSpPr/>
          <p:nvPr/>
        </p:nvSpPr>
        <p:spPr>
          <a:xfrm>
            <a:off x="343808" y="1772816"/>
            <a:ext cx="8522321"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21" name="Pravokotnik 20"/>
          <p:cNvSpPr/>
          <p:nvPr/>
        </p:nvSpPr>
        <p:spPr>
          <a:xfrm>
            <a:off x="343809" y="2789312"/>
            <a:ext cx="8522321" cy="3087960"/>
          </a:xfrm>
          <a:prstGeom prst="rect">
            <a:avLst/>
          </a:prstGeom>
          <a:noFill/>
          <a:ln>
            <a:solidFill>
              <a:srgbClr val="6CC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Tree>
    <p:extLst>
      <p:ext uri="{BB962C8B-B14F-4D97-AF65-F5344CB8AC3E}">
        <p14:creationId xmlns:p14="http://schemas.microsoft.com/office/powerpoint/2010/main" val="290893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Izpolnjevanje finančnih tabel </a:t>
            </a:r>
            <a:endParaRPr lang="sl-SI" sz="2000" dirty="0">
              <a:solidFill>
                <a:prstClr val="white"/>
              </a:solidFill>
              <a:latin typeface="Ubuntu" panose="020B0504030602030204" pitchFamily="34" charset="0"/>
            </a:endParaRPr>
          </a:p>
        </p:txBody>
      </p:sp>
      <p:sp>
        <p:nvSpPr>
          <p:cNvPr id="5" name="PoljeZBesedilom 4"/>
          <p:cNvSpPr txBox="1"/>
          <p:nvPr/>
        </p:nvSpPr>
        <p:spPr>
          <a:xfrm>
            <a:off x="317643" y="993656"/>
            <a:ext cx="8548487" cy="584775"/>
          </a:xfrm>
          <a:prstGeom prst="rect">
            <a:avLst/>
          </a:prstGeom>
          <a:noFill/>
        </p:spPr>
        <p:txBody>
          <a:bodyPr wrap="square" rtlCol="0">
            <a:spAutoFit/>
          </a:bodyPr>
          <a:lstStyle/>
          <a:p>
            <a:r>
              <a:rPr lang="pl-PL" sz="3200" b="1" dirty="0">
                <a:solidFill>
                  <a:prstClr val="black"/>
                </a:solidFill>
                <a:latin typeface="Ubuntu" panose="020B0504030602030204" pitchFamily="34" charset="0"/>
              </a:rPr>
              <a:t>Faze dodelitve sredstev programa LIFE:</a:t>
            </a:r>
          </a:p>
        </p:txBody>
      </p:sp>
      <p:sp>
        <p:nvSpPr>
          <p:cNvPr id="12" name="PoljeZBesedilom 11"/>
          <p:cNvSpPr txBox="1"/>
          <p:nvPr/>
        </p:nvSpPr>
        <p:spPr>
          <a:xfrm>
            <a:off x="343807" y="2789312"/>
            <a:ext cx="8839965" cy="3231654"/>
          </a:xfrm>
          <a:prstGeom prst="rect">
            <a:avLst/>
          </a:prstGeom>
          <a:noFill/>
        </p:spPr>
        <p:txBody>
          <a:bodyPr wrap="square" rtlCol="0">
            <a:spAutoFit/>
          </a:bodyPr>
          <a:lstStyle/>
          <a:p>
            <a:pPr marL="342900" indent="-342900">
              <a:buFont typeface="Courier New" panose="02070309020205020404" pitchFamily="49" charset="0"/>
              <a:buChar char="o"/>
            </a:pPr>
            <a:r>
              <a:rPr lang="pl-PL" sz="2000" b="1" i="1" dirty="0">
                <a:solidFill>
                  <a:prstClr val="black"/>
                </a:solidFill>
                <a:latin typeface="Ubuntu" panose="020B0504030602030204" pitchFamily="34" charset="0"/>
              </a:rPr>
              <a:t>Finančni okvir projekta je zadosten za izvedbo projektnih akcij;</a:t>
            </a:r>
          </a:p>
          <a:p>
            <a:pPr marL="342900" indent="-342900">
              <a:buFont typeface="Courier New" panose="02070309020205020404" pitchFamily="49" charset="0"/>
              <a:buChar char="o"/>
            </a:pPr>
            <a:r>
              <a:rPr lang="pl-PL" sz="2000" b="1" i="1" dirty="0">
                <a:solidFill>
                  <a:prstClr val="black"/>
                </a:solidFill>
                <a:latin typeface="Ubuntu" panose="020B0504030602030204" pitchFamily="34" charset="0"/>
              </a:rPr>
              <a:t>Visok delež (66 %) stroškov dela </a:t>
            </a:r>
          </a:p>
          <a:p>
            <a:pPr marL="342900" indent="-342900">
              <a:buFont typeface="Courier New" panose="02070309020205020404" pitchFamily="49" charset="0"/>
              <a:buChar char="o"/>
            </a:pPr>
            <a:r>
              <a:rPr lang="pl-PL" sz="2000" b="1" i="1" dirty="0">
                <a:solidFill>
                  <a:prstClr val="black"/>
                </a:solidFill>
                <a:latin typeface="Ubuntu" panose="020B0504030602030204" pitchFamily="34" charset="0"/>
              </a:rPr>
              <a:t>Status  prototipa slabo  opravičljiv, !!!        		Infrastruktura  </a:t>
            </a:r>
            <a:r>
              <a:rPr lang="pl-PL" sz="2000" b="1" i="1" dirty="0">
                <a:solidFill>
                  <a:srgbClr val="FF0000"/>
                </a:solidFill>
                <a:latin typeface="Ubuntu" panose="020B0504030602030204" pitchFamily="34" charset="0"/>
              </a:rPr>
              <a:t>(amortizacija),</a:t>
            </a:r>
          </a:p>
          <a:p>
            <a:pPr marL="342900" indent="-342900">
              <a:buFont typeface="Courier New" panose="02070309020205020404" pitchFamily="49" charset="0"/>
              <a:buChar char="o"/>
            </a:pPr>
            <a:r>
              <a:rPr lang="pl-PL" sz="2000" b="1" i="1" dirty="0">
                <a:solidFill>
                  <a:prstClr val="black"/>
                </a:solidFill>
                <a:latin typeface="Ubuntu" panose="020B0504030602030204" pitchFamily="34" charset="0"/>
              </a:rPr>
              <a:t>Value for money (vprašljivo),</a:t>
            </a:r>
          </a:p>
          <a:p>
            <a:pPr marL="342900" indent="-342900">
              <a:buFont typeface="Courier New" panose="02070309020205020404" pitchFamily="49" charset="0"/>
              <a:buChar char="o"/>
            </a:pPr>
            <a:r>
              <a:rPr lang="pl-PL" sz="2000" b="1" i="1" dirty="0">
                <a:solidFill>
                  <a:prstClr val="black"/>
                </a:solidFill>
                <a:latin typeface="Ubuntu" panose="020B0504030602030204" pitchFamily="34" charset="0"/>
              </a:rPr>
              <a:t>Opis potnih stroškov, ni jasne povezave med opisi akcij</a:t>
            </a:r>
          </a:p>
          <a:p>
            <a:pPr marL="342900" indent="-342900">
              <a:buFont typeface="Courier New" panose="02070309020205020404" pitchFamily="49" charset="0"/>
              <a:buChar char="o"/>
            </a:pPr>
            <a:r>
              <a:rPr lang="pl-PL" sz="2000" b="1" i="1" dirty="0">
                <a:solidFill>
                  <a:prstClr val="black"/>
                </a:solidFill>
                <a:latin typeface="Ubuntu" panose="020B0504030602030204" pitchFamily="34" charset="0"/>
              </a:rPr>
              <a:t>Strošek (external) v F tabeli, ni pa povezane akcije </a:t>
            </a:r>
          </a:p>
          <a:p>
            <a:pPr marL="342900" indent="-342900">
              <a:buFont typeface="Courier New" panose="02070309020205020404" pitchFamily="49" charset="0"/>
              <a:buChar char="o"/>
            </a:pPr>
            <a:r>
              <a:rPr lang="pl-PL" sz="2000" b="1" i="1" dirty="0">
                <a:solidFill>
                  <a:prstClr val="black"/>
                </a:solidFill>
                <a:latin typeface="Ubuntu" panose="020B0504030602030204" pitchFamily="34" charset="0"/>
              </a:rPr>
              <a:t>Lump sum ocene stroškov, strošek pisarne, več stroškov v  napačnih kategorijah</a:t>
            </a:r>
          </a:p>
          <a:p>
            <a:pPr marL="342900" indent="-342900">
              <a:buFont typeface="Courier New" panose="02070309020205020404" pitchFamily="49" charset="0"/>
              <a:buChar char="o"/>
            </a:pPr>
            <a:endParaRPr lang="pl-PL" sz="2400" b="1" i="1" dirty="0">
              <a:solidFill>
                <a:prstClr val="black"/>
              </a:solidFill>
              <a:latin typeface="Ubuntu" panose="020B0504030602030204" pitchFamily="34" charset="0"/>
            </a:endParaRPr>
          </a:p>
        </p:txBody>
      </p:sp>
      <p:sp>
        <p:nvSpPr>
          <p:cNvPr id="14" name="PoljeZBesedilom 13"/>
          <p:cNvSpPr txBox="1"/>
          <p:nvPr/>
        </p:nvSpPr>
        <p:spPr>
          <a:xfrm>
            <a:off x="329542" y="1906893"/>
            <a:ext cx="8536588" cy="523220"/>
          </a:xfrm>
          <a:prstGeom prst="rect">
            <a:avLst/>
          </a:prstGeom>
          <a:noFill/>
        </p:spPr>
        <p:txBody>
          <a:bodyPr wrap="square" rtlCol="0">
            <a:spAutoFit/>
          </a:bodyPr>
          <a:lstStyle/>
          <a:p>
            <a:pPr marL="342900" indent="-342900">
              <a:buFont typeface="Courier New" panose="02070309020205020404" pitchFamily="49" charset="0"/>
              <a:buChar char="o"/>
            </a:pPr>
            <a:r>
              <a:rPr lang="pl-PL" sz="2800" b="1" dirty="0">
                <a:solidFill>
                  <a:prstClr val="black"/>
                </a:solidFill>
                <a:latin typeface="Ubuntu" panose="020B0504030602030204" pitchFamily="34" charset="0"/>
              </a:rPr>
              <a:t>Finančna skladnost in kakovost (AW2) 	</a:t>
            </a:r>
            <a:r>
              <a:rPr lang="pl-PL" sz="2800" b="1" dirty="0">
                <a:solidFill>
                  <a:srgbClr val="FF0000"/>
                </a:solidFill>
                <a:latin typeface="Ubuntu" panose="020B0504030602030204" pitchFamily="34" charset="0"/>
              </a:rPr>
              <a:t>12/20</a:t>
            </a:r>
          </a:p>
        </p:txBody>
      </p:sp>
      <p:sp>
        <p:nvSpPr>
          <p:cNvPr id="6" name="Pravokotnik 5"/>
          <p:cNvSpPr/>
          <p:nvPr/>
        </p:nvSpPr>
        <p:spPr>
          <a:xfrm>
            <a:off x="343808" y="1772816"/>
            <a:ext cx="8522321"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21" name="Pravokotnik 20"/>
          <p:cNvSpPr/>
          <p:nvPr/>
        </p:nvSpPr>
        <p:spPr>
          <a:xfrm>
            <a:off x="343809" y="2789312"/>
            <a:ext cx="8522321" cy="3087960"/>
          </a:xfrm>
          <a:prstGeom prst="rect">
            <a:avLst/>
          </a:prstGeom>
          <a:noFill/>
          <a:ln>
            <a:solidFill>
              <a:srgbClr val="6CC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3" name="Desna puščica 2"/>
          <p:cNvSpPr/>
          <p:nvPr/>
        </p:nvSpPr>
        <p:spPr>
          <a:xfrm>
            <a:off x="5560262" y="3573016"/>
            <a:ext cx="95595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prstClr val="white"/>
              </a:solidFill>
            </a:endParaRPr>
          </a:p>
        </p:txBody>
      </p:sp>
      <p:sp>
        <p:nvSpPr>
          <p:cNvPr id="4" name="PoljeZBesedilom 3"/>
          <p:cNvSpPr txBox="1"/>
          <p:nvPr/>
        </p:nvSpPr>
        <p:spPr>
          <a:xfrm>
            <a:off x="6622368" y="-15190"/>
            <a:ext cx="2521631" cy="707886"/>
          </a:xfrm>
          <a:prstGeom prst="rect">
            <a:avLst/>
          </a:prstGeom>
          <a:noFill/>
        </p:spPr>
        <p:txBody>
          <a:bodyPr wrap="square" rtlCol="0">
            <a:spAutoFit/>
          </a:bodyPr>
          <a:lstStyle/>
          <a:p>
            <a:r>
              <a:rPr lang="sl-SI" sz="4000" b="1" dirty="0">
                <a:solidFill>
                  <a:srgbClr val="FFFF00"/>
                </a:solidFill>
              </a:rPr>
              <a:t>PRIMER !!!</a:t>
            </a:r>
          </a:p>
        </p:txBody>
      </p:sp>
    </p:spTree>
    <p:extLst>
      <p:ext uri="{BB962C8B-B14F-4D97-AF65-F5344CB8AC3E}">
        <p14:creationId xmlns:p14="http://schemas.microsoft.com/office/powerpoint/2010/main" val="3950103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0"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prstClr val="white"/>
              </a:solidFill>
            </a:endParaRPr>
          </a:p>
        </p:txBody>
      </p:sp>
      <p:sp>
        <p:nvSpPr>
          <p:cNvPr id="37" name="Pravokotnik 36"/>
          <p:cNvSpPr/>
          <p:nvPr/>
        </p:nvSpPr>
        <p:spPr>
          <a:xfrm>
            <a:off x="1"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white"/>
                </a:solidFill>
                <a:latin typeface="Ubuntu" panose="020B0504030602030204" pitchFamily="34" charset="0"/>
              </a:rPr>
              <a:t> </a:t>
            </a:r>
            <a:r>
              <a:rPr lang="sl-SI" sz="2000" dirty="0">
                <a:solidFill>
                  <a:prstClr val="black"/>
                </a:solidFill>
                <a:latin typeface="Ubuntu" panose="020B0504030602030204" pitchFamily="34" charset="0"/>
              </a:rPr>
              <a:t>Sklop: </a:t>
            </a:r>
            <a:endParaRPr lang="sl-SI" sz="2000" dirty="0">
              <a:solidFill>
                <a:prstClr val="white"/>
              </a:solidFill>
              <a:latin typeface="Ubuntu" panose="020B0504030602030204" pitchFamily="34" charset="0"/>
            </a:endParaRPr>
          </a:p>
        </p:txBody>
      </p:sp>
      <p:sp>
        <p:nvSpPr>
          <p:cNvPr id="5" name="PoljeZBesedilom 4"/>
          <p:cNvSpPr txBox="1"/>
          <p:nvPr/>
        </p:nvSpPr>
        <p:spPr>
          <a:xfrm>
            <a:off x="317643" y="993656"/>
            <a:ext cx="8548487" cy="5509200"/>
          </a:xfrm>
          <a:prstGeom prst="rect">
            <a:avLst/>
          </a:prstGeom>
          <a:noFill/>
        </p:spPr>
        <p:txBody>
          <a:bodyPr wrap="square" rtlCol="0">
            <a:spAutoFit/>
          </a:bodyPr>
          <a:lstStyle/>
          <a:p>
            <a:r>
              <a:rPr lang="pl-PL" sz="3200" b="1" dirty="0">
                <a:solidFill>
                  <a:prstClr val="black"/>
                </a:solidFill>
                <a:latin typeface="Ubuntu" panose="020B0504030602030204" pitchFamily="34" charset="0"/>
              </a:rPr>
              <a:t>VIŠINA SOFINANCIRANJA EU:		</a:t>
            </a:r>
          </a:p>
          <a:p>
            <a:r>
              <a:rPr lang="pl-PL" sz="3200" b="1" dirty="0">
                <a:solidFill>
                  <a:srgbClr val="FF0000"/>
                </a:solidFill>
                <a:latin typeface="Ubuntu" panose="020B0504030602030204" pitchFamily="34" charset="0"/>
              </a:rPr>
              <a:t>55% (60 – 75%) UPRAVIČENIH STROŠKOV</a:t>
            </a:r>
          </a:p>
          <a:p>
            <a:endParaRPr lang="pl-PL" sz="3200" b="1" dirty="0">
              <a:solidFill>
                <a:srgbClr val="FF0000"/>
              </a:solidFill>
              <a:latin typeface="Ubuntu" panose="020B0504030602030204" pitchFamily="34" charset="0"/>
            </a:endParaRPr>
          </a:p>
          <a:p>
            <a:r>
              <a:rPr lang="pl-PL" sz="3200" b="1" dirty="0">
                <a:solidFill>
                  <a:prstClr val="black"/>
                </a:solidFill>
                <a:latin typeface="Ubuntu" panose="020B0504030602030204" pitchFamily="34" charset="0"/>
              </a:rPr>
              <a:t>DRUGI VIRI FINANCIRANJA:</a:t>
            </a:r>
          </a:p>
          <a:p>
            <a:pPr marL="457200" indent="-457200">
              <a:buFontTx/>
              <a:buChar char="-"/>
            </a:pPr>
            <a:r>
              <a:rPr lang="pl-PL" sz="3200" b="1" dirty="0">
                <a:solidFill>
                  <a:srgbClr val="FF0000"/>
                </a:solidFill>
                <a:latin typeface="Ubuntu" panose="020B0504030602030204" pitchFamily="34" charset="0"/>
              </a:rPr>
              <a:t>LASTNA SREDSTVA PARTNERJEV</a:t>
            </a:r>
          </a:p>
          <a:p>
            <a:pPr marL="457200" indent="-457200">
              <a:buFontTx/>
              <a:buChar char="-"/>
            </a:pPr>
            <a:r>
              <a:rPr lang="pl-PL" sz="3200" b="1" dirty="0">
                <a:solidFill>
                  <a:srgbClr val="FF0000"/>
                </a:solidFill>
                <a:latin typeface="Ubuntu" panose="020B0504030602030204" pitchFamily="34" charset="0"/>
              </a:rPr>
              <a:t>OSTALI SOFINANCERJI (MOP,...)</a:t>
            </a:r>
          </a:p>
          <a:p>
            <a:endParaRPr lang="pl-PL" sz="3200" b="1" dirty="0">
              <a:solidFill>
                <a:srgbClr val="FF0000"/>
              </a:solidFill>
              <a:latin typeface="Ubuntu" panose="020B0504030602030204" pitchFamily="34" charset="0"/>
            </a:endParaRPr>
          </a:p>
          <a:p>
            <a:pPr marL="457200" indent="-457200">
              <a:buFontTx/>
              <a:buChar char="-"/>
            </a:pPr>
            <a:endParaRPr lang="pl-PL" sz="3200" b="1" dirty="0">
              <a:solidFill>
                <a:srgbClr val="FF0000"/>
              </a:solidFill>
              <a:latin typeface="Ubuntu" panose="020B0504030602030204" pitchFamily="34" charset="0"/>
            </a:endParaRPr>
          </a:p>
          <a:p>
            <a:endParaRPr lang="pl-PL" sz="3200" dirty="0">
              <a:solidFill>
                <a:srgbClr val="FF0000"/>
              </a:solidFill>
              <a:latin typeface="Ubuntu" panose="020B0504030602030204" pitchFamily="34" charset="0"/>
            </a:endParaRPr>
          </a:p>
          <a:p>
            <a:endParaRPr lang="pl-PL" sz="3200" b="1" dirty="0">
              <a:solidFill>
                <a:prstClr val="black"/>
              </a:solidFill>
              <a:latin typeface="Ubuntu" panose="020B0504030602030204" pitchFamily="34" charset="0"/>
            </a:endParaRPr>
          </a:p>
          <a:p>
            <a:endParaRPr lang="pl-PL" sz="3200" b="1" dirty="0">
              <a:solidFill>
                <a:prstClr val="black"/>
              </a:solidFill>
              <a:latin typeface="Ubuntu" panose="020B0504030602030204" pitchFamily="34" charset="0"/>
            </a:endParaRPr>
          </a:p>
        </p:txBody>
      </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302" y="4293096"/>
            <a:ext cx="1800200" cy="154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jeZBesedilom 2"/>
          <p:cNvSpPr txBox="1"/>
          <p:nvPr/>
        </p:nvSpPr>
        <p:spPr>
          <a:xfrm>
            <a:off x="7029425" y="4727194"/>
            <a:ext cx="587020" cy="338554"/>
          </a:xfrm>
          <a:prstGeom prst="rect">
            <a:avLst/>
          </a:prstGeom>
          <a:solidFill>
            <a:srgbClr val="FFD700"/>
          </a:solidFill>
        </p:spPr>
        <p:txBody>
          <a:bodyPr wrap="none" rtlCol="0">
            <a:spAutoFit/>
          </a:bodyPr>
          <a:lstStyle/>
          <a:p>
            <a:r>
              <a:rPr lang="sl-SI" sz="1600" dirty="0">
                <a:solidFill>
                  <a:prstClr val="black"/>
                </a:solidFill>
              </a:rPr>
              <a:t>45 %</a:t>
            </a:r>
          </a:p>
        </p:txBody>
      </p:sp>
    </p:spTree>
    <p:extLst>
      <p:ext uri="{BB962C8B-B14F-4D97-AF65-F5344CB8AC3E}">
        <p14:creationId xmlns:p14="http://schemas.microsoft.com/office/powerpoint/2010/main" val="469070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sp>
        <p:nvSpPr>
          <p:cNvPr id="11" name="Podnaslov 2">
            <a:extLst>
              <a:ext uri="{FF2B5EF4-FFF2-40B4-BE49-F238E27FC236}">
                <a16:creationId xmlns:a16="http://schemas.microsoft.com/office/drawing/2014/main" id="{F875441F-A1D0-4C28-AA2C-8F03451053F1}"/>
              </a:ext>
            </a:extLst>
          </p:cNvPr>
          <p:cNvSpPr txBox="1">
            <a:spLocks/>
          </p:cNvSpPr>
          <p:nvPr/>
        </p:nvSpPr>
        <p:spPr>
          <a:xfrm>
            <a:off x="39773" y="1127982"/>
            <a:ext cx="8924715" cy="38658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5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Finance – praktični del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Tatjana Gregorc,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Lutra, Inštitut za ohranjanje naravne dediščine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Ljubljana, 19. in 20. 3. 2019</a:t>
            </a:r>
          </a:p>
        </p:txBody>
      </p:sp>
      <p:pic>
        <p:nvPicPr>
          <p:cNvPr id="13" name="Slika 12">
            <a:extLst>
              <a:ext uri="{FF2B5EF4-FFF2-40B4-BE49-F238E27FC236}">
                <a16:creationId xmlns:a16="http://schemas.microsoft.com/office/drawing/2014/main" id="{DB07E169-869C-4926-8026-14CFE080EB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9545" y="3307607"/>
            <a:ext cx="784456" cy="1109336"/>
          </a:xfrm>
          <a:prstGeom prst="rect">
            <a:avLst/>
          </a:prstGeom>
        </p:spPr>
      </p:pic>
    </p:spTree>
    <p:extLst>
      <p:ext uri="{BB962C8B-B14F-4D97-AF65-F5344CB8AC3E}">
        <p14:creationId xmlns:p14="http://schemas.microsoft.com/office/powerpoint/2010/main" val="2733342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pic>
        <p:nvPicPr>
          <p:cNvPr id="23" name="Slika 22">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68" y="713482"/>
            <a:ext cx="784456" cy="1109336"/>
          </a:xfrm>
          <a:prstGeom prst="rect">
            <a:avLst/>
          </a:prstGeom>
        </p:spPr>
      </p:pic>
      <p:sp>
        <p:nvSpPr>
          <p:cNvPr id="24" name="Označba mesta vsebine 3">
            <a:extLst>
              <a:ext uri="{FF2B5EF4-FFF2-40B4-BE49-F238E27FC236}">
                <a16:creationId xmlns:a16="http://schemas.microsoft.com/office/drawing/2014/main" id="{4C35A7CF-F719-422C-9DC3-D8C06E9BDE10}"/>
              </a:ext>
            </a:extLst>
          </p:cNvPr>
          <p:cNvSpPr>
            <a:spLocks noGrp="1"/>
          </p:cNvSpPr>
          <p:nvPr>
            <p:ph idx="1"/>
          </p:nvPr>
        </p:nvSpPr>
        <p:spPr>
          <a:xfrm>
            <a:off x="271985" y="795130"/>
            <a:ext cx="8467911" cy="4794110"/>
          </a:xfrm>
        </p:spPr>
        <p:txBody>
          <a:bodyPr>
            <a:normAutofit/>
          </a:bodyPr>
          <a:lstStyle/>
          <a:p>
            <a:pPr marL="0" indent="0" algn="ctr">
              <a:buNone/>
            </a:pPr>
            <a:r>
              <a:rPr lang="sl-SI" dirty="0"/>
              <a:t>Uvod</a:t>
            </a:r>
          </a:p>
          <a:p>
            <a:pPr marL="0" indent="0" algn="ctr">
              <a:buNone/>
            </a:pPr>
            <a:endParaRPr lang="sl-SI" dirty="0"/>
          </a:p>
        </p:txBody>
      </p:sp>
      <p:pic>
        <p:nvPicPr>
          <p:cNvPr id="30" name="Picture 2" descr="http://lutra.si/wp-content/uploads/2017/06/AQUALUTRA_LOGO-300x300.jpg">
            <a:extLst>
              <a:ext uri="{FF2B5EF4-FFF2-40B4-BE49-F238E27FC236}">
                <a16:creationId xmlns:a16="http://schemas.microsoft.com/office/drawing/2014/main" id="{AB31FCAF-6EDA-47CA-9C94-884A00418E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82281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lutra.si/wp-content/uploads/2017/06/Aquaviva_Logo-300x300.jpg">
            <a:extLst>
              <a:ext uri="{FF2B5EF4-FFF2-40B4-BE49-F238E27FC236}">
                <a16:creationId xmlns:a16="http://schemas.microsoft.com/office/drawing/2014/main" id="{A10DF0B5-0F13-4376-90AA-505A938BB8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2492" y="1776002"/>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2" name="Slika 31">
            <a:extLst>
              <a:ext uri="{FF2B5EF4-FFF2-40B4-BE49-F238E27FC236}">
                <a16:creationId xmlns:a16="http://schemas.microsoft.com/office/drawing/2014/main" id="{8E8F39E3-61EC-4646-B241-A1550841AF7A}"/>
              </a:ext>
            </a:extLst>
          </p:cNvPr>
          <p:cNvPicPr>
            <a:picLocks noChangeAspect="1"/>
          </p:cNvPicPr>
          <p:nvPr/>
        </p:nvPicPr>
        <p:blipFill rotWithShape="1">
          <a:blip r:embed="rId10"/>
          <a:srcRect b="2732"/>
          <a:stretch/>
        </p:blipFill>
        <p:spPr>
          <a:xfrm>
            <a:off x="5709992" y="1822818"/>
            <a:ext cx="3422132" cy="2951131"/>
          </a:xfrm>
          <a:prstGeom prst="rect">
            <a:avLst/>
          </a:prstGeom>
        </p:spPr>
      </p:pic>
      <p:sp>
        <p:nvSpPr>
          <p:cNvPr id="33" name="PoljeZBesedilom 32">
            <a:extLst>
              <a:ext uri="{FF2B5EF4-FFF2-40B4-BE49-F238E27FC236}">
                <a16:creationId xmlns:a16="http://schemas.microsoft.com/office/drawing/2014/main" id="{C600B122-5743-4021-A719-365936702B48}"/>
              </a:ext>
            </a:extLst>
          </p:cNvPr>
          <p:cNvSpPr txBox="1"/>
          <p:nvPr/>
        </p:nvSpPr>
        <p:spPr>
          <a:xfrm>
            <a:off x="508309" y="4949328"/>
            <a:ext cx="1840884" cy="369332"/>
          </a:xfrm>
          <a:prstGeom prst="rect">
            <a:avLst/>
          </a:prstGeom>
          <a:noFill/>
        </p:spPr>
        <p:txBody>
          <a:bodyPr wrap="square" rtlCol="0">
            <a:spAutoFit/>
          </a:bodyPr>
          <a:lstStyle/>
          <a:p>
            <a:r>
              <a:rPr lang="sl-SI" dirty="0"/>
              <a:t>1.050.780,00 €</a:t>
            </a:r>
          </a:p>
        </p:txBody>
      </p:sp>
      <p:sp>
        <p:nvSpPr>
          <p:cNvPr id="34" name="PoljeZBesedilom 33">
            <a:extLst>
              <a:ext uri="{FF2B5EF4-FFF2-40B4-BE49-F238E27FC236}">
                <a16:creationId xmlns:a16="http://schemas.microsoft.com/office/drawing/2014/main" id="{DD004505-D343-4A1E-9608-FB32CCC51B54}"/>
              </a:ext>
            </a:extLst>
          </p:cNvPr>
          <p:cNvSpPr txBox="1"/>
          <p:nvPr/>
        </p:nvSpPr>
        <p:spPr>
          <a:xfrm>
            <a:off x="3706262" y="4943544"/>
            <a:ext cx="1508059" cy="369332"/>
          </a:xfrm>
          <a:prstGeom prst="rect">
            <a:avLst/>
          </a:prstGeom>
          <a:noFill/>
        </p:spPr>
        <p:txBody>
          <a:bodyPr wrap="square" rtlCol="0">
            <a:spAutoFit/>
          </a:bodyPr>
          <a:lstStyle/>
          <a:p>
            <a:r>
              <a:rPr lang="sl-SI" dirty="0"/>
              <a:t>548.141,00 €</a:t>
            </a:r>
          </a:p>
        </p:txBody>
      </p:sp>
      <p:sp>
        <p:nvSpPr>
          <p:cNvPr id="35" name="PoljeZBesedilom 34">
            <a:extLst>
              <a:ext uri="{FF2B5EF4-FFF2-40B4-BE49-F238E27FC236}">
                <a16:creationId xmlns:a16="http://schemas.microsoft.com/office/drawing/2014/main" id="{D95EED7F-A7AF-41A2-9A9A-9CE2421325E6}"/>
              </a:ext>
            </a:extLst>
          </p:cNvPr>
          <p:cNvSpPr txBox="1"/>
          <p:nvPr/>
        </p:nvSpPr>
        <p:spPr>
          <a:xfrm>
            <a:off x="6550238" y="4943544"/>
            <a:ext cx="1712186" cy="369332"/>
          </a:xfrm>
          <a:prstGeom prst="rect">
            <a:avLst/>
          </a:prstGeom>
          <a:noFill/>
        </p:spPr>
        <p:txBody>
          <a:bodyPr wrap="square" rtlCol="0">
            <a:spAutoFit/>
          </a:bodyPr>
          <a:lstStyle/>
          <a:p>
            <a:r>
              <a:rPr lang="sl-SI" dirty="0"/>
              <a:t>2.482.242,00 €</a:t>
            </a:r>
          </a:p>
        </p:txBody>
      </p:sp>
    </p:spTree>
    <p:extLst>
      <p:ext uri="{BB962C8B-B14F-4D97-AF65-F5344CB8AC3E}">
        <p14:creationId xmlns:p14="http://schemas.microsoft.com/office/powerpoint/2010/main" val="272673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pic>
        <p:nvPicPr>
          <p:cNvPr id="23" name="Slika 22">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68" y="713482"/>
            <a:ext cx="784456" cy="1109336"/>
          </a:xfrm>
          <a:prstGeom prst="rect">
            <a:avLst/>
          </a:prstGeom>
        </p:spPr>
      </p:pic>
      <p:pic>
        <p:nvPicPr>
          <p:cNvPr id="36" name="Slika 35">
            <a:extLst>
              <a:ext uri="{FF2B5EF4-FFF2-40B4-BE49-F238E27FC236}">
                <a16:creationId xmlns:a16="http://schemas.microsoft.com/office/drawing/2014/main" id="{40DA3BBF-1F1F-4B24-8CAA-2D3789DBB8F9}"/>
              </a:ext>
            </a:extLst>
          </p:cNvPr>
          <p:cNvPicPr>
            <a:picLocks noChangeAspect="1"/>
          </p:cNvPicPr>
          <p:nvPr/>
        </p:nvPicPr>
        <p:blipFill>
          <a:blip r:embed="rId8"/>
          <a:stretch>
            <a:fillRect/>
          </a:stretch>
        </p:blipFill>
        <p:spPr>
          <a:xfrm>
            <a:off x="0" y="2132856"/>
            <a:ext cx="9144000" cy="2111415"/>
          </a:xfrm>
          <a:prstGeom prst="rect">
            <a:avLst/>
          </a:prstGeom>
        </p:spPr>
      </p:pic>
      <p:sp>
        <p:nvSpPr>
          <p:cNvPr id="37" name="Pravokotnik 36">
            <a:extLst>
              <a:ext uri="{FF2B5EF4-FFF2-40B4-BE49-F238E27FC236}">
                <a16:creationId xmlns:a16="http://schemas.microsoft.com/office/drawing/2014/main" id="{18315EF3-3435-4358-B28D-C388CBF7F077}"/>
              </a:ext>
            </a:extLst>
          </p:cNvPr>
          <p:cNvSpPr/>
          <p:nvPr/>
        </p:nvSpPr>
        <p:spPr>
          <a:xfrm>
            <a:off x="1788191" y="1039112"/>
            <a:ext cx="5344201"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dirty="0">
                <a:solidFill>
                  <a:schemeClr val="tx1"/>
                </a:solidFill>
              </a:rPr>
              <a:t>stroški osebja</a:t>
            </a:r>
            <a:endParaRPr lang="sl-SI" sz="2800" dirty="0"/>
          </a:p>
        </p:txBody>
      </p:sp>
    </p:spTree>
    <p:extLst>
      <p:ext uri="{BB962C8B-B14F-4D97-AF65-F5344CB8AC3E}">
        <p14:creationId xmlns:p14="http://schemas.microsoft.com/office/powerpoint/2010/main" val="25400173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pic>
        <p:nvPicPr>
          <p:cNvPr id="23" name="Slika 22">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68" y="713482"/>
            <a:ext cx="784456" cy="1109336"/>
          </a:xfrm>
          <a:prstGeom prst="rect">
            <a:avLst/>
          </a:prstGeom>
        </p:spPr>
      </p:pic>
      <p:pic>
        <p:nvPicPr>
          <p:cNvPr id="11" name="Slika 10">
            <a:extLst>
              <a:ext uri="{FF2B5EF4-FFF2-40B4-BE49-F238E27FC236}">
                <a16:creationId xmlns:a16="http://schemas.microsoft.com/office/drawing/2014/main" id="{A7BA1ED3-5435-418D-BBA4-5B90844AC696}"/>
              </a:ext>
            </a:extLst>
          </p:cNvPr>
          <p:cNvPicPr>
            <a:picLocks noChangeAspect="1"/>
          </p:cNvPicPr>
          <p:nvPr/>
        </p:nvPicPr>
        <p:blipFill>
          <a:blip r:embed="rId8"/>
          <a:stretch>
            <a:fillRect/>
          </a:stretch>
        </p:blipFill>
        <p:spPr>
          <a:xfrm>
            <a:off x="271985" y="2060848"/>
            <a:ext cx="8467911" cy="3529640"/>
          </a:xfrm>
          <a:prstGeom prst="rect">
            <a:avLst/>
          </a:prstGeom>
        </p:spPr>
      </p:pic>
      <p:sp>
        <p:nvSpPr>
          <p:cNvPr id="13" name="Pravokotnik 12">
            <a:extLst>
              <a:ext uri="{FF2B5EF4-FFF2-40B4-BE49-F238E27FC236}">
                <a16:creationId xmlns:a16="http://schemas.microsoft.com/office/drawing/2014/main" id="{18315EF3-3435-4358-B28D-C388CBF7F077}"/>
              </a:ext>
            </a:extLst>
          </p:cNvPr>
          <p:cNvSpPr/>
          <p:nvPr/>
        </p:nvSpPr>
        <p:spPr>
          <a:xfrm>
            <a:off x="1788190" y="777785"/>
            <a:ext cx="5344201"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dirty="0">
                <a:solidFill>
                  <a:schemeClr val="tx1"/>
                </a:solidFill>
              </a:rPr>
              <a:t>stroški osebja</a:t>
            </a:r>
            <a:endParaRPr lang="sl-SI" sz="2800" dirty="0"/>
          </a:p>
        </p:txBody>
      </p:sp>
    </p:spTree>
    <p:extLst>
      <p:ext uri="{BB962C8B-B14F-4D97-AF65-F5344CB8AC3E}">
        <p14:creationId xmlns:p14="http://schemas.microsoft.com/office/powerpoint/2010/main" val="1791714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pic>
        <p:nvPicPr>
          <p:cNvPr id="23" name="Slika 22">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68" y="713482"/>
            <a:ext cx="784456" cy="1109336"/>
          </a:xfrm>
          <a:prstGeom prst="rect">
            <a:avLst/>
          </a:prstGeom>
        </p:spPr>
      </p:pic>
      <p:sp>
        <p:nvSpPr>
          <p:cNvPr id="10" name="Pravokotnik 9">
            <a:extLst>
              <a:ext uri="{FF2B5EF4-FFF2-40B4-BE49-F238E27FC236}">
                <a16:creationId xmlns:a16="http://schemas.microsoft.com/office/drawing/2014/main" id="{18315EF3-3435-4358-B28D-C388CBF7F077}"/>
              </a:ext>
            </a:extLst>
          </p:cNvPr>
          <p:cNvSpPr/>
          <p:nvPr/>
        </p:nvSpPr>
        <p:spPr>
          <a:xfrm>
            <a:off x="1788190" y="777785"/>
            <a:ext cx="5344201"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dirty="0">
                <a:solidFill>
                  <a:schemeClr val="tx1"/>
                </a:solidFill>
              </a:rPr>
              <a:t>stroški osebja</a:t>
            </a:r>
            <a:endParaRPr lang="sl-SI" sz="2800" dirty="0"/>
          </a:p>
        </p:txBody>
      </p:sp>
      <p:pic>
        <p:nvPicPr>
          <p:cNvPr id="11" name="Slika 10">
            <a:extLst>
              <a:ext uri="{FF2B5EF4-FFF2-40B4-BE49-F238E27FC236}">
                <a16:creationId xmlns:a16="http://schemas.microsoft.com/office/drawing/2014/main" id="{EA8069EA-0996-4C76-BFEA-08F9A02368A1}"/>
              </a:ext>
            </a:extLst>
          </p:cNvPr>
          <p:cNvPicPr>
            <a:picLocks noChangeAspect="1"/>
          </p:cNvPicPr>
          <p:nvPr/>
        </p:nvPicPr>
        <p:blipFill>
          <a:blip r:embed="rId8"/>
          <a:stretch>
            <a:fillRect/>
          </a:stretch>
        </p:blipFill>
        <p:spPr>
          <a:xfrm>
            <a:off x="107504" y="2132856"/>
            <a:ext cx="8928992" cy="2785137"/>
          </a:xfrm>
          <a:prstGeom prst="rect">
            <a:avLst/>
          </a:prstGeom>
        </p:spPr>
      </p:pic>
    </p:spTree>
    <p:extLst>
      <p:ext uri="{BB962C8B-B14F-4D97-AF65-F5344CB8AC3E}">
        <p14:creationId xmlns:p14="http://schemas.microsoft.com/office/powerpoint/2010/main" val="1148232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0" name="Pravokotnik 19"/>
          <p:cNvSpPr/>
          <p:nvPr/>
        </p:nvSpPr>
        <p:spPr>
          <a:xfrm>
            <a:off x="0" y="3"/>
            <a:ext cx="9144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5" name="Skupina 14"/>
          <p:cNvGrpSpPr/>
          <p:nvPr/>
        </p:nvGrpSpPr>
        <p:grpSpPr>
          <a:xfrm>
            <a:off x="297605" y="121995"/>
            <a:ext cx="1594805" cy="878779"/>
            <a:chOff x="107504" y="121987"/>
            <a:chExt cx="1594805" cy="878779"/>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6" name="PoljeZBesedilom 5"/>
            <p:cNvSpPr txBox="1"/>
            <p:nvPr/>
          </p:nvSpPr>
          <p:spPr>
            <a:xfrm>
              <a:off x="107504" y="754545"/>
              <a:ext cx="1594805" cy="246221"/>
            </a:xfrm>
            <a:prstGeom prst="rect">
              <a:avLst/>
            </a:prstGeom>
            <a:noFill/>
          </p:spPr>
          <p:txBody>
            <a:bodyPr wrap="square" rtlCol="0">
              <a:spAutoFit/>
            </a:bodyPr>
            <a:lstStyle/>
            <a:p>
              <a:r>
                <a:rPr lang="sl-SI" sz="1000" dirty="0">
                  <a:latin typeface="Ubuntu" panose="020B0504030602030204" pitchFamily="34" charset="0"/>
                </a:rPr>
                <a:t>LIFE14 CAP/SI/000012</a:t>
              </a:r>
            </a:p>
          </p:txBody>
        </p:sp>
      </p:grpSp>
      <p:pic>
        <p:nvPicPr>
          <p:cNvPr id="10" name="Slika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5" y="28526"/>
            <a:ext cx="1154799" cy="8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411" y="378596"/>
            <a:ext cx="3312368" cy="432771"/>
          </a:xfrm>
          <a:prstGeom prst="rect">
            <a:avLst/>
          </a:prstGeom>
        </p:spPr>
      </p:pic>
      <p:sp>
        <p:nvSpPr>
          <p:cNvPr id="17" name="Pravokotnik 16"/>
          <p:cNvSpPr/>
          <p:nvPr/>
        </p:nvSpPr>
        <p:spPr>
          <a:xfrm>
            <a:off x="683569" y="2034714"/>
            <a:ext cx="7776864" cy="923330"/>
          </a:xfrm>
          <a:prstGeom prst="rect">
            <a:avLst/>
          </a:prstGeom>
        </p:spPr>
        <p:txBody>
          <a:bodyPr wrap="square">
            <a:spAutoFit/>
          </a:bodyPr>
          <a:lstStyle/>
          <a:p>
            <a:pPr algn="ctr"/>
            <a:r>
              <a:rPr lang="sl-SI" sz="5400" b="1" dirty="0">
                <a:solidFill>
                  <a:schemeClr val="bg1"/>
                </a:solidFill>
                <a:latin typeface="Ubuntu" pitchFamily="34" charset="0"/>
              </a:rPr>
              <a:t>Tveganja</a:t>
            </a:r>
          </a:p>
        </p:txBody>
      </p:sp>
      <p:sp>
        <p:nvSpPr>
          <p:cNvPr id="18" name="PoljeZBesedilom 17"/>
          <p:cNvSpPr txBox="1"/>
          <p:nvPr/>
        </p:nvSpPr>
        <p:spPr>
          <a:xfrm>
            <a:off x="2293345" y="6217830"/>
            <a:ext cx="4536503" cy="369332"/>
          </a:xfrm>
          <a:prstGeom prst="rect">
            <a:avLst/>
          </a:prstGeom>
          <a:noFill/>
        </p:spPr>
        <p:txBody>
          <a:bodyPr wrap="square" rtlCol="0">
            <a:spAutoFit/>
          </a:bodyPr>
          <a:lstStyle/>
          <a:p>
            <a:pPr algn="ctr"/>
            <a:r>
              <a:rPr lang="sl-SI" dirty="0">
                <a:solidFill>
                  <a:schemeClr val="bg1"/>
                </a:solidFill>
                <a:latin typeface="Ubuntu" panose="020B0504030602030204" pitchFamily="34" charset="0"/>
              </a:rPr>
              <a:t>Ljubljana, 19. in 20. april 2019</a:t>
            </a:r>
          </a:p>
        </p:txBody>
      </p:sp>
      <p:sp>
        <p:nvSpPr>
          <p:cNvPr id="12" name="PoljeZBesedilom 11"/>
          <p:cNvSpPr txBox="1"/>
          <p:nvPr/>
        </p:nvSpPr>
        <p:spPr>
          <a:xfrm>
            <a:off x="1469156" y="5013184"/>
            <a:ext cx="5911159" cy="584775"/>
          </a:xfrm>
          <a:prstGeom prst="rect">
            <a:avLst/>
          </a:prstGeom>
          <a:noFill/>
        </p:spPr>
        <p:txBody>
          <a:bodyPr wrap="square" rtlCol="0">
            <a:spAutoFit/>
          </a:bodyPr>
          <a:lstStyle/>
          <a:p>
            <a:pPr algn="ctr"/>
            <a:r>
              <a:rPr lang="sl-SI" sz="3200" b="1" dirty="0">
                <a:solidFill>
                  <a:prstClr val="white"/>
                </a:solidFill>
                <a:latin typeface="Ubuntu" pitchFamily="34" charset="0"/>
              </a:rPr>
              <a:t>Jasna Blaj</a:t>
            </a:r>
          </a:p>
        </p:txBody>
      </p:sp>
    </p:spTree>
    <p:extLst>
      <p:ext uri="{BB962C8B-B14F-4D97-AF65-F5344CB8AC3E}">
        <p14:creationId xmlns:p14="http://schemas.microsoft.com/office/powerpoint/2010/main" val="24037791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pic>
        <p:nvPicPr>
          <p:cNvPr id="23" name="Slika 22">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68" y="713482"/>
            <a:ext cx="784456" cy="1109336"/>
          </a:xfrm>
          <a:prstGeom prst="rect">
            <a:avLst/>
          </a:prstGeom>
        </p:spPr>
      </p:pic>
      <p:sp>
        <p:nvSpPr>
          <p:cNvPr id="10" name="Pravokotnik 9">
            <a:extLst>
              <a:ext uri="{FF2B5EF4-FFF2-40B4-BE49-F238E27FC236}">
                <a16:creationId xmlns:a16="http://schemas.microsoft.com/office/drawing/2014/main" id="{18315EF3-3435-4358-B28D-C388CBF7F077}"/>
              </a:ext>
            </a:extLst>
          </p:cNvPr>
          <p:cNvSpPr/>
          <p:nvPr/>
        </p:nvSpPr>
        <p:spPr>
          <a:xfrm>
            <a:off x="1320304" y="1130784"/>
            <a:ext cx="6279976"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dirty="0">
                <a:solidFill>
                  <a:schemeClr val="tx1"/>
                </a:solidFill>
              </a:rPr>
              <a:t>Priprava financ za projektno prijavo – potni stroški</a:t>
            </a:r>
            <a:endParaRPr lang="sl-SI" sz="2800" dirty="0"/>
          </a:p>
        </p:txBody>
      </p:sp>
      <p:pic>
        <p:nvPicPr>
          <p:cNvPr id="11" name="Slika 10">
            <a:extLst>
              <a:ext uri="{FF2B5EF4-FFF2-40B4-BE49-F238E27FC236}">
                <a16:creationId xmlns:a16="http://schemas.microsoft.com/office/drawing/2014/main" id="{984FAE06-BE28-484D-9C9E-333C21A27BBA}"/>
              </a:ext>
            </a:extLst>
          </p:cNvPr>
          <p:cNvPicPr>
            <a:picLocks noChangeAspect="1"/>
          </p:cNvPicPr>
          <p:nvPr/>
        </p:nvPicPr>
        <p:blipFill>
          <a:blip r:embed="rId8"/>
          <a:stretch>
            <a:fillRect/>
          </a:stretch>
        </p:blipFill>
        <p:spPr>
          <a:xfrm>
            <a:off x="170230" y="2424689"/>
            <a:ext cx="8794689" cy="1503329"/>
          </a:xfrm>
          <a:prstGeom prst="rect">
            <a:avLst/>
          </a:prstGeom>
        </p:spPr>
      </p:pic>
      <p:pic>
        <p:nvPicPr>
          <p:cNvPr id="13" name="Slika 12">
            <a:extLst>
              <a:ext uri="{FF2B5EF4-FFF2-40B4-BE49-F238E27FC236}">
                <a16:creationId xmlns:a16="http://schemas.microsoft.com/office/drawing/2014/main" id="{E3434B6B-88B6-430B-8E42-21E95FD160CB}"/>
              </a:ext>
            </a:extLst>
          </p:cNvPr>
          <p:cNvPicPr>
            <a:picLocks noChangeAspect="1"/>
          </p:cNvPicPr>
          <p:nvPr/>
        </p:nvPicPr>
        <p:blipFill rotWithShape="1">
          <a:blip r:embed="rId9"/>
          <a:srcRect r="9933"/>
          <a:stretch/>
        </p:blipFill>
        <p:spPr>
          <a:xfrm>
            <a:off x="340459" y="3902529"/>
            <a:ext cx="8661558" cy="1735214"/>
          </a:xfrm>
          <a:prstGeom prst="rect">
            <a:avLst/>
          </a:prstGeom>
        </p:spPr>
      </p:pic>
    </p:spTree>
    <p:extLst>
      <p:ext uri="{BB962C8B-B14F-4D97-AF65-F5344CB8AC3E}">
        <p14:creationId xmlns:p14="http://schemas.microsoft.com/office/powerpoint/2010/main" val="2026472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pic>
        <p:nvPicPr>
          <p:cNvPr id="23" name="Slika 22">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68" y="713482"/>
            <a:ext cx="784456" cy="1109336"/>
          </a:xfrm>
          <a:prstGeom prst="rect">
            <a:avLst/>
          </a:prstGeom>
        </p:spPr>
      </p:pic>
      <p:pic>
        <p:nvPicPr>
          <p:cNvPr id="10" name="Slika 9">
            <a:extLst>
              <a:ext uri="{FF2B5EF4-FFF2-40B4-BE49-F238E27FC236}">
                <a16:creationId xmlns:a16="http://schemas.microsoft.com/office/drawing/2014/main" id="{3E2F2F6C-2A6B-4E88-916E-72F98823B3FE}"/>
              </a:ext>
            </a:extLst>
          </p:cNvPr>
          <p:cNvPicPr>
            <a:picLocks noChangeAspect="1"/>
          </p:cNvPicPr>
          <p:nvPr/>
        </p:nvPicPr>
        <p:blipFill>
          <a:blip r:embed="rId8"/>
          <a:stretch>
            <a:fillRect/>
          </a:stretch>
        </p:blipFill>
        <p:spPr>
          <a:xfrm>
            <a:off x="322437" y="2791616"/>
            <a:ext cx="8499126" cy="1993743"/>
          </a:xfrm>
          <a:prstGeom prst="rect">
            <a:avLst/>
          </a:prstGeom>
        </p:spPr>
      </p:pic>
      <p:sp>
        <p:nvSpPr>
          <p:cNvPr id="11" name="Pravokotnik 10">
            <a:extLst>
              <a:ext uri="{FF2B5EF4-FFF2-40B4-BE49-F238E27FC236}">
                <a16:creationId xmlns:a16="http://schemas.microsoft.com/office/drawing/2014/main" id="{18315EF3-3435-4358-B28D-C388CBF7F077}"/>
              </a:ext>
            </a:extLst>
          </p:cNvPr>
          <p:cNvSpPr/>
          <p:nvPr/>
        </p:nvSpPr>
        <p:spPr>
          <a:xfrm>
            <a:off x="1938332" y="1133130"/>
            <a:ext cx="530711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dirty="0">
                <a:solidFill>
                  <a:schemeClr val="tx1"/>
                </a:solidFill>
              </a:rPr>
              <a:t>potni stroški</a:t>
            </a:r>
            <a:endParaRPr lang="sl-SI" sz="2800" dirty="0"/>
          </a:p>
        </p:txBody>
      </p:sp>
    </p:spTree>
    <p:extLst>
      <p:ext uri="{BB962C8B-B14F-4D97-AF65-F5344CB8AC3E}">
        <p14:creationId xmlns:p14="http://schemas.microsoft.com/office/powerpoint/2010/main" val="38516253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pic>
        <p:nvPicPr>
          <p:cNvPr id="23" name="Slika 22">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68" y="713482"/>
            <a:ext cx="784456" cy="1109336"/>
          </a:xfrm>
          <a:prstGeom prst="rect">
            <a:avLst/>
          </a:prstGeom>
        </p:spPr>
      </p:pic>
      <p:sp>
        <p:nvSpPr>
          <p:cNvPr id="10" name="Pravokotnik 9">
            <a:extLst>
              <a:ext uri="{FF2B5EF4-FFF2-40B4-BE49-F238E27FC236}">
                <a16:creationId xmlns:a16="http://schemas.microsoft.com/office/drawing/2014/main" id="{18315EF3-3435-4358-B28D-C388CBF7F077}"/>
              </a:ext>
            </a:extLst>
          </p:cNvPr>
          <p:cNvSpPr/>
          <p:nvPr/>
        </p:nvSpPr>
        <p:spPr>
          <a:xfrm>
            <a:off x="2171979" y="906074"/>
            <a:ext cx="4839816"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dirty="0">
                <a:solidFill>
                  <a:schemeClr val="tx1"/>
                </a:solidFill>
              </a:rPr>
              <a:t>Priprava financ za projektno prijavo – potni stroški</a:t>
            </a:r>
            <a:endParaRPr lang="sl-SI" sz="2800" dirty="0"/>
          </a:p>
        </p:txBody>
      </p:sp>
      <p:pic>
        <p:nvPicPr>
          <p:cNvPr id="11" name="Slika 10">
            <a:extLst>
              <a:ext uri="{FF2B5EF4-FFF2-40B4-BE49-F238E27FC236}">
                <a16:creationId xmlns:a16="http://schemas.microsoft.com/office/drawing/2014/main" id="{8EC0DC78-7DF0-4A58-B40E-5881BD1E54C2}"/>
              </a:ext>
            </a:extLst>
          </p:cNvPr>
          <p:cNvPicPr>
            <a:picLocks noChangeAspect="1"/>
          </p:cNvPicPr>
          <p:nvPr/>
        </p:nvPicPr>
        <p:blipFill>
          <a:blip r:embed="rId8"/>
          <a:stretch>
            <a:fillRect/>
          </a:stretch>
        </p:blipFill>
        <p:spPr>
          <a:xfrm>
            <a:off x="107505" y="2420888"/>
            <a:ext cx="8928992" cy="2125747"/>
          </a:xfrm>
          <a:prstGeom prst="rect">
            <a:avLst/>
          </a:prstGeom>
        </p:spPr>
      </p:pic>
    </p:spTree>
    <p:extLst>
      <p:ext uri="{BB962C8B-B14F-4D97-AF65-F5344CB8AC3E}">
        <p14:creationId xmlns:p14="http://schemas.microsoft.com/office/powerpoint/2010/main" val="3865297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pic>
        <p:nvPicPr>
          <p:cNvPr id="23" name="Slika 22">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68" y="713482"/>
            <a:ext cx="784456" cy="1109336"/>
          </a:xfrm>
          <a:prstGeom prst="rect">
            <a:avLst/>
          </a:prstGeom>
        </p:spPr>
      </p:pic>
      <p:sp>
        <p:nvSpPr>
          <p:cNvPr id="10" name="Pravokotnik 9">
            <a:extLst>
              <a:ext uri="{FF2B5EF4-FFF2-40B4-BE49-F238E27FC236}">
                <a16:creationId xmlns:a16="http://schemas.microsoft.com/office/drawing/2014/main" id="{18315EF3-3435-4358-B28D-C388CBF7F077}"/>
              </a:ext>
            </a:extLst>
          </p:cNvPr>
          <p:cNvSpPr/>
          <p:nvPr/>
        </p:nvSpPr>
        <p:spPr>
          <a:xfrm>
            <a:off x="2174292" y="853813"/>
            <a:ext cx="4572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dirty="0">
                <a:solidFill>
                  <a:schemeClr val="tx1"/>
                </a:solidFill>
              </a:rPr>
              <a:t>Priprava financ za projektno prijavo</a:t>
            </a:r>
            <a:endParaRPr lang="sl-SI" sz="2800" dirty="0"/>
          </a:p>
        </p:txBody>
      </p:sp>
      <p:sp>
        <p:nvSpPr>
          <p:cNvPr id="11" name="Označba mesta vsebine 2">
            <a:extLst>
              <a:ext uri="{FF2B5EF4-FFF2-40B4-BE49-F238E27FC236}">
                <a16:creationId xmlns:a16="http://schemas.microsoft.com/office/drawing/2014/main" id="{B4F47A84-26A3-4081-882A-93482DE5BE8E}"/>
              </a:ext>
            </a:extLst>
          </p:cNvPr>
          <p:cNvSpPr>
            <a:spLocks noGrp="1"/>
          </p:cNvSpPr>
          <p:nvPr>
            <p:ph idx="1"/>
          </p:nvPr>
        </p:nvSpPr>
        <p:spPr>
          <a:xfrm>
            <a:off x="256935" y="2060848"/>
            <a:ext cx="8669903" cy="3744416"/>
          </a:xfrm>
        </p:spPr>
        <p:txBody>
          <a:bodyPr>
            <a:normAutofit lnSpcReduction="10000"/>
          </a:bodyPr>
          <a:lstStyle/>
          <a:p>
            <a:pPr marL="0" indent="0">
              <a:buNone/>
            </a:pPr>
            <a:r>
              <a:rPr lang="sl-SI" dirty="0"/>
              <a:t>Za pripravo ocen stroškov za:</a:t>
            </a:r>
          </a:p>
          <a:p>
            <a:pPr>
              <a:buFontTx/>
              <a:buChar char="-"/>
            </a:pPr>
            <a:r>
              <a:rPr lang="sl-SI" dirty="0" err="1"/>
              <a:t>External</a:t>
            </a:r>
            <a:r>
              <a:rPr lang="sl-SI" dirty="0"/>
              <a:t> (zunanji izvajalci)</a:t>
            </a:r>
          </a:p>
          <a:p>
            <a:pPr>
              <a:buFontTx/>
              <a:buChar char="-"/>
            </a:pPr>
            <a:r>
              <a:rPr lang="sl-SI" dirty="0" err="1"/>
              <a:t>Durable</a:t>
            </a:r>
            <a:r>
              <a:rPr lang="sl-SI" dirty="0"/>
              <a:t> (oprema, infrastruktura)</a:t>
            </a:r>
          </a:p>
          <a:p>
            <a:pPr>
              <a:buFontTx/>
              <a:buChar char="-"/>
            </a:pPr>
            <a:r>
              <a:rPr lang="sl-SI" dirty="0" err="1"/>
              <a:t>Consumable</a:t>
            </a:r>
            <a:r>
              <a:rPr lang="sl-SI" dirty="0"/>
              <a:t> (potrošni material)</a:t>
            </a:r>
          </a:p>
          <a:p>
            <a:pPr>
              <a:buFontTx/>
              <a:buChar char="-"/>
            </a:pPr>
            <a:r>
              <a:rPr lang="sl-SI" dirty="0" err="1"/>
              <a:t>Other</a:t>
            </a:r>
            <a:r>
              <a:rPr lang="sl-SI" dirty="0"/>
              <a:t> (ostalo)</a:t>
            </a:r>
          </a:p>
          <a:p>
            <a:pPr>
              <a:buFontTx/>
              <a:buChar char="-"/>
            </a:pPr>
            <a:endParaRPr lang="sl-SI" dirty="0"/>
          </a:p>
          <a:p>
            <a:pPr marL="0" indent="0">
              <a:buNone/>
            </a:pPr>
            <a:r>
              <a:rPr lang="sl-SI" dirty="0"/>
              <a:t>Pridobimo informativne ponudbe ali pregledamo cene na objavljenih cenikih.</a:t>
            </a:r>
          </a:p>
        </p:txBody>
      </p:sp>
    </p:spTree>
    <p:extLst>
      <p:ext uri="{BB962C8B-B14F-4D97-AF65-F5344CB8AC3E}">
        <p14:creationId xmlns:p14="http://schemas.microsoft.com/office/powerpoint/2010/main" val="20568738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pic>
        <p:nvPicPr>
          <p:cNvPr id="23" name="Slika 22">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68" y="713482"/>
            <a:ext cx="784456" cy="1109336"/>
          </a:xfrm>
          <a:prstGeom prst="rect">
            <a:avLst/>
          </a:prstGeom>
        </p:spPr>
      </p:pic>
      <p:sp>
        <p:nvSpPr>
          <p:cNvPr id="10" name="Pravokotnik 9">
            <a:extLst>
              <a:ext uri="{FF2B5EF4-FFF2-40B4-BE49-F238E27FC236}">
                <a16:creationId xmlns:a16="http://schemas.microsoft.com/office/drawing/2014/main" id="{18315EF3-3435-4358-B28D-C388CBF7F077}"/>
              </a:ext>
            </a:extLst>
          </p:cNvPr>
          <p:cNvSpPr/>
          <p:nvPr/>
        </p:nvSpPr>
        <p:spPr>
          <a:xfrm>
            <a:off x="2174292" y="853813"/>
            <a:ext cx="4572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dirty="0">
                <a:solidFill>
                  <a:schemeClr val="tx1"/>
                </a:solidFill>
              </a:rPr>
              <a:t>Priprava financ za projektno prijavo</a:t>
            </a:r>
            <a:endParaRPr lang="sl-SI" sz="2800" dirty="0"/>
          </a:p>
        </p:txBody>
      </p:sp>
      <p:sp>
        <p:nvSpPr>
          <p:cNvPr id="11" name="Označba mesta vsebine 2">
            <a:extLst>
              <a:ext uri="{FF2B5EF4-FFF2-40B4-BE49-F238E27FC236}">
                <a16:creationId xmlns:a16="http://schemas.microsoft.com/office/drawing/2014/main" id="{347569BC-D073-4345-BD69-AECFB372CC23}"/>
              </a:ext>
            </a:extLst>
          </p:cNvPr>
          <p:cNvSpPr>
            <a:spLocks noGrp="1"/>
          </p:cNvSpPr>
          <p:nvPr>
            <p:ph idx="1"/>
          </p:nvPr>
        </p:nvSpPr>
        <p:spPr>
          <a:xfrm>
            <a:off x="330588" y="2132856"/>
            <a:ext cx="8489883" cy="3312368"/>
          </a:xfrm>
        </p:spPr>
        <p:txBody>
          <a:bodyPr/>
          <a:lstStyle/>
          <a:p>
            <a:pPr marL="0" indent="0">
              <a:buNone/>
            </a:pPr>
            <a:r>
              <a:rPr lang="sl-SI" dirty="0"/>
              <a:t>Za pripravo ocen stroškov za </a:t>
            </a:r>
            <a:r>
              <a:rPr lang="sl-SI" b="1" dirty="0"/>
              <a:t>nakup / najem zemljišč / kompenzacija </a:t>
            </a:r>
            <a:r>
              <a:rPr lang="sl-SI" dirty="0"/>
              <a:t>pridobimo cenitveno poročilo, iz katerega je razvidna cena določenega zemljišča ali zemljišč na določenem območju.</a:t>
            </a:r>
          </a:p>
          <a:p>
            <a:endParaRPr lang="sl-SI" dirty="0"/>
          </a:p>
          <a:p>
            <a:pPr marL="0" indent="0">
              <a:buNone/>
            </a:pPr>
            <a:r>
              <a:rPr lang="sl-SI" dirty="0"/>
              <a:t>Upoštevanje ostalih stroškov (notar, zemljiška knjiga, parcelacija, </a:t>
            </a:r>
            <a:r>
              <a:rPr lang="sl-SI" dirty="0" err="1"/>
              <a:t>itd</a:t>
            </a:r>
            <a:r>
              <a:rPr lang="sl-SI" dirty="0"/>
              <a:t>…).</a:t>
            </a:r>
          </a:p>
        </p:txBody>
      </p:sp>
    </p:spTree>
    <p:extLst>
      <p:ext uri="{BB962C8B-B14F-4D97-AF65-F5344CB8AC3E}">
        <p14:creationId xmlns:p14="http://schemas.microsoft.com/office/powerpoint/2010/main" val="18420016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pic>
        <p:nvPicPr>
          <p:cNvPr id="23" name="Slika 22">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68" y="713482"/>
            <a:ext cx="784456" cy="1109336"/>
          </a:xfrm>
          <a:prstGeom prst="rect">
            <a:avLst/>
          </a:prstGeom>
        </p:spPr>
      </p:pic>
      <p:sp>
        <p:nvSpPr>
          <p:cNvPr id="10" name="Pravokotnik 9">
            <a:extLst>
              <a:ext uri="{FF2B5EF4-FFF2-40B4-BE49-F238E27FC236}">
                <a16:creationId xmlns:a16="http://schemas.microsoft.com/office/drawing/2014/main" id="{18315EF3-3435-4358-B28D-C388CBF7F077}"/>
              </a:ext>
            </a:extLst>
          </p:cNvPr>
          <p:cNvSpPr/>
          <p:nvPr/>
        </p:nvSpPr>
        <p:spPr>
          <a:xfrm>
            <a:off x="2174292" y="853813"/>
            <a:ext cx="4572000"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dirty="0">
                <a:solidFill>
                  <a:schemeClr val="tx1"/>
                </a:solidFill>
              </a:rPr>
              <a:t>Priprava financ za projektno prijavo</a:t>
            </a:r>
            <a:endParaRPr lang="sl-SI" sz="2800" dirty="0"/>
          </a:p>
        </p:txBody>
      </p:sp>
      <p:pic>
        <p:nvPicPr>
          <p:cNvPr id="11" name="Slika 10">
            <a:extLst>
              <a:ext uri="{FF2B5EF4-FFF2-40B4-BE49-F238E27FC236}">
                <a16:creationId xmlns:a16="http://schemas.microsoft.com/office/drawing/2014/main" id="{51C7F500-C4B8-44D6-9727-9DECE267C4F3}"/>
              </a:ext>
            </a:extLst>
          </p:cNvPr>
          <p:cNvPicPr>
            <a:picLocks noChangeAspect="1"/>
          </p:cNvPicPr>
          <p:nvPr/>
        </p:nvPicPr>
        <p:blipFill>
          <a:blip r:embed="rId8"/>
          <a:stretch>
            <a:fillRect/>
          </a:stretch>
        </p:blipFill>
        <p:spPr>
          <a:xfrm>
            <a:off x="140063" y="2060848"/>
            <a:ext cx="8839204" cy="992906"/>
          </a:xfrm>
          <a:prstGeom prst="rect">
            <a:avLst/>
          </a:prstGeom>
        </p:spPr>
      </p:pic>
      <p:pic>
        <p:nvPicPr>
          <p:cNvPr id="13" name="Slika 12">
            <a:extLst>
              <a:ext uri="{FF2B5EF4-FFF2-40B4-BE49-F238E27FC236}">
                <a16:creationId xmlns:a16="http://schemas.microsoft.com/office/drawing/2014/main" id="{9DF151CD-2804-4892-A9BD-1FBE605B88BC}"/>
              </a:ext>
            </a:extLst>
          </p:cNvPr>
          <p:cNvPicPr>
            <a:picLocks noChangeAspect="1"/>
          </p:cNvPicPr>
          <p:nvPr/>
        </p:nvPicPr>
        <p:blipFill>
          <a:blip r:embed="rId9"/>
          <a:stretch>
            <a:fillRect/>
          </a:stretch>
        </p:blipFill>
        <p:spPr>
          <a:xfrm>
            <a:off x="125284" y="3337782"/>
            <a:ext cx="8839204" cy="1053746"/>
          </a:xfrm>
          <a:prstGeom prst="rect">
            <a:avLst/>
          </a:prstGeom>
        </p:spPr>
      </p:pic>
      <p:pic>
        <p:nvPicPr>
          <p:cNvPr id="14" name="Slika 13">
            <a:extLst>
              <a:ext uri="{FF2B5EF4-FFF2-40B4-BE49-F238E27FC236}">
                <a16:creationId xmlns:a16="http://schemas.microsoft.com/office/drawing/2014/main" id="{9393864F-7D13-4581-82BE-06EC8E04A79F}"/>
              </a:ext>
            </a:extLst>
          </p:cNvPr>
          <p:cNvPicPr>
            <a:picLocks noChangeAspect="1"/>
          </p:cNvPicPr>
          <p:nvPr/>
        </p:nvPicPr>
        <p:blipFill>
          <a:blip r:embed="rId10"/>
          <a:stretch>
            <a:fillRect/>
          </a:stretch>
        </p:blipFill>
        <p:spPr>
          <a:xfrm>
            <a:off x="125284" y="4725144"/>
            <a:ext cx="8839204" cy="1017721"/>
          </a:xfrm>
          <a:prstGeom prst="rect">
            <a:avLst/>
          </a:prstGeom>
        </p:spPr>
      </p:pic>
    </p:spTree>
    <p:extLst>
      <p:ext uri="{BB962C8B-B14F-4D97-AF65-F5344CB8AC3E}">
        <p14:creationId xmlns:p14="http://schemas.microsoft.com/office/powerpoint/2010/main" val="2146995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pic>
        <p:nvPicPr>
          <p:cNvPr id="23" name="Slika 22">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68" y="713482"/>
            <a:ext cx="784456" cy="1109336"/>
          </a:xfrm>
          <a:prstGeom prst="rect">
            <a:avLst/>
          </a:prstGeom>
        </p:spPr>
      </p:pic>
      <p:sp>
        <p:nvSpPr>
          <p:cNvPr id="10" name="Pravokotnik 9">
            <a:extLst>
              <a:ext uri="{FF2B5EF4-FFF2-40B4-BE49-F238E27FC236}">
                <a16:creationId xmlns:a16="http://schemas.microsoft.com/office/drawing/2014/main" id="{18315EF3-3435-4358-B28D-C388CBF7F077}"/>
              </a:ext>
            </a:extLst>
          </p:cNvPr>
          <p:cNvSpPr/>
          <p:nvPr/>
        </p:nvSpPr>
        <p:spPr>
          <a:xfrm>
            <a:off x="1896368" y="842089"/>
            <a:ext cx="5127848"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dirty="0">
                <a:solidFill>
                  <a:schemeClr val="tx1"/>
                </a:solidFill>
              </a:rPr>
              <a:t>Izkušnje iz preteklosti</a:t>
            </a:r>
            <a:endParaRPr lang="sl-SI" sz="2800" dirty="0"/>
          </a:p>
        </p:txBody>
      </p:sp>
      <p:sp>
        <p:nvSpPr>
          <p:cNvPr id="11" name="Označba mesta vsebine 2">
            <a:extLst>
              <a:ext uri="{FF2B5EF4-FFF2-40B4-BE49-F238E27FC236}">
                <a16:creationId xmlns:a16="http://schemas.microsoft.com/office/drawing/2014/main" id="{59686A3E-90A3-4788-A193-1D532E449289}"/>
              </a:ext>
            </a:extLst>
          </p:cNvPr>
          <p:cNvSpPr>
            <a:spLocks noGrp="1"/>
          </p:cNvSpPr>
          <p:nvPr>
            <p:ph idx="1"/>
          </p:nvPr>
        </p:nvSpPr>
        <p:spPr>
          <a:xfrm>
            <a:off x="262432" y="1822818"/>
            <a:ext cx="8566478" cy="4164770"/>
          </a:xfrm>
        </p:spPr>
        <p:txBody>
          <a:bodyPr>
            <a:normAutofit lnSpcReduction="10000"/>
          </a:bodyPr>
          <a:lstStyle/>
          <a:p>
            <a:r>
              <a:rPr lang="sl-SI" dirty="0"/>
              <a:t>Ocenimo premalo stroškov</a:t>
            </a:r>
          </a:p>
          <a:p>
            <a:r>
              <a:rPr lang="sl-SI" dirty="0"/>
              <a:t>Neto/bruto vrednost stroškov</a:t>
            </a:r>
          </a:p>
          <a:p>
            <a:r>
              <a:rPr lang="sl-SI" dirty="0"/>
              <a:t>Nepredvideni stroški (npr. okvara obstoječe opreme)</a:t>
            </a:r>
          </a:p>
          <a:p>
            <a:r>
              <a:rPr lang="sl-SI" dirty="0"/>
              <a:t>Potni stroški za pot s službenim vozilom (najvišji priznani stroški)</a:t>
            </a:r>
          </a:p>
          <a:p>
            <a:r>
              <a:rPr lang="sl-SI" dirty="0"/>
              <a:t>Specifike partnerjev</a:t>
            </a:r>
          </a:p>
          <a:p>
            <a:r>
              <a:rPr lang="sl-SI" dirty="0"/>
              <a:t>Nepriznavanje stroškov (logotipi)</a:t>
            </a:r>
          </a:p>
          <a:p>
            <a:r>
              <a:rPr lang="sl-SI" dirty="0"/>
              <a:t>Nakup opreme in stroški amortizacije</a:t>
            </a:r>
          </a:p>
          <a:p>
            <a:r>
              <a:rPr lang="sl-SI" dirty="0"/>
              <a:t>Spremembe med potekom projekta</a:t>
            </a:r>
          </a:p>
          <a:p>
            <a:endParaRPr lang="sl-SI" dirty="0"/>
          </a:p>
          <a:p>
            <a:pPr marL="0" indent="0">
              <a:buNone/>
            </a:pPr>
            <a:endParaRPr lang="sl-SI" dirty="0"/>
          </a:p>
        </p:txBody>
      </p:sp>
    </p:spTree>
    <p:extLst>
      <p:ext uri="{BB962C8B-B14F-4D97-AF65-F5344CB8AC3E}">
        <p14:creationId xmlns:p14="http://schemas.microsoft.com/office/powerpoint/2010/main" val="2462206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pic>
        <p:nvPicPr>
          <p:cNvPr id="23" name="Slika 22">
            <a:extLst>
              <a:ext uri="{FF2B5EF4-FFF2-40B4-BE49-F238E27FC236}">
                <a16:creationId xmlns:a16="http://schemas.microsoft.com/office/drawing/2014/main" id="{E2F87A9A-F3AC-4751-9F7B-C9CE33E75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68" y="713482"/>
            <a:ext cx="784456" cy="1109336"/>
          </a:xfrm>
          <a:prstGeom prst="rect">
            <a:avLst/>
          </a:prstGeom>
        </p:spPr>
      </p:pic>
      <p:sp>
        <p:nvSpPr>
          <p:cNvPr id="10" name="Pravokotnik 9">
            <a:extLst>
              <a:ext uri="{FF2B5EF4-FFF2-40B4-BE49-F238E27FC236}">
                <a16:creationId xmlns:a16="http://schemas.microsoft.com/office/drawing/2014/main" id="{18315EF3-3435-4358-B28D-C388CBF7F077}"/>
              </a:ext>
            </a:extLst>
          </p:cNvPr>
          <p:cNvSpPr/>
          <p:nvPr/>
        </p:nvSpPr>
        <p:spPr>
          <a:xfrm>
            <a:off x="1896368" y="842089"/>
            <a:ext cx="5127848" cy="98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dirty="0">
                <a:solidFill>
                  <a:schemeClr val="tx1"/>
                </a:solidFill>
              </a:rPr>
              <a:t>Izkušnje iz preteklosti</a:t>
            </a:r>
            <a:endParaRPr lang="sl-SI" sz="2800" dirty="0"/>
          </a:p>
        </p:txBody>
      </p:sp>
      <p:sp>
        <p:nvSpPr>
          <p:cNvPr id="11" name="Označba mesta vsebine 2">
            <a:extLst>
              <a:ext uri="{FF2B5EF4-FFF2-40B4-BE49-F238E27FC236}">
                <a16:creationId xmlns:a16="http://schemas.microsoft.com/office/drawing/2014/main" id="{59686A3E-90A3-4788-A193-1D532E449289}"/>
              </a:ext>
            </a:extLst>
          </p:cNvPr>
          <p:cNvSpPr>
            <a:spLocks noGrp="1"/>
          </p:cNvSpPr>
          <p:nvPr>
            <p:ph idx="1"/>
          </p:nvPr>
        </p:nvSpPr>
        <p:spPr>
          <a:xfrm>
            <a:off x="107504" y="2132855"/>
            <a:ext cx="8856984" cy="3872029"/>
          </a:xfrm>
        </p:spPr>
        <p:txBody>
          <a:bodyPr>
            <a:normAutofit/>
          </a:bodyPr>
          <a:lstStyle/>
          <a:p>
            <a:r>
              <a:rPr lang="sl-SI" dirty="0"/>
              <a:t>Natančno načrtovanje financ (že v fazi </a:t>
            </a:r>
            <a:r>
              <a:rPr lang="sl-SI" dirty="0" err="1"/>
              <a:t>Concept</a:t>
            </a:r>
            <a:r>
              <a:rPr lang="sl-SI" dirty="0"/>
              <a:t> Note).</a:t>
            </a:r>
          </a:p>
          <a:p>
            <a:r>
              <a:rPr lang="sl-SI" dirty="0"/>
              <a:t>Finančno načrtovanje po principu od spodaj navzgor („</a:t>
            </a:r>
            <a:r>
              <a:rPr lang="sl-SI" dirty="0" err="1"/>
              <a:t>From</a:t>
            </a:r>
            <a:r>
              <a:rPr lang="sl-SI" dirty="0"/>
              <a:t> </a:t>
            </a:r>
            <a:r>
              <a:rPr lang="sl-SI" dirty="0" err="1"/>
              <a:t>Bottom</a:t>
            </a:r>
            <a:r>
              <a:rPr lang="sl-SI" dirty="0"/>
              <a:t> Up“)</a:t>
            </a:r>
          </a:p>
          <a:p>
            <a:r>
              <a:rPr lang="sl-SI" dirty="0"/>
              <a:t>Usklajenost med partnerji:</a:t>
            </a:r>
          </a:p>
          <a:p>
            <a:pPr lvl="1"/>
            <a:r>
              <a:rPr lang="sl-SI" dirty="0"/>
              <a:t> porabljeni čas za podobne aktivnosti,</a:t>
            </a:r>
          </a:p>
          <a:p>
            <a:pPr lvl="1"/>
            <a:r>
              <a:rPr lang="sl-SI" dirty="0"/>
              <a:t> število potovanj za doseganje podobnih rezultatov,</a:t>
            </a:r>
          </a:p>
          <a:p>
            <a:pPr lvl="1"/>
            <a:r>
              <a:rPr lang="sl-SI" dirty="0"/>
              <a:t> ostali stroški za podobne storitve/izdelke (v isti državi).</a:t>
            </a:r>
          </a:p>
          <a:p>
            <a:endParaRPr lang="sl-SI" dirty="0"/>
          </a:p>
          <a:p>
            <a:pPr marL="0" indent="0">
              <a:buNone/>
            </a:pPr>
            <a:endParaRPr lang="sl-SI" dirty="0"/>
          </a:p>
        </p:txBody>
      </p:sp>
    </p:spTree>
    <p:extLst>
      <p:ext uri="{BB962C8B-B14F-4D97-AF65-F5344CB8AC3E}">
        <p14:creationId xmlns:p14="http://schemas.microsoft.com/office/powerpoint/2010/main" val="41501282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5"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3" y="6257525"/>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5"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jeZBesedilom 4"/>
          <p:cNvSpPr txBox="1"/>
          <p:nvPr/>
        </p:nvSpPr>
        <p:spPr>
          <a:xfrm>
            <a:off x="271985" y="1137518"/>
            <a:ext cx="8548487" cy="954107"/>
          </a:xfrm>
          <a:prstGeom prst="rect">
            <a:avLst/>
          </a:prstGeom>
          <a:noFill/>
        </p:spPr>
        <p:txBody>
          <a:bodyPr wrap="square" rtlCol="0">
            <a:spAutoFit/>
          </a:bodyPr>
          <a:lstStyle/>
          <a:p>
            <a:pPr algn="ctr"/>
            <a:r>
              <a:rPr lang="sl-SI" sz="3200" dirty="0">
                <a:solidFill>
                  <a:prstClr val="black"/>
                </a:solidFill>
                <a:latin typeface="Ubuntu" panose="020B0504030602030204" pitchFamily="34" charset="0"/>
              </a:rPr>
              <a:t>DELO V SKUPINAH</a:t>
            </a:r>
          </a:p>
          <a:p>
            <a:pPr algn="ctr"/>
            <a:r>
              <a:rPr lang="sl-SI" sz="2400" dirty="0">
                <a:solidFill>
                  <a:prstClr val="black"/>
                </a:solidFill>
                <a:latin typeface="Ubuntu" panose="020B0504030602030204" pitchFamily="34" charset="0"/>
              </a:rPr>
              <a:t>130 MINUT</a:t>
            </a:r>
          </a:p>
        </p:txBody>
      </p:sp>
      <p:pic>
        <p:nvPicPr>
          <p:cNvPr id="2050" name="Picture 2" descr="http://www.mspguide.org/sites/default/files/images/problem_tree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4376" y="2274858"/>
            <a:ext cx="3627824" cy="3514061"/>
          </a:xfrm>
          <a:prstGeom prst="rect">
            <a:avLst/>
          </a:prstGeom>
          <a:noFill/>
          <a:extLst>
            <a:ext uri="{909E8E84-426E-40DD-AFC4-6F175D3DCCD1}">
              <a14:hiddenFill xmlns:a14="http://schemas.microsoft.com/office/drawing/2010/main">
                <a:solidFill>
                  <a:srgbClr val="FFFFFF"/>
                </a:solidFill>
              </a14:hiddenFill>
            </a:ext>
          </a:extLst>
        </p:spPr>
      </p:pic>
      <p:sp>
        <p:nvSpPr>
          <p:cNvPr id="12" name="Pravokotnik 11"/>
          <p:cNvSpPr/>
          <p:nvPr/>
        </p:nvSpPr>
        <p:spPr>
          <a:xfrm>
            <a:off x="1"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Finance</a:t>
            </a:r>
          </a:p>
        </p:txBody>
      </p:sp>
    </p:spTree>
    <p:extLst>
      <p:ext uri="{BB962C8B-B14F-4D97-AF65-F5344CB8AC3E}">
        <p14:creationId xmlns:p14="http://schemas.microsoft.com/office/powerpoint/2010/main" val="3428945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ravokotnik 29"/>
          <p:cNvSpPr/>
          <p:nvPr/>
        </p:nvSpPr>
        <p:spPr>
          <a:xfrm>
            <a:off x="4" y="1"/>
            <a:ext cx="9143999"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7" name="Pravokotnik 36"/>
          <p:cNvSpPr/>
          <p:nvPr/>
        </p:nvSpPr>
        <p:spPr>
          <a:xfrm>
            <a:off x="5" y="0"/>
            <a:ext cx="9143999" cy="692696"/>
          </a:xfrm>
          <a:prstGeom prst="rect">
            <a:avLst/>
          </a:prstGeom>
          <a:solidFill>
            <a:srgbClr val="4696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latin typeface="Ubuntu" panose="020B0504030602030204" pitchFamily="34" charset="0"/>
              </a:rPr>
              <a:t> </a:t>
            </a:r>
            <a:r>
              <a:rPr lang="sl-SI" sz="2000" dirty="0">
                <a:solidFill>
                  <a:schemeClr val="tx1"/>
                </a:solidFill>
                <a:latin typeface="Ubuntu" panose="020B0504030602030204" pitchFamily="34" charset="0"/>
              </a:rPr>
              <a:t>Sklop: Program</a:t>
            </a:r>
            <a:endParaRPr lang="sl-SI" sz="2000" dirty="0">
              <a:latin typeface="Ubuntu" panose="020B0504030602030204" pitchFamily="34" charset="0"/>
            </a:endParaRPr>
          </a:p>
        </p:txBody>
      </p:sp>
      <p:graphicFrame>
        <p:nvGraphicFramePr>
          <p:cNvPr id="10" name="Tabela 9"/>
          <p:cNvGraphicFramePr>
            <a:graphicFrameLocks noGrp="1"/>
          </p:cNvGraphicFramePr>
          <p:nvPr>
            <p:extLst>
              <p:ext uri="{D42A27DB-BD31-4B8C-83A1-F6EECF244321}">
                <p14:modId xmlns:p14="http://schemas.microsoft.com/office/powerpoint/2010/main" val="16683025"/>
              </p:ext>
            </p:extLst>
          </p:nvPr>
        </p:nvGraphicFramePr>
        <p:xfrm>
          <a:off x="328504" y="1052736"/>
          <a:ext cx="8526766" cy="4801026"/>
        </p:xfrm>
        <a:graphic>
          <a:graphicData uri="http://schemas.openxmlformats.org/drawingml/2006/table">
            <a:tbl>
              <a:tblPr firstRow="1" bandRow="1">
                <a:tableStyleId>{5C22544A-7EE6-4342-B048-85BDC9FD1C3A}</a:tableStyleId>
              </a:tblPr>
              <a:tblGrid>
                <a:gridCol w="1575175">
                  <a:extLst>
                    <a:ext uri="{9D8B030D-6E8A-4147-A177-3AD203B41FA5}">
                      <a16:colId xmlns:a16="http://schemas.microsoft.com/office/drawing/2014/main" val="20000"/>
                    </a:ext>
                  </a:extLst>
                </a:gridCol>
                <a:gridCol w="3653544">
                  <a:extLst>
                    <a:ext uri="{9D8B030D-6E8A-4147-A177-3AD203B41FA5}">
                      <a16:colId xmlns:a16="http://schemas.microsoft.com/office/drawing/2014/main" val="20001"/>
                    </a:ext>
                  </a:extLst>
                </a:gridCol>
                <a:gridCol w="3298047">
                  <a:extLst>
                    <a:ext uri="{9D8B030D-6E8A-4147-A177-3AD203B41FA5}">
                      <a16:colId xmlns:a16="http://schemas.microsoft.com/office/drawing/2014/main" val="20002"/>
                    </a:ext>
                  </a:extLst>
                </a:gridCol>
              </a:tblGrid>
              <a:tr h="526092">
                <a:tc gridSpan="3">
                  <a:txBody>
                    <a:bodyPr/>
                    <a:lstStyle/>
                    <a:p>
                      <a:pPr algn="ctr">
                        <a:lnSpc>
                          <a:spcPct val="115000"/>
                        </a:lnSpc>
                        <a:spcAft>
                          <a:spcPts val="0"/>
                        </a:spcAft>
                      </a:pPr>
                      <a:r>
                        <a:rPr lang="sl-SI" sz="2000" dirty="0">
                          <a:effectLst/>
                          <a:latin typeface="Ubuntu" panose="020B0504030602030204" pitchFamily="34" charset="0"/>
                        </a:rPr>
                        <a:t>Program</a:t>
                      </a:r>
                      <a:endParaRPr lang="sl-SI" sz="2000" dirty="0">
                        <a:effectLst/>
                        <a:latin typeface="Ubuntu" panose="020B0504030602030204" pitchFamily="34" charset="0"/>
                        <a:ea typeface="Calibri"/>
                        <a:cs typeface="Times New Roman"/>
                      </a:endParaRPr>
                    </a:p>
                  </a:txBody>
                  <a:tcPr anchor="ctr"/>
                </a:tc>
                <a:tc hMerge="1">
                  <a:txBody>
                    <a:bodyPr/>
                    <a:lstStyle/>
                    <a:p>
                      <a:endParaRPr lang="sl-SI"/>
                    </a:p>
                  </a:txBody>
                  <a:tcPr/>
                </a:tc>
                <a:tc hMerge="1">
                  <a:txBody>
                    <a:bodyPr/>
                    <a:lstStyle/>
                    <a:p>
                      <a:pPr algn="ctr">
                        <a:lnSpc>
                          <a:spcPct val="115000"/>
                        </a:lnSpc>
                        <a:spcAft>
                          <a:spcPts val="0"/>
                        </a:spcAft>
                      </a:pPr>
                      <a:endParaRPr lang="sl-SI" sz="1600" dirty="0">
                        <a:effectLst/>
                        <a:latin typeface="Calibri"/>
                        <a:ea typeface="Calibri"/>
                        <a:cs typeface="Times New Roman"/>
                      </a:endParaRPr>
                    </a:p>
                  </a:txBody>
                  <a:tcPr anchor="ctr"/>
                </a:tc>
                <a:extLst>
                  <a:ext uri="{0D108BD9-81ED-4DB2-BD59-A6C34878D82A}">
                    <a16:rowId xmlns:a16="http://schemas.microsoft.com/office/drawing/2014/main" val="10000"/>
                  </a:ext>
                </a:extLst>
              </a:tr>
              <a:tr h="603777">
                <a:tc>
                  <a:txBody>
                    <a:bodyPr/>
                    <a:lstStyle/>
                    <a:p>
                      <a:pPr algn="l">
                        <a:lnSpc>
                          <a:spcPct val="115000"/>
                        </a:lnSpc>
                        <a:spcAft>
                          <a:spcPts val="0"/>
                        </a:spcAft>
                      </a:pPr>
                      <a:r>
                        <a:rPr lang="sl-SI" sz="1600" dirty="0">
                          <a:effectLst/>
                          <a:latin typeface="Ubuntu" panose="020B0504030602030204" pitchFamily="34" charset="0"/>
                        </a:rPr>
                        <a:t>Trajanje</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a:effectLst/>
                          <a:latin typeface="Ubuntu" panose="020B0504030602030204" pitchFamily="34" charset="0"/>
                        </a:rPr>
                        <a:t>Naslov sklopa</a:t>
                      </a:r>
                      <a:endParaRPr lang="sl-SI" sz="1600" dirty="0">
                        <a:effectLst/>
                        <a:latin typeface="Ubuntu" panose="020B0504030602030204" pitchFamily="34" charset="0"/>
                        <a:ea typeface="Calibri"/>
                        <a:cs typeface="Times New Roman"/>
                      </a:endParaRPr>
                    </a:p>
                  </a:txBody>
                  <a:tcPr anchor="ct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Nosilec sklopa</a:t>
                      </a:r>
                    </a:p>
                  </a:txBody>
                  <a:tcPr anchor="ctr"/>
                </a:tc>
                <a:extLst>
                  <a:ext uri="{0D108BD9-81ED-4DB2-BD59-A6C34878D82A}">
                    <a16:rowId xmlns:a16="http://schemas.microsoft.com/office/drawing/2014/main" val="10001"/>
                  </a:ext>
                </a:extLst>
              </a:tr>
              <a:tr h="603777">
                <a:tc>
                  <a:txBody>
                    <a:bodyPr/>
                    <a:lstStyle/>
                    <a:p>
                      <a:pPr algn="l">
                        <a:lnSpc>
                          <a:spcPct val="115000"/>
                        </a:lnSpc>
                        <a:spcAft>
                          <a:spcPts val="0"/>
                        </a:spcAft>
                      </a:pPr>
                      <a:r>
                        <a:rPr lang="sl-SI" sz="1600" dirty="0">
                          <a:effectLst/>
                          <a:latin typeface="Ubuntu" panose="020B0504030602030204" pitchFamily="34" charset="0"/>
                        </a:rPr>
                        <a:t>08.30 – 09.00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rPr>
                        <a:t>Registracija udeležencev in pogostitev s kavo</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Janja Samec, Jasna Blaj</a:t>
                      </a:r>
                    </a:p>
                  </a:txBody>
                  <a:tcPr anchor="ctr">
                    <a:solidFill>
                      <a:schemeClr val="bg1">
                        <a:lumMod val="50000"/>
                      </a:schemeClr>
                    </a:solidFill>
                  </a:tcPr>
                </a:tc>
                <a:extLst>
                  <a:ext uri="{0D108BD9-81ED-4DB2-BD59-A6C34878D82A}">
                    <a16:rowId xmlns:a16="http://schemas.microsoft.com/office/drawing/2014/main" val="10002"/>
                  </a:ext>
                </a:extLst>
              </a:tr>
              <a:tr h="603777">
                <a:tc>
                  <a:txBody>
                    <a:bodyPr/>
                    <a:lstStyle/>
                    <a:p>
                      <a:pPr algn="l">
                        <a:lnSpc>
                          <a:spcPct val="115000"/>
                        </a:lnSpc>
                        <a:spcAft>
                          <a:spcPts val="0"/>
                        </a:spcAft>
                      </a:pPr>
                      <a:r>
                        <a:rPr lang="sl-SI" sz="1600" dirty="0">
                          <a:effectLst/>
                          <a:latin typeface="Ubuntu" panose="020B0504030602030204" pitchFamily="34" charset="0"/>
                        </a:rPr>
                        <a:t>09.00 – 09.10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rPr>
                        <a:t>Uvod</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baseline="0" dirty="0">
                          <a:effectLst/>
                          <a:latin typeface="Ubuntu" panose="020B0504030602030204" pitchFamily="34" charset="0"/>
                          <a:ea typeface="Calibri"/>
                          <a:cs typeface="Times New Roman"/>
                        </a:rPr>
                        <a:t>Julijana Lebez Lozej, Nives Nared</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extLst>
                  <a:ext uri="{0D108BD9-81ED-4DB2-BD59-A6C34878D82A}">
                    <a16:rowId xmlns:a16="http://schemas.microsoft.com/office/drawing/2014/main" val="10003"/>
                  </a:ext>
                </a:extLst>
              </a:tr>
              <a:tr h="603777">
                <a:tc>
                  <a:txBody>
                    <a:bodyPr/>
                    <a:lstStyle/>
                    <a:p>
                      <a:pPr algn="l">
                        <a:lnSpc>
                          <a:spcPct val="115000"/>
                        </a:lnSpc>
                        <a:spcAft>
                          <a:spcPts val="0"/>
                        </a:spcAft>
                      </a:pPr>
                      <a:r>
                        <a:rPr lang="sl-SI" sz="1600" dirty="0">
                          <a:effectLst/>
                          <a:latin typeface="Ubuntu" panose="020B0504030602030204" pitchFamily="34" charset="0"/>
                        </a:rPr>
                        <a:t>09.10 – 10.20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ea typeface="+mn-ea"/>
                          <a:cs typeface="+mn-cs"/>
                        </a:rPr>
                        <a:t>Tveganja</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Jasna Blaj, Tatjana Gregorc</a:t>
                      </a:r>
                    </a:p>
                  </a:txBody>
                  <a:tcPr anchor="ctr">
                    <a:solidFill>
                      <a:schemeClr val="bg1">
                        <a:lumMod val="50000"/>
                      </a:schemeClr>
                    </a:solidFill>
                  </a:tcPr>
                </a:tc>
                <a:extLst>
                  <a:ext uri="{0D108BD9-81ED-4DB2-BD59-A6C34878D82A}">
                    <a16:rowId xmlns:a16="http://schemas.microsoft.com/office/drawing/2014/main" val="10004"/>
                  </a:ext>
                </a:extLst>
              </a:tr>
              <a:tr h="6037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10.20</a:t>
                      </a:r>
                      <a:r>
                        <a:rPr lang="sl-SI" sz="1600" baseline="0" dirty="0">
                          <a:effectLst/>
                          <a:latin typeface="Ubuntu" panose="020B0504030602030204" pitchFamily="34" charset="0"/>
                          <a:cs typeface="Times New Roman"/>
                        </a:rPr>
                        <a:t> </a:t>
                      </a:r>
                      <a:r>
                        <a:rPr lang="sl-SI" sz="1600" dirty="0">
                          <a:effectLst/>
                          <a:latin typeface="Ubuntu" panose="020B0504030602030204" pitchFamily="34" charset="0"/>
                        </a:rPr>
                        <a:t>– 10.35</a:t>
                      </a:r>
                      <a:endParaRPr lang="sl-SI" sz="1600" dirty="0">
                        <a:effectLst/>
                        <a:latin typeface="Ubuntu" panose="020B0504030602030204" pitchFamily="34" charset="0"/>
                        <a:ea typeface="Calibri"/>
                        <a:cs typeface="Times New Roman"/>
                      </a:endParaRPr>
                    </a:p>
                  </a:txBody>
                  <a:tcP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rPr>
                        <a:t>Odmor</a:t>
                      </a:r>
                      <a:endParaRPr lang="sl-SI" sz="1600" dirty="0">
                        <a:effectLst/>
                        <a:latin typeface="Ubuntu" panose="020B0504030602030204" pitchFamily="34" charset="0"/>
                        <a:ea typeface="Calibri"/>
                        <a:cs typeface="Times New Roman"/>
                      </a:endParaRPr>
                    </a:p>
                  </a:txBody>
                  <a:tcP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Gostinstvo</a:t>
                      </a:r>
                      <a:r>
                        <a:rPr lang="sl-SI" sz="1600" baseline="0" dirty="0">
                          <a:effectLst/>
                          <a:latin typeface="Ubuntu" panose="020B0504030602030204" pitchFamily="34" charset="0"/>
                          <a:ea typeface="Calibri"/>
                          <a:cs typeface="Times New Roman"/>
                        </a:rPr>
                        <a:t> </a:t>
                      </a:r>
                      <a:r>
                        <a:rPr lang="sl-SI" sz="1600" baseline="0" dirty="0" err="1">
                          <a:effectLst/>
                          <a:latin typeface="Ubuntu" panose="020B0504030602030204" pitchFamily="34" charset="0"/>
                          <a:ea typeface="Calibri"/>
                          <a:cs typeface="Times New Roman"/>
                        </a:rPr>
                        <a:t>Femec</a:t>
                      </a:r>
                      <a:endParaRPr lang="sl-SI" sz="1600" dirty="0">
                        <a:effectLst/>
                        <a:latin typeface="Ubuntu" panose="020B0504030602030204" pitchFamily="34" charset="0"/>
                        <a:ea typeface="Calibri"/>
                        <a:cs typeface="Times New Roman"/>
                      </a:endParaRPr>
                    </a:p>
                  </a:txBody>
                  <a:tcPr>
                    <a:solidFill>
                      <a:schemeClr val="bg1">
                        <a:lumMod val="50000"/>
                      </a:schemeClr>
                    </a:solidFill>
                  </a:tcPr>
                </a:tc>
                <a:extLst>
                  <a:ext uri="{0D108BD9-81ED-4DB2-BD59-A6C34878D82A}">
                    <a16:rowId xmlns:a16="http://schemas.microsoft.com/office/drawing/2014/main" val="10005"/>
                  </a:ext>
                </a:extLst>
              </a:tr>
              <a:tr h="603777">
                <a:tc>
                  <a:txBody>
                    <a:bodyPr/>
                    <a:lstStyle/>
                    <a:p>
                      <a:pPr algn="l">
                        <a:lnSpc>
                          <a:spcPct val="115000"/>
                        </a:lnSpc>
                        <a:spcAft>
                          <a:spcPts val="0"/>
                        </a:spcAft>
                      </a:pPr>
                      <a:r>
                        <a:rPr lang="sl-SI" sz="1600" dirty="0">
                          <a:effectLst/>
                          <a:latin typeface="Ubuntu" panose="020B0504030602030204" pitchFamily="34" charset="0"/>
                        </a:rPr>
                        <a:t>10.35 – 14.00</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Finance</a:t>
                      </a:r>
                      <a:endParaRPr lang="sl-SI" sz="1600" dirty="0">
                        <a:effectLst/>
                        <a:latin typeface="Ubuntu" panose="020B0504030602030204" pitchFamily="34" charset="0"/>
                        <a:ea typeface="Calibri"/>
                        <a:cs typeface="Times New Roman"/>
                      </a:endParaRPr>
                    </a:p>
                  </a:txBody>
                  <a:tcPr anchor="ctr">
                    <a:solidFill>
                      <a:schemeClr val="bg1">
                        <a:lumMod val="50000"/>
                      </a:schemeClr>
                    </a:solidFill>
                  </a:tcPr>
                </a:tc>
                <a:tc>
                  <a:txBody>
                    <a:bodyPr/>
                    <a:lstStyle/>
                    <a:p>
                      <a:pPr algn="l">
                        <a:lnSpc>
                          <a:spcPct val="115000"/>
                        </a:lnSpc>
                        <a:spcAft>
                          <a:spcPts val="0"/>
                        </a:spcAft>
                      </a:pPr>
                      <a:r>
                        <a:rPr lang="sl-SI" sz="1600" dirty="0">
                          <a:effectLst/>
                          <a:latin typeface="Ubuntu" panose="020B0504030602030204" pitchFamily="34" charset="0"/>
                          <a:ea typeface="Calibri"/>
                          <a:cs typeface="Times New Roman"/>
                        </a:rPr>
                        <a:t>Dejan Zupanc, Tatjana Gregorc</a:t>
                      </a:r>
                    </a:p>
                  </a:txBody>
                  <a:tcPr anchor="ctr">
                    <a:solidFill>
                      <a:schemeClr val="bg1">
                        <a:lumMod val="50000"/>
                      </a:schemeClr>
                    </a:solidFill>
                  </a:tcPr>
                </a:tc>
                <a:extLst>
                  <a:ext uri="{0D108BD9-81ED-4DB2-BD59-A6C34878D82A}">
                    <a16:rowId xmlns:a16="http://schemas.microsoft.com/office/drawing/2014/main" val="10006"/>
                  </a:ext>
                </a:extLst>
              </a:tr>
              <a:tr h="6037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rPr>
                        <a:t>14.00 – 15.00</a:t>
                      </a:r>
                      <a:endParaRPr lang="sl-SI" sz="1600" dirty="0">
                        <a:effectLst/>
                        <a:latin typeface="Ubuntu" panose="020B0504030602030204" pitchFamily="34" charset="0"/>
                        <a:ea typeface="Calibri"/>
                        <a:cs typeface="Times New Roman"/>
                      </a:endParaRPr>
                    </a:p>
                  </a:txBody>
                  <a:tcPr>
                    <a:solidFill>
                      <a:srgbClr val="6CC04A"/>
                    </a:solidFill>
                  </a:tcPr>
                </a:tc>
                <a:tc>
                  <a:txBody>
                    <a:bodyPr/>
                    <a:lstStyle/>
                    <a:p>
                      <a:pPr algn="l">
                        <a:lnSpc>
                          <a:spcPct val="115000"/>
                        </a:lnSpc>
                        <a:spcAft>
                          <a:spcPts val="0"/>
                        </a:spcAft>
                      </a:pPr>
                      <a:r>
                        <a:rPr lang="sl-SI" sz="1600" dirty="0">
                          <a:effectLst/>
                          <a:latin typeface="Ubuntu" panose="020B0504030602030204" pitchFamily="34" charset="0"/>
                        </a:rPr>
                        <a:t>Kosilo</a:t>
                      </a:r>
                      <a:endParaRPr lang="sl-SI" sz="1600" dirty="0">
                        <a:effectLst/>
                        <a:latin typeface="Ubuntu" panose="020B0504030602030204" pitchFamily="34" charset="0"/>
                        <a:ea typeface="Calibri"/>
                        <a:cs typeface="Times New Roman"/>
                      </a:endParaRPr>
                    </a:p>
                  </a:txBody>
                  <a:tcPr>
                    <a:solidFill>
                      <a:srgbClr val="6CC04A"/>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l-SI" sz="1600" dirty="0">
                          <a:effectLst/>
                          <a:latin typeface="Ubuntu" panose="020B0504030602030204" pitchFamily="34" charset="0"/>
                          <a:ea typeface="Calibri"/>
                          <a:cs typeface="Times New Roman"/>
                        </a:rPr>
                        <a:t>Gostinstvo</a:t>
                      </a:r>
                      <a:r>
                        <a:rPr lang="sl-SI" sz="1600" baseline="0" dirty="0">
                          <a:effectLst/>
                          <a:latin typeface="Ubuntu" panose="020B0504030602030204" pitchFamily="34" charset="0"/>
                          <a:ea typeface="Calibri"/>
                          <a:cs typeface="Times New Roman"/>
                        </a:rPr>
                        <a:t> </a:t>
                      </a:r>
                      <a:r>
                        <a:rPr lang="sl-SI" sz="1600" baseline="0" dirty="0" err="1">
                          <a:effectLst/>
                          <a:latin typeface="Ubuntu" panose="020B0504030602030204" pitchFamily="34" charset="0"/>
                          <a:ea typeface="Calibri"/>
                          <a:cs typeface="Times New Roman"/>
                        </a:rPr>
                        <a:t>Femec</a:t>
                      </a:r>
                      <a:endParaRPr lang="sl-SI" sz="1600" dirty="0">
                        <a:effectLst/>
                        <a:latin typeface="Ubuntu" panose="020B0504030602030204" pitchFamily="34" charset="0"/>
                        <a:ea typeface="Calibri"/>
                        <a:cs typeface="Times New Roman"/>
                      </a:endParaRPr>
                    </a:p>
                  </a:txBody>
                  <a:tcPr>
                    <a:solidFill>
                      <a:srgbClr val="6CC04A"/>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89734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jeZBesedilom 4"/>
          <p:cNvSpPr txBox="1"/>
          <p:nvPr/>
        </p:nvSpPr>
        <p:spPr>
          <a:xfrm>
            <a:off x="1259634" y="5013176"/>
            <a:ext cx="6624736" cy="400110"/>
          </a:xfrm>
          <a:prstGeom prst="rect">
            <a:avLst/>
          </a:prstGeom>
          <a:noFill/>
          <a:ln w="19050">
            <a:solidFill>
              <a:srgbClr val="FF0000"/>
            </a:solidFill>
          </a:ln>
        </p:spPr>
        <p:txBody>
          <a:bodyPr wrap="square" rtlCol="0">
            <a:spAutoFit/>
          </a:bodyPr>
          <a:lstStyle/>
          <a:p>
            <a:pPr algn="ctr"/>
            <a:r>
              <a:rPr lang="sl-SI" sz="2000" dirty="0">
                <a:solidFill>
                  <a:prstClr val="black"/>
                </a:solidFill>
                <a:latin typeface="Ubuntu" panose="020B0504030602030204" pitchFamily="34" charset="0"/>
              </a:rPr>
              <a:t>Zanemarjanje tveganj je lahko </a:t>
            </a:r>
            <a:r>
              <a:rPr lang="sl-SI" sz="2000" b="1" dirty="0">
                <a:solidFill>
                  <a:srgbClr val="FF0000"/>
                </a:solidFill>
                <a:latin typeface="Ubuntu" panose="020B0504030602030204" pitchFamily="34" charset="0"/>
              </a:rPr>
              <a:t>USODNO</a:t>
            </a:r>
            <a:r>
              <a:rPr lang="sl-SI" sz="2000" dirty="0">
                <a:solidFill>
                  <a:prstClr val="black"/>
                </a:solidFill>
                <a:latin typeface="Ubuntu" panose="020B0504030602030204" pitchFamily="34" charset="0"/>
              </a:rPr>
              <a:t> za vaš projekt!</a:t>
            </a:r>
          </a:p>
        </p:txBody>
      </p:sp>
      <p:sp>
        <p:nvSpPr>
          <p:cNvPr id="12" name="Pravokotnik 11"/>
          <p:cNvSpPr/>
          <p:nvPr/>
        </p:nvSpPr>
        <p:spPr>
          <a:xfrm>
            <a:off x="5"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1026" name="Picture 2" descr="C:\Users\marjetka.semrl\Desktop\ww\slike\risk-fall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7956" y="1196753"/>
            <a:ext cx="3402236" cy="3402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77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p:cNvSpPr/>
          <p:nvPr/>
        </p:nvSpPr>
        <p:spPr>
          <a:xfrm>
            <a:off x="5"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sp>
        <p:nvSpPr>
          <p:cNvPr id="3" name="PoljeZBesedilom 2"/>
          <p:cNvSpPr txBox="1"/>
          <p:nvPr/>
        </p:nvSpPr>
        <p:spPr>
          <a:xfrm>
            <a:off x="1619673" y="980728"/>
            <a:ext cx="5976664" cy="1077218"/>
          </a:xfrm>
          <a:prstGeom prst="rect">
            <a:avLst/>
          </a:prstGeom>
          <a:noFill/>
          <a:ln>
            <a:solidFill>
              <a:srgbClr val="4696C8"/>
            </a:solidFill>
          </a:ln>
        </p:spPr>
        <p:txBody>
          <a:bodyPr wrap="square" rtlCol="0">
            <a:spAutoFit/>
          </a:bodyPr>
          <a:lstStyle/>
          <a:p>
            <a:pPr algn="ctr"/>
            <a:r>
              <a:rPr lang="sl-SI" sz="2400" dirty="0">
                <a:solidFill>
                  <a:srgbClr val="4696C8"/>
                </a:solidFill>
                <a:latin typeface="Ubuntu" panose="020B0504030602030204" pitchFamily="34" charset="0"/>
              </a:rPr>
              <a:t>TVEGANJE PROJEKTA</a:t>
            </a:r>
          </a:p>
          <a:p>
            <a:pPr algn="ctr"/>
            <a:r>
              <a:rPr lang="sl-SI" sz="2000" dirty="0">
                <a:solidFill>
                  <a:prstClr val="black"/>
                </a:solidFill>
              </a:rPr>
              <a:t>„negotov dogodek ali okoliščine</a:t>
            </a:r>
            <a:r>
              <a:rPr lang="en-US" sz="2000" dirty="0">
                <a:solidFill>
                  <a:prstClr val="black"/>
                </a:solidFill>
              </a:rPr>
              <a:t>, </a:t>
            </a:r>
            <a:r>
              <a:rPr lang="sl-SI" sz="2000" dirty="0">
                <a:solidFill>
                  <a:prstClr val="black"/>
                </a:solidFill>
              </a:rPr>
              <a:t>ki imajo, če se zgodijo, pozitivne ali negativne vplive na cilje projekta“</a:t>
            </a:r>
            <a:endParaRPr lang="pt-BR" sz="2000" dirty="0">
              <a:solidFill>
                <a:srgbClr val="4696C8"/>
              </a:solidFill>
              <a:latin typeface="Ubuntu" panose="020B0504030602030204" pitchFamily="34" charset="0"/>
            </a:endParaRPr>
          </a:p>
        </p:txBody>
      </p:sp>
      <p:sp>
        <p:nvSpPr>
          <p:cNvPr id="36" name="Odebeljen lok 35"/>
          <p:cNvSpPr/>
          <p:nvPr/>
        </p:nvSpPr>
        <p:spPr>
          <a:xfrm>
            <a:off x="-1582774" y="1700808"/>
            <a:ext cx="4586173" cy="4586173"/>
          </a:xfrm>
          <a:prstGeom prst="blockArc">
            <a:avLst>
              <a:gd name="adj1" fmla="val 18900000"/>
              <a:gd name="adj2" fmla="val 2700000"/>
              <a:gd name="adj3" fmla="val 471"/>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txBody>
          <a:bodyPr/>
          <a:lstStyle/>
          <a:p>
            <a:endParaRPr lang="sl-SI"/>
          </a:p>
        </p:txBody>
      </p:sp>
      <p:sp>
        <p:nvSpPr>
          <p:cNvPr id="37" name="Prostoročno 36"/>
          <p:cNvSpPr/>
          <p:nvPr/>
        </p:nvSpPr>
        <p:spPr>
          <a:xfrm>
            <a:off x="2955937" y="2632183"/>
            <a:ext cx="4496384" cy="680859"/>
          </a:xfrm>
          <a:custGeom>
            <a:avLst/>
            <a:gdLst>
              <a:gd name="connsiteX0" fmla="*/ 0 w 5576504"/>
              <a:gd name="connsiteY0" fmla="*/ 0 h 680859"/>
              <a:gd name="connsiteX1" fmla="*/ 5576504 w 5576504"/>
              <a:gd name="connsiteY1" fmla="*/ 0 h 680859"/>
              <a:gd name="connsiteX2" fmla="*/ 5576504 w 5576504"/>
              <a:gd name="connsiteY2" fmla="*/ 680859 h 680859"/>
              <a:gd name="connsiteX3" fmla="*/ 0 w 5576504"/>
              <a:gd name="connsiteY3" fmla="*/ 680859 h 680859"/>
              <a:gd name="connsiteX4" fmla="*/ 0 w 5576504"/>
              <a:gd name="connsiteY4" fmla="*/ 0 h 680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04" h="680859">
                <a:moveTo>
                  <a:pt x="0" y="0"/>
                </a:moveTo>
                <a:lnTo>
                  <a:pt x="5576504" y="0"/>
                </a:lnTo>
                <a:lnTo>
                  <a:pt x="5576504" y="680859"/>
                </a:lnTo>
                <a:lnTo>
                  <a:pt x="0" y="680859"/>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40432" tIns="45720" rIns="45720" bIns="45720" numCol="1" spcCol="1270" anchor="ctr" anchorCtr="0">
            <a:noAutofit/>
          </a:bodyPr>
          <a:lstStyle/>
          <a:p>
            <a:pPr algn="ctr" defTabSz="800100">
              <a:lnSpc>
                <a:spcPct val="90000"/>
              </a:lnSpc>
              <a:spcBef>
                <a:spcPct val="0"/>
              </a:spcBef>
              <a:spcAft>
                <a:spcPct val="35000"/>
              </a:spcAft>
            </a:pPr>
            <a:r>
              <a:rPr lang="sl-SI" dirty="0">
                <a:solidFill>
                  <a:prstClr val="white"/>
                </a:solidFill>
                <a:latin typeface="Ubuntu" panose="020B0504030602030204" pitchFamily="34" charset="0"/>
              </a:rPr>
              <a:t>verjetnost, da se bo tveganje zgodilo</a:t>
            </a:r>
            <a:endParaRPr lang="sl-SI" dirty="0">
              <a:solidFill>
                <a:prstClr val="white"/>
              </a:solidFill>
            </a:endParaRPr>
          </a:p>
        </p:txBody>
      </p:sp>
      <p:sp>
        <p:nvSpPr>
          <p:cNvPr id="38" name="Elipsa 37"/>
          <p:cNvSpPr/>
          <p:nvPr/>
        </p:nvSpPr>
        <p:spPr>
          <a:xfrm>
            <a:off x="2530399" y="2547068"/>
            <a:ext cx="851074" cy="851074"/>
          </a:xfrm>
          <a:prstGeom prst="ellipse">
            <a:avLst/>
          </a:prstGeom>
          <a:blipFill rotWithShape="0">
            <a:blip r:embed="rId7"/>
            <a:stretch>
              <a:fillRect/>
            </a:stretch>
          </a:blipFill>
        </p:spPr>
        <p:style>
          <a:lnRef idx="2">
            <a:schemeClr val="accent4">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sl-SI"/>
          </a:p>
        </p:txBody>
      </p:sp>
      <p:sp>
        <p:nvSpPr>
          <p:cNvPr id="39" name="Prostoročno 38"/>
          <p:cNvSpPr/>
          <p:nvPr/>
        </p:nvSpPr>
        <p:spPr>
          <a:xfrm>
            <a:off x="3203430" y="3653465"/>
            <a:ext cx="4248892" cy="680859"/>
          </a:xfrm>
          <a:custGeom>
            <a:avLst/>
            <a:gdLst>
              <a:gd name="connsiteX0" fmla="*/ 0 w 5329012"/>
              <a:gd name="connsiteY0" fmla="*/ 0 h 680859"/>
              <a:gd name="connsiteX1" fmla="*/ 5329012 w 5329012"/>
              <a:gd name="connsiteY1" fmla="*/ 0 h 680859"/>
              <a:gd name="connsiteX2" fmla="*/ 5329012 w 5329012"/>
              <a:gd name="connsiteY2" fmla="*/ 680859 h 680859"/>
              <a:gd name="connsiteX3" fmla="*/ 0 w 5329012"/>
              <a:gd name="connsiteY3" fmla="*/ 680859 h 680859"/>
              <a:gd name="connsiteX4" fmla="*/ 0 w 5329012"/>
              <a:gd name="connsiteY4" fmla="*/ 0 h 680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12" h="680859">
                <a:moveTo>
                  <a:pt x="0" y="0"/>
                </a:moveTo>
                <a:lnTo>
                  <a:pt x="5329012" y="0"/>
                </a:lnTo>
                <a:lnTo>
                  <a:pt x="5329012" y="680859"/>
                </a:lnTo>
                <a:lnTo>
                  <a:pt x="0" y="680859"/>
                </a:lnTo>
                <a:lnTo>
                  <a:pt x="0" y="0"/>
                </a:lnTo>
                <a:close/>
              </a:path>
            </a:pathLst>
          </a:custGeom>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540432" tIns="45720" rIns="45720" bIns="45720" numCol="1" spcCol="1270" anchor="ctr" anchorCtr="0">
            <a:noAutofit/>
          </a:bodyPr>
          <a:lstStyle/>
          <a:p>
            <a:pPr algn="ctr" defTabSz="800100">
              <a:lnSpc>
                <a:spcPct val="90000"/>
              </a:lnSpc>
              <a:spcBef>
                <a:spcPct val="0"/>
              </a:spcBef>
              <a:spcAft>
                <a:spcPct val="35000"/>
              </a:spcAft>
            </a:pPr>
            <a:r>
              <a:rPr lang="sl-SI" dirty="0">
                <a:solidFill>
                  <a:prstClr val="white"/>
                </a:solidFill>
                <a:latin typeface="Ubuntu" panose="020B0504030602030204" pitchFamily="34" charset="0"/>
              </a:rPr>
              <a:t>predviden čas nastanka</a:t>
            </a:r>
            <a:endParaRPr lang="sl-SI" dirty="0">
              <a:solidFill>
                <a:prstClr val="white"/>
              </a:solidFill>
            </a:endParaRPr>
          </a:p>
        </p:txBody>
      </p:sp>
      <p:sp>
        <p:nvSpPr>
          <p:cNvPr id="40" name="Elipsa 39"/>
          <p:cNvSpPr/>
          <p:nvPr/>
        </p:nvSpPr>
        <p:spPr>
          <a:xfrm>
            <a:off x="2744565" y="3568357"/>
            <a:ext cx="851074" cy="851074"/>
          </a:xfrm>
          <a:prstGeom prst="ellipse">
            <a:avLst/>
          </a:prstGeom>
          <a:blipFill rotWithShape="0">
            <a:blip r:embed="rId8"/>
            <a:stretch>
              <a:fillRect/>
            </a:stretch>
          </a:blipFill>
        </p:spPr>
        <p:style>
          <a:lnRef idx="2">
            <a:schemeClr val="accent4">
              <a:hueOff val="-2232385"/>
              <a:satOff val="13449"/>
              <a:lumOff val="107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sl-SI"/>
          </a:p>
        </p:txBody>
      </p:sp>
      <p:sp>
        <p:nvSpPr>
          <p:cNvPr id="41" name="Prostoročno 40"/>
          <p:cNvSpPr/>
          <p:nvPr/>
        </p:nvSpPr>
        <p:spPr>
          <a:xfrm>
            <a:off x="2955937" y="4674761"/>
            <a:ext cx="4496384" cy="680859"/>
          </a:xfrm>
          <a:custGeom>
            <a:avLst/>
            <a:gdLst>
              <a:gd name="connsiteX0" fmla="*/ 0 w 5576504"/>
              <a:gd name="connsiteY0" fmla="*/ 0 h 680859"/>
              <a:gd name="connsiteX1" fmla="*/ 5576504 w 5576504"/>
              <a:gd name="connsiteY1" fmla="*/ 0 h 680859"/>
              <a:gd name="connsiteX2" fmla="*/ 5576504 w 5576504"/>
              <a:gd name="connsiteY2" fmla="*/ 680859 h 680859"/>
              <a:gd name="connsiteX3" fmla="*/ 0 w 5576504"/>
              <a:gd name="connsiteY3" fmla="*/ 680859 h 680859"/>
              <a:gd name="connsiteX4" fmla="*/ 0 w 5576504"/>
              <a:gd name="connsiteY4" fmla="*/ 0 h 680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04" h="680859">
                <a:moveTo>
                  <a:pt x="0" y="0"/>
                </a:moveTo>
                <a:lnTo>
                  <a:pt x="5576504" y="0"/>
                </a:lnTo>
                <a:lnTo>
                  <a:pt x="5576504" y="680859"/>
                </a:lnTo>
                <a:lnTo>
                  <a:pt x="0" y="680859"/>
                </a:lnTo>
                <a:lnTo>
                  <a:pt x="0" y="0"/>
                </a:lnTo>
                <a:close/>
              </a:path>
            </a:pathLst>
          </a:cu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540432" tIns="45720" rIns="45720" bIns="45720" numCol="1" spcCol="1270" anchor="ctr" anchorCtr="0">
            <a:noAutofit/>
          </a:bodyPr>
          <a:lstStyle/>
          <a:p>
            <a:pPr algn="ctr" defTabSz="800100">
              <a:lnSpc>
                <a:spcPct val="90000"/>
              </a:lnSpc>
              <a:spcBef>
                <a:spcPct val="0"/>
              </a:spcBef>
              <a:spcAft>
                <a:spcPct val="35000"/>
              </a:spcAft>
            </a:pPr>
            <a:r>
              <a:rPr lang="sl-SI" dirty="0">
                <a:solidFill>
                  <a:prstClr val="white"/>
                </a:solidFill>
                <a:latin typeface="Ubuntu" panose="020B0504030602030204" pitchFamily="34" charset="0"/>
              </a:rPr>
              <a:t>obseg negativnega vpliva tveganja</a:t>
            </a:r>
            <a:endParaRPr lang="sl-SI" dirty="0">
              <a:solidFill>
                <a:prstClr val="white"/>
              </a:solidFill>
            </a:endParaRPr>
          </a:p>
        </p:txBody>
      </p:sp>
      <p:sp>
        <p:nvSpPr>
          <p:cNvPr id="42" name="Elipsa 41"/>
          <p:cNvSpPr/>
          <p:nvPr/>
        </p:nvSpPr>
        <p:spPr>
          <a:xfrm>
            <a:off x="2530399" y="4589645"/>
            <a:ext cx="851074" cy="851074"/>
          </a:xfrm>
          <a:prstGeom prst="ellipse">
            <a:avLst/>
          </a:prstGeom>
          <a:blipFill rotWithShape="0">
            <a:blip r:embed="rId9"/>
            <a:stretch>
              <a:fillRect/>
            </a:stretch>
          </a:blipFill>
        </p:spPr>
        <p:style>
          <a:lnRef idx="2">
            <a:schemeClr val="accent4">
              <a:hueOff val="-4464770"/>
              <a:satOff val="26899"/>
              <a:lumOff val="215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sl-SI"/>
          </a:p>
        </p:txBody>
      </p:sp>
      <p:sp>
        <p:nvSpPr>
          <p:cNvPr id="10" name="AutoShape 4" descr="Image result for icons 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11" name="AutoShape 6" descr="Image result for icons time"/>
          <p:cNvSpPr>
            <a:spLocks noChangeAspect="1" noChangeArrowheads="1"/>
          </p:cNvSpPr>
          <p:nvPr/>
        </p:nvSpPr>
        <p:spPr bwMode="auto">
          <a:xfrm>
            <a:off x="307975" y="79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solidFill>
                <a:prstClr val="black"/>
              </a:solidFill>
            </a:endParaRPr>
          </a:p>
        </p:txBody>
      </p:sp>
      <p:sp>
        <p:nvSpPr>
          <p:cNvPr id="19" name="PoljeZBesedilom 18"/>
          <p:cNvSpPr txBox="1"/>
          <p:nvPr/>
        </p:nvSpPr>
        <p:spPr>
          <a:xfrm rot="16200000">
            <a:off x="730761" y="3826262"/>
            <a:ext cx="3076964" cy="374571"/>
          </a:xfrm>
          <a:prstGeom prst="roundRect">
            <a:avLst/>
          </a:prstGeom>
          <a:solidFill>
            <a:schemeClr val="accent5">
              <a:lumMod val="75000"/>
            </a:schemeClr>
          </a:solidFill>
          <a:ln w="28575">
            <a:noFill/>
          </a:ln>
        </p:spPr>
        <p:txBody>
          <a:bodyPr wrap="square" rtlCol="0">
            <a:spAutoFit/>
          </a:bodyPr>
          <a:lstStyle/>
          <a:p>
            <a:pPr algn="ctr"/>
            <a:r>
              <a:rPr lang="sl-SI" sz="1600" dirty="0">
                <a:solidFill>
                  <a:prstClr val="white"/>
                </a:solidFill>
                <a:latin typeface="Ubuntu" panose="020B0504030602030204" pitchFamily="34" charset="0"/>
              </a:rPr>
              <a:t>OPREDELJUJOČI DEJAVNIKI</a:t>
            </a:r>
            <a:endParaRPr lang="pt-BR" sz="1600" dirty="0">
              <a:solidFill>
                <a:prstClr val="white"/>
              </a:solidFill>
              <a:latin typeface="Ubuntu" panose="020B0504030602030204" pitchFamily="34" charset="0"/>
            </a:endParaRPr>
          </a:p>
        </p:txBody>
      </p:sp>
    </p:spTree>
    <p:extLst>
      <p:ext uri="{BB962C8B-B14F-4D97-AF65-F5344CB8AC3E}">
        <p14:creationId xmlns:p14="http://schemas.microsoft.com/office/powerpoint/2010/main" val="119339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t="98560"/>
          <a:stretch/>
        </p:blipFill>
        <p:spPr>
          <a:xfrm>
            <a:off x="1" y="6004885"/>
            <a:ext cx="9183772" cy="79890"/>
          </a:xfrm>
          <a:prstGeom prst="rect">
            <a:avLst/>
          </a:prstGeom>
        </p:spPr>
      </p:pic>
      <p:grpSp>
        <p:nvGrpSpPr>
          <p:cNvPr id="25" name="Skupina 24"/>
          <p:cNvGrpSpPr/>
          <p:nvPr/>
        </p:nvGrpSpPr>
        <p:grpSpPr>
          <a:xfrm>
            <a:off x="271987" y="6165304"/>
            <a:ext cx="1275680" cy="689174"/>
            <a:chOff x="107504" y="121987"/>
            <a:chExt cx="1594805" cy="920234"/>
          </a:xfrm>
        </p:grpSpPr>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1987"/>
              <a:ext cx="955528" cy="690864"/>
            </a:xfrm>
            <a:prstGeom prst="rect">
              <a:avLst/>
            </a:prstGeom>
          </p:spPr>
        </p:pic>
        <p:sp>
          <p:nvSpPr>
            <p:cNvPr id="27" name="PoljeZBesedilom 26"/>
            <p:cNvSpPr txBox="1"/>
            <p:nvPr/>
          </p:nvSpPr>
          <p:spPr>
            <a:xfrm>
              <a:off x="107504" y="754545"/>
              <a:ext cx="1594805" cy="287676"/>
            </a:xfrm>
            <a:prstGeom prst="rect">
              <a:avLst/>
            </a:prstGeom>
            <a:noFill/>
          </p:spPr>
          <p:txBody>
            <a:bodyPr wrap="square" rtlCol="0">
              <a:spAutoFit/>
            </a:bodyPr>
            <a:lstStyle/>
            <a:p>
              <a:r>
                <a:rPr lang="sl-SI" sz="800" dirty="0">
                  <a:solidFill>
                    <a:prstClr val="black"/>
                  </a:solidFill>
                  <a:latin typeface="Ubuntu" pitchFamily="34" charset="0"/>
                </a:rPr>
                <a:t>LIFE14 CAP/SI/000012</a:t>
              </a:r>
            </a:p>
          </p:txBody>
        </p:sp>
      </p:grpSp>
      <p:pic>
        <p:nvPicPr>
          <p:cNvPr id="28" name="Slika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287" y="6257533"/>
            <a:ext cx="2920019" cy="381509"/>
          </a:xfrm>
          <a:prstGeom prst="rect">
            <a:avLst/>
          </a:prstGeom>
        </p:spPr>
      </p:pic>
      <p:pic>
        <p:nvPicPr>
          <p:cNvPr id="29" name="Slika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6446" y="6102487"/>
            <a:ext cx="936104" cy="7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jeZBesedilom 4"/>
          <p:cNvSpPr txBox="1"/>
          <p:nvPr/>
        </p:nvSpPr>
        <p:spPr>
          <a:xfrm>
            <a:off x="395536" y="908720"/>
            <a:ext cx="8375690" cy="1787770"/>
          </a:xfrm>
          <a:prstGeom prst="rect">
            <a:avLst/>
          </a:prstGeom>
          <a:noFill/>
          <a:ln>
            <a:noFill/>
          </a:ln>
        </p:spPr>
        <p:txBody>
          <a:bodyPr wrap="square" tIns="108000" bIns="108000" rtlCol="0">
            <a:spAutoFit/>
          </a:bodyPr>
          <a:lstStyle/>
          <a:p>
            <a:pPr algn="ctr">
              <a:spcBef>
                <a:spcPts val="600"/>
              </a:spcBef>
              <a:spcAft>
                <a:spcPts val="600"/>
              </a:spcAft>
            </a:pPr>
            <a:r>
              <a:rPr lang="sl-SI" b="1" dirty="0">
                <a:solidFill>
                  <a:srgbClr val="FF0000"/>
                </a:solidFill>
                <a:latin typeface="Ubuntu" panose="020B0504030602030204" pitchFamily="34" charset="0"/>
              </a:rPr>
              <a:t>ZAKAJ </a:t>
            </a:r>
            <a:r>
              <a:rPr lang="sl-SI" dirty="0">
                <a:solidFill>
                  <a:prstClr val="black"/>
                </a:solidFill>
                <a:latin typeface="Ubuntu" panose="020B0504030602030204" pitchFamily="34" charset="0"/>
              </a:rPr>
              <a:t>je pomembno opredeliti in naslavljati tveganja:</a:t>
            </a:r>
          </a:p>
          <a:p>
            <a:pPr marL="285750" indent="-285750" algn="ctr">
              <a:spcBef>
                <a:spcPts val="600"/>
              </a:spcBef>
              <a:spcAft>
                <a:spcPts val="600"/>
              </a:spcAft>
              <a:buFont typeface="Wingdings" panose="05000000000000000000" pitchFamily="2" charset="2"/>
              <a:buChar char="Ø"/>
            </a:pPr>
            <a:r>
              <a:rPr lang="sl-SI" dirty="0">
                <a:solidFill>
                  <a:prstClr val="black"/>
                </a:solidFill>
                <a:latin typeface="Ubuntu" panose="020B0504030602030204" pitchFamily="34" charset="0"/>
              </a:rPr>
              <a:t>zavedanje tveganj – poznavanje področja dela = </a:t>
            </a:r>
            <a:r>
              <a:rPr lang="sl-SI" b="1" dirty="0">
                <a:solidFill>
                  <a:prstClr val="black"/>
                </a:solidFill>
                <a:latin typeface="Ubuntu" panose="020B0504030602030204" pitchFamily="34" charset="0"/>
              </a:rPr>
              <a:t>izkaz kompetenc</a:t>
            </a:r>
          </a:p>
          <a:p>
            <a:pPr marL="285750" indent="-285750" algn="ctr">
              <a:spcBef>
                <a:spcPts val="600"/>
              </a:spcBef>
              <a:spcAft>
                <a:spcPts val="600"/>
              </a:spcAft>
              <a:buFont typeface="Wingdings" panose="05000000000000000000" pitchFamily="2" charset="2"/>
              <a:buChar char="Ø"/>
            </a:pPr>
            <a:r>
              <a:rPr lang="sl-SI" b="1" dirty="0">
                <a:solidFill>
                  <a:prstClr val="black"/>
                </a:solidFill>
                <a:latin typeface="Ubuntu" panose="020B0504030602030204" pitchFamily="34" charset="0"/>
              </a:rPr>
              <a:t>boljše načrtovanje</a:t>
            </a:r>
            <a:r>
              <a:rPr lang="sl-SI" dirty="0">
                <a:solidFill>
                  <a:prstClr val="black"/>
                </a:solidFill>
                <a:latin typeface="Ubuntu" panose="020B0504030602030204" pitchFamily="34" charset="0"/>
              </a:rPr>
              <a:t> projektnih aktivnosti in projektnega proračuna</a:t>
            </a:r>
          </a:p>
          <a:p>
            <a:pPr marL="285750" indent="-285750" algn="ctr">
              <a:spcBef>
                <a:spcPts val="600"/>
              </a:spcBef>
              <a:spcAft>
                <a:spcPts val="600"/>
              </a:spcAft>
              <a:buFont typeface="Wingdings" panose="05000000000000000000" pitchFamily="2" charset="2"/>
              <a:buChar char="Ø"/>
            </a:pPr>
            <a:r>
              <a:rPr lang="sl-SI" dirty="0">
                <a:solidFill>
                  <a:prstClr val="black"/>
                </a:solidFill>
                <a:latin typeface="Ubuntu" panose="020B0504030602030204" pitchFamily="34" charset="0"/>
              </a:rPr>
              <a:t>večja verjetnost poteka projekta </a:t>
            </a:r>
            <a:r>
              <a:rPr lang="sl-SI" b="1" dirty="0">
                <a:solidFill>
                  <a:prstClr val="black"/>
                </a:solidFill>
                <a:latin typeface="Ubuntu" panose="020B0504030602030204" pitchFamily="34" charset="0"/>
              </a:rPr>
              <a:t>brez večjih zapletov</a:t>
            </a:r>
            <a:r>
              <a:rPr lang="sl-SI" dirty="0">
                <a:solidFill>
                  <a:prstClr val="black"/>
                </a:solidFill>
                <a:latin typeface="Ubuntu" panose="020B0504030602030204" pitchFamily="34" charset="0"/>
              </a:rPr>
              <a:t> in </a:t>
            </a:r>
            <a:r>
              <a:rPr lang="sl-SI" b="1" dirty="0">
                <a:solidFill>
                  <a:prstClr val="black"/>
                </a:solidFill>
                <a:latin typeface="Ubuntu" panose="020B0504030602030204" pitchFamily="34" charset="0"/>
              </a:rPr>
              <a:t>uspešne izvedbe</a:t>
            </a:r>
          </a:p>
        </p:txBody>
      </p:sp>
      <p:sp>
        <p:nvSpPr>
          <p:cNvPr id="12" name="Pravokotnik 11"/>
          <p:cNvSpPr/>
          <p:nvPr/>
        </p:nvSpPr>
        <p:spPr>
          <a:xfrm>
            <a:off x="5" y="0"/>
            <a:ext cx="9143999" cy="692696"/>
          </a:xfrm>
          <a:prstGeom prst="rect">
            <a:avLst/>
          </a:prstGeom>
          <a:solidFill>
            <a:srgbClr val="4696C8"/>
          </a:solidFill>
          <a:ln>
            <a:solidFill>
              <a:srgbClr val="46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000" dirty="0">
                <a:solidFill>
                  <a:prstClr val="black"/>
                </a:solidFill>
                <a:latin typeface="Ubuntu" panose="020B0504030602030204" pitchFamily="34" charset="0"/>
              </a:rPr>
              <a:t>Sklop: Tveganja in njihovo naslavljanje</a:t>
            </a:r>
          </a:p>
        </p:txBody>
      </p:sp>
      <p:pic>
        <p:nvPicPr>
          <p:cNvPr id="4098" name="Picture 2" descr="C:\Users\marjetka.semrl\Desktop\ww\slike\puzzle-risk.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4803" y="2811760"/>
            <a:ext cx="2219325" cy="2057400"/>
          </a:xfrm>
          <a:prstGeom prst="rect">
            <a:avLst/>
          </a:prstGeom>
          <a:noFill/>
          <a:extLst>
            <a:ext uri="{909E8E84-426E-40DD-AFC4-6F175D3DCCD1}">
              <a14:hiddenFill xmlns:a14="http://schemas.microsoft.com/office/drawing/2010/main">
                <a:solidFill>
                  <a:srgbClr val="FFFFFF"/>
                </a:solidFill>
              </a14:hiddenFill>
            </a:ext>
          </a:extLst>
        </p:spPr>
      </p:pic>
      <p:sp>
        <p:nvSpPr>
          <p:cNvPr id="13" name="PoljeZBesedilom 12"/>
          <p:cNvSpPr txBox="1"/>
          <p:nvPr/>
        </p:nvSpPr>
        <p:spPr>
          <a:xfrm>
            <a:off x="899592" y="5013184"/>
            <a:ext cx="7343442" cy="646331"/>
          </a:xfrm>
          <a:prstGeom prst="rect">
            <a:avLst/>
          </a:prstGeom>
          <a:noFill/>
          <a:ln>
            <a:solidFill>
              <a:srgbClr val="FF0000"/>
            </a:solidFill>
          </a:ln>
        </p:spPr>
        <p:txBody>
          <a:bodyPr wrap="square" rtlCol="0">
            <a:spAutoFit/>
          </a:bodyPr>
          <a:lstStyle/>
          <a:p>
            <a:pPr algn="ctr"/>
            <a:r>
              <a:rPr lang="sl-SI" dirty="0">
                <a:solidFill>
                  <a:prstClr val="black"/>
                </a:solidFill>
                <a:latin typeface="Ubuntu" panose="020B0504030602030204" pitchFamily="34" charset="0"/>
              </a:rPr>
              <a:t>Za dobro izvedbo projekta mora proces vodenja projekta vključevati tudi </a:t>
            </a:r>
            <a:r>
              <a:rPr lang="sl-SI" b="1" dirty="0">
                <a:solidFill>
                  <a:srgbClr val="FF0000"/>
                </a:solidFill>
                <a:latin typeface="Ubuntu" panose="020B0504030602030204" pitchFamily="34" charset="0"/>
              </a:rPr>
              <a:t>UPRAVLJANJE TVEGANJ</a:t>
            </a:r>
            <a:r>
              <a:rPr lang="sl-SI" dirty="0">
                <a:solidFill>
                  <a:srgbClr val="000000"/>
                </a:solidFill>
                <a:latin typeface="Ubuntu" panose="020B0504030602030204" pitchFamily="34" charset="0"/>
              </a:rPr>
              <a:t> (</a:t>
            </a:r>
            <a:r>
              <a:rPr lang="sl-SI" dirty="0" err="1">
                <a:solidFill>
                  <a:srgbClr val="000000"/>
                </a:solidFill>
                <a:latin typeface="Ubuntu" panose="020B0504030602030204" pitchFamily="34" charset="0"/>
              </a:rPr>
              <a:t>risks</a:t>
            </a:r>
            <a:r>
              <a:rPr lang="sl-SI" dirty="0">
                <a:solidFill>
                  <a:srgbClr val="000000"/>
                </a:solidFill>
                <a:latin typeface="Ubuntu" panose="020B0504030602030204" pitchFamily="34" charset="0"/>
              </a:rPr>
              <a:t> </a:t>
            </a:r>
            <a:r>
              <a:rPr lang="sl-SI" dirty="0" err="1">
                <a:solidFill>
                  <a:srgbClr val="000000"/>
                </a:solidFill>
                <a:latin typeface="Ubuntu" panose="020B0504030602030204" pitchFamily="34" charset="0"/>
              </a:rPr>
              <a:t>management</a:t>
            </a:r>
            <a:r>
              <a:rPr lang="sl-SI" dirty="0">
                <a:solidFill>
                  <a:srgbClr val="000000"/>
                </a:solidFill>
                <a:latin typeface="Ubuntu" panose="020B0504030602030204" pitchFamily="34" charset="0"/>
              </a:rPr>
              <a:t>).</a:t>
            </a:r>
          </a:p>
        </p:txBody>
      </p:sp>
    </p:spTree>
    <p:extLst>
      <p:ext uri="{BB962C8B-B14F-4D97-AF65-F5344CB8AC3E}">
        <p14:creationId xmlns:p14="http://schemas.microsoft.com/office/powerpoint/2010/main" val="132451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5915</TotalTime>
  <Words>10108</Words>
  <Application>Microsoft Office PowerPoint</Application>
  <PresentationFormat>Diaprojekcija na zaslonu (4:3)</PresentationFormat>
  <Paragraphs>925</Paragraphs>
  <Slides>69</Slides>
  <Notes>69</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69</vt:i4>
      </vt:variant>
    </vt:vector>
  </HeadingPairs>
  <TitlesOfParts>
    <vt:vector size="76" baseType="lpstr">
      <vt:lpstr>Arial</vt:lpstr>
      <vt:lpstr>Blackadder ITC</vt:lpstr>
      <vt:lpstr>Calibri</vt:lpstr>
      <vt:lpstr>Courier New</vt:lpstr>
      <vt:lpstr>Ubuntu</vt:lpstr>
      <vt:lpstr>Wingdings</vt:lpstr>
      <vt:lpstr>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Obrazec B5 - EXPECTED CONSTRAINTS AND RISKS RELATED TO THE PROJECT IMPLEMENTATION AND MITIGATION STRATEGY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MZIP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Dejan.Zupanc</dc:creator>
  <cp:lastModifiedBy>Tatjana Orhini Valjavec</cp:lastModifiedBy>
  <cp:revision>696</cp:revision>
  <dcterms:created xsi:type="dcterms:W3CDTF">2016-06-28T07:28:05Z</dcterms:created>
  <dcterms:modified xsi:type="dcterms:W3CDTF">2024-12-19T09:40:05Z</dcterms:modified>
</cp:coreProperties>
</file>