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  <p:sldMasterId id="2147483703" r:id="rId5"/>
  </p:sldMasterIdLst>
  <p:notesMasterIdLst>
    <p:notesMasterId r:id="rId9"/>
  </p:notesMasterIdLst>
  <p:sldIdLst>
    <p:sldId id="259" r:id="rId6"/>
    <p:sldId id="1476" r:id="rId7"/>
    <p:sldId id="1282" r:id="rId8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F5C91B-1976-9CCC-80A7-EBA70F7B95FD}" name="PerezAlmodovar Giulia" initials="PG" userId="S::PerezAlmodovarGLI@mase.gov.it::02264059-c71b-4bc0-9434-76477e7bac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B050"/>
    <a:srgbClr val="B9DFAD"/>
    <a:srgbClr val="51AE32"/>
    <a:srgbClr val="034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08" autoAdjust="0"/>
    <p:restoredTop sz="93447" autoAdjust="0"/>
  </p:normalViewPr>
  <p:slideViewPr>
    <p:cSldViewPr>
      <p:cViewPr varScale="1">
        <p:scale>
          <a:sx n="82" d="100"/>
          <a:sy n="82" d="100"/>
        </p:scale>
        <p:origin x="317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8E728-EE18-4A25-9C6F-970984EB4BDC}" type="datetimeFigureOut">
              <a:rPr lang="it-IT" smtClean="0"/>
              <a:t>23/12/2024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FED65-BC62-4D69-9F49-A0F23D6122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17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CFED65-BC62-4D69-9F49-A0F23D6122E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19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350" b="0" i="0" u="none" strike="noStrike" kern="1200" cap="none" spc="0" normalizeH="0" baseline="0" noProof="0" dirty="0">
              <a:ln>
                <a:noFill/>
              </a:ln>
              <a:solidFill>
                <a:srgbClr val="0095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programma LIFE deve concorrere allo sviluppo sostenibile e al conseguimento degli obiettivi e dei traguardi stabiliti dalla legislazione, dalle strategie, dai piani e dagli impegni internazionali dell'Unione in materia di ambiente e clima e da quelli pertinenti in materia di energia, in particolare per quanto riguarda l'Agenda 2030 delle Nazioni Unite per lo sviluppo sostenibile, la convenzione sulla diversità biologica e l'accordo di Parigi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adottato nell'ambito della convenzione quadro delle Nazioni Unite sui cambiamenti climatici («accordo di Parigi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sui cambiamenti climatici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») nonché, tra l'altro,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convenzione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della Commissione economica per l'Europa delle Nazioni Unite (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UNECE) sull'accesso alle informazioni, la partecipazione del pubblico ai processi decisionali e l'accesso alla giustizia in materia ambientale («convenzione di Aarhus»), la convenzione dell'UNECE sull'inquinamento atmosferico transfrontaliero a grande distanza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convenzione di Basilea delle Nazioni Unite sul controllo dei movimenti transfrontalieri di rifiuti pericolosi e del loro smaltimento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convenzione di Rotterdam delle Nazioni Unite sulla procedura di previo assenso informato per taluni prodotti chimici e pesticidi pericolosi nel commercio internazionale, e la convenzione di Stoccolma delle Nazioni Unite sugli inquinanti organici persistenti.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350" b="0" i="0" u="none" strike="noStrike" kern="1200" cap="none" spc="0" normalizeH="0" baseline="0" noProof="0" dirty="0">
              <a:ln>
                <a:noFill/>
              </a:ln>
              <a:solidFill>
                <a:srgbClr val="0095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350" b="0" i="0" u="none" strike="noStrike" kern="1200" cap="none" spc="0" normalizeH="0" baseline="0" noProof="0" dirty="0">
              <a:ln>
                <a:noFill/>
              </a:ln>
              <a:solidFill>
                <a:srgbClr val="0095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350" b="0" i="0" u="none" strike="noStrike" kern="1200" cap="none" spc="0" normalizeH="0" baseline="0" noProof="0" dirty="0">
                <a:ln>
                  <a:noFill/>
                </a:ln>
                <a:solidFill>
                  <a:srgbClr val="0095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Programma LIFE, nel suo insieme, contribuisce al 100% agli obiettivi del </a:t>
            </a:r>
            <a:r>
              <a:rPr kumimoji="0" lang="it-IT" sz="2350" b="0" i="1" u="none" strike="noStrike" kern="1200" cap="none" spc="0" normalizeH="0" baseline="0" noProof="0" dirty="0">
                <a:ln>
                  <a:noFill/>
                </a:ln>
                <a:solidFill>
                  <a:srgbClr val="0095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 Deal </a:t>
            </a:r>
            <a:r>
              <a:rPr kumimoji="0" lang="it-IT" sz="2350" b="0" i="0" u="none" strike="noStrike" kern="1200" cap="none" spc="0" normalizeH="0" baseline="0" noProof="0" dirty="0">
                <a:ln>
                  <a:noFill/>
                </a:ln>
                <a:solidFill>
                  <a:srgbClr val="0095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europeo, che mira a: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350" b="0" i="0" u="none" strike="noStrike" kern="1200" cap="none" spc="0" normalizeH="0" baseline="0" noProof="0" dirty="0">
                <a:ln>
                  <a:noFill/>
                </a:ln>
                <a:solidFill>
                  <a:srgbClr val="0095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trasformare l’UE in una società equa e prospera, con un’economia moderna, efficiente sotto il profilo delle risorse e competitiva, in cui nel 2050 non vi siano emissioni nette di gas a effetto serra e in cui la crescita economica sia disgiunta dall’uso delle risorse;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350" b="0" i="0" u="none" strike="noStrike" kern="1200" cap="none" spc="0" normalizeH="0" baseline="0" noProof="0" dirty="0">
                <a:ln>
                  <a:noFill/>
                </a:ln>
                <a:solidFill>
                  <a:srgbClr val="0095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proteggere, conservare e migliorare il capitale naturale dell’UE e proteggere la salute e il benessere dei cittadini dai rischi e dagli impatti legati all’ambiente e al clima.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2350" b="0" i="0" u="none" strike="noStrike" kern="1200" cap="none" spc="0" normalizeH="0" baseline="0" noProof="0" dirty="0">
              <a:ln>
                <a:noFill/>
              </a:ln>
              <a:solidFill>
                <a:srgbClr val="0095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it-IT" sz="2350" b="1" i="0" u="none" strike="noStrike" kern="1200" cap="all" spc="0" normalizeH="0" baseline="0" noProof="0" dirty="0">
                <a:ln>
                  <a:noFill/>
                </a:ln>
                <a:solidFill>
                  <a:srgbClr val="0095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svolge un ruolo cruciale nel sostenere la realizzazione degli obiettivi delle Strategie collegate/ancorate al Green Deal europeo, inclusa la </a:t>
            </a:r>
            <a:r>
              <a:rPr kumimoji="0" lang="it-IT" sz="2350" b="1" i="1" u="none" strike="noStrike" kern="1200" cap="all" spc="0" normalizeH="0" baseline="0" noProof="0" dirty="0">
                <a:ln>
                  <a:noFill/>
                </a:ln>
                <a:solidFill>
                  <a:srgbClr val="0095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 to </a:t>
            </a:r>
            <a:r>
              <a:rPr kumimoji="0" lang="it-IT" sz="2350" b="1" i="1" u="none" strike="noStrike" kern="1200" cap="all" spc="0" normalizeH="0" baseline="0" noProof="0" dirty="0" err="1">
                <a:ln>
                  <a:noFill/>
                </a:ln>
                <a:solidFill>
                  <a:srgbClr val="0095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Fork</a:t>
            </a:r>
            <a:r>
              <a:rPr kumimoji="0" lang="it-IT" sz="2350" b="1" i="1" u="none" strike="noStrike" kern="1200" cap="all" spc="0" normalizeH="0" baseline="0" noProof="0" dirty="0">
                <a:ln>
                  <a:noFill/>
                </a:ln>
                <a:solidFill>
                  <a:srgbClr val="0095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strategy e la Nuova strategia dell'UE per le foreste per il 2030!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2350" b="0" i="1" u="none" strike="noStrike" kern="1200" cap="none" spc="0" normalizeH="0" baseline="0" noProof="0" dirty="0">
              <a:ln>
                <a:noFill/>
              </a:ln>
              <a:solidFill>
                <a:srgbClr val="0095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CFED65-BC62-4D69-9F49-A0F23D6122E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11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C66BF-C5DA-4288-BAEB-7E72204ECBA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10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3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2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D113C7-B6D4-4225-ADC1-93F5C706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E33FA6-2A48-4160-8AB2-AE926B52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D424BE-0472-4CCE-BDBC-4577154E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C60B-5FE0-4405-ACA6-69438ACD10B1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67895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703396-16DE-4998-85D1-E3D5D27B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F6F5A1-D031-4B9F-895E-B00D8848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9DC16B-6DEC-48DE-8E18-D4DF4E35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E4A8-1161-4FE2-BD13-FA149F42719E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02224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C9D867-101A-40A5-8FCC-C1B62EA5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CA09C7-496E-439A-8EA6-6E705185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A5E1B5-43FD-4CA8-81AD-171BDB0C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555B-18AA-41AA-B3F7-4466DEB2633B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547868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C0A9788-9521-4E23-8413-1804293CC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A54B62B8-7CAA-4E32-AE4B-00060E9A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6E8090F-C2EA-43B8-8E91-A63C1D02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69FD-3614-4F1E-A160-46CDAB415191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17920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06214B30-4A28-4590-B8EF-64280AA7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38201B97-3A55-43A1-8447-C8FC4631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5C82DB00-3AA9-4D91-83C9-399C7F13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CBF86-5A1E-497B-9E20-35C9E51F32D2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228106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ACCCB7F3-AA65-4398-B967-AF487AB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7D134CB3-4986-471E-99DE-3CD03030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06455866-634A-46FE-A5D9-71039727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5CF-24F4-4AD6-87B7-381CB0F30252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654451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ED22F4C9-35CD-4AE9-9FCB-64C28EAE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652582CB-97A1-40C7-B716-5A8D307B4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01B00181-E200-477B-9E8E-54CFFA1C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9AF54-9079-4844-B3C3-78124F554AA5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50355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BBC44A2-E719-4CB4-8F32-511ECF5E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B362265-2F76-4F4D-BE34-96EE2BF3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D33FAAD0-5D34-4DF6-ABE6-C499A3AA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0882-C8B8-4C37-AB36-84E660A9658B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73982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67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FBBF366F-FF00-4BB9-87B0-4672ED50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A99C199E-0104-4938-A20A-32A2F86D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FC5246A-7BBE-406A-A090-687E4077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495C-F735-4D4E-9FE8-A9F92A898B53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725286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BCFAFC-7909-4298-B071-FAE4B682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006FD3-BE00-4347-9755-40F14F6FE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C4615D-01BC-4D16-AC6A-F9259F3E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5905-E068-490E-94DE-8E484ECBC18B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821080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AA5BE2-205E-4F69-88BB-FCE1533D4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5425C6-E747-4560-A9D3-6A6A9979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C3297-84BF-419A-8607-6BD4046E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A427-89A5-48D8-8B08-337E31549E0A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25163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4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4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5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6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0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>
            <a:extLst>
              <a:ext uri="{FF2B5EF4-FFF2-40B4-BE49-F238E27FC236}">
                <a16:creationId xmlns:a16="http://schemas.microsoft.com/office/drawing/2014/main" id="{F706210D-2D7B-4F42-B798-C7289136DE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3075" name="Segnaposto testo 2">
            <a:extLst>
              <a:ext uri="{FF2B5EF4-FFF2-40B4-BE49-F238E27FC236}">
                <a16:creationId xmlns:a16="http://schemas.microsoft.com/office/drawing/2014/main" id="{F87841FC-A801-4030-A60D-7869BE3FDB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7EC6DB-9F4C-4303-A5E0-0984B503B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7658ED-1743-4606-BF70-73F5A2409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8D57FF-D87C-4EB8-83B9-9F222D100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047B237-AB6B-442B-BED5-DF5B5D3D6158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15915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mailto:life@mase.gov.it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hyperlink" Target="https://www.instagram.com/ncp_life_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mase.gov.it/pagina/life" TargetMode="External"/><Relationship Id="rId11" Type="http://schemas.openxmlformats.org/officeDocument/2006/relationships/hyperlink" Target="mailto:(https://twitter.com/@LIFEprogrammeIT" TargetMode="External"/><Relationship Id="rId5" Type="http://schemas.openxmlformats.org/officeDocument/2006/relationships/image" Target="../media/image6.png"/><Relationship Id="rId15" Type="http://schemas.openxmlformats.org/officeDocument/2006/relationships/hyperlink" Target="https://www.linkedin.com/in/ncp-life-italia-9a935b285/" TargetMode="External"/><Relationship Id="rId10" Type="http://schemas.openxmlformats.org/officeDocument/2006/relationships/hyperlink" Target="https://www.facebook.com/ncp.life.Italia" TargetMode="External"/><Relationship Id="rId4" Type="http://schemas.openxmlformats.org/officeDocument/2006/relationships/image" Target="../media/image5.jpg"/><Relationship Id="rId9" Type="http://schemas.openxmlformats.org/officeDocument/2006/relationships/image" Target="../media/image9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pianta, verde&#10;&#10;Descrizione generata automaticamente">
            <a:extLst>
              <a:ext uri="{FF2B5EF4-FFF2-40B4-BE49-F238E27FC236}">
                <a16:creationId xmlns:a16="http://schemas.microsoft.com/office/drawing/2014/main" id="{F77D7DC7-333C-30CD-AF1E-8710FE814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45"/>
          <a:stretch/>
        </p:blipFill>
        <p:spPr bwMode="auto">
          <a:xfrm>
            <a:off x="0" y="-2247"/>
            <a:ext cx="12192000" cy="3927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C542CE12-5E20-A5A1-DB36-6BCB211E651B}"/>
              </a:ext>
            </a:extLst>
          </p:cNvPr>
          <p:cNvSpPr/>
          <p:nvPr/>
        </p:nvSpPr>
        <p:spPr>
          <a:xfrm>
            <a:off x="8305801" y="5114704"/>
            <a:ext cx="1752600" cy="501113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391D3A3-C1B3-965E-3084-B9D4D6473C29}"/>
              </a:ext>
            </a:extLst>
          </p:cNvPr>
          <p:cNvSpPr/>
          <p:nvPr/>
        </p:nvSpPr>
        <p:spPr>
          <a:xfrm>
            <a:off x="6469016" y="5841122"/>
            <a:ext cx="5373743" cy="501113"/>
          </a:xfrm>
          <a:prstGeom prst="rect">
            <a:avLst/>
          </a:prstGeom>
          <a:solidFill>
            <a:schemeClr val="bg1"/>
          </a:solidFill>
          <a:ln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BA58C91-520B-563E-A692-64947E86EA45}"/>
              </a:ext>
            </a:extLst>
          </p:cNvPr>
          <p:cNvSpPr/>
          <p:nvPr/>
        </p:nvSpPr>
        <p:spPr>
          <a:xfrm>
            <a:off x="1266019" y="3289175"/>
            <a:ext cx="9372599" cy="998514"/>
          </a:xfrm>
          <a:prstGeom prst="rect">
            <a:avLst/>
          </a:prstGeom>
          <a:solidFill>
            <a:srgbClr val="0079C2">
              <a:alpha val="66000"/>
            </a:srgbClr>
          </a:solidFill>
          <a:ln>
            <a:solidFill>
              <a:srgbClr val="7AC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6430A183-1577-A41C-C1E5-CAA158BDB93D}"/>
              </a:ext>
            </a:extLst>
          </p:cNvPr>
          <p:cNvSpPr txBox="1"/>
          <p:nvPr/>
        </p:nvSpPr>
        <p:spPr>
          <a:xfrm>
            <a:off x="1790700" y="3302050"/>
            <a:ext cx="8610600" cy="8925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Programma LIFE 2021-2027: Sottoprogrammi, azioni ammissibili e </a:t>
            </a:r>
            <a:r>
              <a:rPr kumimoji="0" lang="it-IT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overview</a:t>
            </a:r>
            <a:r>
              <a:rPr kumimoji="0" lang="it-IT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 delle Calls for </a:t>
            </a:r>
            <a:r>
              <a:rPr kumimoji="0" lang="it-IT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proposals</a:t>
            </a:r>
            <a:r>
              <a:rPr kumimoji="0" lang="it-IT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 2024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56DDDA0-8AD6-73CE-C622-607737335AC1}"/>
              </a:ext>
            </a:extLst>
          </p:cNvPr>
          <p:cNvSpPr/>
          <p:nvPr/>
        </p:nvSpPr>
        <p:spPr>
          <a:xfrm>
            <a:off x="641947" y="5193025"/>
            <a:ext cx="6749657" cy="9746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LIFE Info Day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regionale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 2024 - Marche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2ED9764-4A0E-EEC3-0D8B-D51627764E8A}"/>
              </a:ext>
            </a:extLst>
          </p:cNvPr>
          <p:cNvSpPr txBox="1"/>
          <p:nvPr/>
        </p:nvSpPr>
        <p:spPr>
          <a:xfrm>
            <a:off x="6667581" y="5165205"/>
            <a:ext cx="497661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 LIFE NCP IT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28E1F76-2409-8D56-2186-A181B325A86D}"/>
              </a:ext>
            </a:extLst>
          </p:cNvPr>
          <p:cNvSpPr txBox="1"/>
          <p:nvPr/>
        </p:nvSpPr>
        <p:spPr>
          <a:xfrm>
            <a:off x="6469016" y="5922401"/>
            <a:ext cx="537374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Ministero dell’Ambiente e della Sicurezza Energetica (MASE)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E13D9D1-817B-4C00-D4A4-8476114C5AE7}"/>
              </a:ext>
            </a:extLst>
          </p:cNvPr>
          <p:cNvSpPr txBox="1"/>
          <p:nvPr/>
        </p:nvSpPr>
        <p:spPr>
          <a:xfrm>
            <a:off x="914400" y="5860845"/>
            <a:ext cx="3657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26 giugno 2024</a:t>
            </a:r>
          </a:p>
        </p:txBody>
      </p:sp>
    </p:spTree>
    <p:extLst>
      <p:ext uri="{BB962C8B-B14F-4D97-AF65-F5344CB8AC3E}">
        <p14:creationId xmlns:p14="http://schemas.microsoft.com/office/powerpoint/2010/main" val="206482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BC36177-5F40-601D-25B6-38B53F757F38}"/>
              </a:ext>
            </a:extLst>
          </p:cNvPr>
          <p:cNvCxnSpPr>
            <a:cxnSpLocks/>
          </p:cNvCxnSpPr>
          <p:nvPr/>
        </p:nvCxnSpPr>
        <p:spPr>
          <a:xfrm flipV="1">
            <a:off x="20391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86928" y="2939075"/>
            <a:ext cx="170100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it-IT"/>
            </a:defPPr>
            <a:lvl1pPr defTabSz="609630">
              <a:defRPr sz="2400" b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Il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ato Bold" panose="020B0604020202020204" charset="0"/>
                <a:ea typeface="Lato Bold" panose="020B0604020202020204" charset="0"/>
                <a:cs typeface="Lato Bold" panose="020B0604020202020204" charset="0"/>
              </a:rPr>
              <a:t>Programma LIFE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ECC10ED0-7969-1273-B503-5AFC3B492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774" y="87059"/>
            <a:ext cx="1481452" cy="107180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B3A9991-85E1-E063-A372-71A3B40DB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69" y="5410200"/>
            <a:ext cx="1076352" cy="10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9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5">
            <a:extLst>
              <a:ext uri="{FF2B5EF4-FFF2-40B4-BE49-F238E27FC236}">
                <a16:creationId xmlns:a16="http://schemas.microsoft.com/office/drawing/2014/main" id="{00F7AE41-D37D-996B-E32A-15BFD7B9B41A}"/>
              </a:ext>
            </a:extLst>
          </p:cNvPr>
          <p:cNvSpPr/>
          <p:nvPr/>
        </p:nvSpPr>
        <p:spPr>
          <a:xfrm rot="4350058">
            <a:off x="5126516" y="-416903"/>
            <a:ext cx="8779754" cy="7064176"/>
          </a:xfrm>
          <a:custGeom>
            <a:avLst/>
            <a:gdLst>
              <a:gd name="connsiteX0" fmla="*/ 13151739 w 13151739"/>
              <a:gd name="connsiteY0" fmla="*/ 3124242 h 10511347"/>
              <a:gd name="connsiteX1" fmla="*/ 10796993 w 13151739"/>
              <a:gd name="connsiteY1" fmla="*/ 10511347 h 10511347"/>
              <a:gd name="connsiteX2" fmla="*/ 0 w 13151739"/>
              <a:gd name="connsiteY2" fmla="*/ 10511346 h 10511347"/>
              <a:gd name="connsiteX3" fmla="*/ 3350644 w 13151739"/>
              <a:gd name="connsiteY3" fmla="*/ 0 h 1051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1739" h="10511347">
                <a:moveTo>
                  <a:pt x="13151739" y="3124242"/>
                </a:moveTo>
                <a:lnTo>
                  <a:pt x="10796993" y="10511347"/>
                </a:lnTo>
                <a:lnTo>
                  <a:pt x="0" y="10511346"/>
                </a:lnTo>
                <a:lnTo>
                  <a:pt x="335064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>
            <a:noAutofit/>
          </a:bodyPr>
          <a:lstStyle/>
          <a:p>
            <a:pPr marL="0" marR="0" lvl="0" indent="0" algn="l" defTabSz="609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6720F5F-CEF9-4D26-8773-7D3E99E917D8}"/>
              </a:ext>
            </a:extLst>
          </p:cNvPr>
          <p:cNvSpPr/>
          <p:nvPr/>
        </p:nvSpPr>
        <p:spPr>
          <a:xfrm rot="-6460826">
            <a:off x="-2090993" y="184505"/>
            <a:ext cx="8867133" cy="7064176"/>
          </a:xfrm>
          <a:custGeom>
            <a:avLst/>
            <a:gdLst>
              <a:gd name="connsiteX0" fmla="*/ 13151739 w 13151739"/>
              <a:gd name="connsiteY0" fmla="*/ 3124242 h 10511347"/>
              <a:gd name="connsiteX1" fmla="*/ 10796993 w 13151739"/>
              <a:gd name="connsiteY1" fmla="*/ 10511347 h 10511347"/>
              <a:gd name="connsiteX2" fmla="*/ 0 w 13151739"/>
              <a:gd name="connsiteY2" fmla="*/ 10511346 h 10511347"/>
              <a:gd name="connsiteX3" fmla="*/ 3350644 w 13151739"/>
              <a:gd name="connsiteY3" fmla="*/ 0 h 1051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1739" h="10511347">
                <a:moveTo>
                  <a:pt x="13151739" y="3124242"/>
                </a:moveTo>
                <a:lnTo>
                  <a:pt x="10796993" y="10511347"/>
                </a:lnTo>
                <a:lnTo>
                  <a:pt x="0" y="10511346"/>
                </a:lnTo>
                <a:lnTo>
                  <a:pt x="335064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>
            <a:noAutofit/>
          </a:bodyPr>
          <a:lstStyle/>
          <a:p>
            <a:pPr marL="0" marR="0" lvl="0" indent="0" algn="l" defTabSz="609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r="21996"/>
          <a:stretch/>
        </p:blipFill>
        <p:spPr>
          <a:xfrm>
            <a:off x="797034" y="1306535"/>
            <a:ext cx="2291396" cy="17948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512" y="167580"/>
            <a:ext cx="1365250" cy="136525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5CCEF06A-0080-1310-3899-C38E246F1BB5}"/>
              </a:ext>
            </a:extLst>
          </p:cNvPr>
          <p:cNvSpPr txBox="1"/>
          <p:nvPr/>
        </p:nvSpPr>
        <p:spPr>
          <a:xfrm>
            <a:off x="999713" y="433122"/>
            <a:ext cx="8876071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6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Grazie!</a:t>
            </a:r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E7F6AFD4-1DAC-039B-4F65-B1CF659FD8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117" y="1985300"/>
            <a:ext cx="684199" cy="750146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1C75C86-3B40-CBB5-A528-A338A318DCEA}"/>
              </a:ext>
            </a:extLst>
          </p:cNvPr>
          <p:cNvSpPr txBox="1"/>
          <p:nvPr/>
        </p:nvSpPr>
        <p:spPr>
          <a:xfrm>
            <a:off x="7812076" y="2106633"/>
            <a:ext cx="37178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www.mase.gov.it/pagina/life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SemiConden" panose="020B0502040204020203" pitchFamily="34" charset="0"/>
              <a:ea typeface="Lato Bold" panose="020B0604020202020204" charset="0"/>
              <a:cs typeface="Lato Bold" panose="020B0604020202020204" charset="0"/>
            </a:endParaRP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E1E1273A-4FAE-E9D6-7B46-ADFB10A617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102" y="2858646"/>
            <a:ext cx="620230" cy="681506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5A1BF3F9-BC0A-785E-D20E-5C6F7B4195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8095" y="3854554"/>
            <a:ext cx="640631" cy="426310"/>
          </a:xfrm>
          <a:prstGeom prst="rect">
            <a:avLst/>
          </a:prstGeom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C14B914A-96EA-1302-24E0-97FCFB1593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436" y="4539041"/>
            <a:ext cx="647562" cy="711537"/>
          </a:xfrm>
          <a:prstGeom prst="rect">
            <a:avLst/>
          </a:prstGeom>
        </p:spPr>
      </p:pic>
      <p:sp>
        <p:nvSpPr>
          <p:cNvPr id="14" name="TextBox 24">
            <a:extLst>
              <a:ext uri="{FF2B5EF4-FFF2-40B4-BE49-F238E27FC236}">
                <a16:creationId xmlns:a16="http://schemas.microsoft.com/office/drawing/2014/main" id="{26549826-FBB2-3C79-3C12-9FFBB36AECDA}"/>
              </a:ext>
            </a:extLst>
          </p:cNvPr>
          <p:cNvSpPr txBox="1"/>
          <p:nvPr/>
        </p:nvSpPr>
        <p:spPr>
          <a:xfrm>
            <a:off x="7812076" y="3010971"/>
            <a:ext cx="2362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NCP LIFE Italia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SemiConden" panose="020B0502040204020203" pitchFamily="34" charset="0"/>
              <a:ea typeface="Lato Bold" panose="020B0604020202020204" charset="0"/>
              <a:cs typeface="Lato Bold" panose="020B0604020202020204" charset="0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A721D5A2-B6E7-7717-E169-E590510743D1}"/>
              </a:ext>
            </a:extLst>
          </p:cNvPr>
          <p:cNvSpPr txBox="1"/>
          <p:nvPr/>
        </p:nvSpPr>
        <p:spPr>
          <a:xfrm>
            <a:off x="7848071" y="3859961"/>
            <a:ext cx="32515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NCP LIFE IT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SemiConden" panose="020B0502040204020203" pitchFamily="34" charset="0"/>
              <a:ea typeface="Lato Bold" panose="020B0604020202020204" charset="0"/>
              <a:cs typeface="Lato Bold" panose="020B0604020202020204" charset="0"/>
            </a:endParaRP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BB3032AA-72EA-5000-73FF-4DA11A163458}"/>
              </a:ext>
            </a:extLst>
          </p:cNvPr>
          <p:cNvSpPr txBox="1"/>
          <p:nvPr/>
        </p:nvSpPr>
        <p:spPr>
          <a:xfrm>
            <a:off x="7908171" y="4740293"/>
            <a:ext cx="3948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ncp_life_it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SemiConden" panose="020B0502040204020203" pitchFamily="34" charset="0"/>
              <a:ea typeface="Lato Bold" panose="020B0604020202020204" charset="0"/>
              <a:cs typeface="Lato Bold" panose="020B060402020202020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3C258DF-3B29-D0A8-B911-4E0D3AEAC001}"/>
              </a:ext>
            </a:extLst>
          </p:cNvPr>
          <p:cNvSpPr txBox="1"/>
          <p:nvPr/>
        </p:nvSpPr>
        <p:spPr>
          <a:xfrm>
            <a:off x="7600" y="5566764"/>
            <a:ext cx="668174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11" marR="0" lvl="0" indent="-228611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E-mail: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  <a:hlinkClick r:id="rId13"/>
              </a:rPr>
              <a:t>life@mase.gov.it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 </a:t>
            </a:r>
          </a:p>
          <a:p>
            <a:pPr marL="228611" marR="0" lvl="0" indent="-228611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Tel: 06 5722 8150 – 8231 - 8254 - 8174 - 8181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F7606DE-D148-8EEC-9A89-4F61F9BAC2DE}"/>
              </a:ext>
            </a:extLst>
          </p:cNvPr>
          <p:cNvSpPr txBox="1"/>
          <p:nvPr/>
        </p:nvSpPr>
        <p:spPr>
          <a:xfrm>
            <a:off x="629302" y="3426469"/>
            <a:ext cx="5737427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LIFE NCP </a:t>
            </a:r>
            <a:r>
              <a:rPr kumimoji="0" lang="it-IT" alt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Team –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MASE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Bahnschrift SemiBold SemiConden" panose="020B0502040204020203" pitchFamily="34" charset="0"/>
              <a:ea typeface="Lato Bold" panose="020B0604020202020204" charset="0"/>
              <a:cs typeface="Lato Bold" panose="020B0604020202020204" charset="0"/>
            </a:endParaRPr>
          </a:p>
          <a:p>
            <a:pPr marL="342917" marR="0" lvl="0" indent="-342917" algn="just" defTabSz="91444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Federico Benvenuti </a:t>
            </a:r>
          </a:p>
          <a:p>
            <a:pPr marL="342917" marR="0" lvl="0" indent="-342917" algn="just" defTabSz="91444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Simonetta Pulicati</a:t>
            </a:r>
          </a:p>
          <a:p>
            <a:pPr marL="342917" marR="0" lvl="0" indent="-342917" algn="just" defTabSz="91444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Carmen Gangale</a:t>
            </a:r>
          </a:p>
          <a:p>
            <a:pPr marL="342917" marR="0" lvl="0" indent="-342917" algn="l" defTabSz="91444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Giulia Perez Almodovar</a:t>
            </a:r>
          </a:p>
          <a:p>
            <a:pPr marL="342917" marR="0" lvl="0" indent="-342917" algn="l" defTabSz="91444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</a:rPr>
              <a:t>Marco Rinaldi</a:t>
            </a:r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ED2EB1E3-3287-F158-1725-01A7C4149A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2450" y="5460275"/>
            <a:ext cx="576276" cy="610641"/>
          </a:xfrm>
          <a:prstGeom prst="rect">
            <a:avLst/>
          </a:prstGeom>
        </p:spPr>
      </p:pic>
      <p:sp>
        <p:nvSpPr>
          <p:cNvPr id="13" name="TextBox 25">
            <a:extLst>
              <a:ext uri="{FF2B5EF4-FFF2-40B4-BE49-F238E27FC236}">
                <a16:creationId xmlns:a16="http://schemas.microsoft.com/office/drawing/2014/main" id="{DFBEFA70-6BFD-9799-E610-B1479404357E}"/>
              </a:ext>
            </a:extLst>
          </p:cNvPr>
          <p:cNvSpPr txBox="1"/>
          <p:nvPr/>
        </p:nvSpPr>
        <p:spPr>
          <a:xfrm>
            <a:off x="7908171" y="5620625"/>
            <a:ext cx="1920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Lato Bold" panose="020B0604020202020204" charset="0"/>
                <a:cs typeface="Lato Bold" panose="020B060402020202020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NCP LIFE Italia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SemiConden" panose="020B0502040204020203" pitchFamily="34" charset="0"/>
              <a:ea typeface="Lato Bold" panose="020B0604020202020204" charset="0"/>
              <a:cs typeface="Lato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818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54194"/>
      </a:accent1>
      <a:accent2>
        <a:srgbClr val="FECD1B"/>
      </a:accent2>
      <a:accent3>
        <a:srgbClr val="51CF29"/>
      </a:accent3>
      <a:accent4>
        <a:srgbClr val="FFFC0D"/>
      </a:accent4>
      <a:accent5>
        <a:srgbClr val="51AE32"/>
      </a:accent5>
      <a:accent6>
        <a:srgbClr val="51F534"/>
      </a:accent6>
      <a:hlink>
        <a:srgbClr val="154194"/>
      </a:hlink>
      <a:folHlink>
        <a:srgbClr val="15AC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pertin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6cf906-3102-497c-8a0b-039c894d8571">
      <Terms xmlns="http://schemas.microsoft.com/office/infopath/2007/PartnerControls"/>
    </lcf76f155ced4ddcb4097134ff3c332f>
    <TaxCatchAll xmlns="05e90c73-4669-4106-a574-f508290611d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90D25BB1F8E4C96B6D4CC5C41AC41" ma:contentTypeVersion="13" ma:contentTypeDescription="Create a new document." ma:contentTypeScope="" ma:versionID="002c2d30091de100567658896e90a792">
  <xsd:schema xmlns:xsd="http://www.w3.org/2001/XMLSchema" xmlns:xs="http://www.w3.org/2001/XMLSchema" xmlns:p="http://schemas.microsoft.com/office/2006/metadata/properties" xmlns:ns2="a06cf906-3102-497c-8a0b-039c894d8571" xmlns:ns3="05e90c73-4669-4106-a574-f508290611dc" targetNamespace="http://schemas.microsoft.com/office/2006/metadata/properties" ma:root="true" ma:fieldsID="93baefcfbb73149be82c8184a148a809" ns2:_="" ns3:_="">
    <xsd:import namespace="a06cf906-3102-497c-8a0b-039c894d8571"/>
    <xsd:import namespace="05e90c73-4669-4106-a574-f508290611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cf906-3102-497c-8a0b-039c894d8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25bea4-72a1-4972-b62b-d1be7d2bd9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90c73-4669-4106-a574-f508290611d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dea059f-d5d8-44af-8d9a-692fe361398a}" ma:internalName="TaxCatchAll" ma:showField="CatchAllData" ma:web="05e90c73-4669-4106-a574-f508290611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2AD838-25D5-4AD0-B38A-318C99A0AE65}">
  <ds:schemaRefs>
    <ds:schemaRef ds:uri="http://schemas.microsoft.com/office/2006/metadata/properties"/>
    <ds:schemaRef ds:uri="http://schemas.microsoft.com/office/infopath/2007/PartnerControls"/>
    <ds:schemaRef ds:uri="a06cf906-3102-497c-8a0b-039c894d8571"/>
    <ds:schemaRef ds:uri="05e90c73-4669-4106-a574-f508290611dc"/>
  </ds:schemaRefs>
</ds:datastoreItem>
</file>

<file path=customXml/itemProps2.xml><?xml version="1.0" encoding="utf-8"?>
<ds:datastoreItem xmlns:ds="http://schemas.openxmlformats.org/officeDocument/2006/customXml" ds:itemID="{AF5518D8-F33C-4CC9-89BA-DEA59D0B19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6cf906-3102-497c-8a0b-039c894d8571"/>
    <ds:schemaRef ds:uri="05e90c73-4669-4106-a574-f508290611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5916C0-F8E2-4499-8866-5D1B745DF0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5119</TotalTime>
  <Words>444</Words>
  <Application>Microsoft Office PowerPoint</Application>
  <PresentationFormat>Widescreen</PresentationFormat>
  <Paragraphs>33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</vt:i4>
      </vt:variant>
    </vt:vector>
  </HeadingPairs>
  <TitlesOfParts>
    <vt:vector size="12" baseType="lpstr">
      <vt:lpstr>Arial</vt:lpstr>
      <vt:lpstr>Bahnschrift</vt:lpstr>
      <vt:lpstr>Bahnschrift SemiBold SemiConden</vt:lpstr>
      <vt:lpstr>Book Antiqua</vt:lpstr>
      <vt:lpstr>Calibri</vt:lpstr>
      <vt:lpstr>Lato Bold</vt:lpstr>
      <vt:lpstr>Wingdings</vt:lpstr>
      <vt:lpstr>1_Office Theme</vt:lpstr>
      <vt:lpstr>1_Tema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PerezAlmodovar Giulia</cp:lastModifiedBy>
  <cp:revision>358</cp:revision>
  <dcterms:created xsi:type="dcterms:W3CDTF">2023-04-24T09:57:44Z</dcterms:created>
  <dcterms:modified xsi:type="dcterms:W3CDTF">2024-12-23T13:01:56Z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2022-05-25T00:00:00Z</vt:filetime>
  </property>
  <property fmtid="{D5CDD505-2E9C-101B-9397-08002B2CF9AE}" pid="3" name="Creator">
    <vt:lpwstr>Acrobat PDFMaker 17 for PowerPoint</vt:lpwstr>
  </property>
  <property fmtid="{D5CDD505-2E9C-101B-9397-08002B2CF9AE}" pid="4" name="LastSaved">
    <vt:filetime>2023-04-24T00:00:00Z</vt:filetime>
  </property>
  <property fmtid="{D5CDD505-2E9C-101B-9397-08002B2CF9AE}" pid="5" name="ContentTypeId">
    <vt:lpwstr>0x010100D6690D25BB1F8E4C96B6D4CC5C41AC41</vt:lpwstr>
  </property>
</Properties>
</file>