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7104063" cy="10234613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E185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5908-AC41-4D01-AB85-4F4481A21A23}" type="datetimeFigureOut">
              <a:rPr lang="et-EE" smtClean="0"/>
              <a:t>14.08.2020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D388-AB8B-40E3-A1AA-8DE0A3972DD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51195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5908-AC41-4D01-AB85-4F4481A21A23}" type="datetimeFigureOut">
              <a:rPr lang="et-EE" smtClean="0"/>
              <a:t>14.08.2020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D388-AB8B-40E3-A1AA-8DE0A3972DD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40293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5908-AC41-4D01-AB85-4F4481A21A23}" type="datetimeFigureOut">
              <a:rPr lang="et-EE" smtClean="0"/>
              <a:t>14.08.2020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D388-AB8B-40E3-A1AA-8DE0A3972DD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57734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5908-AC41-4D01-AB85-4F4481A21A23}" type="datetimeFigureOut">
              <a:rPr lang="et-EE" smtClean="0"/>
              <a:t>14.08.2020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D388-AB8B-40E3-A1AA-8DE0A3972DD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92567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5908-AC41-4D01-AB85-4F4481A21A23}" type="datetimeFigureOut">
              <a:rPr lang="et-EE" smtClean="0"/>
              <a:t>14.08.2020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D388-AB8B-40E3-A1AA-8DE0A3972DD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87684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5908-AC41-4D01-AB85-4F4481A21A23}" type="datetimeFigureOut">
              <a:rPr lang="et-EE" smtClean="0"/>
              <a:t>14.08.2020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D388-AB8B-40E3-A1AA-8DE0A3972DD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86986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5908-AC41-4D01-AB85-4F4481A21A23}" type="datetimeFigureOut">
              <a:rPr lang="et-EE" smtClean="0"/>
              <a:t>14.08.2020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D388-AB8B-40E3-A1AA-8DE0A3972DD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82994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5908-AC41-4D01-AB85-4F4481A21A23}" type="datetimeFigureOut">
              <a:rPr lang="et-EE" smtClean="0"/>
              <a:t>14.08.2020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D388-AB8B-40E3-A1AA-8DE0A3972DD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80283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5908-AC41-4D01-AB85-4F4481A21A23}" type="datetimeFigureOut">
              <a:rPr lang="et-EE" smtClean="0"/>
              <a:t>14.08.2020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D388-AB8B-40E3-A1AA-8DE0A3972DD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54224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5908-AC41-4D01-AB85-4F4481A21A23}" type="datetimeFigureOut">
              <a:rPr lang="et-EE" smtClean="0"/>
              <a:t>14.08.2020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D388-AB8B-40E3-A1AA-8DE0A3972DD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73697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5908-AC41-4D01-AB85-4F4481A21A23}" type="datetimeFigureOut">
              <a:rPr lang="et-EE" smtClean="0"/>
              <a:t>14.08.2020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D388-AB8B-40E3-A1AA-8DE0A3972DD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39287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E18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05908-AC41-4D01-AB85-4F4481A21A23}" type="datetimeFigureOut">
              <a:rPr lang="et-EE" smtClean="0"/>
              <a:t>14.08.2020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BD388-AB8B-40E3-A1AA-8DE0A3972DD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2117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c.europa.eu/easme/sites/easme-site/files/life2015_16_model_grant_agreement.pdf" TargetMode="External"/><Relationship Id="rId3" Type="http://schemas.openxmlformats.org/officeDocument/2006/relationships/hyperlink" Target="http://ec.europa.eu/easme/sites/easme-site/files/life_annex_x_financial_administrative_guidelines.pdf" TargetMode="External"/><Relationship Id="rId7" Type="http://schemas.openxmlformats.org/officeDocument/2006/relationships/hyperlink" Target="https://ec.europa.eu/easme/sites/easme-site/files/life2017_model_grant_agreement.pdf" TargetMode="External"/><Relationship Id="rId2" Type="http://schemas.openxmlformats.org/officeDocument/2006/relationships/hyperlink" Target="https://ec.europa.eu/easme/en/lif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c.europa.eu/easme/sites/easme-site/files/model_ga_action_grants_february_2019.pdf" TargetMode="External"/><Relationship Id="rId5" Type="http://schemas.openxmlformats.org/officeDocument/2006/relationships/hyperlink" Target="https://ec.europa.eu/easme/en/files/life-model-ga-2019" TargetMode="External"/><Relationship Id="rId4" Type="http://schemas.openxmlformats.org/officeDocument/2006/relationships/hyperlink" Target="http://ec.europa.eu/easme/sites/easme-site/files/life2020_model_ga_traditional_project.pdf" TargetMode="External"/><Relationship Id="rId9" Type="http://schemas.openxmlformats.org/officeDocument/2006/relationships/hyperlink" Target="https://ec.europa.eu/easme/sites/easme-site/files/2014grant_agreement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easme/en/lif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LIFE projekti eelarve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Peamised reeglid ja mõned näpunäited </a:t>
            </a:r>
            <a:r>
              <a:rPr lang="et-EE" dirty="0" err="1" smtClean="0"/>
              <a:t>Nature</a:t>
            </a:r>
            <a:r>
              <a:rPr lang="et-EE" dirty="0" smtClean="0"/>
              <a:t> projektide näitel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69764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err="1" smtClean="0"/>
              <a:t>Travel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Transpordikulude alla käivad piletid, kütus, autokompensatsioon (0,3 eurot kilomeeter), majutus</a:t>
            </a:r>
          </a:p>
          <a:p>
            <a:r>
              <a:rPr lang="et-EE" dirty="0" smtClean="0"/>
              <a:t>Siia kategooriasse tuleb sisestada ainult projekti personali transpordikulud</a:t>
            </a:r>
          </a:p>
          <a:p>
            <a:r>
              <a:rPr lang="et-EE" dirty="0" smtClean="0"/>
              <a:t>Külaliste, lektorite jms transpordikulud lähevad „</a:t>
            </a:r>
            <a:r>
              <a:rPr lang="et-EE" dirty="0" err="1" smtClean="0"/>
              <a:t>Other</a:t>
            </a:r>
            <a:r>
              <a:rPr lang="et-EE" dirty="0" smtClean="0"/>
              <a:t> </a:t>
            </a:r>
            <a:r>
              <a:rPr lang="et-EE" dirty="0" err="1" smtClean="0"/>
              <a:t>costs</a:t>
            </a:r>
            <a:r>
              <a:rPr lang="et-EE" dirty="0" smtClean="0"/>
              <a:t>“ alla</a:t>
            </a:r>
          </a:p>
          <a:p>
            <a:r>
              <a:rPr lang="et-EE" dirty="0" smtClean="0"/>
              <a:t>Kuigi reisikindlustus jms läheks eraldi võtte samuti </a:t>
            </a:r>
            <a:r>
              <a:rPr lang="et-EE" dirty="0" smtClean="0"/>
              <a:t>„</a:t>
            </a:r>
            <a:r>
              <a:rPr lang="et-EE" dirty="0" err="1" smtClean="0"/>
              <a:t>Other</a:t>
            </a:r>
            <a:r>
              <a:rPr lang="et-EE" dirty="0" smtClean="0"/>
              <a:t> </a:t>
            </a:r>
            <a:r>
              <a:rPr lang="et-EE" dirty="0" err="1" smtClean="0"/>
              <a:t>costs</a:t>
            </a:r>
            <a:r>
              <a:rPr lang="et-EE" dirty="0" smtClean="0"/>
              <a:t>“ alla, siis kuna need on enamasti ühel arvel koos piletiga, siis tuleks samuti siia kategooriasse paiguta (ühe reisisummana, mitte jagada)</a:t>
            </a:r>
          </a:p>
          <a:p>
            <a:r>
              <a:rPr lang="et-EE" dirty="0" smtClean="0"/>
              <a:t>ÜLDINE – finantstabelis ei tohi ühte ja sama arvet jagada eri ridade ega kategooriate vahel, kehtib kõigi kulukategooriate puhul</a:t>
            </a:r>
          </a:p>
          <a:p>
            <a:pPr marL="0" indent="0">
              <a:buNone/>
            </a:pPr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77772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err="1" smtClean="0"/>
              <a:t>Travel</a:t>
            </a:r>
            <a:r>
              <a:rPr lang="et-EE" dirty="0" smtClean="0"/>
              <a:t> – tabeli täitmine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Veerg </a:t>
            </a:r>
            <a:r>
              <a:rPr lang="et-EE" dirty="0" err="1"/>
              <a:t>E</a:t>
            </a:r>
            <a:r>
              <a:rPr lang="et-EE" dirty="0" err="1" smtClean="0"/>
              <a:t>xplanation</a:t>
            </a:r>
            <a:r>
              <a:rPr lang="et-EE" dirty="0" smtClean="0"/>
              <a:t> </a:t>
            </a:r>
          </a:p>
          <a:p>
            <a:pPr marL="0" indent="0">
              <a:buNone/>
            </a:pPr>
            <a:r>
              <a:rPr lang="et-EE" dirty="0"/>
              <a:t>	</a:t>
            </a:r>
            <a:r>
              <a:rPr lang="en-US" dirty="0" smtClean="0"/>
              <a:t>1 </a:t>
            </a:r>
            <a:r>
              <a:rPr lang="en-US" dirty="0"/>
              <a:t>project manager x 200 project site visits x 2 days, project </a:t>
            </a:r>
            <a:r>
              <a:rPr lang="et-EE" dirty="0" smtClean="0"/>
              <a:t>	</a:t>
            </a:r>
            <a:r>
              <a:rPr lang="en-US" dirty="0" smtClean="0"/>
              <a:t>management,</a:t>
            </a:r>
            <a:r>
              <a:rPr lang="et-EE" dirty="0" smtClean="0"/>
              <a:t> </a:t>
            </a:r>
            <a:r>
              <a:rPr lang="et-EE" dirty="0" err="1" smtClean="0"/>
              <a:t>accommodation</a:t>
            </a:r>
            <a:endParaRPr lang="et-EE" dirty="0"/>
          </a:p>
          <a:p>
            <a:r>
              <a:rPr lang="et-EE" dirty="0" smtClean="0"/>
              <a:t>Veerg </a:t>
            </a:r>
            <a:r>
              <a:rPr lang="et-EE" dirty="0" err="1" smtClean="0"/>
              <a:t>Travel</a:t>
            </a:r>
            <a:r>
              <a:rPr lang="et-EE" dirty="0" smtClean="0"/>
              <a:t> </a:t>
            </a:r>
            <a:r>
              <a:rPr lang="et-EE" dirty="0" err="1" smtClean="0"/>
              <a:t>rate</a:t>
            </a:r>
            <a:r>
              <a:rPr lang="et-EE" dirty="0" smtClean="0"/>
              <a:t> </a:t>
            </a:r>
          </a:p>
          <a:p>
            <a:pPr marL="0" indent="0">
              <a:buNone/>
            </a:pPr>
            <a:r>
              <a:rPr lang="et-EE" dirty="0"/>
              <a:t>	</a:t>
            </a:r>
            <a:r>
              <a:rPr lang="et-EE" dirty="0" smtClean="0"/>
              <a:t>40 </a:t>
            </a:r>
          </a:p>
          <a:p>
            <a:r>
              <a:rPr lang="et-EE" dirty="0" smtClean="0"/>
              <a:t>Veerg Number of </a:t>
            </a:r>
            <a:r>
              <a:rPr lang="et-EE" dirty="0" err="1" smtClean="0"/>
              <a:t>travels</a:t>
            </a:r>
            <a:r>
              <a:rPr lang="et-EE" dirty="0" smtClean="0"/>
              <a:t> </a:t>
            </a:r>
          </a:p>
          <a:p>
            <a:pPr marL="0" indent="0">
              <a:buNone/>
            </a:pPr>
            <a:r>
              <a:rPr lang="et-EE" dirty="0"/>
              <a:t>	</a:t>
            </a:r>
            <a:r>
              <a:rPr lang="et-EE" dirty="0" smtClean="0"/>
              <a:t>200 </a:t>
            </a:r>
          </a:p>
          <a:p>
            <a:r>
              <a:rPr lang="et-EE" dirty="0" smtClean="0"/>
              <a:t>Veerg </a:t>
            </a:r>
            <a:r>
              <a:rPr lang="et-EE" dirty="0" err="1" smtClean="0"/>
              <a:t>Total</a:t>
            </a:r>
            <a:r>
              <a:rPr lang="et-EE" dirty="0" smtClean="0"/>
              <a:t> </a:t>
            </a:r>
            <a:r>
              <a:rPr lang="et-EE" dirty="0" err="1" smtClean="0"/>
              <a:t>costs</a:t>
            </a:r>
            <a:r>
              <a:rPr lang="et-EE" dirty="0" smtClean="0"/>
              <a:t> </a:t>
            </a:r>
          </a:p>
          <a:p>
            <a:pPr marL="0" indent="0">
              <a:buNone/>
            </a:pPr>
            <a:r>
              <a:rPr lang="et-EE" dirty="0"/>
              <a:t>	</a:t>
            </a:r>
            <a:r>
              <a:rPr lang="et-EE" dirty="0" smtClean="0"/>
              <a:t>8,000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17527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err="1" smtClean="0"/>
              <a:t>External</a:t>
            </a:r>
            <a:r>
              <a:rPr lang="et-EE" dirty="0" smtClean="0"/>
              <a:t> </a:t>
            </a:r>
            <a:r>
              <a:rPr lang="et-EE" dirty="0" err="1" smtClean="0"/>
              <a:t>assistance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Kõik tellitavad tööd lähevad siia alla (välja arvatud näiteks tõlkimine, honorarid, toitlustus jms)</a:t>
            </a:r>
          </a:p>
          <a:p>
            <a:r>
              <a:rPr lang="et-EE" dirty="0" smtClean="0"/>
              <a:t>Tellitavate tööde maht ei tohi ületada 35%, välja arvatud, kui see on hästi põhjendatud</a:t>
            </a:r>
          </a:p>
          <a:p>
            <a:r>
              <a:rPr lang="et-EE" dirty="0" smtClean="0"/>
              <a:t>Enamasti eeldavad tellitavad tööd hankeid või konkureerivaid pakkumisi</a:t>
            </a:r>
          </a:p>
          <a:p>
            <a:r>
              <a:rPr lang="et-EE" dirty="0" smtClean="0"/>
              <a:t>Kui üks arve sisaldab tehnika transporti, tööd ennast (või mitut erinevat), asjade ostmist jms, siis ikka ühe kuluna ühele reale</a:t>
            </a:r>
          </a:p>
          <a:p>
            <a:r>
              <a:rPr lang="et-EE" dirty="0" smtClean="0"/>
              <a:t>Tabeli täitmisel tuleb kirjeldusele lisada ka kogus (kogused)</a:t>
            </a:r>
          </a:p>
          <a:p>
            <a:r>
              <a:rPr lang="et-EE" dirty="0" smtClean="0"/>
              <a:t>Töid ei tohi tellida partnerid üksteiselt</a:t>
            </a:r>
          </a:p>
        </p:txBody>
      </p:sp>
    </p:spTree>
    <p:extLst>
      <p:ext uri="{BB962C8B-B14F-4D97-AF65-F5344CB8AC3E}">
        <p14:creationId xmlns:p14="http://schemas.microsoft.com/office/powerpoint/2010/main" val="3134689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err="1" smtClean="0"/>
              <a:t>Durable</a:t>
            </a:r>
            <a:r>
              <a:rPr lang="et-EE" dirty="0" smtClean="0"/>
              <a:t> </a:t>
            </a:r>
            <a:r>
              <a:rPr lang="et-EE" dirty="0" err="1" smtClean="0"/>
              <a:t>goods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Põhivara alla ainult asjad, mis oma hinnast ja loomusest lähtuvalt võetakse ka tegelikult partneri raamatupidamisreeglite järgi põhivarana arvele</a:t>
            </a:r>
          </a:p>
          <a:p>
            <a:r>
              <a:rPr lang="et-EE" dirty="0" smtClean="0"/>
              <a:t>LIFE </a:t>
            </a:r>
            <a:r>
              <a:rPr lang="et-EE" dirty="0" err="1" smtClean="0"/>
              <a:t>Nature</a:t>
            </a:r>
            <a:r>
              <a:rPr lang="et-EE" dirty="0" smtClean="0"/>
              <a:t> ja </a:t>
            </a:r>
            <a:r>
              <a:rPr lang="et-EE" dirty="0" err="1" smtClean="0"/>
              <a:t>Biodiversity</a:t>
            </a:r>
            <a:r>
              <a:rPr lang="et-EE" dirty="0" smtClean="0"/>
              <a:t> projektidel on põhivara abikõlblik 100%</a:t>
            </a:r>
          </a:p>
          <a:p>
            <a:r>
              <a:rPr lang="et-EE" dirty="0" smtClean="0"/>
              <a:t>Kui põhivara kasutatakse ka muudeks, mitte projekti töödeks, siis on abikõlblik vaid see % hinnast, mis vastab projektis tehtud tööle</a:t>
            </a:r>
          </a:p>
          <a:p>
            <a:r>
              <a:rPr lang="et-EE" dirty="0" smtClean="0"/>
              <a:t>Infrastruktuuri ehituse korral lähevad siia kategooria alla kõik sellega seotud kulud, ka tellitavad tööd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7990559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t-EE" dirty="0" err="1" smtClean="0"/>
              <a:t>Consumables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696310" y="1325563"/>
            <a:ext cx="10515600" cy="5316154"/>
          </a:xfrm>
        </p:spPr>
        <p:txBody>
          <a:bodyPr/>
          <a:lstStyle/>
          <a:p>
            <a:r>
              <a:rPr lang="et-EE" dirty="0" smtClean="0"/>
              <a:t>Siia kategooriasse kuulub väikevara, mis ei ole ühest küljest põhivara ja teisest küljest kulumaterjal</a:t>
            </a:r>
          </a:p>
          <a:p>
            <a:r>
              <a:rPr lang="et-EE" dirty="0" smtClean="0"/>
              <a:t>Näiteks arvuti, printer, töökoha mööbel, kallimad töövahendid (GPS, loomadele kinnitatavad saatjad jms)</a:t>
            </a:r>
          </a:p>
          <a:p>
            <a:r>
              <a:rPr lang="et-EE" dirty="0" smtClean="0"/>
              <a:t>Kontoritarbed, odavad kummikud, patareid ja muu pudi padi läheb </a:t>
            </a:r>
            <a:r>
              <a:rPr lang="et-EE" dirty="0" err="1" smtClean="0"/>
              <a:t>üldkulusse</a:t>
            </a:r>
            <a:endParaRPr lang="et-EE" dirty="0" smtClean="0"/>
          </a:p>
          <a:p>
            <a:r>
              <a:rPr lang="et-EE" dirty="0" smtClean="0"/>
              <a:t>Siia või „</a:t>
            </a:r>
            <a:r>
              <a:rPr lang="et-EE" dirty="0" err="1" smtClean="0"/>
              <a:t>Other</a:t>
            </a:r>
            <a:r>
              <a:rPr lang="et-EE" dirty="0" smtClean="0"/>
              <a:t> </a:t>
            </a:r>
            <a:r>
              <a:rPr lang="et-EE" dirty="0" err="1" smtClean="0"/>
              <a:t>costs</a:t>
            </a:r>
            <a:r>
              <a:rPr lang="et-EE" dirty="0" smtClean="0"/>
              <a:t>“ kategooriasse lähevad näiteks karjaaiad jms, mis oma koguhinnalt näiteks ületab põhivara maksumuse, ent paigutatakse loodusesse eri kohtadesse või mis kulub ja laguneb loomulikult kiiresti</a:t>
            </a:r>
          </a:p>
          <a:p>
            <a:r>
              <a:rPr lang="et-EE" dirty="0" smtClean="0"/>
              <a:t>Tabelisse jälle kogused juurde</a:t>
            </a:r>
          </a:p>
          <a:p>
            <a:pPr marL="0" indent="0">
              <a:buNone/>
            </a:pPr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129620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err="1" smtClean="0"/>
              <a:t>Other</a:t>
            </a:r>
            <a:r>
              <a:rPr lang="et-EE" dirty="0" smtClean="0"/>
              <a:t> </a:t>
            </a:r>
            <a:r>
              <a:rPr lang="et-EE" dirty="0" err="1" smtClean="0"/>
              <a:t>costs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838200" y="2415847"/>
            <a:ext cx="10515600" cy="4351338"/>
          </a:xfrm>
        </p:spPr>
        <p:txBody>
          <a:bodyPr/>
          <a:lstStyle/>
          <a:p>
            <a:r>
              <a:rPr lang="et-EE" dirty="0" smtClean="0"/>
              <a:t>Siia alla lähevad kulud, mis ei sobi teiste kategooriate alla</a:t>
            </a:r>
          </a:p>
          <a:p>
            <a:r>
              <a:rPr lang="et-EE" dirty="0" smtClean="0"/>
              <a:t>Tüüpilised muud kulud on: audit, trükikulud, tõlked, honorarid, toitlustamine, ruumide rent, külalistega seotud transpordikulud, seminaridest osavõtukulud, projekti tutvustavate materjalide ost ja levitamine jms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549247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err="1" smtClean="0"/>
              <a:t>Overheads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err="1" smtClean="0"/>
              <a:t>Üldkulu</a:t>
            </a:r>
            <a:r>
              <a:rPr lang="et-EE" dirty="0" smtClean="0"/>
              <a:t> alla kuuluvad nii kontoritarbed, kontoriruumidega seotud kulud, muu kulumaterjal</a:t>
            </a:r>
          </a:p>
          <a:p>
            <a:r>
              <a:rPr lang="et-EE" dirty="0" err="1" smtClean="0"/>
              <a:t>Üldkulu</a:t>
            </a:r>
            <a:r>
              <a:rPr lang="et-EE" dirty="0" smtClean="0"/>
              <a:t> on ainuke kategooria, mille kulusid ei tule dokumentidega tõestada ja see kirjutatakse finantstabelisse nö käsitsi ühe summana</a:t>
            </a:r>
          </a:p>
          <a:p>
            <a:r>
              <a:rPr lang="et-EE" dirty="0" err="1" smtClean="0"/>
              <a:t>Üldkulu</a:t>
            </a:r>
            <a:r>
              <a:rPr lang="et-EE" dirty="0" smtClean="0"/>
              <a:t> maksimaalne maht on 7% kõikide teiste kategooriate kogusummast (välja arvatud maa ost)</a:t>
            </a:r>
          </a:p>
          <a:p>
            <a:r>
              <a:rPr lang="et-EE" dirty="0" err="1" smtClean="0"/>
              <a:t>Üldkulu</a:t>
            </a:r>
            <a:r>
              <a:rPr lang="et-EE" dirty="0" smtClean="0"/>
              <a:t> 7% reegel kehtib iga partneri kohta eraldi</a:t>
            </a:r>
          </a:p>
          <a:p>
            <a:r>
              <a:rPr lang="et-EE" dirty="0" err="1" smtClean="0"/>
              <a:t>Üldkulu</a:t>
            </a:r>
            <a:r>
              <a:rPr lang="et-EE" dirty="0" smtClean="0"/>
              <a:t> tuleb sisestada täisarvuna ja selle </a:t>
            </a:r>
            <a:r>
              <a:rPr lang="et-EE" dirty="0" err="1" smtClean="0"/>
              <a:t>arvutamiseltuleb</a:t>
            </a:r>
            <a:r>
              <a:rPr lang="et-EE" dirty="0" smtClean="0"/>
              <a:t> jälgida komakohti. Kui 7% on näiteks 5000,72 eurot, siis </a:t>
            </a:r>
            <a:r>
              <a:rPr lang="et-EE" dirty="0" err="1" smtClean="0"/>
              <a:t>üldkulu</a:t>
            </a:r>
            <a:r>
              <a:rPr lang="et-EE" dirty="0" err="1" smtClean="0"/>
              <a:t>na</a:t>
            </a:r>
            <a:r>
              <a:rPr lang="et-EE" dirty="0" smtClean="0"/>
              <a:t> saab tabelisse kirjutada 5000 ja mitte ümardatult 5001 </a:t>
            </a:r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4047101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/>
              <a:t>Muud isiklikud tähelepanekud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Lisaks finantstabelisse sisestatud numbritele ja kulude kirjeldustele, tuleb iga tegevuse juures ka selgitada, kuidas kulud on saadud</a:t>
            </a:r>
          </a:p>
          <a:p>
            <a:r>
              <a:rPr lang="et-EE" dirty="0" smtClean="0"/>
              <a:t>Seletuse täpsus ei ole määratud ja sõltub paljuski hindajatest.</a:t>
            </a:r>
            <a:endParaRPr lang="et-EE" dirty="0"/>
          </a:p>
          <a:p>
            <a:r>
              <a:rPr lang="et-EE" dirty="0"/>
              <a:t>P</a:t>
            </a:r>
            <a:r>
              <a:rPr lang="et-EE" dirty="0" smtClean="0"/>
              <a:t>rojekti eelarvet on nii kulukategooriate sees kui ka vahel võimalik muuta projekti ellu viies vägagi suures ulatuses (kategooriate vahel 20%, kategooria siseselt tegevuste vahel ei ole piirmäära)</a:t>
            </a:r>
          </a:p>
          <a:p>
            <a:r>
              <a:rPr lang="et-EE" dirty="0" smtClean="0"/>
              <a:t>Muudatusi tuleb aga põhjendada ja seda tihti ka suhteliselt väikeste muutuste puhul</a:t>
            </a:r>
          </a:p>
        </p:txBody>
      </p:sp>
    </p:spTree>
    <p:extLst>
      <p:ext uri="{BB962C8B-B14F-4D97-AF65-F5344CB8AC3E}">
        <p14:creationId xmlns:p14="http://schemas.microsoft.com/office/powerpoint/2010/main" val="40133874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/>
              <a:t>Oluline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LIFE esimesed maksed on ettemaksed</a:t>
            </a:r>
          </a:p>
          <a:p>
            <a:r>
              <a:rPr lang="et-EE" dirty="0" smtClean="0"/>
              <a:t>Projekti viimane LIFE poolt saadav osamakse tuleb aga endal katta ja see saadakse tagasi, kui lõpparuanne on heaks kiidetud</a:t>
            </a:r>
          </a:p>
          <a:p>
            <a:r>
              <a:rPr lang="et-EE" dirty="0" smtClean="0"/>
              <a:t>Lõpparuande heakskiitmine võib võtta mõned kuud või ka pea aasta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6240073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t-EE" sz="4800" dirty="0" smtClean="0"/>
          </a:p>
          <a:p>
            <a:pPr marL="0" indent="0" algn="ctr">
              <a:buNone/>
            </a:pPr>
            <a:r>
              <a:rPr lang="et-EE" sz="4800" dirty="0" smtClean="0"/>
              <a:t>AITÄH!</a:t>
            </a:r>
            <a:endParaRPr lang="et-EE" sz="4800" dirty="0"/>
          </a:p>
        </p:txBody>
      </p:sp>
    </p:spTree>
    <p:extLst>
      <p:ext uri="{BB962C8B-B14F-4D97-AF65-F5344CB8AC3E}">
        <p14:creationId xmlns:p14="http://schemas.microsoft.com/office/powerpoint/2010/main" val="474246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/>
              <a:t>Eelarve reeglid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t-EE" dirty="0" smtClean="0"/>
              <a:t>LIFE koduleht: </a:t>
            </a:r>
            <a:r>
              <a:rPr lang="et-EE" dirty="0" smtClean="0">
                <a:hlinkClick r:id="rId2"/>
              </a:rPr>
              <a:t>https://ec.europa.eu/easme/en/life</a:t>
            </a:r>
            <a:endParaRPr lang="et-EE" dirty="0" smtClean="0"/>
          </a:p>
          <a:p>
            <a:pPr lvl="1"/>
            <a:r>
              <a:rPr lang="et-EE" sz="2800" dirty="0" smtClean="0">
                <a:effectLst/>
              </a:rPr>
              <a:t>Manage </a:t>
            </a:r>
            <a:r>
              <a:rPr lang="et-EE" sz="2800" dirty="0" err="1" smtClean="0">
                <a:effectLst/>
              </a:rPr>
              <a:t>your</a:t>
            </a:r>
            <a:r>
              <a:rPr lang="et-EE" sz="2800" dirty="0" smtClean="0">
                <a:effectLst/>
              </a:rPr>
              <a:t> Project</a:t>
            </a:r>
          </a:p>
          <a:p>
            <a:pPr lvl="1"/>
            <a:r>
              <a:rPr lang="et-EE" sz="2800" dirty="0" err="1" smtClean="0"/>
              <a:t>Contract</a:t>
            </a:r>
            <a:r>
              <a:rPr lang="et-EE" sz="2800" dirty="0" smtClean="0"/>
              <a:t> &amp; </a:t>
            </a:r>
            <a:r>
              <a:rPr lang="et-EE" sz="2800" dirty="0" err="1" smtClean="0"/>
              <a:t>financial</a:t>
            </a:r>
            <a:r>
              <a:rPr lang="et-EE" sz="2800" dirty="0" smtClean="0"/>
              <a:t> </a:t>
            </a:r>
            <a:r>
              <a:rPr lang="et-EE" sz="2800" dirty="0" err="1" smtClean="0"/>
              <a:t>aspects</a:t>
            </a:r>
            <a:endParaRPr lang="et-EE" sz="2800" dirty="0" smtClean="0"/>
          </a:p>
          <a:p>
            <a:pPr lvl="1"/>
            <a:r>
              <a:rPr lang="et-EE" sz="2800" dirty="0" err="1" smtClean="0"/>
              <a:t>Guidelines</a:t>
            </a:r>
            <a:endParaRPr lang="et-EE" sz="2800" dirty="0" smtClean="0"/>
          </a:p>
          <a:p>
            <a:pPr marL="0" indent="0">
              <a:buNone/>
            </a:pPr>
            <a:r>
              <a:rPr lang="en-US" sz="2400" u="sng" dirty="0" smtClean="0">
                <a:effectLst/>
                <a:hlinkClick r:id="rId3"/>
              </a:rPr>
              <a:t>Financial and administrative guidelines</a:t>
            </a:r>
            <a:r>
              <a:rPr lang="en-US" sz="2400" u="sng" dirty="0" smtClean="0">
                <a:effectLst/>
              </a:rPr>
              <a:t> </a:t>
            </a:r>
            <a:r>
              <a:rPr lang="en-US" sz="2400" dirty="0" smtClean="0">
                <a:effectLst/>
              </a:rPr>
              <a:t>(annex X to the Model LIFE Grant Agreement)</a:t>
            </a:r>
            <a:endParaRPr lang="et-EE" sz="2400" dirty="0" smtClean="0">
              <a:effectLst/>
            </a:endParaRPr>
          </a:p>
          <a:p>
            <a:pPr lvl="1"/>
            <a:r>
              <a:rPr lang="et-EE" sz="2800" dirty="0" err="1" smtClean="0"/>
              <a:t>Templates</a:t>
            </a:r>
            <a:endParaRPr lang="et-EE" sz="2800" dirty="0" smtClean="0"/>
          </a:p>
          <a:p>
            <a:pPr marL="0" indent="0">
              <a:buNone/>
            </a:pPr>
            <a:r>
              <a:rPr lang="en-US" sz="2400" dirty="0" smtClean="0">
                <a:effectLst/>
              </a:rPr>
              <a:t>Model grant agreement (all except integrated projects) (</a:t>
            </a:r>
            <a:r>
              <a:rPr lang="en-US" sz="2400" dirty="0" smtClean="0">
                <a:effectLst/>
                <a:hlinkClick r:id="rId4"/>
              </a:rPr>
              <a:t>2020</a:t>
            </a:r>
            <a:r>
              <a:rPr lang="en-US" sz="2400" dirty="0" smtClean="0">
                <a:effectLst/>
              </a:rPr>
              <a:t> | </a:t>
            </a:r>
            <a:r>
              <a:rPr lang="en-US" sz="2400" dirty="0" smtClean="0">
                <a:effectLst/>
                <a:hlinkClick r:id="rId5"/>
              </a:rPr>
              <a:t>2019</a:t>
            </a:r>
            <a:r>
              <a:rPr lang="en-US" sz="2400" dirty="0" smtClean="0">
                <a:effectLst/>
              </a:rPr>
              <a:t> | </a:t>
            </a:r>
            <a:r>
              <a:rPr lang="en-US" sz="2400" dirty="0" smtClean="0">
                <a:effectLst/>
                <a:hlinkClick r:id="rId6"/>
              </a:rPr>
              <a:t>2018</a:t>
            </a:r>
            <a:r>
              <a:rPr lang="en-US" sz="2400" dirty="0" smtClean="0">
                <a:effectLst/>
              </a:rPr>
              <a:t> |</a:t>
            </a:r>
            <a:r>
              <a:rPr lang="en-US" sz="2400" dirty="0" smtClean="0">
                <a:effectLst/>
                <a:hlinkClick r:id="rId7"/>
              </a:rPr>
              <a:t> 2017</a:t>
            </a:r>
            <a:r>
              <a:rPr lang="en-US" sz="2400" dirty="0" smtClean="0">
                <a:effectLst/>
              </a:rPr>
              <a:t> | </a:t>
            </a:r>
            <a:r>
              <a:rPr lang="en-US" sz="2400" dirty="0" smtClean="0">
                <a:effectLst/>
                <a:hlinkClick r:id="rId8"/>
              </a:rPr>
              <a:t>2015-2016</a:t>
            </a:r>
            <a:r>
              <a:rPr lang="en-US" sz="2400" dirty="0" smtClean="0">
                <a:effectLst/>
              </a:rPr>
              <a:t> | </a:t>
            </a:r>
            <a:r>
              <a:rPr lang="en-US" sz="2400" dirty="0" smtClean="0">
                <a:effectLst/>
                <a:hlinkClick r:id="rId9"/>
              </a:rPr>
              <a:t>2014</a:t>
            </a:r>
            <a:r>
              <a:rPr lang="en-US" sz="2400" dirty="0" smtClean="0">
                <a:effectLst/>
              </a:rPr>
              <a:t>)</a:t>
            </a: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4071831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/>
              <a:t>Juhised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LIFE koduleht: </a:t>
            </a:r>
            <a:r>
              <a:rPr lang="et-EE" dirty="0" smtClean="0">
                <a:hlinkClick r:id="rId2"/>
              </a:rPr>
              <a:t>https://ec.europa.eu/easme/en/life</a:t>
            </a:r>
            <a:endParaRPr lang="et-EE" b="1" dirty="0" smtClean="0">
              <a:effectLst/>
            </a:endParaRPr>
          </a:p>
          <a:p>
            <a:pPr lvl="1"/>
            <a:r>
              <a:rPr lang="et-EE" sz="2800" dirty="0" err="1" smtClean="0">
                <a:effectLst/>
              </a:rPr>
              <a:t>Funding</a:t>
            </a:r>
            <a:r>
              <a:rPr lang="et-EE" sz="2800" dirty="0" smtClean="0">
                <a:effectLst/>
              </a:rPr>
              <a:t> </a:t>
            </a:r>
            <a:r>
              <a:rPr lang="et-EE" sz="2800" dirty="0" err="1" smtClean="0">
                <a:effectLst/>
              </a:rPr>
              <a:t>opportunities</a:t>
            </a:r>
            <a:endParaRPr lang="et-EE" sz="2800" dirty="0" smtClean="0">
              <a:effectLst/>
            </a:endParaRPr>
          </a:p>
          <a:p>
            <a:pPr lvl="1"/>
            <a:r>
              <a:rPr lang="et-EE" sz="2800" dirty="0" err="1" smtClean="0"/>
              <a:t>Calls</a:t>
            </a:r>
            <a:r>
              <a:rPr lang="et-EE" sz="2800" dirty="0" smtClean="0"/>
              <a:t> </a:t>
            </a:r>
            <a:r>
              <a:rPr lang="et-EE" sz="2800" dirty="0" err="1" smtClean="0"/>
              <a:t>for</a:t>
            </a:r>
            <a:r>
              <a:rPr lang="et-EE" sz="2800" dirty="0" smtClean="0"/>
              <a:t> </a:t>
            </a:r>
            <a:r>
              <a:rPr lang="et-EE" sz="2800" dirty="0" err="1" smtClean="0"/>
              <a:t>proposals</a:t>
            </a:r>
            <a:endParaRPr lang="et-EE" sz="2800" dirty="0" smtClean="0"/>
          </a:p>
          <a:p>
            <a:pPr marL="457200" lvl="1" indent="0">
              <a:buNone/>
            </a:pPr>
            <a:endParaRPr lang="et-EE" sz="2800" dirty="0"/>
          </a:p>
          <a:p>
            <a:pPr marL="457200" lvl="1" indent="0">
              <a:buNone/>
            </a:pPr>
            <a:r>
              <a:rPr lang="et-EE" sz="2800" dirty="0" smtClean="0"/>
              <a:t>Siin all on iga projektitüübi juhendmaterjalid taotlejale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340642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/>
              <a:t>Abikõlbulikud kulud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Tehtud projekti jooksul (alguskuupäev-lõppkuupäev)</a:t>
            </a:r>
          </a:p>
          <a:p>
            <a:r>
              <a:rPr lang="et-EE" dirty="0" smtClean="0"/>
              <a:t>Kohustus maksta tekkis pärast projekti algust ja makse toimus enne projekti lõppu </a:t>
            </a:r>
          </a:p>
          <a:p>
            <a:r>
              <a:rPr lang="et-EE" dirty="0" smtClean="0"/>
              <a:t>Ettenähtud projekti eelarves ja tegevustes</a:t>
            </a:r>
          </a:p>
          <a:p>
            <a:r>
              <a:rPr lang="et-EE" dirty="0" smtClean="0"/>
              <a:t>On dokumentaalselt tõestatavad (arve, kviitung, maksekorraldus, palgalipik, projekti konto)</a:t>
            </a:r>
          </a:p>
          <a:p>
            <a:r>
              <a:rPr lang="et-EE" dirty="0" smtClean="0"/>
              <a:t>On mõistlikud ja võrreldavad (hanked, hinnapäringud jms)</a:t>
            </a:r>
          </a:p>
          <a:p>
            <a:r>
              <a:rPr lang="et-EE" dirty="0" smtClean="0"/>
              <a:t>Vastavad riigi seadustele ja regulatsioonidele</a:t>
            </a:r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137540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/>
              <a:t>LIFE ja omapanus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LIFE poolt saadava raha ja omapanuse suhe sõltub nii projekti tüübist kui ka sisust.</a:t>
            </a:r>
          </a:p>
          <a:p>
            <a:r>
              <a:rPr lang="et-EE" dirty="0" smtClean="0"/>
              <a:t>Traditsioonilistel projektidel on see 55/45 või 60/40 või 75/25</a:t>
            </a:r>
          </a:p>
          <a:p>
            <a:r>
              <a:rPr lang="et-EE" dirty="0" smtClean="0"/>
              <a:t>Omapanuse määr võib olla kõrgem</a:t>
            </a:r>
          </a:p>
          <a:p>
            <a:r>
              <a:rPr lang="et-EE" dirty="0" smtClean="0"/>
              <a:t>Eeltoodud suhe on nö eelarve kogusuhe, igal partneritel võib see olla erinev</a:t>
            </a:r>
          </a:p>
          <a:p>
            <a:r>
              <a:rPr lang="et-EE" dirty="0" smtClean="0"/>
              <a:t>Iga partner peab panustama mingi summa omaosalusena (ei tohi olla saadud muudest allikatest)</a:t>
            </a:r>
          </a:p>
          <a:p>
            <a:r>
              <a:rPr lang="et-EE" dirty="0" smtClean="0"/>
              <a:t>Omapanus ei tohi mitte mingil juhul pärineda EL fondidest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51074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/>
              <a:t>Kulukategooriad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Personnel</a:t>
            </a:r>
            <a:endParaRPr lang="et-EE" dirty="0" smtClean="0"/>
          </a:p>
          <a:p>
            <a:r>
              <a:rPr lang="et-EE" dirty="0" err="1" smtClean="0"/>
              <a:t>Travel</a:t>
            </a:r>
            <a:endParaRPr lang="et-EE" dirty="0" smtClean="0"/>
          </a:p>
          <a:p>
            <a:r>
              <a:rPr lang="et-EE" dirty="0" err="1" smtClean="0"/>
              <a:t>External</a:t>
            </a:r>
            <a:r>
              <a:rPr lang="et-EE" dirty="0" smtClean="0"/>
              <a:t> </a:t>
            </a:r>
            <a:r>
              <a:rPr lang="et-EE" dirty="0" err="1" smtClean="0"/>
              <a:t>assistance</a:t>
            </a:r>
            <a:endParaRPr lang="et-EE" dirty="0" smtClean="0"/>
          </a:p>
          <a:p>
            <a:r>
              <a:rPr lang="et-EE" dirty="0" err="1" smtClean="0"/>
              <a:t>Durable</a:t>
            </a:r>
            <a:r>
              <a:rPr lang="et-EE" dirty="0" smtClean="0"/>
              <a:t> </a:t>
            </a:r>
            <a:r>
              <a:rPr lang="et-EE" dirty="0" err="1" smtClean="0"/>
              <a:t>goods</a:t>
            </a:r>
            <a:endParaRPr lang="et-EE" dirty="0" smtClean="0"/>
          </a:p>
          <a:p>
            <a:r>
              <a:rPr lang="et-EE" dirty="0" err="1" smtClean="0"/>
              <a:t>Land</a:t>
            </a:r>
            <a:r>
              <a:rPr lang="et-EE" dirty="0" smtClean="0"/>
              <a:t> </a:t>
            </a:r>
          </a:p>
          <a:p>
            <a:r>
              <a:rPr lang="et-EE" dirty="0" err="1" smtClean="0"/>
              <a:t>Consumables</a:t>
            </a:r>
            <a:endParaRPr lang="et-EE" dirty="0" smtClean="0"/>
          </a:p>
          <a:p>
            <a:r>
              <a:rPr lang="et-EE" dirty="0" err="1" smtClean="0"/>
              <a:t>Other</a:t>
            </a:r>
            <a:r>
              <a:rPr lang="et-EE" dirty="0" smtClean="0"/>
              <a:t> </a:t>
            </a:r>
            <a:r>
              <a:rPr lang="et-EE" dirty="0" err="1" smtClean="0"/>
              <a:t>costs</a:t>
            </a:r>
            <a:endParaRPr lang="et-EE" dirty="0" smtClean="0"/>
          </a:p>
          <a:p>
            <a:r>
              <a:rPr lang="et-EE" dirty="0" err="1" smtClean="0"/>
              <a:t>Overheads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104258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err="1" smtClean="0"/>
              <a:t>Personnel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Töölepingu (käsunduslepingu) alusel makstav palk (puhkusetasu on abikõlblik, lisatasu sama töö eest mitte)</a:t>
            </a:r>
          </a:p>
          <a:p>
            <a:r>
              <a:rPr lang="et-EE" dirty="0" smtClean="0"/>
              <a:t>Leping võib olla sõlmitud nii enne projekti (non </a:t>
            </a:r>
            <a:r>
              <a:rPr lang="et-EE" dirty="0" err="1" smtClean="0"/>
              <a:t>additional</a:t>
            </a:r>
            <a:r>
              <a:rPr lang="et-EE" dirty="0" smtClean="0"/>
              <a:t> </a:t>
            </a:r>
            <a:r>
              <a:rPr lang="et-EE" dirty="0" err="1" smtClean="0"/>
              <a:t>personnel</a:t>
            </a:r>
            <a:r>
              <a:rPr lang="et-EE" dirty="0" smtClean="0"/>
              <a:t>) kui ka projekti ajal (</a:t>
            </a:r>
            <a:r>
              <a:rPr lang="et-EE" dirty="0" err="1" smtClean="0"/>
              <a:t>additional</a:t>
            </a:r>
            <a:r>
              <a:rPr lang="et-EE" dirty="0"/>
              <a:t> </a:t>
            </a:r>
            <a:r>
              <a:rPr lang="et-EE" dirty="0" err="1" smtClean="0"/>
              <a:t>personnel</a:t>
            </a:r>
            <a:r>
              <a:rPr lang="et-EE" dirty="0" smtClean="0"/>
              <a:t>)</a:t>
            </a:r>
          </a:p>
          <a:p>
            <a:r>
              <a:rPr lang="et-EE" dirty="0" smtClean="0"/>
              <a:t>Lepingus peab olema viide projektile </a:t>
            </a:r>
          </a:p>
          <a:p>
            <a:r>
              <a:rPr lang="et-EE" dirty="0" smtClean="0"/>
              <a:t>Kui inimesel on tööleping sõlmitud enne projekti algust, siis tuleb lepingut muuta (lisada ülesandeks ka projekt)</a:t>
            </a:r>
          </a:p>
          <a:p>
            <a:r>
              <a:rPr lang="et-EE" dirty="0" smtClean="0"/>
              <a:t>Tunnitasu (päevatasu) määr tuleks juba taotluses kirja panna võimalikult õigesti (suurusjärk)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014079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err="1" smtClean="0"/>
              <a:t>Personnel</a:t>
            </a:r>
            <a:r>
              <a:rPr lang="et-EE" dirty="0" smtClean="0"/>
              <a:t> – töötunni hind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Töötunni hinna muutus üle 10% - tuleb eraldi põhjendada</a:t>
            </a:r>
          </a:p>
          <a:p>
            <a:r>
              <a:rPr lang="et-EE" dirty="0" smtClean="0"/>
              <a:t> LIFE töö eest makstav tasu ei „tohi“ olla kõrgem muu töö eest saadavast tasust – finantsaruande tabel arvestab keskmise alusel</a:t>
            </a:r>
          </a:p>
          <a:p>
            <a:r>
              <a:rPr lang="et-EE" dirty="0" smtClean="0"/>
              <a:t>Näide:</a:t>
            </a:r>
          </a:p>
          <a:p>
            <a:pPr marL="0" indent="0">
              <a:buNone/>
            </a:pPr>
            <a:r>
              <a:rPr lang="et-EE" dirty="0" smtClean="0"/>
              <a:t>LIFE töö 100 tundi, tasu 1200 eurot, tunni hind 12</a:t>
            </a:r>
          </a:p>
          <a:p>
            <a:pPr marL="0" indent="0">
              <a:buNone/>
            </a:pPr>
            <a:r>
              <a:rPr lang="et-EE" dirty="0" smtClean="0"/>
              <a:t>Muu töö 100 tundi, tasu 1000 eurot, tunni hind 10</a:t>
            </a:r>
          </a:p>
          <a:p>
            <a:pPr marL="0" indent="0">
              <a:buNone/>
            </a:pPr>
            <a:r>
              <a:rPr lang="et-EE" dirty="0" smtClean="0"/>
              <a:t>Finantstabeli tunni hind – 2200 / 200 = 11</a:t>
            </a:r>
          </a:p>
          <a:p>
            <a:pPr marL="0" indent="0">
              <a:buNone/>
            </a:pPr>
            <a:r>
              <a:rPr lang="et-EE" dirty="0" smtClean="0"/>
              <a:t>100 X 11 = 1100 </a:t>
            </a:r>
            <a:r>
              <a:rPr lang="et-EE" dirty="0" err="1" smtClean="0"/>
              <a:t>hk</a:t>
            </a:r>
            <a:r>
              <a:rPr lang="et-EE" dirty="0" smtClean="0"/>
              <a:t> 100 eurot haihtub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9983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err="1" smtClean="0"/>
              <a:t>Personnel</a:t>
            </a:r>
            <a:r>
              <a:rPr lang="et-EE" dirty="0"/>
              <a:t> </a:t>
            </a:r>
            <a:r>
              <a:rPr lang="et-EE" dirty="0" smtClean="0"/>
              <a:t>– 2% reegel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Kehtib ainult avaliku sektori partneritele</a:t>
            </a:r>
          </a:p>
          <a:p>
            <a:r>
              <a:rPr lang="et-EE" dirty="0" smtClean="0"/>
              <a:t>Arvestatakse töötajaid, kelle leping on sõlmitud enne projekti algust (non </a:t>
            </a:r>
            <a:r>
              <a:rPr lang="et-EE" dirty="0" err="1" smtClean="0"/>
              <a:t>additional</a:t>
            </a:r>
            <a:r>
              <a:rPr lang="et-EE" dirty="0" smtClean="0"/>
              <a:t> </a:t>
            </a:r>
            <a:r>
              <a:rPr lang="et-EE" dirty="0" err="1" smtClean="0"/>
              <a:t>personnel</a:t>
            </a:r>
            <a:r>
              <a:rPr lang="et-EE" dirty="0" smtClean="0"/>
              <a:t>)</a:t>
            </a:r>
          </a:p>
          <a:p>
            <a:r>
              <a:rPr lang="et-EE" dirty="0" smtClean="0"/>
              <a:t>Nende palgakulu peab olema 2% väiksem, kui omapanus</a:t>
            </a:r>
          </a:p>
          <a:p>
            <a:r>
              <a:rPr lang="et-EE" dirty="0" smtClean="0"/>
              <a:t>Näide: kui omapanus on 1000 eurot, siis non </a:t>
            </a:r>
            <a:r>
              <a:rPr lang="et-EE" dirty="0" err="1" smtClean="0"/>
              <a:t>add</a:t>
            </a:r>
            <a:r>
              <a:rPr lang="et-EE" dirty="0" smtClean="0"/>
              <a:t> </a:t>
            </a:r>
            <a:r>
              <a:rPr lang="et-EE" dirty="0" err="1" smtClean="0"/>
              <a:t>personnel</a:t>
            </a:r>
            <a:r>
              <a:rPr lang="et-EE" dirty="0" smtClean="0"/>
              <a:t> palgakulu võib olla maksimum ca 980 eurot. </a:t>
            </a:r>
          </a:p>
          <a:p>
            <a:r>
              <a:rPr lang="et-EE" dirty="0" smtClean="0"/>
              <a:t>Arvestus käib kõigi partnerite pealt kokku</a:t>
            </a:r>
          </a:p>
          <a:p>
            <a:r>
              <a:rPr lang="et-EE" dirty="0" smtClean="0"/>
              <a:t>Näide: partner 1 omapanus 500, non </a:t>
            </a:r>
            <a:r>
              <a:rPr lang="et-EE" dirty="0" err="1" smtClean="0"/>
              <a:t>add</a:t>
            </a:r>
            <a:r>
              <a:rPr lang="et-EE" dirty="0" smtClean="0"/>
              <a:t> </a:t>
            </a:r>
            <a:r>
              <a:rPr lang="et-EE" dirty="0" err="1" smtClean="0"/>
              <a:t>personnel</a:t>
            </a:r>
            <a:r>
              <a:rPr lang="et-EE" dirty="0" smtClean="0"/>
              <a:t> palgakulu 800, partner 2 vastavalt 500 ja 180, kokku 1000 ja 980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165677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1024</Words>
  <Application>Microsoft Office PowerPoint</Application>
  <PresentationFormat>Laiekraan</PresentationFormat>
  <Paragraphs>117</Paragraphs>
  <Slides>19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Office'i kujundus</vt:lpstr>
      <vt:lpstr>LIFE projekti eelarve</vt:lpstr>
      <vt:lpstr>Eelarve reeglid</vt:lpstr>
      <vt:lpstr>Juhised</vt:lpstr>
      <vt:lpstr>Abikõlbulikud kulud</vt:lpstr>
      <vt:lpstr>LIFE ja omapanus</vt:lpstr>
      <vt:lpstr>Kulukategooriad</vt:lpstr>
      <vt:lpstr>Personnel</vt:lpstr>
      <vt:lpstr>Personnel – töötunni hind</vt:lpstr>
      <vt:lpstr>Personnel – 2% reegel</vt:lpstr>
      <vt:lpstr>Travel</vt:lpstr>
      <vt:lpstr>Travel – tabeli täitmine</vt:lpstr>
      <vt:lpstr>External assistance</vt:lpstr>
      <vt:lpstr>Durable goods</vt:lpstr>
      <vt:lpstr>Consumables</vt:lpstr>
      <vt:lpstr>Other costs</vt:lpstr>
      <vt:lpstr>Overheads</vt:lpstr>
      <vt:lpstr>Muud isiklikud tähelepanekud</vt:lpstr>
      <vt:lpstr>Oluline</vt:lpstr>
      <vt:lpstr>PowerPointi esitlus</vt:lpstr>
    </vt:vector>
  </TitlesOfParts>
  <Company>Keskkonnaministeeriumi Infotehnoloogiakeskus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projekti eelarve</dc:title>
  <dc:creator>Voldemar Rannap</dc:creator>
  <cp:lastModifiedBy>Voldemar Rannap</cp:lastModifiedBy>
  <cp:revision>28</cp:revision>
  <cp:lastPrinted>2020-08-14T14:45:21Z</cp:lastPrinted>
  <dcterms:created xsi:type="dcterms:W3CDTF">2020-08-14T10:08:24Z</dcterms:created>
  <dcterms:modified xsi:type="dcterms:W3CDTF">2020-08-14T14:45:27Z</dcterms:modified>
</cp:coreProperties>
</file>